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99" r:id="rId20"/>
    <p:sldId id="30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8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5" r:id="rId5"/>
    <p:sldLayoutId id="2147483761" r:id="rId6"/>
    <p:sldLayoutId id="2147483762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9215/aleksandr-khanzhonkov" TargetMode="External"/><Relationship Id="rId2" Type="http://schemas.openxmlformats.org/officeDocument/2006/relationships/hyperlink" Target="https://commons.wikimedia.org/wiki/File:Defence_of_Sevastopol.webm?embedplayer=y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youtube.com/watch?v=g6Rnsp2AsK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tKdv96Ya4M" TargetMode="External"/><Relationship Id="rId3" Type="http://schemas.openxmlformats.org/officeDocument/2006/relationships/hyperlink" Target="https://www.kinopoisk.ru/film/45465/video/156705/" TargetMode="External"/><Relationship Id="rId7" Type="http://schemas.openxmlformats.org/officeDocument/2006/relationships/hyperlink" Target="https://www.culture.ru/movies/3079/chelovek-s-kinoapparatom-dziga-vertov-1929" TargetMode="External"/><Relationship Id="rId2" Type="http://schemas.openxmlformats.org/officeDocument/2006/relationships/hyperlink" Target="https://www.youtube.com/watch?v=BtTlgxtoq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movies/389/chelovek-s-kinoapparatom" TargetMode="External"/><Relationship Id="rId5" Type="http://schemas.openxmlformats.org/officeDocument/2006/relationships/hyperlink" Target="https://www.youtube.com/watch?v=NqdQZRZrJFM" TargetMode="External"/><Relationship Id="rId4" Type="http://schemas.openxmlformats.org/officeDocument/2006/relationships/hyperlink" Target="https://www.youtube.com/watch?v=rvrqk1HU7F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2k7Z40VZk" TargetMode="External"/><Relationship Id="rId2" Type="http://schemas.openxmlformats.org/officeDocument/2006/relationships/hyperlink" Target="https://www.youtube.com/watch?time_continue=352&amp;v=kuKEtNll42s&amp;feature=emb_l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986SLGCgeE&amp;t=671s" TargetMode="External"/><Relationship Id="rId4" Type="http://schemas.openxmlformats.org/officeDocument/2006/relationships/hyperlink" Target="https://www.youtube.com/watch?v=NC6PUR-mKx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watch" TargetMode="External"/><Relationship Id="rId5" Type="http://schemas.openxmlformats.org/officeDocument/2006/relationships/hyperlink" Target="https://start.ru/" TargetMode="External"/><Relationship Id="rId4" Type="http://schemas.openxmlformats.org/officeDocument/2006/relationships/hyperlink" Target="https://cinema.mosfilm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1u7Fgoocc" TargetMode="External"/><Relationship Id="rId2" Type="http://schemas.openxmlformats.org/officeDocument/2006/relationships/hyperlink" Target="https://www.youtube.com/watch?v=NwRAUniWJ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UlbiNuT7ED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76533/postavshik-sensacii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youtube.com/watch?v=OOMWGGhqN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W9Kkgr24zJw" TargetMode="External"/><Relationship Id="rId4" Type="http://schemas.openxmlformats.org/officeDocument/2006/relationships/hyperlink" Target="https://www.culture.ru/movies/3104/stenka-razin-ponizovaya-volnica-vladimir-romashkov-19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4598-543E-4629-BFDC-462AC2AB9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30" b="2162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B9BB09-5E49-4E74-B6BC-42DFDC7B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/>
              <a:t>Seminář ruského filmu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3D8393-F43D-48C5-9F9D-2B33A9EFE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SVĚTLANA MICHÁLKOVÁ (SADIKOVA)</a:t>
            </a:r>
          </a:p>
          <a:p>
            <a:r>
              <a:rPr lang="cs-CZ" dirty="0">
                <a:solidFill>
                  <a:schemeClr val="tx1"/>
                </a:solidFill>
              </a:rPr>
              <a:t>ÚVODNÍ HODINA</a:t>
            </a:r>
          </a:p>
        </p:txBody>
      </p:sp>
    </p:spTree>
    <p:extLst>
      <p:ext uri="{BB962C8B-B14F-4D97-AF65-F5344CB8AC3E}">
        <p14:creationId xmlns:p14="http://schemas.microsoft.com/office/powerpoint/2010/main" val="4105224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2" y="374905"/>
            <a:ext cx="7340156" cy="121535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ALEKSANDR ALEKSEJEVIČ CHANŽONKOV</a:t>
            </a:r>
            <a:br>
              <a:rPr lang="cs-CZ" sz="2800" dirty="0"/>
            </a:br>
            <a:r>
              <a:rPr lang="cs-CZ" sz="2800" dirty="0"/>
              <a:t>1877–1945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5A9D00-9432-4D91-8B66-CFECAFF1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727420"/>
            <a:ext cx="6904383" cy="43950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Podnikatel, režisér, scenárista.</a:t>
            </a:r>
          </a:p>
          <a:p>
            <a:r>
              <a:rPr lang="cs-CZ" dirty="0"/>
              <a:t>V knize </a:t>
            </a:r>
            <a:r>
              <a:rPr lang="cs-CZ" i="1" dirty="0"/>
              <a:t>První roky ruské kinematografie </a:t>
            </a:r>
            <a:r>
              <a:rPr lang="cs-CZ" dirty="0"/>
              <a:t>(</a:t>
            </a:r>
            <a:r>
              <a:rPr lang="ru-RU" dirty="0"/>
              <a:t>«Первые годы русской кинематографии») </a:t>
            </a:r>
            <a:r>
              <a:rPr lang="cs-CZ" dirty="0"/>
              <a:t>jsou jeho vzpomínky na začátek ruského filmu.</a:t>
            </a:r>
          </a:p>
          <a:p>
            <a:r>
              <a:rPr lang="cs-CZ" dirty="0"/>
              <a:t>Spolu s V. </a:t>
            </a:r>
            <a:r>
              <a:rPr lang="cs-CZ" dirty="0" err="1"/>
              <a:t>Gončarovym</a:t>
            </a:r>
            <a:r>
              <a:rPr lang="cs-CZ" dirty="0"/>
              <a:t> natočili první ruský celovečerní film: </a:t>
            </a:r>
            <a:r>
              <a:rPr lang="cs-CZ" i="1" dirty="0"/>
              <a:t>Obrana Sevastopolu</a:t>
            </a:r>
            <a:r>
              <a:rPr lang="cs-CZ" dirty="0"/>
              <a:t> (1911, </a:t>
            </a:r>
            <a:r>
              <a:rPr lang="ru-RU" dirty="0"/>
              <a:t>«Оборона Севастополя»</a:t>
            </a:r>
            <a:r>
              <a:rPr lang="cs-CZ" dirty="0"/>
              <a:t>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Délka 1 hodina 40 minut.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Události Krymské války </a:t>
            </a:r>
            <a:r>
              <a:rPr lang="cs-CZ"/>
              <a:t>(1853–1856</a:t>
            </a:r>
            <a:r>
              <a:rPr lang="cs-CZ" dirty="0"/>
              <a:t>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První promítání bylo pro Nikolaje II. a jeho rodinu.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 konci filmu můžeme vidět skutečné účastníky Krymské války.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Film byl natočen na místech, kde se skutečně válčilo.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https://commons.wikimedia.org/wiki/File:Defence_of_Sevastopol.webm?embedplayer=yes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Více o tom: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https://www.culture.ru/persons/9215/aleksandr-khanzhonkov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4"/>
              </a:rPr>
              <a:t>https://www.youtube.com/watch?v=g6Rnsp2AsKY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https://www.youtube.com/watch?v=XZJLTN-MreQ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ru-RU" dirty="0"/>
          </a:p>
        </p:txBody>
      </p:sp>
      <p:pic>
        <p:nvPicPr>
          <p:cNvPr id="5" name="Zástupný obsah 4" descr="Obsah obrázku muž, vázanka, fotka, osoba&#10;&#10;Popis byl vytvořen automaticky">
            <a:extLst>
              <a:ext uri="{FF2B5EF4-FFF2-40B4-BE49-F238E27FC236}">
                <a16:creationId xmlns:a16="http://schemas.microsoft.com/office/drawing/2014/main" id="{FB6551A6-4D42-42F3-9AFF-76172C59E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433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186B0-34F0-4723-92A7-C94189E7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642594"/>
            <a:ext cx="11015003" cy="1371600"/>
          </a:xfrm>
        </p:spPr>
        <p:txBody>
          <a:bodyPr>
            <a:normAutofit/>
          </a:bodyPr>
          <a:lstStyle/>
          <a:p>
            <a:r>
              <a:rPr lang="cs-CZ" sz="4400" dirty="0"/>
              <a:t>ZAČATKY SOVĚTSKÉ KINEMATOGRAFIE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4FCE8-DE7B-403C-BD02-58B235D2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59" y="2159391"/>
            <a:ext cx="6485467" cy="393192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Za narození sovětské kinematografie se pokládá 27 srpna 1919. Kino se stalo prostředkem propagandy, výchovy a osvícení.</a:t>
            </a:r>
          </a:p>
          <a:p>
            <a:r>
              <a:rPr lang="cs-CZ" sz="2000" dirty="0"/>
              <a:t>Jedním z nejpopulárnějších žánrů se stávají tzv. </a:t>
            </a:r>
            <a:r>
              <a:rPr lang="cs-CZ" sz="2000" i="1" dirty="0"/>
              <a:t>agitky </a:t>
            </a:r>
            <a:r>
              <a:rPr lang="cs-CZ" sz="2000" dirty="0"/>
              <a:t>(</a:t>
            </a:r>
            <a:r>
              <a:rPr lang="ru-RU" sz="2000" i="1" dirty="0"/>
              <a:t>АГИТКИ</a:t>
            </a:r>
            <a:r>
              <a:rPr lang="ru-RU" sz="2000" dirty="0"/>
              <a:t>).</a:t>
            </a:r>
            <a:r>
              <a:rPr lang="cs-CZ" sz="2000" dirty="0"/>
              <a:t> Např. </a:t>
            </a:r>
            <a:r>
              <a:rPr lang="cs-CZ" sz="2000" i="1" dirty="0" err="1"/>
              <a:t>Proletarii</a:t>
            </a:r>
            <a:r>
              <a:rPr lang="cs-CZ" sz="2000" i="1" dirty="0"/>
              <a:t> všech stran </a:t>
            </a:r>
            <a:r>
              <a:rPr lang="cs-CZ" sz="2000" i="1" dirty="0" err="1"/>
              <a:t>sojediňajtěs</a:t>
            </a:r>
            <a:r>
              <a:rPr lang="cs-CZ" sz="2000" i="1" dirty="0"/>
              <a:t>! </a:t>
            </a:r>
            <a:r>
              <a:rPr lang="cs-CZ" sz="2000" dirty="0"/>
              <a:t>(</a:t>
            </a:r>
            <a:r>
              <a:rPr lang="ru-RU" sz="2000" i="1" dirty="0"/>
              <a:t>Пролетарии всех стран, соединяйтесь</a:t>
            </a:r>
            <a:r>
              <a:rPr lang="ru-RU" sz="2000" dirty="0"/>
              <a:t>!</a:t>
            </a:r>
            <a:r>
              <a:rPr lang="cs-CZ" sz="2000" dirty="0"/>
              <a:t>)</a:t>
            </a:r>
            <a:r>
              <a:rPr lang="ru-RU" sz="2000" dirty="0"/>
              <a:t>,</a:t>
            </a:r>
            <a:r>
              <a:rPr lang="cs-CZ" sz="2000" dirty="0"/>
              <a:t> </a:t>
            </a:r>
            <a:r>
              <a:rPr lang="cs-CZ" sz="2000" i="1" dirty="0" err="1"/>
              <a:t>Vse</a:t>
            </a:r>
            <a:r>
              <a:rPr lang="cs-CZ" sz="2000" i="1" dirty="0"/>
              <a:t> pod </a:t>
            </a:r>
            <a:r>
              <a:rPr lang="cs-CZ" sz="2000" i="1" dirty="0" err="1"/>
              <a:t>ružjo</a:t>
            </a:r>
            <a:r>
              <a:rPr lang="ru-RU" sz="2000" dirty="0"/>
              <a:t> </a:t>
            </a:r>
            <a:r>
              <a:rPr lang="cs-CZ" sz="2000" dirty="0"/>
              <a:t>(</a:t>
            </a:r>
            <a:r>
              <a:rPr lang="ru-RU" sz="2000" i="1" dirty="0"/>
              <a:t>Все под ружье</a:t>
            </a:r>
            <a:r>
              <a:rPr lang="cs-CZ" sz="2000" dirty="0"/>
              <a:t>)</a:t>
            </a:r>
            <a:r>
              <a:rPr lang="ru-RU" sz="2000" dirty="0"/>
              <a:t>,</a:t>
            </a:r>
            <a:r>
              <a:rPr lang="cs-CZ" sz="2000" dirty="0"/>
              <a:t> </a:t>
            </a:r>
            <a:r>
              <a:rPr lang="cs-CZ" sz="2000" i="1" dirty="0" err="1"/>
              <a:t>Zapugannyj</a:t>
            </a:r>
            <a:r>
              <a:rPr lang="cs-CZ" sz="2000" i="1" dirty="0"/>
              <a:t> </a:t>
            </a:r>
            <a:r>
              <a:rPr lang="cs-CZ" sz="2000" i="1" dirty="0" err="1"/>
              <a:t>buržuj</a:t>
            </a:r>
            <a:r>
              <a:rPr lang="ru-RU" sz="2000" dirty="0"/>
              <a:t> </a:t>
            </a:r>
            <a:r>
              <a:rPr lang="cs-CZ" sz="2000" dirty="0"/>
              <a:t>(</a:t>
            </a:r>
            <a:r>
              <a:rPr lang="ru-RU" sz="2000" i="1" dirty="0"/>
              <a:t>Запуганный буржуй</a:t>
            </a:r>
            <a:r>
              <a:rPr lang="cs-CZ" sz="2000" dirty="0"/>
              <a:t>) – 1919 apod.</a:t>
            </a:r>
            <a:r>
              <a:rPr lang="ru-RU" sz="2000" dirty="0"/>
              <a:t> </a:t>
            </a:r>
            <a:endParaRPr lang="cs-CZ" sz="2000" dirty="0"/>
          </a:p>
        </p:txBody>
      </p:sp>
      <p:pic>
        <p:nvPicPr>
          <p:cNvPr id="5" name="Obrázek 4" descr="Obsah obrázku podepsat&#10;&#10;Popis byl vytvořen automaticky">
            <a:extLst>
              <a:ext uri="{FF2B5EF4-FFF2-40B4-BE49-F238E27FC236}">
                <a16:creationId xmlns:a16="http://schemas.microsoft.com/office/drawing/2014/main" id="{E0CF73EC-6040-41D1-BF2F-483A7DE7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0787"/>
            <a:ext cx="3904759" cy="21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2122"/>
            <a:ext cx="10058400" cy="954156"/>
          </a:xfrm>
        </p:spPr>
        <p:txBody>
          <a:bodyPr/>
          <a:lstStyle/>
          <a:p>
            <a:pPr algn="ctr"/>
            <a:r>
              <a:rPr lang="cs-CZ" dirty="0"/>
              <a:t>20. LÉTA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2052"/>
            <a:ext cx="10058400" cy="4110692"/>
          </a:xfrm>
        </p:spPr>
        <p:txBody>
          <a:bodyPr anchor="ctr"/>
          <a:lstStyle/>
          <a:p>
            <a:r>
              <a:rPr lang="cs-CZ" sz="2800" dirty="0"/>
              <a:t>kinematografie byla omezena sovětskou ideologii </a:t>
            </a:r>
          </a:p>
          <a:p>
            <a:r>
              <a:rPr lang="cs-CZ" sz="2800" dirty="0"/>
              <a:t>neovlivnilo to stylistiku filmů a způsob uměleckého myšlení režisérů.</a:t>
            </a:r>
          </a:p>
          <a:p>
            <a:r>
              <a:rPr lang="cs-CZ" sz="2800" dirty="0"/>
              <a:t>2 umělecké tendence: </a:t>
            </a:r>
            <a:r>
              <a:rPr lang="cs-CZ" sz="2800" b="1" dirty="0"/>
              <a:t>umírněná </a:t>
            </a:r>
            <a:r>
              <a:rPr lang="cs-CZ" sz="2800" dirty="0"/>
              <a:t>(Moskva) a </a:t>
            </a:r>
            <a:r>
              <a:rPr lang="cs-CZ" sz="2800" b="1" dirty="0" err="1"/>
              <a:t>levoavantgardní</a:t>
            </a:r>
            <a:r>
              <a:rPr lang="cs-CZ" sz="2800" b="1" dirty="0"/>
              <a:t> </a:t>
            </a:r>
            <a:r>
              <a:rPr lang="cs-CZ" sz="2800" dirty="0"/>
              <a:t>(FEKS, Leningrad).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05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ázek 3" descr="Obsah obrázku muž, osoba, staré, fotka&#10;&#10;Popis byl vytvořen automaticky">
            <a:extLst>
              <a:ext uri="{FF2B5EF4-FFF2-40B4-BE49-F238E27FC236}">
                <a16:creationId xmlns:a16="http://schemas.microsoft.com/office/drawing/2014/main" id="{46A43AE2-292C-45EA-971B-73515C8E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1" r="1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3700" dirty="0" err="1"/>
              <a:t>Dziga</a:t>
            </a:r>
            <a:r>
              <a:rPr lang="cs-CZ" sz="3700" dirty="0"/>
              <a:t> </a:t>
            </a:r>
            <a:r>
              <a:rPr lang="cs-CZ" sz="3700" dirty="0" err="1"/>
              <a:t>Vertov</a:t>
            </a:r>
            <a:r>
              <a:rPr lang="cs-CZ" sz="3700" dirty="0"/>
              <a:t> </a:t>
            </a:r>
            <a:br>
              <a:rPr lang="cs-CZ" sz="3700" dirty="0"/>
            </a:br>
            <a:r>
              <a:rPr lang="cs-CZ" sz="3700" dirty="0"/>
              <a:t>1896–1954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/>
              <a:t>Narodil se v Polsku, Bialystoku 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Přísnost konstrukce (</a:t>
            </a:r>
            <a:r>
              <a:rPr lang="ru-RU" sz="1500" dirty="0"/>
              <a:t>строгость построения)</a:t>
            </a:r>
            <a:r>
              <a:rPr lang="cs-CZ" sz="1500" dirty="0"/>
              <a:t>: příznak funkcionální architektury.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Poetika předmětů: nový život je i novým začátkem pro věci. 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Filmový týdeník </a:t>
            </a:r>
            <a:r>
              <a:rPr lang="cs-CZ" sz="1500" i="1" dirty="0"/>
              <a:t>Kino-Pravda </a:t>
            </a:r>
            <a:r>
              <a:rPr lang="cs-CZ" sz="1500" dirty="0"/>
              <a:t>(</a:t>
            </a:r>
            <a:r>
              <a:rPr lang="ru-RU" sz="1500" i="1" dirty="0"/>
              <a:t>Кино-Правда, </a:t>
            </a:r>
            <a:r>
              <a:rPr lang="ru-RU" sz="1500" dirty="0"/>
              <a:t>1922</a:t>
            </a:r>
            <a:r>
              <a:rPr lang="cs-CZ" sz="1500" dirty="0"/>
              <a:t>–</a:t>
            </a:r>
            <a:r>
              <a:rPr lang="ru-RU" sz="1500" dirty="0"/>
              <a:t>1925</a:t>
            </a:r>
            <a:r>
              <a:rPr lang="cs-CZ" sz="1500" dirty="0"/>
              <a:t>)</a:t>
            </a:r>
            <a:r>
              <a:rPr lang="ru-RU" sz="1500" dirty="0"/>
              <a:t>. </a:t>
            </a:r>
            <a:endParaRPr lang="cs-CZ" sz="15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500" dirty="0"/>
              <a:t>23 </a:t>
            </a:r>
            <a:r>
              <a:rPr lang="cs-CZ" sz="1500" dirty="0"/>
              <a:t>čísla.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500" dirty="0"/>
              <a:t>Montáž: manželka J. </a:t>
            </a:r>
            <a:r>
              <a:rPr lang="cs-CZ" sz="1500" dirty="0" err="1"/>
              <a:t>Svilova</a:t>
            </a:r>
            <a:endParaRPr lang="cs-CZ" sz="15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500" dirty="0"/>
              <a:t>Účinkuje: M. Kaufman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500" dirty="0"/>
              <a:t>Subjektivní kronika, poema-kronika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1500" b="1" i="1" dirty="0"/>
              <a:t>Muž s kinoaparátem</a:t>
            </a:r>
            <a:r>
              <a:rPr lang="cs-CZ" sz="1500" i="1" dirty="0"/>
              <a:t> </a:t>
            </a:r>
            <a:r>
              <a:rPr lang="cs-CZ" sz="1500" dirty="0"/>
              <a:t>(</a:t>
            </a:r>
            <a:r>
              <a:rPr lang="ru-RU" sz="1500" i="1" dirty="0"/>
              <a:t>Человек с киноаппаратом, </a:t>
            </a:r>
            <a:r>
              <a:rPr lang="ru-RU" sz="1500" dirty="0"/>
              <a:t>1929)</a:t>
            </a: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123230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746504"/>
          </a:xfrm>
        </p:spPr>
        <p:txBody>
          <a:bodyPr>
            <a:normAutofit/>
          </a:bodyPr>
          <a:lstStyle/>
          <a:p>
            <a:r>
              <a:rPr lang="cs-CZ" sz="4100" dirty="0"/>
              <a:t>MUŽ S KINOAPARÁTEM</a:t>
            </a:r>
            <a:br>
              <a:rPr lang="cs-CZ" sz="4100" b="1" dirty="0"/>
            </a:b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b="1" u="sng" dirty="0"/>
              <a:t>Bez scénáře a syžetu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Nová technika: </a:t>
            </a:r>
            <a:r>
              <a:rPr lang="cs-CZ" i="1" dirty="0"/>
              <a:t>kino-oči</a:t>
            </a:r>
            <a:r>
              <a:rPr lang="cs-CZ" dirty="0"/>
              <a:t> (</a:t>
            </a:r>
            <a:r>
              <a:rPr lang="ru-RU" i="1" dirty="0"/>
              <a:t>кино-глаза</a:t>
            </a:r>
            <a:r>
              <a:rPr lang="ru-RU" dirty="0"/>
              <a:t>).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Cíl: ukázat procesy, které člověk běžně nevnímá. Dojem se zvyšuje díky montáži.</a:t>
            </a:r>
            <a:endParaRPr lang="ru-RU" dirty="0"/>
          </a:p>
          <a:p>
            <a:r>
              <a:rPr lang="cs-CZ" b="1" u="sng" dirty="0"/>
              <a:t>Záběr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Film se skládá z krátkých scén chaotického životu Oděsy, Kyjeva a Charkova: domy,  kulturní život, práce, doprava, lidé, život té doby.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Obrázek 5" descr="Obsah obrázku exteriér, fotka, motocykl, kolo&#10;&#10;Popis byl vytvořen automaticky">
            <a:extLst>
              <a:ext uri="{FF2B5EF4-FFF2-40B4-BE49-F238E27FC236}">
                <a16:creationId xmlns:a16="http://schemas.microsoft.com/office/drawing/2014/main" id="{5C6DAFA3-4FB0-4ABE-B9F1-CBDC8D526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r="2793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MUŽ S KINOAPARÁTEM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Úryvky: </a:t>
            </a:r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https://www.youtube.com/watch?v=BtTlgxtoqhg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3"/>
              </a:rPr>
              <a:t>https://www.kinopoisk.ru/film/45465/video/156705/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4"/>
              </a:rPr>
              <a:t>https://www.youtube.com/watch?v=Udt8sir2SB0</a:t>
            </a:r>
          </a:p>
          <a:p>
            <a:pPr marL="0" indent="0">
              <a:buNone/>
            </a:pPr>
            <a:r>
              <a:rPr lang="cs-CZ" b="1" dirty="0">
                <a:hlinkClick r:id="rId4"/>
              </a:rPr>
              <a:t>https://www.youtube.com/watch?v=rvrqk1HU7FQ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5"/>
              </a:rPr>
              <a:t>https://www.youtube.com/watch?v=NqdQZRZrJFM</a:t>
            </a:r>
            <a:endParaRPr lang="cs-CZ" b="1" dirty="0"/>
          </a:p>
          <a:p>
            <a:r>
              <a:rPr lang="cs-CZ" b="1" dirty="0"/>
              <a:t>Celý film:</a:t>
            </a:r>
          </a:p>
          <a:p>
            <a:pPr marL="0" indent="0">
              <a:buNone/>
            </a:pPr>
            <a:r>
              <a:rPr lang="cs-CZ" b="1" dirty="0">
                <a:hlinkClick r:id="rId6"/>
              </a:rPr>
              <a:t>https://www.culture.ru/movies/389/chelovek-s-kinoapparatom</a:t>
            </a:r>
            <a:endParaRPr lang="cs-CZ" b="1" dirty="0"/>
          </a:p>
          <a:p>
            <a:r>
              <a:rPr lang="cs-CZ" b="1" dirty="0"/>
              <a:t>Přednášky o filmu (v ruštině): </a:t>
            </a:r>
          </a:p>
          <a:p>
            <a:pPr marL="0" indent="0">
              <a:buNone/>
            </a:pPr>
            <a:r>
              <a:rPr lang="cs-CZ" dirty="0">
                <a:hlinkClick r:id="rId7"/>
              </a:rPr>
              <a:t>https://www.culture.ru/movies/3079/chelovek-s-kinoapparatom-dziga-vertov-1929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8"/>
              </a:rPr>
              <a:t>https://www.youtube.com/watch?v=ftKdv96Ya4M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8568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sz="3700"/>
              <a:t>SERGEJ MICHAJLOVIČ EJZENŠTEJN</a:t>
            </a:r>
            <a:br>
              <a:rPr lang="cs-CZ" sz="3700"/>
            </a:br>
            <a:r>
              <a:rPr lang="cs-CZ" sz="3700"/>
              <a:t>1898-1948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/>
              <a:t>Divadelní a filmový režisér, scenárista, malíř, teoretik umění, pedagog</a:t>
            </a:r>
          </a:p>
          <a:p>
            <a:r>
              <a:rPr lang="cs-CZ" dirty="0"/>
              <a:t>Revoluční trilogie: </a:t>
            </a:r>
            <a:r>
              <a:rPr lang="cs-CZ" i="1" dirty="0"/>
              <a:t>Stávka (</a:t>
            </a:r>
            <a:r>
              <a:rPr lang="ru-RU" i="1" dirty="0"/>
              <a:t>Стачка, 1925),</a:t>
            </a:r>
            <a:r>
              <a:rPr lang="cs-CZ" i="1" dirty="0"/>
              <a:t> Křižník Potěmkin (</a:t>
            </a:r>
            <a:r>
              <a:rPr lang="ru-RU" i="1" dirty="0"/>
              <a:t>Броненосец «Потёмкин», 1925), </a:t>
            </a:r>
            <a:r>
              <a:rPr lang="cs-CZ" i="1" dirty="0"/>
              <a:t>Deset dní, které otřásly světem (</a:t>
            </a:r>
            <a:r>
              <a:rPr lang="ru-RU" i="1" dirty="0"/>
              <a:t>Октябрь, 1927). </a:t>
            </a:r>
            <a:r>
              <a:rPr lang="cs-CZ" dirty="0"/>
              <a:t>Vlastní styl: metafory, symboly. </a:t>
            </a:r>
          </a:p>
          <a:p>
            <a:r>
              <a:rPr lang="cs-CZ" i="1" dirty="0"/>
              <a:t>Staré a nové (</a:t>
            </a:r>
            <a:r>
              <a:rPr lang="ru-RU" i="1" dirty="0"/>
              <a:t>Старое и новое, 1929)</a:t>
            </a:r>
            <a:r>
              <a:rPr lang="cs-CZ" i="1" dirty="0"/>
              <a:t>, </a:t>
            </a:r>
            <a:r>
              <a:rPr lang="cs-CZ" i="1" dirty="0" err="1"/>
              <a:t>Běžin</a:t>
            </a:r>
            <a:r>
              <a:rPr lang="cs-CZ" i="1" dirty="0"/>
              <a:t> luh (</a:t>
            </a:r>
            <a:r>
              <a:rPr lang="ru-RU" i="1" dirty="0" err="1"/>
              <a:t>Бежин</a:t>
            </a:r>
            <a:r>
              <a:rPr lang="ru-RU" i="1" dirty="0"/>
              <a:t> луг, 1935-1937) </a:t>
            </a:r>
            <a:r>
              <a:rPr lang="cs-CZ" i="1" dirty="0"/>
              <a:t>– </a:t>
            </a:r>
            <a:r>
              <a:rPr lang="cs-CZ" dirty="0"/>
              <a:t>přechod od „montáži atrakcí“</a:t>
            </a:r>
            <a:r>
              <a:rPr lang="ru-RU" dirty="0"/>
              <a:t> </a:t>
            </a:r>
            <a:r>
              <a:rPr lang="cs-CZ" dirty="0"/>
              <a:t>k „montáži myšlenek“</a:t>
            </a:r>
          </a:p>
          <a:p>
            <a:r>
              <a:rPr lang="cs-CZ" i="1" dirty="0"/>
              <a:t>Alexandr Něvský (</a:t>
            </a:r>
            <a:r>
              <a:rPr lang="ru-RU" i="1" dirty="0"/>
              <a:t>Александр Невский, 1938</a:t>
            </a:r>
            <a:r>
              <a:rPr lang="cs-CZ" i="1" dirty="0"/>
              <a:t>). </a:t>
            </a:r>
            <a:r>
              <a:rPr lang="cs-CZ" dirty="0"/>
              <a:t>Zvukový snímek. Biografický, patriotický film (hudba S. </a:t>
            </a:r>
            <a:r>
              <a:rPr lang="cs-CZ" dirty="0" err="1"/>
              <a:t>Prokofjev</a:t>
            </a:r>
            <a:r>
              <a:rPr lang="cs-CZ" dirty="0"/>
              <a:t>). </a:t>
            </a:r>
            <a:endParaRPr lang="cs-CZ" i="1" dirty="0"/>
          </a:p>
          <a:p>
            <a:r>
              <a:rPr lang="cs-CZ" i="1" dirty="0"/>
              <a:t>Ivan Hrozný (</a:t>
            </a:r>
            <a:r>
              <a:rPr lang="ru-RU" i="1" dirty="0"/>
              <a:t>Иван Грозный, 1945-1948</a:t>
            </a:r>
            <a:r>
              <a:rPr lang="cs-CZ" i="1" dirty="0"/>
              <a:t>). </a:t>
            </a:r>
            <a:r>
              <a:rPr lang="cs-CZ" dirty="0"/>
              <a:t>Zvukový snímek. První díl v 1944, druhý v 1945, ale byl zakázán až do 1958. </a:t>
            </a:r>
            <a:endParaRPr lang="ru-RU" i="1" dirty="0"/>
          </a:p>
          <a:p>
            <a:endParaRPr lang="cs-CZ" dirty="0"/>
          </a:p>
        </p:txBody>
      </p:sp>
      <p:pic>
        <p:nvPicPr>
          <p:cNvPr id="5" name="Obrázek 4" descr="Obsah obrázku osoba, muž, oblečení, fotka&#10;&#10;Popis byl vytvořen automaticky">
            <a:extLst>
              <a:ext uri="{FF2B5EF4-FFF2-40B4-BE49-F238E27FC236}">
                <a16:creationId xmlns:a16="http://schemas.microsoft.com/office/drawing/2014/main" id="{AE663E84-130E-4768-BD36-083FA35C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426721"/>
            <a:ext cx="4957553" cy="1549080"/>
          </a:xfrm>
        </p:spPr>
        <p:txBody>
          <a:bodyPr>
            <a:normAutofit/>
          </a:bodyPr>
          <a:lstStyle/>
          <a:p>
            <a:r>
              <a:rPr lang="cs-CZ" dirty="0"/>
              <a:t>KŘIŽNÍK POTĚMKIN(1925)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Zástupný obsah 8" descr="Obsah obrázku kytara&#10;&#10;Popis byl vytvořen automaticky">
            <a:extLst>
              <a:ext uri="{FF2B5EF4-FFF2-40B4-BE49-F238E27FC236}">
                <a16:creationId xmlns:a16="http://schemas.microsoft.com/office/drawing/2014/main" id="{7142E5AB-64B3-488D-AA2C-87884FF2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6" y="1975800"/>
            <a:ext cx="4414438" cy="292456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A15077-7D95-407D-8FDA-ABFEBD85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773" y="1975800"/>
            <a:ext cx="5277231" cy="4059239"/>
          </a:xfrm>
        </p:spPr>
        <p:txBody>
          <a:bodyPr>
            <a:normAutofit/>
          </a:bodyPr>
          <a:lstStyle/>
          <a:p>
            <a:r>
              <a:rPr lang="cs-CZ" dirty="0"/>
              <a:t>Premiéra pro veřejnost 18. ledna 1926</a:t>
            </a:r>
          </a:p>
          <a:p>
            <a:r>
              <a:rPr lang="cs-CZ" dirty="0"/>
              <a:t>Němý černobílý film. </a:t>
            </a:r>
          </a:p>
          <a:p>
            <a:r>
              <a:rPr lang="cs-CZ" dirty="0"/>
              <a:t>Délka: 75 minut.  </a:t>
            </a:r>
          </a:p>
          <a:p>
            <a:r>
              <a:rPr lang="cs-CZ" dirty="0"/>
              <a:t>Námět: dle skutečné události z června 1905. Film byl natočen na počest 20. výročí první ruské revoluce.</a:t>
            </a:r>
          </a:p>
          <a:p>
            <a:r>
              <a:rPr lang="cs-CZ" dirty="0"/>
              <a:t>Po cenzuře slova L. Trockého byla vyměněná za citát V. Lenina. Některé scény byly vymazané. Originální verze filmu byla renovována až roku 2005.</a:t>
            </a:r>
          </a:p>
          <a:p>
            <a:r>
              <a:rPr lang="cs-CZ" dirty="0"/>
              <a:t>Nejznámější ozvučení (hudba) je až z roku 1964 – D. Šostakovič. </a:t>
            </a:r>
          </a:p>
        </p:txBody>
      </p:sp>
    </p:spTree>
    <p:extLst>
      <p:ext uri="{BB962C8B-B14F-4D97-AF65-F5344CB8AC3E}">
        <p14:creationId xmlns:p14="http://schemas.microsoft.com/office/powerpoint/2010/main" val="208001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KŘIŽNÍK POTĚMKIN(1925). SYŽET PODROBNĚJI.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1. ukázka: </a:t>
            </a:r>
            <a:r>
              <a:rPr lang="cs-CZ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https://www.youtube.com/watch?time_continue=352&amp;v=kuKEtNll42s&amp;feature=emb_logo</a:t>
            </a:r>
            <a:endParaRPr lang="cs-CZ" dirty="0">
              <a:solidFill>
                <a:srgbClr val="0070C0"/>
              </a:solidFill>
            </a:endParaRPr>
          </a:p>
          <a:p>
            <a:pPr algn="just"/>
            <a:r>
              <a:rPr lang="cs-CZ" dirty="0"/>
              <a:t>2. ukázka: </a:t>
            </a:r>
            <a:r>
              <a:rPr lang="cs-CZ" dirty="0">
                <a:hlinkClick r:id="rId3"/>
              </a:rPr>
              <a:t>https://www.youtube.com/watch?v=rC2k7Z40VZk</a:t>
            </a:r>
            <a:endParaRPr lang="cs-CZ" dirty="0"/>
          </a:p>
          <a:p>
            <a:pPr algn="just"/>
            <a:r>
              <a:rPr lang="cs-CZ" dirty="0"/>
              <a:t>3. ukázka. </a:t>
            </a:r>
            <a:r>
              <a:rPr lang="cs-CZ" dirty="0">
                <a:hlinkClick r:id="rId4"/>
              </a:rPr>
              <a:t>https://www.youtube.com/watch?v=NC6PUR-mKx0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Celý film: </a:t>
            </a:r>
            <a:r>
              <a:rPr lang="cs-CZ" dirty="0">
                <a:hlinkClick r:id="rId5"/>
              </a:rPr>
              <a:t>https://www.youtube.com/watch?v=2986SLGCgeE&amp;t=671s</a:t>
            </a:r>
            <a:r>
              <a:rPr lang="cs-CZ" dirty="0"/>
              <a:t> (s anglickými titulky)</a:t>
            </a:r>
          </a:p>
        </p:txBody>
      </p:sp>
    </p:spTree>
    <p:extLst>
      <p:ext uri="{BB962C8B-B14F-4D97-AF65-F5344CB8AC3E}">
        <p14:creationId xmlns:p14="http://schemas.microsoft.com/office/powerpoint/2010/main" val="77483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3CDE9-7A15-478D-BD57-A1B9CBF0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s kinoaparátem Diskuse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F5B46-570D-47DB-B6FC-E64CB40F2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Jsou v tomto filmu hlavní hrdinové?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 kterých epizodách se podle Vás je použitá filmová montáž nebo jiné techniky nejzajímavěji? Proč si to myslíte?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Která epizoda z vašeho hlediska působí nejvíc? Proč?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Proč podle vašeho názoru film nebyl oceněn současníky?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Vyjmenujte několik věci, které se změnily v každodenním životě, který vidíme ve filmu a tom, který můžeme pozorovat dnes.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Osobní dojmy a myšlenky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81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109B0-72D5-4A1C-BB06-E9260A8E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PROBÍHÁNÍ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D0B1C-B3D1-413D-BB4A-4C12B1A7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828799"/>
            <a:ext cx="10281138" cy="42343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3800" dirty="0"/>
              <a:t>Výuka se skládá ze dvou častí: teoretické a praktické</a:t>
            </a:r>
          </a:p>
          <a:p>
            <a:pPr algn="just">
              <a:lnSpc>
                <a:spcPct val="150000"/>
              </a:lnSpc>
            </a:pPr>
            <a:r>
              <a:rPr lang="cs-CZ" sz="3800" u="sng" dirty="0"/>
              <a:t>Teoretická část</a:t>
            </a:r>
            <a:r>
              <a:rPr lang="cs-CZ" sz="3800" b="1" dirty="0"/>
              <a:t> </a:t>
            </a:r>
            <a:r>
              <a:rPr lang="cs-CZ" sz="3800" dirty="0"/>
              <a:t>obsahuje informace: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800" dirty="0"/>
              <a:t>o období, směrech, režisérech, hercích,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800" dirty="0"/>
              <a:t>komentáře k jednotlivým filmům</a:t>
            </a:r>
            <a:endParaRPr lang="cs-CZ" sz="3800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17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912AA-F10D-4CE8-9AD1-D22F19EA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Křižník Potěmkin Diskuse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4D240-BF3D-417E-BE1B-B775DBF74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Kdo je hlavním hrdinou/hlavními hrdiny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Kde se odehrává děj a které scény jsou klíčové. Proč si to myslíte?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 můžete okomentovat „zvláštní“ výrazy obličejů postav?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Která scéna na Vás zapůsobila nejvíce? Proč?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Jak, podle vašeho názoru, mohla vzniknout červená vlajka v černobílém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Osobní dojmy a myšlenky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58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4BE0D-943D-4931-8949-C2187972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PROBÍHÁNÍ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88C24-42CC-46A6-B185-EE24EB86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3500" u="sng" dirty="0"/>
              <a:t>Praktická část: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500" dirty="0"/>
              <a:t>Promítání jednotlivých snímků nebo jejich častí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500" dirty="0"/>
              <a:t>Diskuse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10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072D7-D39B-4BBA-A5C3-DE6D0CE8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1FEA-6769-40DC-9C6A-4C108BA6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3978703"/>
          </a:xfrm>
        </p:spPr>
        <p:txBody>
          <a:bodyPr>
            <a:normAutofit/>
          </a:bodyPr>
          <a:lstStyle/>
          <a:p>
            <a:pPr algn="just"/>
            <a:r>
              <a:rPr lang="cs-CZ" sz="3200" u="sng" dirty="0"/>
              <a:t>Pravidelná docházka </a:t>
            </a:r>
            <a:r>
              <a:rPr lang="cs-CZ" sz="3200" dirty="0"/>
              <a:t>(</a:t>
            </a:r>
            <a:r>
              <a:rPr lang="cs-CZ" sz="3200" b="1"/>
              <a:t>maximálně 2 </a:t>
            </a:r>
            <a:r>
              <a:rPr lang="cs-CZ" sz="3200" b="1" dirty="0"/>
              <a:t>absence</a:t>
            </a:r>
            <a:r>
              <a:rPr lang="cs-CZ" sz="3200" dirty="0"/>
              <a:t>)</a:t>
            </a:r>
          </a:p>
          <a:p>
            <a:pPr algn="just"/>
            <a:r>
              <a:rPr lang="cs-CZ" sz="3200" u="sng" dirty="0"/>
              <a:t>Úspěšné složení zápočtu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3200" i="1" dirty="0"/>
              <a:t>závěrečný test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3200" i="1" dirty="0"/>
              <a:t>analýza/interpretace jednoho z filmů </a:t>
            </a:r>
          </a:p>
        </p:txBody>
      </p:sp>
    </p:spTree>
    <p:extLst>
      <p:ext uri="{BB962C8B-B14F-4D97-AF65-F5344CB8AC3E}">
        <p14:creationId xmlns:p14="http://schemas.microsoft.com/office/powerpoint/2010/main" val="92270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Otázky">
            <a:extLst>
              <a:ext uri="{FF2B5EF4-FFF2-40B4-BE49-F238E27FC236}">
                <a16:creationId xmlns:a16="http://schemas.microsoft.com/office/drawing/2014/main" id="{9FA83D4F-0ACD-47E4-B3B6-72FE01D8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859" y="645106"/>
            <a:ext cx="3229275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99EA6-FFFE-44F1-89FE-DCA00FF7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76558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5186F-8136-4713-982C-0A6CDAB7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88" y="684569"/>
            <a:ext cx="10396024" cy="1371600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KDE SE MŮŽU PODÍVAT NA RUSKÉ FILMY?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29D06B-818C-43A6-B4DA-383815F7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352" y="2467985"/>
            <a:ext cx="3019646" cy="301964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820EF-445E-427B-94CD-4B76D9E8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998177"/>
            <a:ext cx="6488035" cy="2276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hlinkClick r:id="rId4"/>
              </a:rPr>
              <a:t>https://cinema.mosfilm.ru/</a:t>
            </a:r>
            <a:endParaRPr lang="cs-CZ" sz="3200" dirty="0"/>
          </a:p>
          <a:p>
            <a:pPr marL="0" indent="0" algn="ctr">
              <a:buNone/>
            </a:pPr>
            <a:r>
              <a:rPr lang="cs-CZ" sz="3200" dirty="0">
                <a:hlinkClick r:id="rId5"/>
              </a:rPr>
              <a:t>https://start.ru/</a:t>
            </a:r>
            <a:endParaRPr lang="cs-CZ" sz="3200" dirty="0"/>
          </a:p>
          <a:p>
            <a:pPr marL="0" indent="0" algn="ctr">
              <a:buNone/>
            </a:pPr>
            <a:r>
              <a:rPr lang="cs-CZ" sz="3200" dirty="0">
                <a:hlinkClick r:id="rId6"/>
              </a:rPr>
              <a:t>https://www.culture.ru/watch</a:t>
            </a:r>
            <a:r>
              <a:rPr lang="cs-CZ" sz="3200" dirty="0"/>
              <a:t>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1944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E411B-E98B-4FCC-B866-C593BDB0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154309"/>
          </a:xfrm>
        </p:spPr>
        <p:txBody>
          <a:bodyPr>
            <a:noAutofit/>
          </a:bodyPr>
          <a:lstStyle/>
          <a:p>
            <a:r>
              <a:rPr lang="cs-CZ" sz="3600" dirty="0"/>
              <a:t>VZNIK KINEMATOGRAFIE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873A4B-8A3C-4DEF-8B0F-6E3604CB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96902"/>
            <a:ext cx="6281928" cy="4238138"/>
          </a:xfrm>
        </p:spPr>
        <p:txBody>
          <a:bodyPr>
            <a:normAutofit/>
          </a:bodyPr>
          <a:lstStyle/>
          <a:p>
            <a:r>
              <a:rPr lang="cs-CZ" dirty="0"/>
              <a:t>Veřejné promítaní filmů – od roku 1888</a:t>
            </a:r>
          </a:p>
          <a:p>
            <a:r>
              <a:rPr lang="cs-CZ" dirty="0"/>
              <a:t>Vynálezci o sobě nevěděli – otázky, kdo byl první</a:t>
            </a:r>
          </a:p>
          <a:p>
            <a:r>
              <a:rPr lang="cs-CZ" dirty="0"/>
              <a:t>Oficiálně – 28</a:t>
            </a:r>
            <a:r>
              <a:rPr lang="cs-CZ" sz="1800" dirty="0"/>
              <a:t>. prosince r. 1895, Grand Café, </a:t>
            </a:r>
            <a:r>
              <a:rPr lang="cs-CZ" sz="1800" b="1" dirty="0"/>
              <a:t>bratři </a:t>
            </a:r>
            <a:r>
              <a:rPr lang="cs-CZ" sz="1800" b="1" dirty="0" err="1"/>
              <a:t>Lumièrové</a:t>
            </a:r>
            <a:r>
              <a:rPr lang="cs-CZ" sz="1800" b="1" dirty="0"/>
              <a:t> </a:t>
            </a:r>
            <a:r>
              <a:rPr lang="cs-CZ" sz="1800" dirty="0"/>
              <a:t>– první veřejné promítání filmu</a:t>
            </a:r>
          </a:p>
          <a:p>
            <a:r>
              <a:rPr lang="cs-CZ" dirty="0"/>
              <a:t>Několik krátkých snímků, včetně </a:t>
            </a:r>
            <a:r>
              <a:rPr lang="cs-CZ" sz="1800" i="1" dirty="0"/>
              <a:t>Dělníci odcházející z </a:t>
            </a:r>
            <a:r>
              <a:rPr lang="cs-CZ" i="1" dirty="0"/>
              <a:t>továrny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NwRAUniWJPY</a:t>
            </a:r>
            <a:r>
              <a:rPr lang="cs-CZ" dirty="0"/>
              <a:t>)</a:t>
            </a:r>
            <a:r>
              <a:rPr lang="cs-CZ" sz="1800" dirty="0"/>
              <a:t> a </a:t>
            </a:r>
            <a:r>
              <a:rPr lang="cs-CZ" i="1" dirty="0"/>
              <a:t>Příjezd vlaku do stanice La </a:t>
            </a:r>
            <a:r>
              <a:rPr lang="cs-CZ" i="1" dirty="0" err="1"/>
              <a:t>Ciotat</a:t>
            </a:r>
            <a:r>
              <a:rPr lang="cs-CZ" i="1" dirty="0"/>
              <a:t> (</a:t>
            </a:r>
            <a:r>
              <a:rPr lang="cs-CZ" dirty="0">
                <a:hlinkClick r:id="rId3"/>
              </a:rPr>
              <a:t>https://www.youtube.com/watch?v=-e1u7Fgoocc</a:t>
            </a:r>
            <a:r>
              <a:rPr lang="cs-CZ" dirty="0"/>
              <a:t>)</a:t>
            </a:r>
          </a:p>
          <a:p>
            <a:r>
              <a:rPr lang="cs-CZ" sz="1800" dirty="0"/>
              <a:t>Žánr komedie, první hraný film </a:t>
            </a:r>
            <a:r>
              <a:rPr lang="cs-CZ" i="1" dirty="0"/>
              <a:t>Pokropený  kropič </a:t>
            </a:r>
            <a:r>
              <a:rPr lang="cs-CZ" dirty="0"/>
              <a:t>(</a:t>
            </a:r>
            <a:r>
              <a:rPr lang="cs-CZ" dirty="0">
                <a:hlinkClick r:id="rId4"/>
              </a:rPr>
              <a:t>https://www.youtube.com/</a:t>
            </a:r>
            <a:r>
              <a:rPr lang="cs-CZ" dirty="0" err="1">
                <a:hlinkClick r:id="rId4"/>
              </a:rPr>
              <a:t>watch?v</a:t>
            </a:r>
            <a:r>
              <a:rPr lang="cs-CZ" dirty="0">
                <a:hlinkClick r:id="rId4"/>
              </a:rPr>
              <a:t>=UlbiNuT7EDI</a:t>
            </a:r>
            <a:r>
              <a:rPr lang="cs-CZ" dirty="0"/>
              <a:t>) 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86C3AF-9586-4E54-81C1-2CD819AB40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6FB8F-37DC-40D8-A81D-AF767FE4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642731"/>
            <a:ext cx="10893287" cy="7354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KINEMATOGRAFIE V RUSKÉM INMPERIU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B377E-D270-4BAD-814D-9F3CA309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70990"/>
            <a:ext cx="10058400" cy="4744279"/>
          </a:xfrm>
        </p:spPr>
        <p:txBody>
          <a:bodyPr anchor="ctr">
            <a:normAutofit/>
          </a:bodyPr>
          <a:lstStyle/>
          <a:p>
            <a:pPr algn="just"/>
            <a:r>
              <a:rPr lang="cs-CZ" sz="2800" dirty="0"/>
              <a:t>První promítaní filmů v Rusku – v roce 1896. Nejdřív v Moskvě a Petrohradě, v Nižním Novgorodu a potom i v jiných městech Ruska.</a:t>
            </a:r>
          </a:p>
          <a:p>
            <a:pPr algn="just"/>
            <a:r>
              <a:rPr lang="cs-CZ" sz="2800" dirty="0"/>
              <a:t>Zachovalo se 300 hraných filmů z cca. 2700 natočených</a:t>
            </a:r>
          </a:p>
          <a:p>
            <a:pPr algn="just"/>
            <a:r>
              <a:rPr lang="cs-CZ" sz="2800" dirty="0"/>
              <a:t>První ruské natáčení bylo amatérské.</a:t>
            </a:r>
          </a:p>
          <a:p>
            <a:pPr algn="just"/>
            <a:r>
              <a:rPr lang="cs-CZ" sz="2800" dirty="0"/>
              <a:t>Začátkem profesionálního ruského kinematografu se počítá 15. října 1908. Premiéra filmu </a:t>
            </a:r>
            <a:r>
              <a:rPr lang="cs-CZ" sz="2800" i="1" dirty="0" err="1"/>
              <a:t>Stěňka</a:t>
            </a:r>
            <a:r>
              <a:rPr lang="cs-CZ" sz="2800" i="1" dirty="0"/>
              <a:t> </a:t>
            </a:r>
            <a:r>
              <a:rPr lang="cs-CZ" sz="2800" i="1" dirty="0" err="1"/>
              <a:t>Razin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ru-RU" sz="2800" i="1" dirty="0"/>
              <a:t>Понизовая вольница, Стенька Разин</a:t>
            </a:r>
            <a:r>
              <a:rPr lang="cs-CZ" sz="2800" dirty="0"/>
              <a:t>) dle režie neznámého režiséra V. </a:t>
            </a:r>
            <a:r>
              <a:rPr lang="cs-CZ" sz="2800" dirty="0" err="1"/>
              <a:t>Romaškova</a:t>
            </a:r>
            <a:r>
              <a:rPr lang="cs-CZ" sz="2800" dirty="0"/>
              <a:t>. Producent: </a:t>
            </a:r>
            <a:r>
              <a:rPr lang="cs-CZ" sz="2800" dirty="0" err="1"/>
              <a:t>A.O.Drankov</a:t>
            </a:r>
            <a:r>
              <a:rPr lang="cs-CZ" sz="2800" dirty="0"/>
              <a:t>.</a:t>
            </a:r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249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67737-86D9-49FF-9879-A52A586D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53" y="453477"/>
            <a:ext cx="5336217" cy="1587357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ALEKSANDR OSIPOVIČ DRANKOV</a:t>
            </a:r>
            <a:br>
              <a:rPr lang="cs-CZ" sz="2800" dirty="0"/>
            </a:br>
            <a:r>
              <a:rPr lang="cs-CZ" sz="2800" dirty="0"/>
              <a:t>1886–1949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5A2E6-8997-418C-A895-9FEBF31B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1615708"/>
            <a:ext cx="4602152" cy="4520091"/>
          </a:xfrm>
        </p:spPr>
        <p:txBody>
          <a:bodyPr anchor="ctr">
            <a:normAutofit fontScale="85000" lnSpcReduction="20000"/>
          </a:bodyPr>
          <a:lstStyle/>
          <a:p>
            <a:r>
              <a:rPr lang="cs-CZ" sz="2000" dirty="0"/>
              <a:t>Fotograf, producent, kameraman</a:t>
            </a:r>
          </a:p>
          <a:p>
            <a:r>
              <a:rPr lang="cs-CZ" sz="2000" i="1" dirty="0" err="1"/>
              <a:t>Stěňka</a:t>
            </a:r>
            <a:r>
              <a:rPr lang="cs-CZ" sz="2000" i="1" dirty="0"/>
              <a:t> </a:t>
            </a:r>
            <a:r>
              <a:rPr lang="cs-CZ" sz="2000" i="1" dirty="0" err="1"/>
              <a:t>Razin</a:t>
            </a:r>
            <a:r>
              <a:rPr lang="cs-CZ" sz="2000" i="1" dirty="0"/>
              <a:t> </a:t>
            </a:r>
            <a:r>
              <a:rPr lang="cs-CZ" sz="2000" dirty="0"/>
              <a:t>– 1908 </a:t>
            </a:r>
            <a:r>
              <a:rPr lang="ru-RU" sz="2000" i="1" dirty="0"/>
              <a:t>(Понизовая вольница, Стенька Разин)</a:t>
            </a:r>
            <a:endParaRPr lang="cs-CZ" sz="2000" i="1" dirty="0"/>
          </a:p>
          <a:p>
            <a:r>
              <a:rPr lang="cs-CZ" sz="2000" dirty="0"/>
              <a:t>Délka přesně 7 minut 30 vteřin</a:t>
            </a:r>
            <a:endParaRPr lang="ru-RU" sz="2000" dirty="0"/>
          </a:p>
          <a:p>
            <a:r>
              <a:rPr lang="cs-CZ" sz="2000" dirty="0"/>
              <a:t>dle hry V. </a:t>
            </a:r>
            <a:r>
              <a:rPr lang="cs-CZ" sz="2000" dirty="0" err="1"/>
              <a:t>Gončarova</a:t>
            </a:r>
            <a:endParaRPr lang="cs-CZ" sz="2000" dirty="0"/>
          </a:p>
          <a:p>
            <a:r>
              <a:rPr lang="cs-CZ" sz="2000" dirty="0">
                <a:hlinkClick r:id="rId2"/>
              </a:rPr>
              <a:t>https://www.culture.ru/movies/311/stenka-razin-ponizovaya-volnica</a:t>
            </a:r>
          </a:p>
          <a:p>
            <a:r>
              <a:rPr lang="cs-CZ" sz="2000" dirty="0">
                <a:hlinkClick r:id="rId2"/>
              </a:rPr>
              <a:t>https://www.youtube.com/watch?v=OOMWGGhqNNg</a:t>
            </a:r>
            <a:r>
              <a:rPr lang="cs-CZ" sz="2000" dirty="0"/>
              <a:t> </a:t>
            </a:r>
          </a:p>
          <a:p>
            <a:endParaRPr lang="cs-CZ" sz="1800" dirty="0"/>
          </a:p>
          <a:p>
            <a:r>
              <a:rPr lang="cs-CZ" dirty="0"/>
              <a:t>Více o tom se dozvíte: </a:t>
            </a:r>
            <a:r>
              <a:rPr lang="cs-CZ" sz="1800" dirty="0">
                <a:hlinkClick r:id="rId3"/>
              </a:rPr>
              <a:t>https://www.culture.ru/materials/76533/postavshik-sensacii</a:t>
            </a:r>
            <a:r>
              <a:rPr lang="cs-CZ" sz="1800" dirty="0"/>
              <a:t> </a:t>
            </a:r>
          </a:p>
          <a:p>
            <a:r>
              <a:rPr lang="cs-CZ" sz="1800" dirty="0">
                <a:hlinkClick r:id="rId4"/>
              </a:rPr>
              <a:t>https://www.culture.ru/movies/3104/stenka-razin-ponizovaya-volnica-vladimir-romashkov-1908</a:t>
            </a:r>
            <a:endParaRPr lang="cs-CZ" sz="1800" dirty="0"/>
          </a:p>
          <a:p>
            <a:r>
              <a:rPr lang="cs-CZ" sz="1800" dirty="0">
                <a:hlinkClick r:id="rId5"/>
              </a:rPr>
              <a:t>https://www.youtube.com/watch?v=W9Kkgr24zJw</a:t>
            </a:r>
            <a:r>
              <a:rPr lang="cs-CZ" sz="18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ázanka, muž, osoba, fotka&#10;&#10;Popis byl vytvořen automaticky">
            <a:extLst>
              <a:ext uri="{FF2B5EF4-FFF2-40B4-BE49-F238E27FC236}">
                <a16:creationId xmlns:a16="http://schemas.microsoft.com/office/drawing/2014/main" id="{47A18478-5F6B-4900-B1A9-D7E9F066AA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193" r="-1" b="13442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6" name="Obrázek 5" descr="Obsah obrázku text, kniha, fotka, muž&#10;&#10;Popis byl vytvořen automaticky">
            <a:extLst>
              <a:ext uri="{FF2B5EF4-FFF2-40B4-BE49-F238E27FC236}">
                <a16:creationId xmlns:a16="http://schemas.microsoft.com/office/drawing/2014/main" id="{EDEB38AC-1687-4412-861B-4A99FC5E9C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r="3" b="22537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762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3D"/>
      </a:dk2>
      <a:lt2>
        <a:srgbClr val="E2E5E8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702FD9"/>
      </a:accent6>
      <a:hlink>
        <a:srgbClr val="3F83BF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1377</Words>
  <Application>Microsoft Office PowerPoint</Application>
  <PresentationFormat>Širokoúhlá obrazovka</PresentationFormat>
  <Paragraphs>132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Garamond</vt:lpstr>
      <vt:lpstr>Linux Libertine</vt:lpstr>
      <vt:lpstr>Wingdings</vt:lpstr>
      <vt:lpstr>SavonVTI</vt:lpstr>
      <vt:lpstr>Seminář ruského filmu</vt:lpstr>
      <vt:lpstr>PROBÍHÁNÍ VÝUKY</vt:lpstr>
      <vt:lpstr>PROBÍHÁNÍ VÝUKY</vt:lpstr>
      <vt:lpstr>UKONČENÍ PŘEDMĚTU</vt:lpstr>
      <vt:lpstr>Dotazy?</vt:lpstr>
      <vt:lpstr>KDE SE MŮŽU PODÍVAT NA RUSKÉ FILMY?</vt:lpstr>
      <vt:lpstr>VZNIK KINEMATOGRAFIE</vt:lpstr>
      <vt:lpstr>KINEMATOGRAFIE V RUSKÉM INMPERIU</vt:lpstr>
      <vt:lpstr>ALEKSANDR OSIPOVIČ DRANKOV 1886–1949</vt:lpstr>
      <vt:lpstr>ALEKSANDR ALEKSEJEVIČ CHANŽONKOV 1877–1945</vt:lpstr>
      <vt:lpstr>ZAČATKY SOVĚTSKÉ KINEMATOGRAFIE</vt:lpstr>
      <vt:lpstr>20. LÉTA </vt:lpstr>
      <vt:lpstr>Dziga Vertov  1896–1954</vt:lpstr>
      <vt:lpstr>MUŽ S KINOAPARÁTEM </vt:lpstr>
      <vt:lpstr>MUŽ S KINOAPARÁTEM</vt:lpstr>
      <vt:lpstr>SERGEJ MICHAJLOVIČ EJZENŠTEJN 1898-1948</vt:lpstr>
      <vt:lpstr>KŘIŽNÍK POTĚMKIN(1925)</vt:lpstr>
      <vt:lpstr>KŘIŽNÍK POTĚMKIN(1925). SYŽET PODROBNĚJI. </vt:lpstr>
      <vt:lpstr>Muž s kinoaparátem Diskuse </vt:lpstr>
      <vt:lpstr>Křižník Potěmkin Diskuse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ruského filmu</dc:title>
  <dc:creator>Zbyněk Michálek</dc:creator>
  <cp:lastModifiedBy>Světlana Michálková</cp:lastModifiedBy>
  <cp:revision>79</cp:revision>
  <dcterms:created xsi:type="dcterms:W3CDTF">2020-02-08T14:19:01Z</dcterms:created>
  <dcterms:modified xsi:type="dcterms:W3CDTF">2021-03-03T08:44:28Z</dcterms:modified>
</cp:coreProperties>
</file>