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5" r:id="rId3"/>
    <p:sldId id="306" r:id="rId4"/>
    <p:sldId id="257" r:id="rId5"/>
    <p:sldId id="276" r:id="rId6"/>
    <p:sldId id="280" r:id="rId7"/>
    <p:sldId id="284" r:id="rId8"/>
    <p:sldId id="285" r:id="rId9"/>
    <p:sldId id="286" r:id="rId10"/>
    <p:sldId id="290" r:id="rId11"/>
    <p:sldId id="287" r:id="rId12"/>
    <p:sldId id="291" r:id="rId13"/>
    <p:sldId id="292" r:id="rId14"/>
    <p:sldId id="293" r:id="rId15"/>
    <p:sldId id="288" r:id="rId16"/>
    <p:sldId id="294" r:id="rId17"/>
    <p:sldId id="295" r:id="rId18"/>
    <p:sldId id="297" r:id="rId19"/>
    <p:sldId id="289" r:id="rId20"/>
    <p:sldId id="298" r:id="rId21"/>
    <p:sldId id="301" r:id="rId22"/>
    <p:sldId id="302" r:id="rId23"/>
    <p:sldId id="303" r:id="rId24"/>
    <p:sldId id="304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3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39D4-89E7-44EC-AC12-D4060EBDF95F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0F69-06FA-4590-A932-A5B18D023D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55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00F69-06FA-4590-A932-A5B18D023D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28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00F69-06FA-4590-A932-A5B18D023D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22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4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3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9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097/veselye-rebyata-g-aleksandrov-1934" TargetMode="External"/><Relationship Id="rId2" Type="http://schemas.openxmlformats.org/officeDocument/2006/relationships/hyperlink" Target="https://www.youtube.com/watch?v=arTgUojHXp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hDRXQ77IgA&amp;t=5s" TargetMode="External"/><Relationship Id="rId5" Type="http://schemas.openxmlformats.org/officeDocument/2006/relationships/hyperlink" Target="https://www.youtube.com/watch?v=p_bCkHgNBU8&amp;t=9s" TargetMode="External"/><Relationship Id="rId4" Type="http://schemas.openxmlformats.org/officeDocument/2006/relationships/hyperlink" Target="https://cinema.mosfilm.ru/films/35497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DPXh66Znk" TargetMode="External"/><Relationship Id="rId2" Type="http://schemas.openxmlformats.org/officeDocument/2006/relationships/hyperlink" Target="https://cinema.mosfilm.ru/films/34536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108/volga-volga-grigorii-aleksandrov-1938" TargetMode="External"/><Relationship Id="rId2" Type="http://schemas.openxmlformats.org/officeDocument/2006/relationships/hyperlink" Target="https://www.youtube.com/watch?v=wUnZqtcrOl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gznvOzvtf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046/chapaev-georgii-vasilev-sergei-vasilev-193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6KDKMgALp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jídlo&#10;&#10;Popis byl vytvořen automaticky">
            <a:extLst>
              <a:ext uri="{FF2B5EF4-FFF2-40B4-BE49-F238E27FC236}">
                <a16:creationId xmlns:a16="http://schemas.microsoft.com/office/drawing/2014/main" id="{E2C2497D-7B94-45AC-B95D-8640C523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D68942-4EA9-4AA4-9433-139022267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Garamond" panose="02020404030301010803" pitchFamily="18" charset="0"/>
              </a:rPr>
              <a:t>SOVĚTSKÁ KINEMATOGRAFIE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101934-C9DF-49C7-9C11-0B765A246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Garamond" panose="02020404030301010803" pitchFamily="18" charset="0"/>
              </a:rPr>
              <a:t>30. LÉTA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80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7880B0-D78F-46B8-ACFF-D89BC18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sz="6000" i="1" dirty="0">
                <a:latin typeface="Garamond" panose="02020404030301010803" pitchFamily="18" charset="0"/>
              </a:rPr>
              <a:t>Ljubov </a:t>
            </a:r>
            <a:r>
              <a:rPr lang="cs-CZ" sz="6000" i="1" dirty="0" err="1">
                <a:latin typeface="Garamond" panose="02020404030301010803" pitchFamily="18" charset="0"/>
              </a:rPr>
              <a:t>Orlovová</a:t>
            </a:r>
            <a:endParaRPr lang="cs-CZ" sz="6000" i="1" dirty="0">
              <a:latin typeface="Garamond" panose="02020404030301010803" pitchFamily="18" charset="0"/>
            </a:endParaRPr>
          </a:p>
        </p:txBody>
      </p:sp>
      <p:pic>
        <p:nvPicPr>
          <p:cNvPr id="5" name="Zástupný obsah 4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3CD038AA-0894-45A0-BA1A-37F4DFE0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781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9955AD-56D7-4FE3-92CA-8D1BF2C9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546314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Manželka G. Alexandrova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Hrála hlavní role v jeho komediích</a:t>
            </a: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2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7F94A-179B-4910-85D8-57979A27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265474"/>
            <a:ext cx="7722975" cy="1471887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Garamond" panose="02020404030301010803" pitchFamily="18" charset="0"/>
              </a:rPr>
              <a:t>CELÝ SVĚT SE SMĚJE</a:t>
            </a:r>
            <a:br>
              <a:rPr lang="ru-RU" sz="4000" dirty="0">
                <a:latin typeface="Garamond" panose="02020404030301010803" pitchFamily="18" charset="0"/>
              </a:rPr>
            </a:br>
            <a:r>
              <a:rPr lang="cs-CZ" sz="4000" dirty="0">
                <a:latin typeface="Garamond" panose="02020404030301010803" pitchFamily="18" charset="0"/>
              </a:rPr>
              <a:t> (</a:t>
            </a:r>
            <a:r>
              <a:rPr lang="ru-RU" sz="4000" dirty="0">
                <a:latin typeface="Garamond" panose="02020404030301010803" pitchFamily="18" charset="0"/>
              </a:rPr>
              <a:t>ВЕСЕЛЫЕ РЕБЯТА, 1934).</a:t>
            </a:r>
            <a:endParaRPr lang="cs-CZ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F8FB1-81F6-45D4-9F45-F68E092D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2108201"/>
            <a:ext cx="7323291" cy="4134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G. </a:t>
            </a:r>
            <a:r>
              <a:rPr lang="cs-CZ" dirty="0" err="1">
                <a:latin typeface="Garamond" panose="02020404030301010803" pitchFamily="18" charset="0"/>
              </a:rPr>
              <a:t>Alexandrov</a:t>
            </a:r>
            <a:r>
              <a:rPr lang="cs-CZ" dirty="0">
                <a:latin typeface="Garamond" panose="02020404030301010803" pitchFamily="18" charset="0"/>
              </a:rPr>
              <a:t> ovlivněn školou </a:t>
            </a:r>
            <a:r>
              <a:rPr lang="cs-CZ" dirty="0" err="1">
                <a:latin typeface="Garamond" panose="02020404030301010803" pitchFamily="18" charset="0"/>
              </a:rPr>
              <a:t>hollywoodu</a:t>
            </a:r>
            <a:r>
              <a:rPr lang="cs-CZ" dirty="0">
                <a:latin typeface="Garamond" panose="02020404030301010803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Debut </a:t>
            </a:r>
            <a:r>
              <a:rPr lang="cs-CZ" dirty="0" err="1">
                <a:latin typeface="Garamond" panose="02020404030301010803" pitchFamily="18" charset="0"/>
              </a:rPr>
              <a:t>Ljubovi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Orlovové</a:t>
            </a:r>
            <a:r>
              <a:rPr lang="cs-CZ" dirty="0">
                <a:latin typeface="Garamond" panose="020204040303010108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Hudba I. </a:t>
            </a:r>
            <a:r>
              <a:rPr lang="cs-CZ" dirty="0" err="1">
                <a:latin typeface="Garamond" panose="02020404030301010803" pitchFamily="18" charset="0"/>
              </a:rPr>
              <a:t>Dunajevského</a:t>
            </a: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Scenáristé: Vladimir </a:t>
            </a:r>
            <a:r>
              <a:rPr lang="cs-CZ" dirty="0" err="1">
                <a:latin typeface="Garamond" panose="02020404030301010803" pitchFamily="18" charset="0"/>
              </a:rPr>
              <a:t>Mass</a:t>
            </a:r>
            <a:r>
              <a:rPr lang="cs-CZ" dirty="0">
                <a:latin typeface="Garamond" panose="02020404030301010803" pitchFamily="18" charset="0"/>
              </a:rPr>
              <a:t>, Nikolaj </a:t>
            </a:r>
            <a:r>
              <a:rPr lang="cs-CZ" dirty="0" err="1">
                <a:latin typeface="Garamond" panose="02020404030301010803" pitchFamily="18" charset="0"/>
              </a:rPr>
              <a:t>Erdman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6" name="Obrázek 5" descr="Obsah obrázku text, kniha&#10;&#10;Popis byl vytvořen automaticky">
            <a:extLst>
              <a:ext uri="{FF2B5EF4-FFF2-40B4-BE49-F238E27FC236}">
                <a16:creationId xmlns:a16="http://schemas.microsoft.com/office/drawing/2014/main" id="{A100E3B1-B014-4DAF-9EAC-39BCEC865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07" y="0"/>
            <a:ext cx="446471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110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A6B818-54C0-42DB-8DC4-8B88FA92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3" y="5877221"/>
            <a:ext cx="10909073" cy="4572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HLAVNÍ POSTAVY</a:t>
            </a:r>
          </a:p>
        </p:txBody>
      </p:sp>
      <p:pic>
        <p:nvPicPr>
          <p:cNvPr id="7" name="Obrázek 6" descr="Obsah obrázku osoba, okno, budova, interiér&#10;&#10;Popis byl vytvořen automaticky">
            <a:extLst>
              <a:ext uri="{FF2B5EF4-FFF2-40B4-BE49-F238E27FC236}">
                <a16:creationId xmlns:a16="http://schemas.microsoft.com/office/drawing/2014/main" id="{85EA657D-A760-4B56-8AF9-DBC7236F2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r="2" b="9181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Zástupný obsah 4" descr="Obsah obrázku osoba, vázanka, muž, oblečení&#10;&#10;Popis byl vytvořen automaticky">
            <a:extLst>
              <a:ext uri="{FF2B5EF4-FFF2-40B4-BE49-F238E27FC236}">
                <a16:creationId xmlns:a16="http://schemas.microsoft.com/office/drawing/2014/main" id="{530C4F86-6F8D-4B2F-8419-7EFEF478B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r="2" b="18418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D50F6F-4B40-47D2-AF2F-F53FD051EB47}"/>
              </a:ext>
            </a:extLst>
          </p:cNvPr>
          <p:cNvSpPr txBox="1"/>
          <p:nvPr/>
        </p:nvSpPr>
        <p:spPr>
          <a:xfrm>
            <a:off x="239151" y="4367520"/>
            <a:ext cx="422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Ljubov </a:t>
            </a:r>
            <a:r>
              <a:rPr lang="cs-CZ" sz="2400" dirty="0" err="1">
                <a:latin typeface="Garamond" panose="02020404030301010803" pitchFamily="18" charset="0"/>
              </a:rPr>
              <a:t>Orlovová</a:t>
            </a:r>
            <a:r>
              <a:rPr lang="cs-CZ" sz="2400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sz="2400" dirty="0" err="1">
                <a:latin typeface="Garamond" panose="02020404030301010803" pitchFamily="18" charset="0"/>
              </a:rPr>
              <a:t>Aňuta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(pomocnice v domácnosti)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3C9EFF-41D3-47E6-A9ED-14F047D5BDA4}"/>
              </a:ext>
            </a:extLst>
          </p:cNvPr>
          <p:cNvSpPr txBox="1"/>
          <p:nvPr/>
        </p:nvSpPr>
        <p:spPr>
          <a:xfrm>
            <a:off x="6797715" y="4259553"/>
            <a:ext cx="473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Leonid </a:t>
            </a:r>
            <a:r>
              <a:rPr lang="cs-CZ" sz="2400" dirty="0" err="1">
                <a:latin typeface="Garamond" panose="02020404030301010803" pitchFamily="18" charset="0"/>
              </a:rPr>
              <a:t>Uťosov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sz="2400" dirty="0" err="1">
                <a:latin typeface="Garamond" panose="02020404030301010803" pitchFamily="18" charset="0"/>
              </a:rPr>
              <a:t>Kosťa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  <a:r>
              <a:rPr lang="cs-CZ" sz="2400" dirty="0" err="1">
                <a:latin typeface="Garamond" panose="02020404030301010803" pitchFamily="18" charset="0"/>
              </a:rPr>
              <a:t>Potěchin</a:t>
            </a:r>
            <a:endParaRPr lang="cs-CZ" sz="2400" dirty="0">
              <a:latin typeface="Garamond" panose="02020404030301010803" pitchFamily="18" charset="0"/>
            </a:endParaRP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(pastýř a hudebník) </a:t>
            </a:r>
          </a:p>
        </p:txBody>
      </p:sp>
    </p:spTree>
    <p:extLst>
      <p:ext uri="{BB962C8B-B14F-4D97-AF65-F5344CB8AC3E}">
        <p14:creationId xmlns:p14="http://schemas.microsoft.com/office/powerpoint/2010/main" val="314978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56A6F-CEA2-40C8-8771-BFBDFEB2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OSTATNÍ ROLE</a:t>
            </a:r>
          </a:p>
        </p:txBody>
      </p:sp>
      <p:pic>
        <p:nvPicPr>
          <p:cNvPr id="5" name="Zástupný obsah 4" descr="Obsah obrázku osoba, fotka, vázanka, muž&#10;&#10;Popis byl vytvořen automaticky">
            <a:extLst>
              <a:ext uri="{FF2B5EF4-FFF2-40B4-BE49-F238E27FC236}">
                <a16:creationId xmlns:a16="http://schemas.microsoft.com/office/drawing/2014/main" id="{6FC607EB-B514-4831-A47F-4FE695DA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320"/>
            <a:ext cx="2427923" cy="3399092"/>
          </a:xfrm>
        </p:spPr>
      </p:pic>
      <p:pic>
        <p:nvPicPr>
          <p:cNvPr id="7" name="Obrázek 6" descr="Obsah obrázku osoba, žena, muž, fotka&#10;&#10;Popis byl vytvořen automaticky">
            <a:extLst>
              <a:ext uri="{FF2B5EF4-FFF2-40B4-BE49-F238E27FC236}">
                <a16:creationId xmlns:a16="http://schemas.microsoft.com/office/drawing/2014/main" id="{8431CBDB-5B5A-4C23-8B2E-12C78E837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29530"/>
          <a:stretch/>
        </p:blipFill>
        <p:spPr>
          <a:xfrm>
            <a:off x="2425975" y="2036317"/>
            <a:ext cx="2485064" cy="3399090"/>
          </a:xfrm>
          <a:prstGeom prst="rect">
            <a:avLst/>
          </a:prstGeom>
        </p:spPr>
      </p:pic>
      <p:pic>
        <p:nvPicPr>
          <p:cNvPr id="9" name="Obrázek 8" descr="Obsah obrázku osoba, muž, držení, stojící&#10;&#10;Popis byl vytvořen automaticky">
            <a:extLst>
              <a:ext uri="{FF2B5EF4-FFF2-40B4-BE49-F238E27FC236}">
                <a16:creationId xmlns:a16="http://schemas.microsoft.com/office/drawing/2014/main" id="{46C3606D-9FD8-402F-BDCF-AB05A48D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27385" r="37325"/>
          <a:stretch/>
        </p:blipFill>
        <p:spPr>
          <a:xfrm>
            <a:off x="9765013" y="2036319"/>
            <a:ext cx="2426987" cy="33990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CE1537-15A4-41FE-8CEE-92F53FD10C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64" r="24485"/>
          <a:stretch/>
        </p:blipFill>
        <p:spPr>
          <a:xfrm>
            <a:off x="7338026" y="2036318"/>
            <a:ext cx="2426987" cy="33990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AE9244-E83A-415C-A075-9C9847CAB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77" r="35521"/>
          <a:stretch/>
        </p:blipFill>
        <p:spPr>
          <a:xfrm>
            <a:off x="4912986" y="2036317"/>
            <a:ext cx="2426987" cy="339909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440A0A-AC5F-4C27-97BB-1228D6459E16}"/>
              </a:ext>
            </a:extLst>
          </p:cNvPr>
          <p:cNvSpPr txBox="1"/>
          <p:nvPr/>
        </p:nvSpPr>
        <p:spPr>
          <a:xfrm>
            <a:off x="172170" y="5482888"/>
            <a:ext cx="208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Marija </a:t>
            </a:r>
            <a:r>
              <a:rPr lang="cs-CZ" dirty="0" err="1">
                <a:latin typeface="Garamond" panose="02020404030301010803" pitchFamily="18" charset="0"/>
              </a:rPr>
              <a:t>Strelkovová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Jelena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5A1BD6A-FBE1-4D47-9672-7CCD3569B68E}"/>
              </a:ext>
            </a:extLst>
          </p:cNvPr>
          <p:cNvSpPr txBox="1"/>
          <p:nvPr/>
        </p:nvSpPr>
        <p:spPr>
          <a:xfrm>
            <a:off x="2672862" y="5491701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Jelena </a:t>
            </a:r>
            <a:r>
              <a:rPr lang="cs-CZ" dirty="0" err="1">
                <a:latin typeface="Garamond" panose="02020404030301010803" pitchFamily="18" charset="0"/>
              </a:rPr>
              <a:t>Ťapkinová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Matka Jeleny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2F2F2A2-75EC-4E23-99FE-951431DF900E}"/>
              </a:ext>
            </a:extLst>
          </p:cNvPr>
          <p:cNvSpPr txBox="1"/>
          <p:nvPr/>
        </p:nvSpPr>
        <p:spPr>
          <a:xfrm>
            <a:off x="5184468" y="5474121"/>
            <a:ext cx="182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Robert </a:t>
            </a:r>
            <a:r>
              <a:rPr lang="cs-CZ" dirty="0" err="1">
                <a:latin typeface="Garamond" panose="02020404030301010803" pitchFamily="18" charset="0"/>
              </a:rPr>
              <a:t>Erdman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učitel hudby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4B457B-B13A-4E07-AFCD-DE2DD91985AB}"/>
              </a:ext>
            </a:extLst>
          </p:cNvPr>
          <p:cNvSpPr txBox="1"/>
          <p:nvPr/>
        </p:nvSpPr>
        <p:spPr>
          <a:xfrm>
            <a:off x="7504597" y="54917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Arnold </a:t>
            </a:r>
            <a:r>
              <a:rPr lang="cs-CZ" dirty="0" err="1">
                <a:latin typeface="Garamond" panose="02020404030301010803" pitchFamily="18" charset="0"/>
              </a:rPr>
              <a:t>Arnold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Dirigent z Paraguaye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E0871F-E9C8-4A5C-89C6-375496297228}"/>
              </a:ext>
            </a:extLst>
          </p:cNvPr>
          <p:cNvSpPr txBox="1"/>
          <p:nvPr/>
        </p:nvSpPr>
        <p:spPr>
          <a:xfrm>
            <a:off x="9819122" y="5507164"/>
            <a:ext cx="233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Fjodor </a:t>
            </a:r>
            <a:r>
              <a:rPr lang="cs-CZ" dirty="0" err="1">
                <a:latin typeface="Garamond" panose="02020404030301010803" pitchFamily="18" charset="0"/>
              </a:rPr>
              <a:t>Kurichin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Světlonoš (</a:t>
            </a:r>
            <a:r>
              <a:rPr lang="ru-RU" dirty="0">
                <a:latin typeface="Garamond" panose="02020404030301010803" pitchFamily="18" charset="0"/>
              </a:rPr>
              <a:t>факельщик)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7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A4AD2-483A-490A-A036-35B7D9C2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CELÝ SVĚT SE SMĚJE: SYŽET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C9354A-C9E3-4E9A-A0C7-29DF6500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Upoutávka: </a:t>
            </a:r>
            <a:r>
              <a:rPr lang="cs-CZ" dirty="0">
                <a:latin typeface="Garamond" panose="02020404030301010803" pitchFamily="18" charset="0"/>
                <a:hlinkClick r:id="rId2"/>
              </a:rPr>
              <a:t>https://www.youtube.com/watch?v=arTgUojHXpo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Přednáška o filmu: </a:t>
            </a:r>
            <a:r>
              <a:rPr lang="cs-CZ" dirty="0">
                <a:latin typeface="Garamond" panose="02020404030301010803" pitchFamily="18" charset="0"/>
                <a:hlinkClick r:id="rId3"/>
              </a:rPr>
              <a:t>https://www.culture.ru/movies/3097/veselye-rebyata-g-aleksandrov-1934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Celý film: </a:t>
            </a:r>
            <a:r>
              <a:rPr lang="cs-CZ" dirty="0">
                <a:latin typeface="Garamond" panose="02020404030301010803" pitchFamily="18" charset="0"/>
                <a:hlinkClick r:id="rId4"/>
              </a:rPr>
              <a:t>https://cinema.mosfilm.ru/films/35497/</a:t>
            </a:r>
            <a:r>
              <a:rPr lang="cs-CZ" dirty="0">
                <a:latin typeface="Garamond" panose="02020404030301010803" pitchFamily="18" charset="0"/>
              </a:rPr>
              <a:t> – černobílý, </a:t>
            </a:r>
            <a:r>
              <a:rPr lang="cs-CZ" dirty="0">
                <a:latin typeface="Garamond" panose="02020404030301010803" pitchFamily="18" charset="0"/>
                <a:hlinkClick r:id="rId5"/>
              </a:rPr>
              <a:t>https://www.youtube.com/watch?v=p_bCkHgNBU8&amp;t=9s</a:t>
            </a:r>
            <a:r>
              <a:rPr lang="cs-CZ" dirty="0">
                <a:latin typeface="Garamond" panose="02020404030301010803" pitchFamily="18" charset="0"/>
              </a:rPr>
              <a:t> – kolorovaná verze (2010)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  <a:hlinkClick r:id="rId6"/>
              </a:rPr>
              <a:t>https://www.youtube.com/watch?v=chDRXQ77IgA&amp;t=5s</a:t>
            </a:r>
            <a:r>
              <a:rPr lang="cs-CZ" dirty="0">
                <a:latin typeface="Garamond" panose="02020404030301010803" pitchFamily="18" charset="0"/>
              </a:rPr>
              <a:t> – černobílý s anglickými titulky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03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645C1B-DB06-4768-B0A9-528E9577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CIRKUS 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(</a:t>
            </a:r>
            <a:r>
              <a:rPr lang="ru-RU" dirty="0">
                <a:latin typeface="Garamond" panose="02020404030301010803" pitchFamily="18" charset="0"/>
              </a:rPr>
              <a:t>ЦИРК, 1936)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594CDADD-C3AE-47BE-87DA-6717C163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E3931-DF65-4A54-95A5-4121A9DB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09" y="2108201"/>
            <a:ext cx="7385539" cy="4616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Dle komedie I. </a:t>
            </a:r>
            <a:r>
              <a:rPr lang="cs-CZ" dirty="0" err="1">
                <a:latin typeface="Garamond" panose="02020404030301010803" pitchFamily="18" charset="0"/>
              </a:rPr>
              <a:t>Ilfa</a:t>
            </a:r>
            <a:r>
              <a:rPr lang="cs-CZ" dirty="0">
                <a:latin typeface="Garamond" panose="02020404030301010803" pitchFamily="18" charset="0"/>
              </a:rPr>
              <a:t>, J. Petrova a V. </a:t>
            </a:r>
            <a:r>
              <a:rPr lang="cs-CZ" dirty="0" err="1">
                <a:latin typeface="Garamond" panose="02020404030301010803" pitchFamily="18" charset="0"/>
              </a:rPr>
              <a:t>Katajeva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Pod kopulí cirkusu (</a:t>
            </a:r>
            <a:r>
              <a:rPr lang="ru-RU" i="1" dirty="0">
                <a:latin typeface="Garamond" panose="02020404030301010803" pitchFamily="18" charset="0"/>
              </a:rPr>
              <a:t>Под куполом цирка)</a:t>
            </a:r>
            <a:r>
              <a:rPr lang="cs-CZ" i="1" dirty="0">
                <a:latin typeface="Garamond" panose="02020404030301010803" pitchFamily="18" charset="0"/>
              </a:rPr>
              <a:t>. </a:t>
            </a:r>
            <a:endParaRPr lang="cs-CZ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b="1" u="sng" dirty="0">
                <a:latin typeface="Garamond" panose="02020404030301010803" pitchFamily="18" charset="0"/>
              </a:rPr>
              <a:t>Hudba</a:t>
            </a:r>
            <a:r>
              <a:rPr lang="cs-CZ" dirty="0">
                <a:latin typeface="Garamond" panose="02020404030301010803" pitchFamily="18" charset="0"/>
              </a:rPr>
              <a:t>: I. </a:t>
            </a:r>
            <a:r>
              <a:rPr lang="cs-CZ" dirty="0" err="1">
                <a:latin typeface="Garamond" panose="02020404030301010803" pitchFamily="18" charset="0"/>
              </a:rPr>
              <a:t>Dunajevskij</a:t>
            </a:r>
            <a:r>
              <a:rPr lang="cs-CZ" dirty="0">
                <a:latin typeface="Garamond" panose="02020404030301010803" pitchFamily="18" charset="0"/>
              </a:rPr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b="1" u="sng" dirty="0">
                <a:latin typeface="Garamond" panose="02020404030301010803" pitchFamily="18" charset="0"/>
              </a:rPr>
              <a:t>Námět:</a:t>
            </a:r>
            <a:r>
              <a:rPr lang="cs-CZ" dirty="0">
                <a:latin typeface="Garamond" panose="02020404030301010803" pitchFamily="18" charset="0"/>
              </a:rPr>
              <a:t> Americká cirkusová atrakce </a:t>
            </a:r>
            <a:r>
              <a:rPr lang="cs-CZ" i="1" dirty="0">
                <a:latin typeface="Garamond" panose="02020404030301010803" pitchFamily="18" charset="0"/>
              </a:rPr>
              <a:t>Let na Lunu </a:t>
            </a:r>
            <a:r>
              <a:rPr lang="cs-CZ" dirty="0">
                <a:latin typeface="Garamond" panose="02020404030301010803" pitchFamily="18" charset="0"/>
              </a:rPr>
              <a:t>přijela do SSSR. Hvězda Marion </a:t>
            </a:r>
            <a:r>
              <a:rPr lang="cs-CZ" dirty="0" err="1">
                <a:latin typeface="Garamond" panose="02020404030301010803" pitchFamily="18" charset="0"/>
              </a:rPr>
              <a:t>Dixonová</a:t>
            </a:r>
            <a:r>
              <a:rPr lang="cs-CZ" dirty="0">
                <a:latin typeface="Garamond" panose="02020404030301010803" pitchFamily="18" charset="0"/>
              </a:rPr>
              <a:t>, která vykonává všechny triky, je velice populární mezi sovětskými diváky. Ale v životě takové štěstí nemá. Pracuje na Němce Franze von </a:t>
            </a:r>
            <a:r>
              <a:rPr lang="cs-CZ" dirty="0" err="1">
                <a:latin typeface="Garamond" panose="02020404030301010803" pitchFamily="18" charset="0"/>
              </a:rPr>
              <a:t>Kneishitze</a:t>
            </a:r>
            <a:r>
              <a:rPr lang="cs-CZ" dirty="0">
                <a:latin typeface="Garamond" panose="02020404030301010803" pitchFamily="18" charset="0"/>
              </a:rPr>
              <a:t>, který ji zneužívá. V Moskvě Marion potkává vzdušného gymnastu Ivana </a:t>
            </a:r>
            <a:r>
              <a:rPr lang="cs-CZ" dirty="0" err="1">
                <a:latin typeface="Garamond" panose="02020404030301010803" pitchFamily="18" charset="0"/>
              </a:rPr>
              <a:t>Martynova</a:t>
            </a:r>
            <a:r>
              <a:rPr lang="cs-CZ" dirty="0">
                <a:latin typeface="Garamond" panose="02020404030301010803" pitchFamily="18" charset="0"/>
              </a:rPr>
              <a:t>, svou budoucí lásku. </a:t>
            </a:r>
          </a:p>
        </p:txBody>
      </p:sp>
    </p:spTree>
    <p:extLst>
      <p:ext uri="{BB962C8B-B14F-4D97-AF65-F5344CB8AC3E}">
        <p14:creationId xmlns:p14="http://schemas.microsoft.com/office/powerpoint/2010/main" val="311240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1660D-0B80-454C-B9B0-2057C6C7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28" y="5849815"/>
            <a:ext cx="10909073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POSTAVY</a:t>
            </a:r>
          </a:p>
        </p:txBody>
      </p:sp>
      <p:pic>
        <p:nvPicPr>
          <p:cNvPr id="13" name="Obrázek 12" descr="Obsah obrázku osoba, muž, nošení, čepice&#10;&#10;Popis byl vytvořen automaticky">
            <a:extLst>
              <a:ext uri="{FF2B5EF4-FFF2-40B4-BE49-F238E27FC236}">
                <a16:creationId xmlns:a16="http://schemas.microsoft.com/office/drawing/2014/main" id="{46AC2A1C-13C0-4BF8-BDE6-736BEA6A5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9"/>
          <a:stretch/>
        </p:blipFill>
        <p:spPr>
          <a:xfrm>
            <a:off x="8107487" y="-7868"/>
            <a:ext cx="4095513" cy="4242816"/>
          </a:xfrm>
          <a:prstGeom prst="rect">
            <a:avLst/>
          </a:prstGeom>
        </p:spPr>
      </p:pic>
      <p:pic>
        <p:nvPicPr>
          <p:cNvPr id="9" name="Obrázek 8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84338789-4AB4-4A7A-A598-684C4A2AA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8652"/>
          <a:stretch/>
        </p:blipFill>
        <p:spPr>
          <a:xfrm>
            <a:off x="4095513" y="-1890"/>
            <a:ext cx="4000972" cy="42428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031DEF-D30C-4E1E-ACFC-D5163BEAB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9" r="22755"/>
          <a:stretch/>
        </p:blipFill>
        <p:spPr>
          <a:xfrm>
            <a:off x="-1" y="-10315"/>
            <a:ext cx="4095513" cy="42428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E60BB2-C308-4ABA-ACF0-9506B3C03DC8}"/>
              </a:ext>
            </a:extLst>
          </p:cNvPr>
          <p:cNvSpPr/>
          <p:nvPr/>
        </p:nvSpPr>
        <p:spPr>
          <a:xfrm>
            <a:off x="558729" y="4269785"/>
            <a:ext cx="196947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Ljubov </a:t>
            </a:r>
            <a:r>
              <a:rPr lang="cs-CZ" dirty="0" err="1">
                <a:latin typeface="Garamond" panose="02020404030301010803" pitchFamily="18" charset="0"/>
              </a:rPr>
              <a:t>Orlovová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Marion </a:t>
            </a:r>
            <a:r>
              <a:rPr lang="cs-CZ" dirty="0" err="1">
                <a:latin typeface="Garamond" panose="02020404030301010803" pitchFamily="18" charset="0"/>
              </a:rPr>
              <a:t>Dixonová</a:t>
            </a:r>
            <a:endParaRPr lang="cs-CZ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(americká herečka)</a:t>
            </a:r>
          </a:p>
          <a:p>
            <a:pPr algn="ctr">
              <a:spcAft>
                <a:spcPts val="600"/>
              </a:spcAft>
            </a:pP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7578A68-8BA7-4B3F-A9C7-A665BDAC6871}"/>
              </a:ext>
            </a:extLst>
          </p:cNvPr>
          <p:cNvSpPr/>
          <p:nvPr/>
        </p:nvSpPr>
        <p:spPr>
          <a:xfrm>
            <a:off x="4992762" y="4269785"/>
            <a:ext cx="23053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Sergej </a:t>
            </a:r>
            <a:r>
              <a:rPr lang="cs-CZ" dirty="0" err="1">
                <a:latin typeface="Garamond" panose="02020404030301010803" pitchFamily="18" charset="0"/>
              </a:rPr>
              <a:t>Stoljarov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Ivan Petrovič </a:t>
            </a:r>
            <a:r>
              <a:rPr lang="cs-CZ" dirty="0" err="1">
                <a:latin typeface="Garamond" panose="02020404030301010803" pitchFamily="18" charset="0"/>
              </a:rPr>
              <a:t>Martynov</a:t>
            </a:r>
            <a:endParaRPr lang="cs-CZ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cs-CZ" sz="2000" dirty="0">
                <a:latin typeface="Garamond" panose="02020404030301010803" pitchFamily="18" charset="0"/>
              </a:rPr>
              <a:t>(</a:t>
            </a:r>
            <a:r>
              <a:rPr lang="cs-CZ" dirty="0">
                <a:latin typeface="Garamond" panose="02020404030301010803" pitchFamily="18" charset="0"/>
              </a:rPr>
              <a:t>režisér cirkusu)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BBA6442-40AB-4877-AF3B-D45A246EB136}"/>
              </a:ext>
            </a:extLst>
          </p:cNvPr>
          <p:cNvSpPr/>
          <p:nvPr/>
        </p:nvSpPr>
        <p:spPr>
          <a:xfrm>
            <a:off x="8949416" y="4269785"/>
            <a:ext cx="2012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Pavel </a:t>
            </a:r>
            <a:r>
              <a:rPr lang="cs-CZ" dirty="0" err="1">
                <a:latin typeface="Garamond" panose="02020404030301010803" pitchFamily="18" charset="0"/>
              </a:rPr>
              <a:t>Massalskij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Franz von </a:t>
            </a:r>
            <a:r>
              <a:rPr lang="cs-CZ" dirty="0" err="1">
                <a:latin typeface="Garamond" panose="02020404030301010803" pitchFamily="18" charset="0"/>
              </a:rPr>
              <a:t>Kneishitz</a:t>
            </a:r>
            <a:endParaRPr lang="cs-CZ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(podnikatel)</a:t>
            </a:r>
          </a:p>
        </p:txBody>
      </p:sp>
    </p:spTree>
    <p:extLst>
      <p:ext uri="{BB962C8B-B14F-4D97-AF65-F5344CB8AC3E}">
        <p14:creationId xmlns:p14="http://schemas.microsoft.com/office/powerpoint/2010/main" val="419065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3C94F3-64FC-437A-B0DA-C307E579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05" y="5658356"/>
            <a:ext cx="10909073" cy="7206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POSTAVY</a:t>
            </a:r>
          </a:p>
        </p:txBody>
      </p:sp>
      <p:pic>
        <p:nvPicPr>
          <p:cNvPr id="5" name="Obrázek 4" descr="Obsah obrázku osoba, exteriér, muž, žena&#10;&#10;Popis byl vytvořen automaticky">
            <a:extLst>
              <a:ext uri="{FF2B5EF4-FFF2-40B4-BE49-F238E27FC236}">
                <a16:creationId xmlns:a16="http://schemas.microsoft.com/office/drawing/2014/main" id="{2772A39B-AA3C-4816-B871-DB2CB028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r="14647" b="1"/>
          <a:stretch/>
        </p:blipFill>
        <p:spPr>
          <a:xfrm>
            <a:off x="19" y="-3"/>
            <a:ext cx="3070331" cy="4277855"/>
          </a:xfrm>
          <a:prstGeom prst="rect">
            <a:avLst/>
          </a:prstGeom>
        </p:spPr>
      </p:pic>
      <p:pic>
        <p:nvPicPr>
          <p:cNvPr id="9" name="Obrázek 8" descr="Obsah obrázku osoba, muž, oblek, oblečení&#10;&#10;Popis byl vytvořen automaticky">
            <a:extLst>
              <a:ext uri="{FF2B5EF4-FFF2-40B4-BE49-F238E27FC236}">
                <a16:creationId xmlns:a16="http://schemas.microsoft.com/office/drawing/2014/main" id="{AAADD7CE-2B48-42B3-8D81-1488605D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r="13022" b="1"/>
          <a:stretch/>
        </p:blipFill>
        <p:spPr>
          <a:xfrm>
            <a:off x="3070351" y="-1"/>
            <a:ext cx="3070331" cy="4277852"/>
          </a:xfrm>
          <a:prstGeom prst="rect">
            <a:avLst/>
          </a:prstGeom>
        </p:spPr>
      </p:pic>
      <p:pic>
        <p:nvPicPr>
          <p:cNvPr id="7" name="Obrázek 6" descr="Obsah obrázku osoba, oblečení, interiér, žena&#10;&#10;Popis byl vytvořen automaticky">
            <a:extLst>
              <a:ext uri="{FF2B5EF4-FFF2-40B4-BE49-F238E27FC236}">
                <a16:creationId xmlns:a16="http://schemas.microsoft.com/office/drawing/2014/main" id="{CFB3AF95-094C-45C3-BDD6-D024663B4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r="20507" b="-1"/>
          <a:stretch/>
        </p:blipFill>
        <p:spPr>
          <a:xfrm>
            <a:off x="6140704" y="1"/>
            <a:ext cx="3070330" cy="42759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A4F9ED5-F1A6-4A33-B51E-B40A9CD4C4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83" r="17882" b="-1"/>
          <a:stretch/>
        </p:blipFill>
        <p:spPr>
          <a:xfrm>
            <a:off x="9211056" y="-13059"/>
            <a:ext cx="2980944" cy="427590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A4D4584-B2BA-4798-B1DF-E16BFFABAEA8}"/>
              </a:ext>
            </a:extLst>
          </p:cNvPr>
          <p:cNvSpPr/>
          <p:nvPr/>
        </p:nvSpPr>
        <p:spPr>
          <a:xfrm>
            <a:off x="9791909" y="4488008"/>
            <a:ext cx="181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James </a:t>
            </a:r>
            <a:r>
              <a:rPr lang="cs-CZ" dirty="0" err="1">
                <a:latin typeface="Garamond" panose="02020404030301010803" pitchFamily="18" charset="0"/>
              </a:rPr>
              <a:t>Patterson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 syn Marion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34BC1ED-6948-424E-A782-974EC4F61E0B}"/>
              </a:ext>
            </a:extLst>
          </p:cNvPr>
          <p:cNvSpPr/>
          <p:nvPr/>
        </p:nvSpPr>
        <p:spPr>
          <a:xfrm>
            <a:off x="562186" y="4438652"/>
            <a:ext cx="1909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Vladimir </a:t>
            </a:r>
            <a:r>
              <a:rPr lang="cs-CZ" dirty="0" err="1">
                <a:latin typeface="Garamond" panose="02020404030301010803" pitchFamily="18" charset="0"/>
              </a:rPr>
              <a:t>Volodin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 Ludvig </a:t>
            </a:r>
            <a:r>
              <a:rPr lang="cs-CZ" dirty="0" err="1">
                <a:latin typeface="Garamond" panose="02020404030301010803" pitchFamily="18" charset="0"/>
              </a:rPr>
              <a:t>Osipovič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(ředitel cirkusu)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0416B5F-CC38-4768-A963-7C6CE3FA00CF}"/>
              </a:ext>
            </a:extLst>
          </p:cNvPr>
          <p:cNvSpPr/>
          <p:nvPr/>
        </p:nvSpPr>
        <p:spPr>
          <a:xfrm>
            <a:off x="6465185" y="4438651"/>
            <a:ext cx="2421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Jevgenija </a:t>
            </a:r>
            <a:r>
              <a:rPr lang="cs-CZ" dirty="0" err="1">
                <a:latin typeface="Garamond" panose="02020404030301010803" pitchFamily="18" charset="0"/>
              </a:rPr>
              <a:t>Melnikovová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 err="1">
                <a:latin typeface="Garamond" panose="02020404030301010803" pitchFamily="18" charset="0"/>
              </a:rPr>
              <a:t>Raječka</a:t>
            </a:r>
            <a:endParaRPr lang="cs-CZ" dirty="0">
              <a:latin typeface="Garamond" panose="02020404030301010803" pitchFamily="18" charset="0"/>
            </a:endParaRPr>
          </a:p>
          <a:p>
            <a:pPr algn="ctr"/>
            <a:r>
              <a:rPr lang="cs-CZ" dirty="0">
                <a:latin typeface="Garamond" panose="02020404030301010803" pitchFamily="18" charset="0"/>
              </a:rPr>
              <a:t>(dcera ředitele cirkusu)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F88A6DC-8B27-444D-B795-A912B47602F5}"/>
              </a:ext>
            </a:extLst>
          </p:cNvPr>
          <p:cNvSpPr/>
          <p:nvPr/>
        </p:nvSpPr>
        <p:spPr>
          <a:xfrm>
            <a:off x="3470926" y="4438651"/>
            <a:ext cx="2456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Aleksandr </a:t>
            </a:r>
            <a:r>
              <a:rPr lang="cs-CZ" dirty="0" err="1">
                <a:latin typeface="Garamond" panose="02020404030301010803" pitchFamily="18" charset="0"/>
              </a:rPr>
              <a:t>Komissarov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 err="1">
                <a:latin typeface="Garamond" panose="02020404030301010803" pitchFamily="18" charset="0"/>
              </a:rPr>
              <a:t>Šurik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Skamejkin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(konstruktér amatér)</a:t>
            </a:r>
          </a:p>
        </p:txBody>
      </p:sp>
    </p:spTree>
    <p:extLst>
      <p:ext uri="{BB962C8B-B14F-4D97-AF65-F5344CB8AC3E}">
        <p14:creationId xmlns:p14="http://schemas.microsoft.com/office/powerpoint/2010/main" val="270624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D841-E25A-467C-AD38-BB815046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SYŽET A UKÁZKY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112F7-495F-4FA8-A9D5-B67C06F5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2108201"/>
            <a:ext cx="10874326" cy="4137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Celý film: </a:t>
            </a:r>
            <a:r>
              <a:rPr lang="cs-CZ" dirty="0">
                <a:latin typeface="Garamond" panose="02020404030301010803" pitchFamily="18" charset="0"/>
                <a:hlinkClick r:id="rId2"/>
              </a:rPr>
              <a:t>https://cinema.mosfilm.ru/films/34536/</a:t>
            </a:r>
            <a:r>
              <a:rPr lang="cs-CZ" dirty="0">
                <a:latin typeface="Garamond" panose="02020404030301010803" pitchFamily="18" charset="0"/>
              </a:rPr>
              <a:t> (černobílý s titulky), </a:t>
            </a:r>
            <a:r>
              <a:rPr lang="cs-CZ" dirty="0">
                <a:latin typeface="Garamond" panose="02020404030301010803" pitchFamily="18" charset="0"/>
                <a:hlinkClick r:id="rId3"/>
              </a:rPr>
              <a:t>https://www.youtube.com/watch?v=eKDPXh66Znk</a:t>
            </a:r>
            <a:r>
              <a:rPr lang="cs-CZ" dirty="0">
                <a:latin typeface="Garamond" panose="02020404030301010803" pitchFamily="18" charset="0"/>
              </a:rPr>
              <a:t> (barevný bez titulku).</a:t>
            </a:r>
          </a:p>
        </p:txBody>
      </p:sp>
    </p:spTree>
    <p:extLst>
      <p:ext uri="{BB962C8B-B14F-4D97-AF65-F5344CB8AC3E}">
        <p14:creationId xmlns:p14="http://schemas.microsoft.com/office/powerpoint/2010/main" val="273064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F3FB9-AC86-4CD7-8B1C-F460FD2B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VOLHA, VOLHA (</a:t>
            </a:r>
            <a:r>
              <a:rPr lang="ru-RU" dirty="0">
                <a:latin typeface="Garamond" panose="02020404030301010803" pitchFamily="18" charset="0"/>
              </a:rPr>
              <a:t>ВОЛГА-ВОЛГА, 1938)</a:t>
            </a:r>
            <a:endParaRPr lang="cs-CZ" dirty="0">
              <a:latin typeface="Garamond" panose="020204040303010108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3A4B8-F545-44C8-BBA6-DFD03F5E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Kritika byrokracie.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Natáčení většinou </a:t>
            </a:r>
            <a:r>
              <a:rPr lang="cs-CZ" b="1" dirty="0">
                <a:latin typeface="Garamond" panose="02020404030301010803" pitchFamily="18" charset="0"/>
              </a:rPr>
              <a:t>není</a:t>
            </a:r>
            <a:r>
              <a:rPr lang="cs-CZ" dirty="0">
                <a:latin typeface="Garamond" panose="02020404030301010803" pitchFamily="18" charset="0"/>
              </a:rPr>
              <a:t> v ateliéru.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>
                <a:latin typeface="Garamond" panose="02020404030301010803" pitchFamily="18" charset="0"/>
              </a:rPr>
              <a:t>Hodně </a:t>
            </a:r>
            <a:r>
              <a:rPr lang="cs-CZ" dirty="0">
                <a:latin typeface="Garamond" panose="02020404030301010803" pitchFamily="18" charset="0"/>
              </a:rPr>
              <a:t>známých písní (I. </a:t>
            </a:r>
            <a:r>
              <a:rPr lang="cs-CZ" dirty="0" err="1">
                <a:latin typeface="Garamond" panose="02020404030301010803" pitchFamily="18" charset="0"/>
              </a:rPr>
              <a:t>Dunajevskij</a:t>
            </a:r>
            <a:r>
              <a:rPr lang="cs-CZ" dirty="0">
                <a:latin typeface="Garamond" panose="02020404030301010803" pitchFamily="18" charset="0"/>
              </a:rPr>
              <a:t> a V. </a:t>
            </a:r>
            <a:r>
              <a:rPr lang="cs-CZ" dirty="0" err="1">
                <a:latin typeface="Garamond" panose="02020404030301010803" pitchFamily="18" charset="0"/>
              </a:rPr>
              <a:t>Lebedev-Kumač</a:t>
            </a:r>
            <a:r>
              <a:rPr lang="cs-CZ" dirty="0">
                <a:latin typeface="Garamond" panose="02020404030301010803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Film se natáčel 4 roky.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Oblíbený film Stalina.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AB0A626-E942-4437-9436-CFD23346B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699"/>
          <a:stretch/>
        </p:blipFill>
        <p:spPr>
          <a:xfrm>
            <a:off x="7074757" y="0"/>
            <a:ext cx="5117241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54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3CDE9-7A15-478D-BD57-A1B9CBF0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 s kinoaparátem Diskuse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F5B46-570D-47DB-B6FC-E64CB40F2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Jsou v tomto filmu hlavní hrdinové?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 kterých epizodách se podle Vás je použitá filmová montáž nebo jiné techniky nejzajímavěji? Proč si to myslíte?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Která epizoda z vašeho hlediska působí nejvíc? Proč?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Proč podle vašeho názoru film nebyl oceněn současníky?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Vyjmenujte několik věci, které se změnily v každodenním životě, který vidíme ve filmu a tom, který můžeme pozorovat dnes.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Osobní dojmy a myšlenky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07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BDAF5-7A58-48E7-B647-6A6C624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SYŽET A UKÁZKY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E0C6B4-69AA-46DA-9630-B9B04602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Postavy: ukázka z filmů </a:t>
            </a:r>
          </a:p>
          <a:p>
            <a:r>
              <a:rPr lang="cs-CZ" dirty="0">
                <a:latin typeface="Garamond" panose="02020404030301010803" pitchFamily="18" charset="0"/>
              </a:rPr>
              <a:t>celý film: </a:t>
            </a:r>
            <a:r>
              <a:rPr lang="cs-CZ" dirty="0">
                <a:latin typeface="Garamond" panose="02020404030301010803" pitchFamily="18" charset="0"/>
                <a:hlinkClick r:id="rId2"/>
              </a:rPr>
              <a:t>https://www.youtube.com/watch?v=wUnZqtcrOlI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r>
              <a:rPr lang="cs-CZ" dirty="0">
                <a:latin typeface="Garamond" panose="02020404030301010803" pitchFamily="18" charset="0"/>
              </a:rPr>
              <a:t>přednáška: </a:t>
            </a:r>
            <a:r>
              <a:rPr lang="cs-CZ" dirty="0">
                <a:latin typeface="Garamond" panose="02020404030301010803" pitchFamily="18" charset="0"/>
                <a:hlinkClick r:id="rId3"/>
              </a:rPr>
              <a:t>https://www.culture.ru/movies/3108/volga-volga-grigorii-aleksandrov-1938</a:t>
            </a:r>
            <a:endParaRPr lang="cs-CZ" dirty="0">
              <a:latin typeface="Garamond" panose="02020404030301010803" pitchFamily="18" charset="0"/>
            </a:endParaRPr>
          </a:p>
          <a:p>
            <a:r>
              <a:rPr lang="cs-CZ">
                <a:latin typeface="Garamond" panose="02020404030301010803" pitchFamily="18" charset="0"/>
              </a:rPr>
              <a:t>barevný: </a:t>
            </a:r>
            <a:r>
              <a:rPr lang="cs-CZ">
                <a:latin typeface="Garamond" panose="02020404030301010803" pitchFamily="18" charset="0"/>
                <a:hlinkClick r:id="rId4"/>
              </a:rPr>
              <a:t>https://www.youtube.com/watch?v=1gznvOzvtf4</a:t>
            </a:r>
            <a:r>
              <a:rPr lang="cs-CZ">
                <a:latin typeface="Garamond" panose="02020404030301010803" pitchFamily="18" charset="0"/>
              </a:rPr>
              <a:t> 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56816-8E9D-4458-AA80-FC41AE7B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9377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 err="1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Čapajev</a:t>
            </a:r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Diskuse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450ED-A25D-4873-9DF1-F241A289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Příklady vtipných scén z filmu.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Je ve filmu sovětská propaganda? Pokud ano, jak se to projevuje?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u="sng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 ty co umí rusky: </a:t>
            </a: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Příklady anekdot (ne z filmu) o Čapajevovi s překladem do Češtiny (aspoň 2).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84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96FB9-B887-43B5-B6CA-25F2E223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Celý svět se směje Diskuse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F3FEF-94E8-458C-8EF1-764E0328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V čem je podobnost tohoto filmu a amerických muzikálů, v čem se naopak liší?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Jaké je mravní ponaučení filmu?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Co se ve filmu kritizuje?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84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16AC3-E257-4E13-B251-699B07CB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Cirkus Diskuse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DA276-B3FB-4218-B901-33835697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Hlavní myšlenka a mravní ponaučení.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Co se ve filmu kritizuje?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Které scény nejsou natočené v atelieru?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Ve kterých scénách je vidět sovětská propaganda?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209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4DFA-286C-48E7-A128-AB7F3B35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Volha, Volha</a:t>
            </a:r>
            <a:endParaRPr lang="cs-CZ" sz="11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51A4A-F90F-47E6-A340-AA61306F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Hlavní myšlenka a mravní ponaučení.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Co se ve filmu kritizuje?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Ve kterých scénách je vidět sovětská propaganda?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0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912AA-F10D-4CE8-9AD1-D22F19EA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Křižník Potěmkin Diskuse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4D240-BF3D-417E-BE1B-B775DBF74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Kdo je hlavním hrdinou/hlavními hrdiny filmu?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Kde se odehrává děj a které scény jsou klíčové. Proč si to myslíte?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 můžete okomentovat „zvláštní“ výrazy obličejů postav?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Která scéna na Vás zapůsobila nejvíce? Proč?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Jak, podle vašeho názoru, mohla vzniknout červená vlajka v černobílém filmu?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Osobní dojmy a myšlenky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58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23D9C-A125-4BA3-B18E-D5EF870B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12456"/>
            <a:ext cx="10058400" cy="74845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ZVUKOVÉ FILMY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815CA-0984-4E6C-9E73-79FDB741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4387"/>
            <a:ext cx="4257619" cy="43187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Od roku 1931 sovětské kino je zvukové.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Garamond" panose="02020404030301010803" pitchFamily="18" charset="0"/>
              </a:rPr>
              <a:t>S. </a:t>
            </a:r>
            <a:r>
              <a:rPr lang="cs-CZ" b="1" i="1" dirty="0" err="1">
                <a:latin typeface="Garamond" panose="02020404030301010803" pitchFamily="18" charset="0"/>
              </a:rPr>
              <a:t>Ejzenštejn</a:t>
            </a:r>
            <a:r>
              <a:rPr lang="cs-CZ" dirty="0">
                <a:latin typeface="Garamond" panose="02020404030301010803" pitchFamily="18" charset="0"/>
              </a:rPr>
              <a:t>, </a:t>
            </a:r>
            <a:r>
              <a:rPr lang="cs-CZ" b="1" i="1" dirty="0" err="1">
                <a:latin typeface="Garamond" panose="02020404030301010803" pitchFamily="18" charset="0"/>
              </a:rPr>
              <a:t>V.Pudovkin</a:t>
            </a:r>
            <a:r>
              <a:rPr lang="cs-CZ" b="1" i="1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a </a:t>
            </a:r>
            <a:r>
              <a:rPr lang="cs-CZ" b="1" i="1" dirty="0">
                <a:latin typeface="Garamond" panose="02020404030301010803" pitchFamily="18" charset="0"/>
              </a:rPr>
              <a:t>G. </a:t>
            </a:r>
            <a:r>
              <a:rPr lang="cs-CZ" b="1" i="1" dirty="0" err="1">
                <a:latin typeface="Garamond" panose="02020404030301010803" pitchFamily="18" charset="0"/>
              </a:rPr>
              <a:t>Alexandrov</a:t>
            </a: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Garamond" panose="02020404030301010803" pitchFamily="18" charset="0"/>
              </a:rPr>
              <a:t>P. </a:t>
            </a:r>
            <a:r>
              <a:rPr lang="cs-CZ" b="1" i="1" dirty="0" err="1">
                <a:latin typeface="Garamond" panose="02020404030301010803" pitchFamily="18" charset="0"/>
              </a:rPr>
              <a:t>Tager</a:t>
            </a:r>
            <a:r>
              <a:rPr lang="cs-CZ" b="1" i="1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a </a:t>
            </a:r>
            <a:r>
              <a:rPr lang="cs-CZ" b="1" i="1" dirty="0" err="1">
                <a:latin typeface="Garamond" panose="02020404030301010803" pitchFamily="18" charset="0"/>
              </a:rPr>
              <a:t>A</a:t>
            </a:r>
            <a:r>
              <a:rPr lang="cs-CZ" b="1" i="1" dirty="0">
                <a:latin typeface="Garamond" panose="02020404030301010803" pitchFamily="18" charset="0"/>
              </a:rPr>
              <a:t>. </a:t>
            </a:r>
            <a:r>
              <a:rPr lang="cs-CZ" b="1" i="1" dirty="0" err="1">
                <a:latin typeface="Garamond" panose="02020404030301010803" pitchFamily="18" charset="0"/>
              </a:rPr>
              <a:t>Šorin</a:t>
            </a:r>
            <a:r>
              <a:rPr lang="cs-CZ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0A7C77-F4A6-4876-BF7B-D1DDA7C6B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2" r="4846" b="4769"/>
          <a:stretch/>
        </p:blipFill>
        <p:spPr>
          <a:xfrm>
            <a:off x="5397538" y="1946784"/>
            <a:ext cx="1860792" cy="1734685"/>
          </a:xfrm>
          <a:prstGeom prst="rect">
            <a:avLst/>
          </a:prstGeom>
        </p:spPr>
      </p:pic>
      <p:pic>
        <p:nvPicPr>
          <p:cNvPr id="6" name="Obrázek 5" descr="Obsah obrázku osoba, muž, závěs, oblečení&#10;&#10;Popis byl vytvořen automaticky">
            <a:extLst>
              <a:ext uri="{FF2B5EF4-FFF2-40B4-BE49-F238E27FC236}">
                <a16:creationId xmlns:a16="http://schemas.microsoft.com/office/drawing/2014/main" id="{EB319A81-1751-4DC5-ABA7-A39A4E812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00" y="1916010"/>
            <a:ext cx="1713188" cy="1765459"/>
          </a:xfrm>
          <a:prstGeom prst="rect">
            <a:avLst/>
          </a:prstGeom>
        </p:spPr>
      </p:pic>
      <p:pic>
        <p:nvPicPr>
          <p:cNvPr id="10" name="Obrázek 9" descr="Obsah obrázku osoba, vázanka, muž, nošení&#10;&#10;Popis byl vytvořen automaticky">
            <a:extLst>
              <a:ext uri="{FF2B5EF4-FFF2-40B4-BE49-F238E27FC236}">
                <a16:creationId xmlns:a16="http://schemas.microsoft.com/office/drawing/2014/main" id="{3E3957E6-54C6-45B7-A6F5-8E4A034EFF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" b="19336"/>
          <a:stretch/>
        </p:blipFill>
        <p:spPr>
          <a:xfrm>
            <a:off x="8975188" y="1908781"/>
            <a:ext cx="1720202" cy="1772688"/>
          </a:xfrm>
          <a:prstGeom prst="rect">
            <a:avLst/>
          </a:prstGeom>
        </p:spPr>
      </p:pic>
      <p:pic>
        <p:nvPicPr>
          <p:cNvPr id="14" name="Obrázek 13" descr="Obsah obrázku osoba, muž, oblek, vsedě&#10;&#10;Popis byl vytvořen automaticky">
            <a:extLst>
              <a:ext uri="{FF2B5EF4-FFF2-40B4-BE49-F238E27FC236}">
                <a16:creationId xmlns:a16="http://schemas.microsoft.com/office/drawing/2014/main" id="{9A4CB5FA-4E25-441A-8CF1-53A821A8C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38" y="3913878"/>
            <a:ext cx="1675561" cy="241658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D473CD-7D86-46F5-B0E3-6884A5179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099" y="3913877"/>
            <a:ext cx="2042766" cy="24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exteriér, vsedě, fotka&#10;&#10;Popis byl vytvořen automaticky">
            <a:extLst>
              <a:ext uri="{FF2B5EF4-FFF2-40B4-BE49-F238E27FC236}">
                <a16:creationId xmlns:a16="http://schemas.microsoft.com/office/drawing/2014/main" id="{E328CFA1-170E-4BB3-887E-7967604BD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b="3219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  <a:latin typeface="Garamond" panose="02020404030301010803" pitchFamily="18" charset="0"/>
              </a:rPr>
              <a:t>BRATŘI VASILJEVOVI</a:t>
            </a:r>
          </a:p>
        </p:txBody>
      </p:sp>
    </p:spTree>
    <p:extLst>
      <p:ext uri="{BB962C8B-B14F-4D97-AF65-F5344CB8AC3E}">
        <p14:creationId xmlns:p14="http://schemas.microsoft.com/office/powerpoint/2010/main" val="299402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soba, exteriér, vsedě, fotka&#10;&#10;Popis byl vytvořen automaticky">
            <a:extLst>
              <a:ext uri="{FF2B5EF4-FFF2-40B4-BE49-F238E27FC236}">
                <a16:creationId xmlns:a16="http://schemas.microsoft.com/office/drawing/2014/main" id="{1F6A3AE2-9EC0-40C5-9A93-FEDE0E5CB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5882" b="5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FF476C-69B1-42A7-A469-064633B1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cap="all" spc="-100" dirty="0">
                <a:latin typeface="Garamond" panose="02020404030301010803" pitchFamily="18" charset="0"/>
              </a:rPr>
              <a:t>Bratři </a:t>
            </a:r>
            <a:r>
              <a:rPr lang="cs-CZ" cap="all" spc="-100" dirty="0" err="1">
                <a:latin typeface="Garamond" panose="02020404030301010803" pitchFamily="18" charset="0"/>
              </a:rPr>
              <a:t>vasiljevovi</a:t>
            </a:r>
            <a:r>
              <a:rPr lang="cs-CZ" cap="all" spc="-100" dirty="0">
                <a:latin typeface="Garamond" panose="02020404030301010803" pitchFamily="18" charset="0"/>
              </a:rPr>
              <a:t>. </a:t>
            </a:r>
            <a:r>
              <a:rPr lang="cs-CZ" i="1" cap="all" spc="-100" dirty="0">
                <a:latin typeface="Garamond" panose="02020404030301010803" pitchFamily="18" charset="0"/>
              </a:rPr>
              <a:t>ČAPAJEV</a:t>
            </a:r>
            <a:r>
              <a:rPr lang="cs-CZ" cap="all" spc="-100" dirty="0">
                <a:latin typeface="Garamond" panose="02020404030301010803" pitchFamily="18" charset="0"/>
              </a:rPr>
              <a:t> (1934)</a:t>
            </a:r>
            <a:endParaRPr lang="en-US" cap="all" spc="-100" dirty="0">
              <a:latin typeface="Garamond" panose="020204040303010108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A3D7D-975A-45D3-AACE-8A30A524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Sergej (1899-1946) a Georgij (1900-1959) </a:t>
            </a:r>
            <a:r>
              <a:rPr lang="cs-CZ" dirty="0" err="1">
                <a:latin typeface="Garamond" panose="02020404030301010803" pitchFamily="18" charset="0"/>
              </a:rPr>
              <a:t>Vasiljevovi</a:t>
            </a:r>
            <a:r>
              <a:rPr lang="cs-CZ" dirty="0">
                <a:latin typeface="Garamond" panose="02020404030301010803" pitchFamily="18" charset="0"/>
              </a:rPr>
              <a:t> ve skutečnosti nebyli bratři. Byl to jejich pseudonym. Měli stejné příjmení a spolupracovali.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80" dirty="0">
                <a:latin typeface="Garamond" panose="02020404030301010803" pitchFamily="18" charset="0"/>
              </a:rPr>
              <a:t>ČAPAJEV: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u="sng" spc="80" dirty="0">
                <a:latin typeface="Garamond" panose="02020404030301010803" pitchFamily="18" charset="0"/>
              </a:rPr>
              <a:t>Námět</a:t>
            </a:r>
            <a:r>
              <a:rPr lang="cs-CZ" spc="80" dirty="0">
                <a:latin typeface="Garamond" panose="02020404030301010803" pitchFamily="18" charset="0"/>
              </a:rPr>
              <a:t>: podle románu D. </a:t>
            </a:r>
            <a:r>
              <a:rPr lang="cs-CZ" spc="80" dirty="0" err="1">
                <a:latin typeface="Garamond" panose="02020404030301010803" pitchFamily="18" charset="0"/>
              </a:rPr>
              <a:t>Furmanova</a:t>
            </a:r>
            <a:r>
              <a:rPr lang="cs-CZ" spc="80" dirty="0">
                <a:latin typeface="Garamond" panose="02020404030301010803" pitchFamily="18" charset="0"/>
              </a:rPr>
              <a:t> o V. Čapajevovi, veliteli </a:t>
            </a:r>
            <a:r>
              <a:rPr lang="cs-CZ" dirty="0">
                <a:latin typeface="Garamond" panose="02020404030301010803" pitchFamily="18" charset="0"/>
              </a:rPr>
              <a:t>25. střelecké divize</a:t>
            </a:r>
            <a:r>
              <a:rPr lang="cs-CZ" spc="80" dirty="0">
                <a:latin typeface="Garamond" panose="02020404030301010803" pitchFamily="18" charset="0"/>
              </a:rPr>
              <a:t> Rudé armády.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pc="80" dirty="0">
                <a:latin typeface="Garamond" panose="02020404030301010803" pitchFamily="18" charset="0"/>
              </a:rPr>
              <a:t>Zahajuje vlnu filmů o hrdinech komunistického hnutí.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pc="80" dirty="0">
                <a:latin typeface="Garamond" panose="02020404030301010803" pitchFamily="18" charset="0"/>
              </a:rPr>
              <a:t>Byl renovován v roce 1963 na </a:t>
            </a:r>
            <a:r>
              <a:rPr lang="cs-CZ" i="1" spc="80" dirty="0" err="1">
                <a:latin typeface="Garamond" panose="02020404030301010803" pitchFamily="18" charset="0"/>
              </a:rPr>
              <a:t>Mosfilmu</a:t>
            </a:r>
            <a:r>
              <a:rPr lang="cs-CZ" i="1" spc="8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u="sng" spc="80" dirty="0">
                <a:latin typeface="Garamond" panose="02020404030301010803" pitchFamily="18" charset="0"/>
              </a:rPr>
              <a:t>Přednáška o filmu</a:t>
            </a:r>
            <a:r>
              <a:rPr lang="cs-CZ" spc="80" dirty="0">
                <a:latin typeface="Garamond" panose="02020404030301010803" pitchFamily="18" charset="0"/>
              </a:rPr>
              <a:t>: </a:t>
            </a:r>
            <a:r>
              <a:rPr lang="cs-CZ" spc="80" dirty="0">
                <a:latin typeface="Garamond" panose="02020404030301010803" pitchFamily="18" charset="0"/>
                <a:hlinkClick r:id="rId3"/>
              </a:rPr>
              <a:t>https://www.culture.ru/movies/3046/chapaev-georgii-vasilev-sergei-vasilev-1934</a:t>
            </a:r>
            <a:r>
              <a:rPr lang="cs-CZ" spc="8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u="sng" spc="80" dirty="0">
                <a:latin typeface="Garamond" panose="02020404030301010803" pitchFamily="18" charset="0"/>
              </a:rPr>
              <a:t>Celý film</a:t>
            </a:r>
            <a:r>
              <a:rPr lang="cs-CZ" spc="80" dirty="0">
                <a:latin typeface="Garamond" panose="02020404030301010803" pitchFamily="18" charset="0"/>
              </a:rPr>
              <a:t>: </a:t>
            </a:r>
            <a:r>
              <a:rPr lang="cs-CZ" spc="80" dirty="0">
                <a:latin typeface="Garamond" panose="02020404030301010803" pitchFamily="18" charset="0"/>
                <a:hlinkClick r:id="rId4"/>
              </a:rPr>
              <a:t>https://www.youtube.com/watch?v=T6KDKMgALps</a:t>
            </a:r>
            <a:r>
              <a:rPr lang="cs-CZ" spc="80" dirty="0">
                <a:latin typeface="Garamond" panose="02020404030301010803" pitchFamily="18" charset="0"/>
              </a:rPr>
              <a:t> (s anglickými titulky)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cs-CZ" u="sng" spc="8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pc="80" dirty="0"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342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E1DBF-3167-45B2-8111-536BC587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325"/>
            <a:ext cx="10058400" cy="68468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ČAPAJEV. POSTAVY</a:t>
            </a:r>
          </a:p>
        </p:txBody>
      </p:sp>
      <p:pic>
        <p:nvPicPr>
          <p:cNvPr id="5" name="Zástupný obsah 4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12BE4DAC-1111-4D7D-AA8A-515655743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468" r="11235" b="-468"/>
          <a:stretch/>
        </p:blipFill>
        <p:spPr>
          <a:xfrm>
            <a:off x="1182334" y="1155006"/>
            <a:ext cx="2655222" cy="249206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BFEA10-4ACB-4813-B7A1-C8A6D637D077}"/>
              </a:ext>
            </a:extLst>
          </p:cNvPr>
          <p:cNvSpPr txBox="1"/>
          <p:nvPr/>
        </p:nvSpPr>
        <p:spPr>
          <a:xfrm>
            <a:off x="694988" y="812665"/>
            <a:ext cx="25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B. </a:t>
            </a:r>
            <a:r>
              <a:rPr lang="cs-CZ" dirty="0" err="1">
                <a:latin typeface="Garamond" panose="02020404030301010803" pitchFamily="18" charset="0"/>
              </a:rPr>
              <a:t>Babočkin</a:t>
            </a:r>
            <a:r>
              <a:rPr lang="cs-CZ" dirty="0">
                <a:latin typeface="Garamond" panose="02020404030301010803" pitchFamily="18" charset="0"/>
              </a:rPr>
              <a:t> - V. </a:t>
            </a:r>
            <a:r>
              <a:rPr lang="cs-CZ" dirty="0" err="1">
                <a:latin typeface="Garamond" panose="02020404030301010803" pitchFamily="18" charset="0"/>
              </a:rPr>
              <a:t>I.Čapajev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8" name="Obrázek 7" descr="Obsah obrázku osoba, muž, fotka, hledání&#10;&#10;Popis byl vytvořen automaticky">
            <a:extLst>
              <a:ext uri="{FF2B5EF4-FFF2-40B4-BE49-F238E27FC236}">
                <a16:creationId xmlns:a16="http://schemas.microsoft.com/office/drawing/2014/main" id="{248F692C-5D9B-4169-A658-C7F984BF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22" y="1155006"/>
            <a:ext cx="1695432" cy="24920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038102-10FD-4752-B80A-27A97720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98" y="1138319"/>
            <a:ext cx="1788324" cy="2494183"/>
          </a:xfrm>
          <a:prstGeom prst="rect">
            <a:avLst/>
          </a:prstGeom>
        </p:spPr>
      </p:pic>
      <p:pic>
        <p:nvPicPr>
          <p:cNvPr id="11" name="Obrázek 10" descr="Obsah obrázku interiér, muž, osoba, vázanka&#10;&#10;Popis byl vytvořen automaticky">
            <a:extLst>
              <a:ext uri="{FF2B5EF4-FFF2-40B4-BE49-F238E27FC236}">
                <a16:creationId xmlns:a16="http://schemas.microsoft.com/office/drawing/2014/main" id="{C1CEE352-BD4F-40DE-A1EA-0121F155D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22" y="1138319"/>
            <a:ext cx="2186261" cy="249418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DB1072-1F64-4285-A58C-4C1FC72FF325}"/>
              </a:ext>
            </a:extLst>
          </p:cNvPr>
          <p:cNvSpPr txBox="1"/>
          <p:nvPr/>
        </p:nvSpPr>
        <p:spPr>
          <a:xfrm>
            <a:off x="8734978" y="768987"/>
            <a:ext cx="244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B. </a:t>
            </a:r>
            <a:r>
              <a:rPr lang="cs-CZ" dirty="0" err="1">
                <a:latin typeface="Garamond" panose="02020404030301010803" pitchFamily="18" charset="0"/>
              </a:rPr>
              <a:t>Blinov</a:t>
            </a:r>
            <a:r>
              <a:rPr lang="cs-CZ" dirty="0">
                <a:latin typeface="Garamond" panose="02020404030301010803" pitchFamily="18" charset="0"/>
              </a:rPr>
              <a:t> – D. </a:t>
            </a:r>
            <a:r>
              <a:rPr lang="cs-CZ" dirty="0" err="1">
                <a:latin typeface="Garamond" panose="02020404030301010803" pitchFamily="18" charset="0"/>
              </a:rPr>
              <a:t>Furmanov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37FD48-908F-45FF-A1DB-C0378C5FC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373" y="3756569"/>
            <a:ext cx="2814711" cy="209696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70406E9-9030-4165-B1B6-702F78F04650}"/>
              </a:ext>
            </a:extLst>
          </p:cNvPr>
          <p:cNvSpPr txBox="1"/>
          <p:nvPr/>
        </p:nvSpPr>
        <p:spPr>
          <a:xfrm>
            <a:off x="1844865" y="5862849"/>
            <a:ext cx="360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V. </a:t>
            </a:r>
            <a:r>
              <a:rPr lang="cs-CZ" dirty="0" err="1">
                <a:latin typeface="Garamond" panose="02020404030301010803" pitchFamily="18" charset="0"/>
              </a:rPr>
              <a:t>Mjasnikovová</a:t>
            </a:r>
            <a:r>
              <a:rPr lang="cs-CZ" dirty="0">
                <a:latin typeface="Garamond" panose="02020404030301010803" pitchFamily="18" charset="0"/>
              </a:rPr>
              <a:t> – Anka </a:t>
            </a:r>
            <a:r>
              <a:rPr lang="cs-CZ" dirty="0" err="1">
                <a:latin typeface="Garamond" panose="02020404030301010803" pitchFamily="18" charset="0"/>
              </a:rPr>
              <a:t>kulemetčice</a:t>
            </a:r>
            <a:r>
              <a:rPr lang="cs-CZ" dirty="0">
                <a:latin typeface="Garamond" panose="02020404030301010803" pitchFamily="18" charset="0"/>
              </a:rPr>
              <a:t> (vymyšlená postava)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63DD9F0-D138-4FED-BD17-3A8F4469F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735" y="3756569"/>
            <a:ext cx="2966195" cy="2299674"/>
          </a:xfrm>
          <a:prstGeom prst="rect">
            <a:avLst/>
          </a:prstGeom>
        </p:spPr>
      </p:pic>
      <p:pic>
        <p:nvPicPr>
          <p:cNvPr id="19" name="Obrázek 18" descr="Obsah obrázku staré, fotka, muž, černá&#10;&#10;Popis byl vytvořen automaticky">
            <a:extLst>
              <a:ext uri="{FF2B5EF4-FFF2-40B4-BE49-F238E27FC236}">
                <a16:creationId xmlns:a16="http://schemas.microsoft.com/office/drawing/2014/main" id="{C836B620-80EE-48F7-B896-9D52ECE36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98" y="3764307"/>
            <a:ext cx="1720673" cy="229193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A3D31532-60D8-45CC-977C-B9ADB1A16A99}"/>
              </a:ext>
            </a:extLst>
          </p:cNvPr>
          <p:cNvSpPr txBox="1"/>
          <p:nvPr/>
        </p:nvSpPr>
        <p:spPr>
          <a:xfrm>
            <a:off x="7728256" y="6063981"/>
            <a:ext cx="166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L. Kmit – </a:t>
            </a:r>
            <a:r>
              <a:rPr lang="cs-CZ" dirty="0" err="1">
                <a:latin typeface="Garamond" panose="02020404030301010803" pitchFamily="18" charset="0"/>
              </a:rPr>
              <a:t>Peťka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514F5-CF3E-4A84-9051-1A7C66D7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1012874"/>
            <a:ext cx="10522634" cy="72448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TENDENCE KINEMATOGRAFIE 30.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50C25-21BE-4038-9502-C93CA940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108201"/>
            <a:ext cx="10761785" cy="41378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aramond" panose="02020404030301010803" pitchFamily="18" charset="0"/>
              </a:rPr>
              <a:t>Hlavním tématem kinematografu se stala moderní realita, sovětští lidé.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aramond" panose="02020404030301010803" pitchFamily="18" charset="0"/>
              </a:rPr>
              <a:t>Režiséři: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Garamond" panose="02020404030301010803" pitchFamily="18" charset="0"/>
              </a:rPr>
              <a:t>R. Karmen, I. </a:t>
            </a:r>
            <a:r>
              <a:rPr lang="cs-CZ" sz="2400" dirty="0" err="1">
                <a:latin typeface="Garamond" panose="02020404030301010803" pitchFamily="18" charset="0"/>
              </a:rPr>
              <a:t>Kopalin</a:t>
            </a:r>
            <a:r>
              <a:rPr lang="cs-CZ" sz="2400" dirty="0">
                <a:latin typeface="Garamond" panose="02020404030301010803" pitchFamily="18" charset="0"/>
              </a:rPr>
              <a:t>, M. </a:t>
            </a:r>
            <a:r>
              <a:rPr lang="cs-CZ" sz="2400" dirty="0" err="1">
                <a:latin typeface="Garamond" panose="02020404030301010803" pitchFamily="18" charset="0"/>
              </a:rPr>
              <a:t>Sluckij</a:t>
            </a:r>
            <a:r>
              <a:rPr lang="cs-CZ" sz="2400" dirty="0">
                <a:latin typeface="Garamond" panose="02020404030301010803" pitchFamily="18" charset="0"/>
              </a:rPr>
              <a:t> – o budování závodů, o dobytí Arktidy, o zemědělských družstvech.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Garamond" panose="02020404030301010803" pitchFamily="18" charset="0"/>
              </a:rPr>
              <a:t>F. </a:t>
            </a:r>
            <a:r>
              <a:rPr lang="cs-CZ" sz="2400" dirty="0" err="1">
                <a:latin typeface="Garamond" panose="02020404030301010803" pitchFamily="18" charset="0"/>
              </a:rPr>
              <a:t>Ermler</a:t>
            </a:r>
            <a:r>
              <a:rPr lang="cs-CZ" sz="2400" dirty="0">
                <a:latin typeface="Garamond" panose="02020404030301010803" pitchFamily="18" charset="0"/>
              </a:rPr>
              <a:t> – propaganda komunismu: </a:t>
            </a:r>
            <a:r>
              <a:rPr lang="cs-CZ" sz="2400" i="1" dirty="0">
                <a:latin typeface="Garamond" panose="02020404030301010803" pitchFamily="18" charset="0"/>
              </a:rPr>
              <a:t>Rolnici (</a:t>
            </a:r>
            <a:r>
              <a:rPr lang="cs-CZ" sz="2400" i="1" dirty="0" err="1">
                <a:latin typeface="Garamond" panose="02020404030301010803" pitchFamily="18" charset="0"/>
              </a:rPr>
              <a:t>Крестьяне</a:t>
            </a:r>
            <a:r>
              <a:rPr lang="cs-CZ" sz="2400" i="1" dirty="0">
                <a:latin typeface="Garamond" panose="02020404030301010803" pitchFamily="18" charset="0"/>
              </a:rPr>
              <a:t>, 1935), Velký občan (</a:t>
            </a:r>
            <a:r>
              <a:rPr lang="cs-CZ" sz="2400" i="1" dirty="0" err="1">
                <a:latin typeface="Garamond" panose="02020404030301010803" pitchFamily="18" charset="0"/>
              </a:rPr>
              <a:t>Великий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гражданин</a:t>
            </a:r>
            <a:r>
              <a:rPr lang="cs-CZ" sz="2400" i="1" dirty="0">
                <a:latin typeface="Garamond" panose="02020404030301010803" pitchFamily="18" charset="0"/>
              </a:rPr>
              <a:t>, 1938—1939).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b="1" u="sng" dirty="0">
                <a:latin typeface="Garamond" panose="02020404030301010803" pitchFamily="18" charset="0"/>
              </a:rPr>
              <a:t>Komedie: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>
                <a:latin typeface="Garamond" panose="02020404030301010803" pitchFamily="18" charset="0"/>
              </a:rPr>
              <a:t>Harmonika (</a:t>
            </a:r>
            <a:r>
              <a:rPr lang="ru-RU" sz="2400" i="1" dirty="0">
                <a:latin typeface="Garamond" panose="02020404030301010803" pitchFamily="18" charset="0"/>
              </a:rPr>
              <a:t>Гармонь) </a:t>
            </a:r>
            <a:r>
              <a:rPr lang="cs-CZ" sz="2400" dirty="0">
                <a:latin typeface="Garamond" panose="02020404030301010803" pitchFamily="18" charset="0"/>
              </a:rPr>
              <a:t>I. </a:t>
            </a:r>
            <a:r>
              <a:rPr lang="cs-CZ" sz="2400" dirty="0" err="1">
                <a:latin typeface="Garamond" panose="02020404030301010803" pitchFamily="18" charset="0"/>
              </a:rPr>
              <a:t>Savčenko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>
                <a:latin typeface="Garamond" panose="02020404030301010803" pitchFamily="18" charset="0"/>
              </a:rPr>
              <a:t>Tři kamarádi (</a:t>
            </a:r>
            <a:r>
              <a:rPr lang="cs-CZ" sz="2400" i="1" dirty="0" err="1">
                <a:latin typeface="Garamond" panose="02020404030301010803" pitchFamily="18" charset="0"/>
              </a:rPr>
              <a:t>Три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товарища</a:t>
            </a:r>
            <a:r>
              <a:rPr lang="cs-CZ" sz="2400" i="1" dirty="0">
                <a:latin typeface="Garamond" panose="02020404030301010803" pitchFamily="18" charset="0"/>
              </a:rPr>
              <a:t>)</a:t>
            </a:r>
            <a:r>
              <a:rPr lang="cs-CZ" sz="2400" dirty="0">
                <a:latin typeface="Garamond" panose="02020404030301010803" pitchFamily="18" charset="0"/>
              </a:rPr>
              <a:t> S. </a:t>
            </a:r>
            <a:r>
              <a:rPr lang="cs-CZ" sz="2400" dirty="0" err="1">
                <a:latin typeface="Garamond" panose="02020404030301010803" pitchFamily="18" charset="0"/>
              </a:rPr>
              <a:t>Timošenko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 err="1">
                <a:latin typeface="Garamond" panose="02020404030301010803" pitchFamily="18" charset="0"/>
              </a:rPr>
              <a:t>Goriačije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děňočky</a:t>
            </a:r>
            <a:r>
              <a:rPr lang="cs-CZ" sz="2400" i="1" dirty="0">
                <a:latin typeface="Garamond" panose="02020404030301010803" pitchFamily="18" charset="0"/>
              </a:rPr>
              <a:t> (</a:t>
            </a:r>
            <a:r>
              <a:rPr lang="cs-CZ" sz="2400" i="1" dirty="0" err="1">
                <a:latin typeface="Garamond" panose="02020404030301010803" pitchFamily="18" charset="0"/>
              </a:rPr>
              <a:t>Горячие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денечки</a:t>
            </a:r>
            <a:r>
              <a:rPr lang="cs-CZ" sz="2400" i="1" dirty="0">
                <a:latin typeface="Garamond" panose="02020404030301010803" pitchFamily="18" charset="0"/>
              </a:rPr>
              <a:t>) </a:t>
            </a:r>
            <a:r>
              <a:rPr lang="cs-CZ" sz="2400" dirty="0" err="1">
                <a:latin typeface="Garamond" panose="02020404030301010803" pitchFamily="18" charset="0"/>
              </a:rPr>
              <a:t>I.Chejfic</a:t>
            </a:r>
            <a:r>
              <a:rPr lang="cs-CZ" sz="2400" dirty="0">
                <a:latin typeface="Garamond" panose="02020404030301010803" pitchFamily="18" charset="0"/>
              </a:rPr>
              <a:t> a </a:t>
            </a:r>
            <a:r>
              <a:rPr lang="cs-CZ" sz="2400" dirty="0" err="1">
                <a:latin typeface="Garamond" panose="02020404030301010803" pitchFamily="18" charset="0"/>
              </a:rPr>
              <a:t>A</a:t>
            </a:r>
            <a:r>
              <a:rPr lang="cs-CZ" sz="2400" dirty="0">
                <a:latin typeface="Garamond" panose="02020404030301010803" pitchFamily="18" charset="0"/>
              </a:rPr>
              <a:t>. </a:t>
            </a:r>
            <a:r>
              <a:rPr lang="cs-CZ" sz="2400" dirty="0" err="1">
                <a:latin typeface="Garamond" panose="02020404030301010803" pitchFamily="18" charset="0"/>
              </a:rPr>
              <a:t>Zarchi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Garamond" panose="02020404030301010803" pitchFamily="18" charset="0"/>
              </a:rPr>
              <a:t>Nejvýznamnější </a:t>
            </a:r>
            <a:r>
              <a:rPr lang="cs-CZ" sz="2400" dirty="0" err="1">
                <a:latin typeface="Garamond" panose="02020404030301010803" pitchFamily="18" charset="0"/>
              </a:rPr>
              <a:t>režiseři</a:t>
            </a:r>
            <a:r>
              <a:rPr lang="cs-CZ" sz="2400" dirty="0">
                <a:latin typeface="Garamond" panose="02020404030301010803" pitchFamily="18" charset="0"/>
              </a:rPr>
              <a:t> té doby jsou </a:t>
            </a:r>
            <a:r>
              <a:rPr lang="cs-CZ" sz="2400" b="1" i="1" dirty="0">
                <a:latin typeface="Garamond" panose="02020404030301010803" pitchFamily="18" charset="0"/>
              </a:rPr>
              <a:t>G. </a:t>
            </a:r>
            <a:r>
              <a:rPr lang="cs-CZ" sz="2400" b="1" i="1" dirty="0" err="1">
                <a:latin typeface="Garamond" panose="02020404030301010803" pitchFamily="18" charset="0"/>
              </a:rPr>
              <a:t>Alexandrov</a:t>
            </a:r>
            <a:r>
              <a:rPr lang="cs-CZ" sz="2400" b="1" i="1" dirty="0">
                <a:latin typeface="Garamond" panose="02020404030301010803" pitchFamily="18" charset="0"/>
              </a:rPr>
              <a:t> </a:t>
            </a:r>
            <a:r>
              <a:rPr lang="cs-CZ" sz="2400" dirty="0">
                <a:latin typeface="Garamond" panose="02020404030301010803" pitchFamily="18" charset="0"/>
              </a:rPr>
              <a:t>a</a:t>
            </a:r>
            <a:r>
              <a:rPr lang="cs-CZ" sz="2400" b="1" dirty="0">
                <a:latin typeface="Garamond" panose="02020404030301010803" pitchFamily="18" charset="0"/>
              </a:rPr>
              <a:t> </a:t>
            </a:r>
            <a:r>
              <a:rPr lang="cs-CZ" sz="2400" b="1" i="1" dirty="0">
                <a:latin typeface="Garamond" panose="02020404030301010803" pitchFamily="18" charset="0"/>
              </a:rPr>
              <a:t>I. </a:t>
            </a:r>
            <a:r>
              <a:rPr lang="cs-CZ" sz="2400" b="1" i="1" dirty="0" err="1">
                <a:latin typeface="Garamond" panose="02020404030301010803" pitchFamily="18" charset="0"/>
              </a:rPr>
              <a:t>Pyrjev</a:t>
            </a:r>
            <a:endParaRPr lang="cs-CZ" sz="2400" b="1" i="1" dirty="0">
              <a:latin typeface="Garamond" panose="02020404030301010803" pitchFamily="18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8408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044723-B240-4B45-B696-9FFED821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i="1" dirty="0">
                <a:latin typeface="Garamond" panose="02020404030301010803" pitchFamily="18" charset="0"/>
              </a:rPr>
              <a:t>Grigorij </a:t>
            </a:r>
            <a:r>
              <a:rPr lang="cs-CZ" i="1" dirty="0" err="1">
                <a:latin typeface="Garamond" panose="02020404030301010803" pitchFamily="18" charset="0"/>
              </a:rPr>
              <a:t>Vasiljevič</a:t>
            </a:r>
            <a:r>
              <a:rPr lang="cs-CZ" i="1" dirty="0">
                <a:latin typeface="Garamond" panose="02020404030301010803" pitchFamily="18" charset="0"/>
              </a:rPr>
              <a:t> </a:t>
            </a:r>
            <a:r>
              <a:rPr lang="cs-CZ" i="1" dirty="0" err="1">
                <a:latin typeface="Garamond" panose="02020404030301010803" pitchFamily="18" charset="0"/>
              </a:rPr>
              <a:t>Alexandrov</a:t>
            </a:r>
            <a:r>
              <a:rPr lang="cs-CZ" i="1" dirty="0">
                <a:latin typeface="Garamond" panose="02020404030301010803" pitchFamily="18" charset="0"/>
              </a:rPr>
              <a:t> (1903-1983)</a:t>
            </a:r>
          </a:p>
        </p:txBody>
      </p:sp>
      <p:pic>
        <p:nvPicPr>
          <p:cNvPr id="5" name="Obrázek 4" descr="Obsah obrázku osoba, muž, vázanka, fotka&#10;&#10;Popis byl vytvořen automaticky">
            <a:extLst>
              <a:ext uri="{FF2B5EF4-FFF2-40B4-BE49-F238E27FC236}">
                <a16:creationId xmlns:a16="http://schemas.microsoft.com/office/drawing/2014/main" id="{35344F3E-5E42-4FB4-8BC2-FA2A06636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232F2-3ABB-4966-BA20-C965D95C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latin typeface="Garamond" panose="02020404030301010803" pitchFamily="18" charset="0"/>
              </a:rPr>
              <a:t>Ejzenštejnův</a:t>
            </a:r>
            <a:r>
              <a:rPr lang="cs-CZ" dirty="0">
                <a:latin typeface="Garamond" panose="02020404030301010803" pitchFamily="18" charset="0"/>
              </a:rPr>
              <a:t> žák. Zúčastnil se mnoha jeho němých snímku. Spolu jezdili do USA a Mexika.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Jeho první jazzová komedie je </a:t>
            </a:r>
            <a:r>
              <a:rPr lang="cs-CZ" i="1" dirty="0">
                <a:latin typeface="Garamond" panose="02020404030301010803" pitchFamily="18" charset="0"/>
              </a:rPr>
              <a:t>Celý svět se směje (</a:t>
            </a:r>
            <a:r>
              <a:rPr lang="ru-RU" i="1" dirty="0">
                <a:latin typeface="Garamond" panose="02020404030301010803" pitchFamily="18" charset="0"/>
              </a:rPr>
              <a:t>Веселые ребята, 1934).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>
                <a:latin typeface="Garamond" panose="02020404030301010803" pitchFamily="18" charset="0"/>
              </a:rPr>
              <a:t>Cirkus (</a:t>
            </a:r>
            <a:r>
              <a:rPr lang="ru-RU" i="1" dirty="0">
                <a:latin typeface="Garamond" panose="02020404030301010803" pitchFamily="18" charset="0"/>
              </a:rPr>
              <a:t>Цирк, 1936)</a:t>
            </a:r>
            <a:endParaRPr lang="cs-CZ" i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>
                <a:latin typeface="Garamond" panose="02020404030301010803" pitchFamily="18" charset="0"/>
              </a:rPr>
              <a:t>Volha, Volha</a:t>
            </a:r>
            <a:r>
              <a:rPr lang="ru-RU" i="1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(</a:t>
            </a:r>
            <a:r>
              <a:rPr lang="ru-RU" i="1" dirty="0">
                <a:latin typeface="Garamond" panose="02020404030301010803" pitchFamily="18" charset="0"/>
              </a:rPr>
              <a:t>Волга-Волга</a:t>
            </a:r>
            <a:r>
              <a:rPr lang="cs-CZ" i="1" dirty="0">
                <a:latin typeface="Garamond" panose="02020404030301010803" pitchFamily="18" charset="0"/>
              </a:rPr>
              <a:t>, 1938</a:t>
            </a:r>
            <a:r>
              <a:rPr lang="ru-RU" i="1" dirty="0">
                <a:latin typeface="Garamond" panose="02020404030301010803" pitchFamily="18" charset="0"/>
              </a:rPr>
              <a:t>)</a:t>
            </a:r>
            <a:r>
              <a:rPr lang="cs-CZ" i="1" dirty="0">
                <a:latin typeface="Garamond" panose="02020404030301010803" pitchFamily="18" charset="0"/>
              </a:rPr>
              <a:t> </a:t>
            </a:r>
          </a:p>
          <a:p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6667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DA366F"/>
      </a:accent1>
      <a:accent2>
        <a:srgbClr val="C83024"/>
      </a:accent2>
      <a:accent3>
        <a:srgbClr val="DA8636"/>
      </a:accent3>
      <a:accent4>
        <a:srgbClr val="22BB5D"/>
      </a:accent4>
      <a:accent5>
        <a:srgbClr val="2DB59A"/>
      </a:accent5>
      <a:accent6>
        <a:srgbClr val="24A4C8"/>
      </a:accent6>
      <a:hlink>
        <a:srgbClr val="329097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1156</Words>
  <Application>Microsoft Office PowerPoint</Application>
  <PresentationFormat>Širokoúhlá obrazovka</PresentationFormat>
  <Paragraphs>149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Calibri</vt:lpstr>
      <vt:lpstr>Calibri Light</vt:lpstr>
      <vt:lpstr>Courier New</vt:lpstr>
      <vt:lpstr>Garamond</vt:lpstr>
      <vt:lpstr>Linux Libertine</vt:lpstr>
      <vt:lpstr>Wingdings</vt:lpstr>
      <vt:lpstr>RetrospectVTI</vt:lpstr>
      <vt:lpstr>SOVĚTSKÁ KINEMATOGRAFIE</vt:lpstr>
      <vt:lpstr>Muž s kinoaparátem Diskuse </vt:lpstr>
      <vt:lpstr>Křižník Potěmkin Diskuse</vt:lpstr>
      <vt:lpstr>ZVUKOVÉ FILMY</vt:lpstr>
      <vt:lpstr>BRATŘI VASILJEVOVI</vt:lpstr>
      <vt:lpstr>Bratři vasiljevovi. ČAPAJEV (1934)</vt:lpstr>
      <vt:lpstr>ČAPAJEV. POSTAVY</vt:lpstr>
      <vt:lpstr>TENDENCE KINEMATOGRAFIE 30. LET</vt:lpstr>
      <vt:lpstr>Grigorij Vasiljevič Alexandrov (1903-1983)</vt:lpstr>
      <vt:lpstr>Ljubov Orlovová</vt:lpstr>
      <vt:lpstr>CELÝ SVĚT SE SMĚJE  (ВЕСЕЛЫЕ РЕБЯТА, 1934).</vt:lpstr>
      <vt:lpstr>HLAVNÍ POSTAVY</vt:lpstr>
      <vt:lpstr>OSTATNÍ ROLE</vt:lpstr>
      <vt:lpstr>CELÝ SVĚT SE SMĚJE: SYŽET</vt:lpstr>
      <vt:lpstr>CIRKUS  (ЦИРК, 1936)</vt:lpstr>
      <vt:lpstr>POSTAVY</vt:lpstr>
      <vt:lpstr>POSTAVY</vt:lpstr>
      <vt:lpstr>SYŽET A UKÁZKY</vt:lpstr>
      <vt:lpstr>VOLHA, VOLHA (ВОЛГА-ВОЛГА, 1938)</vt:lpstr>
      <vt:lpstr>SYŽET A UKÁZKY</vt:lpstr>
      <vt:lpstr>Čapajev Diskuse</vt:lpstr>
      <vt:lpstr>Celý svět se směje Diskuse</vt:lpstr>
      <vt:lpstr>Cirkus Diskuse</vt:lpstr>
      <vt:lpstr>Volha, Volha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SOVĚTSKÁ KINEMATOGRAFIE</dc:title>
  <dc:creator>Zbyněk Michálek</dc:creator>
  <cp:lastModifiedBy>Světlana Michálková</cp:lastModifiedBy>
  <cp:revision>83</cp:revision>
  <cp:lastPrinted>2020-02-22T15:38:25Z</cp:lastPrinted>
  <dcterms:created xsi:type="dcterms:W3CDTF">2020-02-14T12:31:12Z</dcterms:created>
  <dcterms:modified xsi:type="dcterms:W3CDTF">2021-03-09T12:28:16Z</dcterms:modified>
</cp:coreProperties>
</file>