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2" r:id="rId2"/>
    <p:sldId id="303" r:id="rId3"/>
    <p:sldId id="304" r:id="rId4"/>
    <p:sldId id="305" r:id="rId5"/>
    <p:sldId id="256" r:id="rId6"/>
    <p:sldId id="257" r:id="rId7"/>
    <p:sldId id="259" r:id="rId8"/>
    <p:sldId id="274" r:id="rId9"/>
    <p:sldId id="281" r:id="rId10"/>
    <p:sldId id="282" r:id="rId11"/>
    <p:sldId id="283" r:id="rId12"/>
    <p:sldId id="277" r:id="rId13"/>
    <p:sldId id="260" r:id="rId14"/>
    <p:sldId id="301" r:id="rId15"/>
    <p:sldId id="261" r:id="rId16"/>
    <p:sldId id="262" r:id="rId17"/>
    <p:sldId id="264" r:id="rId18"/>
    <p:sldId id="263" r:id="rId19"/>
    <p:sldId id="300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3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6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19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8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1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5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78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3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1Z8bzJCUGk" TargetMode="External"/><Relationship Id="rId7" Type="http://schemas.openxmlformats.org/officeDocument/2006/relationships/hyperlink" Target="https://www.culture.ru/movies/3122/ivan-groznyi-1-2-serii-sergei-eizenshtein-1944-1946" TargetMode="External"/><Relationship Id="rId2" Type="http://schemas.openxmlformats.org/officeDocument/2006/relationships/hyperlink" Target="https://cinema.mosfilm.ru/films/3473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B5A7RRw3YeA" TargetMode="External"/><Relationship Id="rId5" Type="http://schemas.openxmlformats.org/officeDocument/2006/relationships/hyperlink" Target="https://cinema.mosfilm.ru/films/34734/" TargetMode="External"/><Relationship Id="rId4" Type="http://schemas.openxmlformats.org/officeDocument/2006/relationships/hyperlink" Target="https://www.youtube.com/watch?v=7-gqB2q1NTY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inema.mosfilm.ru/films/35268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E56816-8E9D-4458-AA80-FC41AE7B1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9377"/>
            <a:ext cx="10058400" cy="1450757"/>
          </a:xfrm>
        </p:spPr>
        <p:txBody>
          <a:bodyPr>
            <a:normAutofit/>
          </a:bodyPr>
          <a:lstStyle/>
          <a:p>
            <a:r>
              <a:rPr lang="cs-CZ" b="1" dirty="0" err="1"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Čapajev</a:t>
            </a:r>
            <a:r>
              <a:rPr lang="cs-CZ" b="1" dirty="0"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Diskuse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F450ED-A25D-4873-9DF1-F241A289F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Charakteristika hlavních hrdinů.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Příklady vtipných scén z filmu.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Je ve filmu sovětská propaganda? Pokud ano, jak se to projevuje?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1800" u="sng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 ty co umí rusky: </a:t>
            </a: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Příklady anekdot (ne z filmu) o Čapajevovi s překladem do Češtiny (aspoň 2).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Osobní dojmy a myšlenky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4584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BB9501-5BF4-4A50-87C9-B25D00751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 dirty="0">
                <a:solidFill>
                  <a:schemeClr val="tx1"/>
                </a:solidFill>
              </a:rPr>
              <a:t>IVAN HROZNÝ: </a:t>
            </a:r>
            <a:r>
              <a:rPr lang="cs-CZ" sz="4400" cap="all" spc="-100" dirty="0">
                <a:solidFill>
                  <a:schemeClr val="tx1"/>
                </a:solidFill>
              </a:rPr>
              <a:t>POSTAVY</a:t>
            </a:r>
            <a:endParaRPr lang="en-US" sz="4400" cap="all" spc="-100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78A549-E332-4B77-93B5-5FE23AD25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223" y="5854250"/>
            <a:ext cx="10656310" cy="440534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spc="8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AE217A1-60AF-44DB-926F-3338DD27F1A6}"/>
              </a:ext>
            </a:extLst>
          </p:cNvPr>
          <p:cNvSpPr/>
          <p:nvPr/>
        </p:nvSpPr>
        <p:spPr>
          <a:xfrm>
            <a:off x="8376542" y="3986610"/>
            <a:ext cx="344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pc="80" dirty="0">
                <a:solidFill>
                  <a:schemeClr val="bg1"/>
                </a:solidFill>
              </a:rPr>
              <a:t>M. </a:t>
            </a:r>
            <a:r>
              <a:rPr lang="en-US" spc="80" dirty="0" err="1">
                <a:solidFill>
                  <a:schemeClr val="bg1"/>
                </a:solidFill>
              </a:rPr>
              <a:t>Nazvanov</a:t>
            </a:r>
            <a:r>
              <a:rPr lang="cs-CZ" spc="80" dirty="0">
                <a:solidFill>
                  <a:schemeClr val="bg1"/>
                </a:solidFill>
              </a:rPr>
              <a:t> – Andrej </a:t>
            </a:r>
            <a:r>
              <a:rPr lang="cs-CZ" spc="80" dirty="0" err="1">
                <a:solidFill>
                  <a:schemeClr val="bg1"/>
                </a:solidFill>
              </a:rPr>
              <a:t>Kurbskij</a:t>
            </a:r>
            <a:r>
              <a:rPr lang="cs-CZ" spc="80" dirty="0">
                <a:solidFill>
                  <a:schemeClr val="bg1"/>
                </a:solidFill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11A5378-01AD-45E8-A4E6-9B02E3287855}"/>
              </a:ext>
            </a:extLst>
          </p:cNvPr>
          <p:cNvSpPr/>
          <p:nvPr/>
        </p:nvSpPr>
        <p:spPr>
          <a:xfrm>
            <a:off x="617182" y="4014099"/>
            <a:ext cx="3530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pc="80" dirty="0">
                <a:solidFill>
                  <a:schemeClr val="bg1"/>
                </a:solidFill>
              </a:rPr>
              <a:t>M.</a:t>
            </a:r>
            <a:r>
              <a:rPr lang="cs-CZ" spc="80" dirty="0">
                <a:solidFill>
                  <a:schemeClr val="bg1"/>
                </a:solidFill>
              </a:rPr>
              <a:t> </a:t>
            </a:r>
            <a:r>
              <a:rPr lang="en-US" spc="80" dirty="0" err="1">
                <a:solidFill>
                  <a:schemeClr val="bg1"/>
                </a:solidFill>
              </a:rPr>
              <a:t>Kuzněcov</a:t>
            </a:r>
            <a:r>
              <a:rPr lang="cs-CZ" spc="80" dirty="0">
                <a:solidFill>
                  <a:schemeClr val="bg1"/>
                </a:solidFill>
              </a:rPr>
              <a:t> – Fjodor </a:t>
            </a:r>
            <a:r>
              <a:rPr lang="cs-CZ" spc="80" dirty="0" err="1">
                <a:solidFill>
                  <a:schemeClr val="bg1"/>
                </a:solidFill>
              </a:rPr>
              <a:t>Basmanov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6C1A17E-96F7-4030-BBED-3FA2C6662588}"/>
              </a:ext>
            </a:extLst>
          </p:cNvPr>
          <p:cNvSpPr/>
          <p:nvPr/>
        </p:nvSpPr>
        <p:spPr>
          <a:xfrm>
            <a:off x="4349231" y="4030664"/>
            <a:ext cx="4133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80" dirty="0" err="1">
                <a:solidFill>
                  <a:schemeClr val="bg1"/>
                </a:solidFill>
              </a:rPr>
              <a:t>L.Celikovskaja</a:t>
            </a:r>
            <a:r>
              <a:rPr lang="cs-CZ" spc="80" dirty="0">
                <a:solidFill>
                  <a:schemeClr val="bg1"/>
                </a:solidFill>
              </a:rPr>
              <a:t> – Anastasija Romanova  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6583632-E949-46F0-A168-853ACF0638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6" r="10229"/>
          <a:stretch/>
        </p:blipFill>
        <p:spPr>
          <a:xfrm>
            <a:off x="583120" y="837881"/>
            <a:ext cx="3217678" cy="301352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D032ECF-EA3B-4D4F-950C-0EA3191F51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31" b="734"/>
          <a:stretch/>
        </p:blipFill>
        <p:spPr>
          <a:xfrm>
            <a:off x="4525362" y="837880"/>
            <a:ext cx="3217678" cy="3013834"/>
          </a:xfrm>
          <a:prstGeom prst="rect">
            <a:avLst/>
          </a:prstGeom>
        </p:spPr>
      </p:pic>
      <p:pic>
        <p:nvPicPr>
          <p:cNvPr id="1026" name="Picture 2" descr="Image result for названов иван грозный">
            <a:extLst>
              <a:ext uri="{FF2B5EF4-FFF2-40B4-BE49-F238E27FC236}">
                <a16:creationId xmlns:a16="http://schemas.microsoft.com/office/drawing/2014/main" id="{B6AFAFED-8990-4C56-8E5F-37C53E370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3" r="-3543"/>
          <a:stretch/>
        </p:blipFill>
        <p:spPr bwMode="auto">
          <a:xfrm>
            <a:off x="8589221" y="837879"/>
            <a:ext cx="3442737" cy="301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260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BB9501-5BF4-4A50-87C9-B25D00751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93" y="5283339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 dirty="0">
                <a:solidFill>
                  <a:schemeClr val="tx1"/>
                </a:solidFill>
              </a:rPr>
              <a:t>IVAN HROZNÝ: </a:t>
            </a:r>
            <a:r>
              <a:rPr lang="cs-CZ" sz="4400" cap="all" spc="-100" dirty="0">
                <a:solidFill>
                  <a:schemeClr val="tx1"/>
                </a:solidFill>
              </a:rPr>
              <a:t>POSTAVY</a:t>
            </a:r>
            <a:endParaRPr lang="en-US" sz="4400" cap="all" spc="-100" dirty="0">
              <a:solidFill>
                <a:schemeClr val="tx1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AE217A1-60AF-44DB-926F-3338DD27F1A6}"/>
              </a:ext>
            </a:extLst>
          </p:cNvPr>
          <p:cNvSpPr/>
          <p:nvPr/>
        </p:nvSpPr>
        <p:spPr>
          <a:xfrm>
            <a:off x="8740354" y="4030664"/>
            <a:ext cx="2948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solidFill>
                  <a:schemeClr val="bg1"/>
                </a:solidFill>
              </a:rPr>
              <a:t>A. </a:t>
            </a:r>
            <a:r>
              <a:rPr lang="cs-CZ" dirty="0" err="1">
                <a:solidFill>
                  <a:schemeClr val="bg1"/>
                </a:solidFill>
              </a:rPr>
              <a:t>Bučma</a:t>
            </a:r>
            <a:r>
              <a:rPr lang="cs-CZ" dirty="0">
                <a:solidFill>
                  <a:schemeClr val="bg1"/>
                </a:solidFill>
              </a:rPr>
              <a:t> – Aleksej </a:t>
            </a:r>
            <a:r>
              <a:rPr lang="cs-CZ" dirty="0" err="1">
                <a:solidFill>
                  <a:schemeClr val="bg1"/>
                </a:solidFill>
              </a:rPr>
              <a:t>Basmanov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11A5378-01AD-45E8-A4E6-9B02E3287855}"/>
              </a:ext>
            </a:extLst>
          </p:cNvPr>
          <p:cNvSpPr/>
          <p:nvPr/>
        </p:nvSpPr>
        <p:spPr>
          <a:xfrm>
            <a:off x="516226" y="3811800"/>
            <a:ext cx="3652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</a:rPr>
              <a:t>P. </a:t>
            </a:r>
            <a:r>
              <a:rPr lang="cs-CZ" sz="1600" dirty="0" err="1">
                <a:solidFill>
                  <a:schemeClr val="bg1"/>
                </a:solidFill>
              </a:rPr>
              <a:t>Kadočnikov</a:t>
            </a:r>
            <a:r>
              <a:rPr lang="cs-CZ" sz="1600" dirty="0">
                <a:solidFill>
                  <a:schemeClr val="bg1"/>
                </a:solidFill>
              </a:rPr>
              <a:t> – Vladimir </a:t>
            </a:r>
            <a:r>
              <a:rPr lang="cs-CZ" sz="1600" dirty="0" err="1">
                <a:solidFill>
                  <a:schemeClr val="bg1"/>
                </a:solidFill>
              </a:rPr>
              <a:t>Andrejevič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syn </a:t>
            </a:r>
            <a:r>
              <a:rPr lang="cs-CZ" dirty="0" err="1">
                <a:solidFill>
                  <a:schemeClr val="bg1"/>
                </a:solidFill>
              </a:rPr>
              <a:t>Jefrosinie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Starické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6C1A17E-96F7-4030-BBED-3FA2C6662588}"/>
              </a:ext>
            </a:extLst>
          </p:cNvPr>
          <p:cNvSpPr/>
          <p:nvPr/>
        </p:nvSpPr>
        <p:spPr>
          <a:xfrm>
            <a:off x="4960057" y="3968930"/>
            <a:ext cx="2842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M. </a:t>
            </a:r>
            <a:r>
              <a:rPr lang="cs-CZ" dirty="0" err="1">
                <a:solidFill>
                  <a:schemeClr val="bg1"/>
                </a:solidFill>
              </a:rPr>
              <a:t>Žarov</a:t>
            </a:r>
            <a:r>
              <a:rPr lang="cs-CZ" dirty="0">
                <a:solidFill>
                  <a:schemeClr val="bg1"/>
                </a:solidFill>
              </a:rPr>
              <a:t> – </a:t>
            </a:r>
            <a:r>
              <a:rPr lang="cs-CZ" dirty="0" err="1">
                <a:solidFill>
                  <a:schemeClr val="bg1"/>
                </a:solidFill>
              </a:rPr>
              <a:t>Maljuta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Skuratov</a:t>
            </a:r>
            <a:r>
              <a:rPr lang="cs-CZ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Obrázek 6" descr="Obsah obrázku hledání, černá, stojící, držení&#10;&#10;Popis byl vytvořen automaticky">
            <a:extLst>
              <a:ext uri="{FF2B5EF4-FFF2-40B4-BE49-F238E27FC236}">
                <a16:creationId xmlns:a16="http://schemas.microsoft.com/office/drawing/2014/main" id="{AC9FE2B8-A64E-434B-A85E-966C9E5126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8" t="1472" r="7247" b="458"/>
          <a:stretch/>
        </p:blipFill>
        <p:spPr>
          <a:xfrm>
            <a:off x="677428" y="797246"/>
            <a:ext cx="3136281" cy="291065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7538D62-2DEF-4588-A06D-859472F1B7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5" t="964" r="5641" b="1179"/>
          <a:stretch/>
        </p:blipFill>
        <p:spPr>
          <a:xfrm>
            <a:off x="4527523" y="806517"/>
            <a:ext cx="3136281" cy="2910650"/>
          </a:xfrm>
          <a:prstGeom prst="rect">
            <a:avLst/>
          </a:prstGeom>
        </p:spPr>
      </p:pic>
      <p:pic>
        <p:nvPicPr>
          <p:cNvPr id="15" name="Obrázek 14" descr="Obsah obrázku savci, zvíře, hledání, stojící&#10;&#10;Popis byl vytvořen automaticky">
            <a:extLst>
              <a:ext uri="{FF2B5EF4-FFF2-40B4-BE49-F238E27FC236}">
                <a16:creationId xmlns:a16="http://schemas.microsoft.com/office/drawing/2014/main" id="{49D450A8-DB97-43D3-871E-3B19E6BBF0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" t="-626" r="12196" b="626"/>
          <a:stretch/>
        </p:blipFill>
        <p:spPr>
          <a:xfrm>
            <a:off x="8377619" y="806517"/>
            <a:ext cx="3136282" cy="291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50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63C336-9026-4DC6-A0E5-30B41C473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214" y="587829"/>
            <a:ext cx="10499272" cy="936171"/>
          </a:xfrm>
        </p:spPr>
        <p:txBody>
          <a:bodyPr>
            <a:normAutofit/>
          </a:bodyPr>
          <a:lstStyle/>
          <a:p>
            <a:r>
              <a:rPr lang="cs-CZ" dirty="0"/>
              <a:t>IVAN HROZNÝ (1944-1946)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D023A6-EE2C-4D55-9564-16AF960C2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8" y="1755911"/>
            <a:ext cx="10951028" cy="4514259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Ukázky (</a:t>
            </a:r>
            <a:r>
              <a:rPr lang="cs-CZ" sz="2400" dirty="0">
                <a:hlinkClick r:id="rId2"/>
              </a:rPr>
              <a:t>https://cinema.mosfilm.ru/</a:t>
            </a:r>
            <a:r>
              <a:rPr lang="cs-CZ" sz="2400" dirty="0" err="1">
                <a:hlinkClick r:id="rId2"/>
              </a:rPr>
              <a:t>films</a:t>
            </a:r>
            <a:r>
              <a:rPr lang="cs-CZ" sz="2400" dirty="0">
                <a:hlinkClick r:id="rId2"/>
              </a:rPr>
              <a:t>/34733/</a:t>
            </a:r>
            <a:r>
              <a:rPr lang="cs-CZ" sz="2400" dirty="0"/>
              <a:t>)</a:t>
            </a:r>
          </a:p>
          <a:p>
            <a:r>
              <a:rPr lang="cs-CZ" sz="2400" dirty="0"/>
              <a:t>Srovnání Ivana IV. s pohanským cárem: </a:t>
            </a:r>
            <a:r>
              <a:rPr lang="cs-CZ" sz="2400" dirty="0">
                <a:hlinkClick r:id="rId3"/>
              </a:rPr>
              <a:t>https://www.youtube.com/watch?v=l1Z8bzJCUGk</a:t>
            </a:r>
            <a:r>
              <a:rPr lang="cs-CZ" sz="2400" dirty="0"/>
              <a:t> (nebo 2. díl 33 min.)</a:t>
            </a:r>
          </a:p>
          <a:p>
            <a:r>
              <a:rPr lang="cs-CZ" sz="2400" dirty="0"/>
              <a:t>Scéna hostiny </a:t>
            </a:r>
            <a:r>
              <a:rPr lang="cs-CZ" sz="2400" dirty="0" err="1"/>
              <a:t>opričniků</a:t>
            </a:r>
            <a:r>
              <a:rPr lang="cs-CZ" sz="2400" dirty="0"/>
              <a:t>: </a:t>
            </a:r>
            <a:r>
              <a:rPr lang="cs-CZ" sz="2400" dirty="0">
                <a:hlinkClick r:id="rId4"/>
              </a:rPr>
              <a:t>https://www.youtube.com/watch?v=7-gqB2q1NTY</a:t>
            </a:r>
            <a:r>
              <a:rPr lang="cs-CZ" sz="2400" dirty="0"/>
              <a:t> (nebo 2. díl 54:05)</a:t>
            </a:r>
          </a:p>
          <a:p>
            <a:r>
              <a:rPr lang="cs-CZ" sz="2400" dirty="0"/>
              <a:t>Celý film: 1. díl </a:t>
            </a:r>
            <a:r>
              <a:rPr lang="cs-CZ" sz="2400" dirty="0">
                <a:hlinkClick r:id="rId2"/>
              </a:rPr>
              <a:t>https://cinema.mosfilm.ru/</a:t>
            </a:r>
            <a:r>
              <a:rPr lang="cs-CZ" sz="2400" dirty="0" err="1">
                <a:hlinkClick r:id="rId2"/>
              </a:rPr>
              <a:t>films</a:t>
            </a:r>
            <a:r>
              <a:rPr lang="cs-CZ" sz="2400" dirty="0">
                <a:hlinkClick r:id="rId2"/>
              </a:rPr>
              <a:t>/34733/</a:t>
            </a:r>
            <a:r>
              <a:rPr lang="cs-CZ" sz="2400" dirty="0"/>
              <a:t>, 2. díl: </a:t>
            </a:r>
            <a:r>
              <a:rPr lang="cs-CZ" sz="2400" dirty="0">
                <a:hlinkClick r:id="rId5"/>
              </a:rPr>
              <a:t>https://cinema.mosfilm.ru/films/34734/</a:t>
            </a:r>
            <a:r>
              <a:rPr lang="cs-CZ" sz="2400" dirty="0"/>
              <a:t> </a:t>
            </a:r>
          </a:p>
          <a:p>
            <a:r>
              <a:rPr lang="cs-CZ" sz="2400" dirty="0"/>
              <a:t>Přednášky o filmu: </a:t>
            </a:r>
            <a:r>
              <a:rPr lang="cs-CZ" sz="2400" dirty="0">
                <a:hlinkClick r:id="rId6"/>
              </a:rPr>
              <a:t>https://www.youtube.com/watch?v=B5A7RRw3YeA</a:t>
            </a:r>
            <a:r>
              <a:rPr lang="cs-CZ" sz="2400" dirty="0"/>
              <a:t>, </a:t>
            </a:r>
            <a:r>
              <a:rPr lang="cs-CZ" sz="2400" dirty="0">
                <a:hlinkClick r:id="rId7"/>
              </a:rPr>
              <a:t>https://www.culture.ru/movies/3122/ivan-groznyi-1-2-serii-sergei-eizenshtein-1944-1946</a:t>
            </a:r>
            <a:r>
              <a:rPr lang="cs-CZ" sz="24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2835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4714D93-BE12-4675-A489-5DDDAB45C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en-GB" sz="5200" dirty="0">
                <a:latin typeface="Garamond" panose="02020404030301010803" pitchFamily="18" charset="0"/>
              </a:rPr>
              <a:t>IVAN PYRJEV (1901-1968)</a:t>
            </a:r>
            <a:endParaRPr lang="cs-CZ" sz="5200" dirty="0"/>
          </a:p>
        </p:txBody>
      </p:sp>
      <p:pic>
        <p:nvPicPr>
          <p:cNvPr id="5" name="Obrázek 4" descr="Obsah obrázku osoba, muž, vázanka, oblek&#10;&#10;Popis byl vytvořen automaticky">
            <a:extLst>
              <a:ext uri="{FF2B5EF4-FFF2-40B4-BE49-F238E27FC236}">
                <a16:creationId xmlns:a16="http://schemas.microsoft.com/office/drawing/2014/main" id="{EC50BB42-5849-4DFC-8EDD-731850B284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r="3021" b="1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7F79B0-1530-488C-9627-6AB0B68E6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1800" dirty="0">
                <a:latin typeface="Garamond" panose="02020404030301010803" pitchFamily="18" charset="0"/>
              </a:rPr>
              <a:t>Sovětský herec, režisér a scenárista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latin typeface="Garamond" panose="02020404030301010803" pitchFamily="18" charset="0"/>
              </a:rPr>
              <a:t>Experimentální divadlo v Moskvě</a:t>
            </a:r>
            <a:r>
              <a:rPr lang="en-GB" sz="1800" dirty="0">
                <a:latin typeface="Garamond" panose="02020404030301010803" pitchFamily="18" charset="0"/>
              </a:rPr>
              <a:t>; </a:t>
            </a:r>
            <a:r>
              <a:rPr lang="cs-CZ" sz="1800" dirty="0">
                <a:latin typeface="Garamond" panose="02020404030301010803" pitchFamily="18" charset="0"/>
              </a:rPr>
              <a:t>hrál v inscenacích S. </a:t>
            </a:r>
            <a:r>
              <a:rPr lang="cs-CZ" sz="1800" dirty="0" err="1">
                <a:latin typeface="Garamond" panose="02020404030301010803" pitchFamily="18" charset="0"/>
              </a:rPr>
              <a:t>Ejzenštejna</a:t>
            </a:r>
            <a:r>
              <a:rPr lang="cs-CZ" sz="1800" dirty="0">
                <a:latin typeface="Garamond" panose="02020404030301010803" pitchFamily="18" charset="0"/>
              </a:rPr>
              <a:t> a V. </a:t>
            </a:r>
            <a:r>
              <a:rPr lang="cs-CZ" sz="1800" dirty="0" err="1">
                <a:latin typeface="Garamond" panose="02020404030301010803" pitchFamily="18" charset="0"/>
              </a:rPr>
              <a:t>Mejercholda</a:t>
            </a:r>
            <a:endParaRPr lang="cs-CZ" sz="1800" dirty="0"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</a:pPr>
            <a:r>
              <a:rPr lang="cs-CZ" sz="1800" dirty="0">
                <a:latin typeface="Garamond" panose="02020404030301010803" pitchFamily="18" charset="0"/>
              </a:rPr>
              <a:t>Konec 20. </a:t>
            </a:r>
            <a:r>
              <a:rPr lang="cs-CZ" sz="1800" dirty="0" err="1">
                <a:latin typeface="Garamond" panose="02020404030301010803" pitchFamily="18" charset="0"/>
              </a:rPr>
              <a:t>lét</a:t>
            </a:r>
            <a:r>
              <a:rPr lang="cs-CZ" sz="1800" dirty="0">
                <a:latin typeface="Garamond" panose="02020404030301010803" pitchFamily="18" charset="0"/>
              </a:rPr>
              <a:t>: začal natáčet své filmy: </a:t>
            </a:r>
            <a:r>
              <a:rPr lang="cs-CZ" sz="1800" i="1" dirty="0" err="1">
                <a:latin typeface="Garamond" panose="02020404030301010803" pitchFamily="18" charset="0"/>
              </a:rPr>
              <a:t>Postotonňaja</a:t>
            </a:r>
            <a:r>
              <a:rPr lang="cs-CZ" sz="1800" i="1" dirty="0">
                <a:latin typeface="Garamond" panose="02020404030301010803" pitchFamily="18" charset="0"/>
              </a:rPr>
              <a:t> </a:t>
            </a:r>
            <a:r>
              <a:rPr lang="cs-CZ" sz="1800" i="1" dirty="0" err="1">
                <a:latin typeface="Garamond" panose="02020404030301010803" pitchFamily="18" charset="0"/>
              </a:rPr>
              <a:t>ženščina</a:t>
            </a:r>
            <a:r>
              <a:rPr lang="cs-CZ" sz="1800" i="1" dirty="0">
                <a:latin typeface="Garamond" panose="02020404030301010803" pitchFamily="18" charset="0"/>
              </a:rPr>
              <a:t> (</a:t>
            </a:r>
            <a:r>
              <a:rPr lang="ru-RU" sz="1800" i="1" dirty="0">
                <a:latin typeface="Garamond" panose="02020404030301010803" pitchFamily="18" charset="0"/>
              </a:rPr>
              <a:t>Посторонняя женщина, 1929)</a:t>
            </a:r>
            <a:r>
              <a:rPr lang="cs-CZ" sz="1800" i="1" dirty="0">
                <a:latin typeface="Garamond" panose="02020404030301010803" pitchFamily="18" charset="0"/>
              </a:rPr>
              <a:t>, </a:t>
            </a:r>
            <a:r>
              <a:rPr lang="cs-CZ" sz="1800" i="1" dirty="0" err="1">
                <a:latin typeface="Garamond" panose="02020404030301010803" pitchFamily="18" charset="0"/>
              </a:rPr>
              <a:t>Gosudarstvěnnyj</a:t>
            </a:r>
            <a:r>
              <a:rPr lang="cs-CZ" sz="1800" i="1" dirty="0">
                <a:latin typeface="Garamond" panose="02020404030301010803" pitchFamily="18" charset="0"/>
              </a:rPr>
              <a:t> </a:t>
            </a:r>
            <a:r>
              <a:rPr lang="cs-CZ" sz="1800" i="1" dirty="0" err="1">
                <a:latin typeface="Garamond" panose="02020404030301010803" pitchFamily="18" charset="0"/>
              </a:rPr>
              <a:t>činovnik</a:t>
            </a:r>
            <a:r>
              <a:rPr lang="ru-RU" sz="1800" i="1" dirty="0">
                <a:latin typeface="Garamond" panose="02020404030301010803" pitchFamily="18" charset="0"/>
              </a:rPr>
              <a:t> (Государственный чиновник</a:t>
            </a:r>
            <a:r>
              <a:rPr lang="cs-CZ" sz="1800" i="1" dirty="0">
                <a:latin typeface="Garamond" panose="02020404030301010803" pitchFamily="18" charset="0"/>
              </a:rPr>
              <a:t>, </a:t>
            </a:r>
            <a:r>
              <a:rPr lang="ru-RU" sz="1800" i="1" dirty="0">
                <a:latin typeface="Garamond" panose="02020404030301010803" pitchFamily="18" charset="0"/>
              </a:rPr>
              <a:t>1930)</a:t>
            </a:r>
            <a:r>
              <a:rPr lang="cs-CZ" sz="1800" i="1" dirty="0">
                <a:latin typeface="Garamond" panose="02020404030301010803" pitchFamily="18" charset="0"/>
              </a:rPr>
              <a:t>, </a:t>
            </a:r>
            <a:r>
              <a:rPr lang="cs-CZ" sz="1800" i="1" dirty="0" err="1">
                <a:latin typeface="Garamond" panose="02020404030301010803" pitchFamily="18" charset="0"/>
              </a:rPr>
              <a:t>Děrevňa</a:t>
            </a:r>
            <a:r>
              <a:rPr lang="cs-CZ" sz="1800" i="1" dirty="0">
                <a:latin typeface="Garamond" panose="02020404030301010803" pitchFamily="18" charset="0"/>
              </a:rPr>
              <a:t> </a:t>
            </a:r>
            <a:r>
              <a:rPr lang="cs-CZ" sz="1800" i="1" dirty="0" err="1">
                <a:latin typeface="Garamond" panose="02020404030301010803" pitchFamily="18" charset="0"/>
              </a:rPr>
              <a:t>posledňaja</a:t>
            </a:r>
            <a:r>
              <a:rPr lang="cs-CZ" sz="1800" i="1" dirty="0">
                <a:latin typeface="Garamond" panose="02020404030301010803" pitchFamily="18" charset="0"/>
              </a:rPr>
              <a:t> </a:t>
            </a:r>
            <a:r>
              <a:rPr lang="ru-RU" sz="1800" i="1" dirty="0">
                <a:latin typeface="Garamond" panose="02020404030301010803" pitchFamily="18" charset="0"/>
              </a:rPr>
              <a:t>(Деревня последняя, 1931).</a:t>
            </a:r>
            <a:endParaRPr lang="cs-CZ" sz="1800" i="1" dirty="0"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</a:pPr>
            <a:r>
              <a:rPr lang="cs-CZ" sz="1800" dirty="0">
                <a:latin typeface="Garamond" panose="02020404030301010803" pitchFamily="18" charset="0"/>
              </a:rPr>
              <a:t>Ředitel  </a:t>
            </a:r>
            <a:r>
              <a:rPr lang="cs-CZ" sz="1800" dirty="0" err="1">
                <a:latin typeface="Garamond" panose="02020404030301010803" pitchFamily="18" charset="0"/>
              </a:rPr>
              <a:t>Mosfilmu</a:t>
            </a:r>
            <a:r>
              <a:rPr lang="cs-CZ" sz="1800" dirty="0">
                <a:latin typeface="Garamond" panose="02020404030301010803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latin typeface="Garamond" panose="02020404030301010803" pitchFamily="18" charset="0"/>
              </a:rPr>
              <a:t>redaktore časopisu </a:t>
            </a:r>
            <a:r>
              <a:rPr lang="ru-RU" sz="1800" i="1" dirty="0">
                <a:latin typeface="Garamond" panose="02020404030301010803" pitchFamily="18" charset="0"/>
              </a:rPr>
              <a:t>Искусство кино</a:t>
            </a:r>
            <a:r>
              <a:rPr lang="ru-RU" sz="1800" dirty="0">
                <a:latin typeface="Garamond" panose="02020404030301010803" pitchFamily="18" charset="0"/>
              </a:rPr>
              <a:t>.</a:t>
            </a:r>
            <a:endParaRPr lang="cs-CZ" sz="1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836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FA6063B-AF31-4078-A8B1-265FDB1D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5" y="1076324"/>
            <a:ext cx="6592975" cy="1535051"/>
          </a:xfrm>
        </p:spPr>
        <p:txBody>
          <a:bodyPr anchor="b">
            <a:normAutofit fontScale="90000"/>
          </a:bodyPr>
          <a:lstStyle/>
          <a:p>
            <a:r>
              <a:rPr lang="cs-CZ" sz="5200" dirty="0">
                <a:latin typeface="Garamond" panose="02020404030301010803" pitchFamily="18" charset="0"/>
              </a:rPr>
              <a:t>MARINA LADYNINOVA (1906-2003)</a:t>
            </a:r>
          </a:p>
        </p:txBody>
      </p:sp>
      <p:pic>
        <p:nvPicPr>
          <p:cNvPr id="9" name="Zástupný obsah 8" descr="Obsah obrázku osoba, zeď, pózování, interiér&#10;&#10;Popis byl vytvořen automaticky">
            <a:extLst>
              <a:ext uri="{FF2B5EF4-FFF2-40B4-BE49-F238E27FC236}">
                <a16:creationId xmlns:a16="http://schemas.microsoft.com/office/drawing/2014/main" id="{085705E4-A7A0-4310-903D-C49482F72F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2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8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A471A66-8DBC-4AC7-945F-5489F5C6F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Garamond" panose="02020404030301010803" pitchFamily="18" charset="0"/>
              </a:rPr>
              <a:t>Hrála ve filmech Ivan </a:t>
            </a:r>
            <a:r>
              <a:rPr lang="cs-CZ" sz="1800" dirty="0" err="1">
                <a:latin typeface="Garamond" panose="02020404030301010803" pitchFamily="18" charset="0"/>
              </a:rPr>
              <a:t>Pyrjeva</a:t>
            </a:r>
            <a:r>
              <a:rPr lang="cs-CZ" sz="1800" dirty="0">
                <a:latin typeface="Garamond" panose="02020404030301010803" pitchFamily="18" charset="0"/>
              </a:rPr>
              <a:t>. </a:t>
            </a:r>
          </a:p>
          <a:p>
            <a:r>
              <a:rPr lang="cs-CZ" sz="1800" dirty="0">
                <a:latin typeface="Garamond" panose="02020404030301010803" pitchFamily="18" charset="0"/>
              </a:rPr>
              <a:t>Jen 13 filmu</a:t>
            </a:r>
          </a:p>
        </p:txBody>
      </p:sp>
    </p:spTree>
    <p:extLst>
      <p:ext uri="{BB962C8B-B14F-4D97-AF65-F5344CB8AC3E}">
        <p14:creationId xmlns:p14="http://schemas.microsoft.com/office/powerpoint/2010/main" val="649488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4F29BCB-69F2-42BE-A6A6-D842B7B32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cs-CZ" sz="5200" dirty="0">
                <a:latin typeface="Garamond" panose="02020404030301010803" pitchFamily="18" charset="0"/>
              </a:rPr>
              <a:t>V 6 HODIN VEČER PO VÁLCE (1944)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FCE907-BE7B-446B-BFB7-7117C4342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9" y="3274186"/>
            <a:ext cx="6836366" cy="31832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 dirty="0">
                <a:latin typeface="Garamond" panose="02020404030301010803" pitchFamily="18" charset="0"/>
              </a:rPr>
              <a:t>Scenárista: Viktor </a:t>
            </a:r>
            <a:r>
              <a:rPr lang="cs-CZ" sz="2400" dirty="0" err="1">
                <a:latin typeface="Garamond" panose="02020404030301010803" pitchFamily="18" charset="0"/>
              </a:rPr>
              <a:t>Gusev</a:t>
            </a:r>
            <a:endParaRPr lang="cs-CZ" sz="2400" dirty="0"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Garamond" panose="02020404030301010803" pitchFamily="18" charset="0"/>
              </a:rPr>
              <a:t>Hudba: T. </a:t>
            </a:r>
            <a:r>
              <a:rPr lang="cs-CZ" sz="2400" dirty="0" err="1">
                <a:latin typeface="Garamond" panose="02020404030301010803" pitchFamily="18" charset="0"/>
              </a:rPr>
              <a:t>Chrennikov</a:t>
            </a:r>
            <a:endParaRPr lang="cs-CZ" sz="2400" dirty="0"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Garamond" panose="02020404030301010803" pitchFamily="18" charset="0"/>
              </a:rPr>
              <a:t>Hlavní role: manželka I. </a:t>
            </a:r>
            <a:r>
              <a:rPr lang="cs-CZ" sz="2400" dirty="0" err="1">
                <a:latin typeface="Garamond" panose="02020404030301010803" pitchFamily="18" charset="0"/>
              </a:rPr>
              <a:t>Pyrjeva</a:t>
            </a:r>
            <a:r>
              <a:rPr lang="cs-CZ" sz="2400" dirty="0">
                <a:latin typeface="Garamond" panose="02020404030301010803" pitchFamily="18" charset="0"/>
              </a:rPr>
              <a:t> Marina </a:t>
            </a:r>
            <a:r>
              <a:rPr lang="cs-CZ" sz="2400" dirty="0" err="1">
                <a:latin typeface="Garamond" panose="02020404030301010803" pitchFamily="18" charset="0"/>
              </a:rPr>
              <a:t>Ladyginová</a:t>
            </a:r>
            <a:endParaRPr lang="cs-CZ" sz="2400" dirty="0">
              <a:latin typeface="Garamond" panose="02020404030301010803" pitchFamily="18" charset="0"/>
            </a:endParaRPr>
          </a:p>
        </p:txBody>
      </p:sp>
      <p:pic>
        <p:nvPicPr>
          <p:cNvPr id="7" name="Obrázek 6" descr="Obsah obrázku text, jídlo, podepsat&#10;&#10;Popis byl vytvořen automaticky">
            <a:extLst>
              <a:ext uri="{FF2B5EF4-FFF2-40B4-BE49-F238E27FC236}">
                <a16:creationId xmlns:a16="http://schemas.microsoft.com/office/drawing/2014/main" id="{1969C216-3895-4EC7-809F-E061E4546F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9" r="21938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59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79435A-2D8E-4853-A328-7510083FD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aramond" panose="02020404030301010803" pitchFamily="18" charset="0"/>
              </a:rPr>
              <a:t>HLAVNÍ ROLE</a:t>
            </a:r>
          </a:p>
        </p:txBody>
      </p:sp>
      <p:pic>
        <p:nvPicPr>
          <p:cNvPr id="5" name="Zástupný obsah 4" descr="Obsah obrázku osoba, interiér, oblečení, fotka&#10;&#10;Popis byl vytvořen automaticky">
            <a:extLst>
              <a:ext uri="{FF2B5EF4-FFF2-40B4-BE49-F238E27FC236}">
                <a16:creationId xmlns:a16="http://schemas.microsoft.com/office/drawing/2014/main" id="{4AB9A7C5-0E50-42ED-A78F-FF8E3914D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r="5254"/>
          <a:stretch/>
        </p:blipFill>
        <p:spPr>
          <a:xfrm>
            <a:off x="-53533" y="2168622"/>
            <a:ext cx="3166946" cy="2951922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CD1D1AA-5FB2-4C46-BA57-75ED7569AC6B}"/>
              </a:ext>
            </a:extLst>
          </p:cNvPr>
          <p:cNvSpPr txBox="1"/>
          <p:nvPr/>
        </p:nvSpPr>
        <p:spPr>
          <a:xfrm>
            <a:off x="170048" y="5448023"/>
            <a:ext cx="2719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latin typeface="Garamond" panose="02020404030301010803" pitchFamily="18" charset="0"/>
              </a:rPr>
              <a:t>Marina </a:t>
            </a:r>
            <a:r>
              <a:rPr lang="cs-CZ" sz="2400" dirty="0" err="1">
                <a:latin typeface="Garamond" panose="02020404030301010803" pitchFamily="18" charset="0"/>
              </a:rPr>
              <a:t>Ladyninová</a:t>
            </a:r>
            <a:r>
              <a:rPr lang="cs-CZ" sz="2400" dirty="0">
                <a:latin typeface="Garamond" panose="02020404030301010803" pitchFamily="18" charset="0"/>
              </a:rPr>
              <a:t> –</a:t>
            </a:r>
          </a:p>
          <a:p>
            <a:pPr algn="ctr"/>
            <a:r>
              <a:rPr lang="cs-CZ" sz="2400" dirty="0">
                <a:latin typeface="Garamond" panose="02020404030301010803" pitchFamily="18" charset="0"/>
              </a:rPr>
              <a:t>Varja </a:t>
            </a:r>
            <a:r>
              <a:rPr lang="cs-CZ" sz="2400" dirty="0" err="1">
                <a:latin typeface="Garamond" panose="02020404030301010803" pitchFamily="18" charset="0"/>
              </a:rPr>
              <a:t>Pankovová</a:t>
            </a:r>
            <a:endParaRPr lang="cs-CZ" sz="2400" dirty="0">
              <a:latin typeface="Garamond" panose="02020404030301010803" pitchFamily="18" charset="0"/>
            </a:endParaRPr>
          </a:p>
        </p:txBody>
      </p:sp>
      <p:pic>
        <p:nvPicPr>
          <p:cNvPr id="8" name="Obrázek 7" descr="Obsah obrázku osoba, exteriér, muž, vsedě&#10;&#10;Popis byl vytvořen automaticky">
            <a:extLst>
              <a:ext uri="{FF2B5EF4-FFF2-40B4-BE49-F238E27FC236}">
                <a16:creationId xmlns:a16="http://schemas.microsoft.com/office/drawing/2014/main" id="{9C5E9A53-969A-44FF-A586-52A53C243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8" t="-170" r="1372" b="170"/>
          <a:stretch/>
        </p:blipFill>
        <p:spPr>
          <a:xfrm>
            <a:off x="3113413" y="2177864"/>
            <a:ext cx="3166946" cy="295192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6F605AE-B0A4-4DFA-AD72-222A552FBD86}"/>
              </a:ext>
            </a:extLst>
          </p:cNvPr>
          <p:cNvSpPr txBox="1"/>
          <p:nvPr/>
        </p:nvSpPr>
        <p:spPr>
          <a:xfrm>
            <a:off x="3192083" y="5448024"/>
            <a:ext cx="3009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latin typeface="Garamond" panose="02020404030301010803" pitchFamily="18" charset="0"/>
              </a:rPr>
              <a:t>Ivan </a:t>
            </a:r>
            <a:r>
              <a:rPr lang="cs-CZ" sz="2400" dirty="0" err="1">
                <a:latin typeface="Garamond" panose="02020404030301010803" pitchFamily="18" charset="0"/>
              </a:rPr>
              <a:t>Lyuběznov</a:t>
            </a:r>
            <a:endParaRPr lang="cs-CZ" sz="2400" dirty="0">
              <a:latin typeface="Garamond" panose="02020404030301010803" pitchFamily="18" charset="0"/>
            </a:endParaRPr>
          </a:p>
          <a:p>
            <a:pPr algn="ctr"/>
            <a:r>
              <a:rPr lang="cs-CZ" sz="2400" dirty="0">
                <a:latin typeface="Garamond" panose="02020404030301010803" pitchFamily="18" charset="0"/>
              </a:rPr>
              <a:t>Poručík Pavel </a:t>
            </a:r>
            <a:r>
              <a:rPr lang="cs-CZ" sz="2400" dirty="0" err="1">
                <a:latin typeface="Garamond" panose="02020404030301010803" pitchFamily="18" charset="0"/>
              </a:rPr>
              <a:t>Děmidov</a:t>
            </a:r>
            <a:endParaRPr lang="cs-CZ" sz="2400" dirty="0">
              <a:latin typeface="Garamond" panose="02020404030301010803" pitchFamily="18" charset="0"/>
            </a:endParaRPr>
          </a:p>
        </p:txBody>
      </p:sp>
      <p:pic>
        <p:nvPicPr>
          <p:cNvPr id="11" name="Obrázek 10" descr="Obsah obrázku osoba, baseballový míček, uniforma, fotka&#10;&#10;Popis byl vytvořen automaticky">
            <a:extLst>
              <a:ext uri="{FF2B5EF4-FFF2-40B4-BE49-F238E27FC236}">
                <a16:creationId xmlns:a16="http://schemas.microsoft.com/office/drawing/2014/main" id="{4FEF3A0A-98D5-4380-B904-4A3ED5C053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92"/>
          <a:stretch/>
        </p:blipFill>
        <p:spPr>
          <a:xfrm>
            <a:off x="6280359" y="2177055"/>
            <a:ext cx="2798230" cy="2953539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4BE3601E-3770-448A-AE0D-57BEF036B079}"/>
              </a:ext>
            </a:extLst>
          </p:cNvPr>
          <p:cNvSpPr txBox="1"/>
          <p:nvPr/>
        </p:nvSpPr>
        <p:spPr>
          <a:xfrm>
            <a:off x="6280360" y="5293696"/>
            <a:ext cx="2798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Garamond" panose="02020404030301010803" pitchFamily="18" charset="0"/>
              </a:rPr>
              <a:t>Jevgenij </a:t>
            </a:r>
            <a:r>
              <a:rPr lang="cs-CZ" sz="2400" dirty="0" err="1">
                <a:latin typeface="Garamond" panose="02020404030301010803" pitchFamily="18" charset="0"/>
              </a:rPr>
              <a:t>Samojlov</a:t>
            </a:r>
            <a:r>
              <a:rPr lang="cs-CZ" sz="2400" dirty="0">
                <a:latin typeface="Garamond" panose="02020404030301010803" pitchFamily="18" charset="0"/>
              </a:rPr>
              <a:t> –</a:t>
            </a:r>
          </a:p>
          <a:p>
            <a:r>
              <a:rPr lang="cs-CZ" sz="2400" dirty="0">
                <a:latin typeface="Garamond" panose="02020404030301010803" pitchFamily="18" charset="0"/>
              </a:rPr>
              <a:t>Nadporučík Vasilij </a:t>
            </a:r>
            <a:r>
              <a:rPr lang="cs-CZ" sz="2400" dirty="0" err="1">
                <a:latin typeface="Garamond" panose="02020404030301010803" pitchFamily="18" charset="0"/>
              </a:rPr>
              <a:t>Kudrjašov</a:t>
            </a:r>
            <a:endParaRPr lang="cs-CZ" sz="2400" dirty="0">
              <a:latin typeface="Garamond" panose="02020404030301010803" pitchFamily="18" charset="0"/>
            </a:endParaRPr>
          </a:p>
        </p:txBody>
      </p:sp>
      <p:pic>
        <p:nvPicPr>
          <p:cNvPr id="14" name="Obrázek 13" descr="Obsah obrázku fotka, osoba, pózování, žena&#10;&#10;Popis byl vytvořen automaticky">
            <a:extLst>
              <a:ext uri="{FF2B5EF4-FFF2-40B4-BE49-F238E27FC236}">
                <a16:creationId xmlns:a16="http://schemas.microsoft.com/office/drawing/2014/main" id="{DF692501-FAFE-4282-B64C-83A622C909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-314" r="12070" b="314"/>
          <a:stretch/>
        </p:blipFill>
        <p:spPr>
          <a:xfrm>
            <a:off x="9078589" y="2177055"/>
            <a:ext cx="2798229" cy="2943489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ADCEEFC5-2845-4109-A99E-43A9910F3F94}"/>
              </a:ext>
            </a:extLst>
          </p:cNvPr>
          <p:cNvSpPr txBox="1"/>
          <p:nvPr/>
        </p:nvSpPr>
        <p:spPr>
          <a:xfrm>
            <a:off x="9078589" y="5334479"/>
            <a:ext cx="2798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Garamond" panose="02020404030301010803" pitchFamily="18" charset="0"/>
              </a:rPr>
              <a:t>Ariadna </a:t>
            </a:r>
            <a:r>
              <a:rPr lang="cs-CZ" sz="2400" dirty="0" err="1">
                <a:latin typeface="Garamond" panose="02020404030301010803" pitchFamily="18" charset="0"/>
              </a:rPr>
              <a:t>Lysaková</a:t>
            </a:r>
            <a:r>
              <a:rPr lang="cs-CZ" sz="2400" dirty="0">
                <a:latin typeface="Garamond" panose="02020404030301010803" pitchFamily="18" charset="0"/>
              </a:rPr>
              <a:t> –</a:t>
            </a:r>
          </a:p>
          <a:p>
            <a:r>
              <a:rPr lang="cs-CZ" sz="2400" dirty="0" err="1">
                <a:latin typeface="Garamond" panose="02020404030301010803" pitchFamily="18" charset="0"/>
              </a:rPr>
              <a:t>Feňa</a:t>
            </a:r>
            <a:r>
              <a:rPr lang="cs-CZ" sz="2400" dirty="0">
                <a:latin typeface="Garamond" panose="02020404030301010803" pitchFamily="18" charset="0"/>
              </a:rPr>
              <a:t>, </a:t>
            </a:r>
          </a:p>
          <a:p>
            <a:r>
              <a:rPr lang="cs-CZ" sz="2400" dirty="0">
                <a:latin typeface="Garamond" panose="02020404030301010803" pitchFamily="18" charset="0"/>
              </a:rPr>
              <a:t>kamarádka Vari</a:t>
            </a:r>
          </a:p>
        </p:txBody>
      </p:sp>
    </p:spTree>
    <p:extLst>
      <p:ext uri="{BB962C8B-B14F-4D97-AF65-F5344CB8AC3E}">
        <p14:creationId xmlns:p14="http://schemas.microsoft.com/office/powerpoint/2010/main" val="4120585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D7C5DA-727A-454A-9D14-C0C1EDB47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cs-CZ" sz="5200" dirty="0">
                <a:latin typeface="Garamond" panose="02020404030301010803" pitchFamily="18" charset="0"/>
              </a:rPr>
              <a:t>V 6 HODIN VEČER PO VÁLCE (1944)</a:t>
            </a:r>
            <a:endParaRPr lang="cs-CZ" sz="52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C401043-37FB-4193-8072-07B9A3E147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678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E33F111-5915-481F-A9A1-302F04BA1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/>
          </a:bodyPr>
          <a:lstStyle/>
          <a:p>
            <a:r>
              <a:rPr lang="cs-CZ" sz="1800" b="1" dirty="0">
                <a:latin typeface="Garamond" panose="02020404030301010803" pitchFamily="18" charset="0"/>
              </a:rPr>
              <a:t>Film:  </a:t>
            </a:r>
            <a:r>
              <a:rPr lang="cs-CZ" sz="1800" b="1" dirty="0">
                <a:latin typeface="Garamond" panose="02020404030301010803" pitchFamily="18" charset="0"/>
                <a:hlinkClick r:id="rId3"/>
              </a:rPr>
              <a:t>https://cinema.mosfilm.ru/films/35268/</a:t>
            </a:r>
            <a:r>
              <a:rPr lang="cs-CZ" sz="1800" b="1" dirty="0"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6403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312747-CFBE-4947-8C35-89D204E5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aramond" panose="02020404030301010803" pitchFamily="18" charset="0"/>
              </a:rPr>
              <a:t>V 6 hodin po válce diskuse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FB9BD8-689F-4941-9D5E-6CBC6E5D1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Garamond" panose="02020404030301010803" pitchFamily="18" charset="0"/>
              </a:rPr>
              <a:t>Charakteristika filmu a hlavních hrdinů</a:t>
            </a:r>
          </a:p>
          <a:p>
            <a:r>
              <a:rPr lang="cs-CZ" dirty="0">
                <a:latin typeface="Garamond" panose="02020404030301010803" pitchFamily="18" charset="0"/>
              </a:rPr>
              <a:t>Původně hlavní hrdinka měla umřít a její sraz s nadporučíkem byl jen sen před smrtí. Proč tento konec byl z vašeho hlediska „nevhodný“?</a:t>
            </a:r>
          </a:p>
          <a:p>
            <a:r>
              <a:rPr lang="cs-CZ" dirty="0">
                <a:latin typeface="Garamond" panose="02020404030301010803" pitchFamily="18" charset="0"/>
              </a:rPr>
              <a:t>Je ve filmu vyjádřena tragédie války? Pokud ano, jakým způsobem?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Garamond" panose="02020404030301010803" pitchFamily="18" charset="0"/>
              </a:rPr>
              <a:t> NAVÍC: Který český spisovatel použil výraz „v 6 hodin večer po válce“ jako první?  </a:t>
            </a:r>
          </a:p>
        </p:txBody>
      </p:sp>
    </p:spTree>
    <p:extLst>
      <p:ext uri="{BB962C8B-B14F-4D97-AF65-F5344CB8AC3E}">
        <p14:creationId xmlns:p14="http://schemas.microsoft.com/office/powerpoint/2010/main" val="3016790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85CF2A-CF15-48B9-A772-308665DB4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Ivan Hrozný Diskuse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6AF7A3-B8BC-4302-9B32-DDDFF18A7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Charakterizujte hlavní postavy. Jak se mění v průběhu filmu?</a:t>
            </a:r>
          </a:p>
          <a:p>
            <a:pPr>
              <a:buFontTx/>
              <a:buChar char="-"/>
            </a:pP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Které scény jsou klíčové?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kterých epizodách je vidět hra „světu a stínu“?</a:t>
            </a:r>
          </a:p>
          <a:p>
            <a:pPr>
              <a:buFontTx/>
              <a:buChar char="-"/>
            </a:pP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Proč v druhém dílu jsou některé epizody barevné?</a:t>
            </a:r>
            <a:r>
              <a:rPr lang="cs-CZ" dirty="0"/>
              <a:t> </a:t>
            </a:r>
          </a:p>
          <a:p>
            <a:pPr>
              <a:buFontTx/>
              <a:buChar char="-"/>
            </a:pP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Proč 2. díl byl zakázán Stalinem?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487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196FB9-B887-43B5-B6CA-25F2E223A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Celý svět se směje Diskuse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0F3FEF-94E8-458C-8EF1-764E0328C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Charakteristika hlavních hrdinů.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V čem je podobnost tohoto filmu a amerických muzikálů, v čem se naopak liší?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Jaké je mravní ponaučení filmu?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Co se ve filmu kritizuje?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Osobní dojmy a myšlenky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5840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B16AC3-E257-4E13-B251-699B07CB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Cirkus Diskuse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0DA276-B3FB-4218-B901-338356978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Charakteristika hlavních hrdinů.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Hlavní myšlenka a mravní ponaučení.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Co se ve filmu kritizuje?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Které scény nejsou natočené v atelieru?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Ve kterých scénách je vidět sovětská propaganda?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Osobní dojmy a myšlenky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5209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C94DFA-286C-48E7-A128-AB7F3B352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Volha, Volha</a:t>
            </a:r>
            <a:endParaRPr lang="cs-CZ" sz="115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B51A4A-F90F-47E6-A340-AA61306FC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Charakteristika hlavních hrdinů.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Hlavní myšlenka a mravní ponaučení.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Co se ve filmu kritizuje?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Ve kterých scénách je vidět sovětská propaganda?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Osobní dojmy a myšlenky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402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B352FC-1F44-4AB9-A2BD-FBF231C6B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bsah obrázku příroda, obloha, exteriér, muž&#10;&#10;Popis byl vytvořen automaticky">
            <a:extLst>
              <a:ext uri="{FF2B5EF4-FFF2-40B4-BE49-F238E27FC236}">
                <a16:creationId xmlns:a16="http://schemas.microsoft.com/office/drawing/2014/main" id="{54DECBA2-7F0B-48A2-8DCB-90AFAD8E2C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91"/>
          <a:stretch/>
        </p:blipFill>
        <p:spPr>
          <a:xfrm>
            <a:off x="-2" y="-1"/>
            <a:ext cx="12192001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2E8C57-738C-475B-83A0-2BFED0C0A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210" y="4909985"/>
            <a:ext cx="3212386" cy="1185353"/>
          </a:xfrm>
        </p:spPr>
        <p:txBody>
          <a:bodyPr anchor="ctr">
            <a:normAutofit/>
          </a:bodyPr>
          <a:lstStyle/>
          <a:p>
            <a:r>
              <a:rPr lang="cs-CZ" sz="2600" dirty="0">
                <a:latin typeface="Garamond" panose="02020404030301010803" pitchFamily="18" charset="0"/>
              </a:rPr>
              <a:t>SOVĚTSKÁ KINEMATOGRAFIE</a:t>
            </a:r>
            <a:endParaRPr lang="cs-CZ" sz="2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0E65118-ED4E-4ED0-A243-25B8F7197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0734" y="4909984"/>
            <a:ext cx="2228641" cy="1185353"/>
          </a:xfrm>
        </p:spPr>
        <p:txBody>
          <a:bodyPr anchor="ctr">
            <a:normAutofit/>
          </a:bodyPr>
          <a:lstStyle/>
          <a:p>
            <a:r>
              <a:rPr lang="cs-CZ" sz="2400" dirty="0">
                <a:latin typeface="Garamond" panose="02020404030301010803" pitchFamily="18" charset="0"/>
              </a:rPr>
              <a:t>40. léta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517571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28936" y="5498088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757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591AB7-EF83-44D7-BF53-5F84D9AA1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7515476" cy="1179576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Garamond" panose="02020404030301010803" pitchFamily="18" charset="0"/>
              </a:rPr>
              <a:t>VELKÁ VLASTENECKÁ VÁLKA</a:t>
            </a:r>
            <a:br>
              <a:rPr lang="cs-CZ" dirty="0">
                <a:latin typeface="Garamond" panose="02020404030301010803" pitchFamily="18" charset="0"/>
              </a:rPr>
            </a:br>
            <a:r>
              <a:rPr lang="cs-CZ" dirty="0">
                <a:latin typeface="Garamond" panose="02020404030301010803" pitchFamily="18" charset="0"/>
              </a:rPr>
              <a:t>A KINEMATOGRAFIE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8D6739-28AD-422E-9558-7A10718DB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1" y="1728216"/>
            <a:ext cx="11099409" cy="471478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>
                <a:latin typeface="Garamond" panose="02020404030301010803" pitchFamily="18" charset="0"/>
              </a:rPr>
              <a:t>Během Velké vlastenecké války pořad fungovaly různé kulturní organizace</a:t>
            </a:r>
          </a:p>
          <a:p>
            <a:pPr algn="just"/>
            <a:r>
              <a:rPr lang="cs-CZ" dirty="0">
                <a:latin typeface="Garamond" panose="02020404030301010803" pitchFamily="18" charset="0"/>
              </a:rPr>
              <a:t>Hlavní téma: válka.</a:t>
            </a:r>
          </a:p>
          <a:p>
            <a:r>
              <a:rPr lang="cs-CZ" dirty="0">
                <a:latin typeface="Garamond" panose="02020404030301010803" pitchFamily="18" charset="0"/>
              </a:rPr>
              <a:t>Hlavní cíl: pozvednout ducha, propaganda optimismu a víra ve vítezství</a:t>
            </a:r>
          </a:p>
          <a:p>
            <a:r>
              <a:rPr lang="cs-CZ" dirty="0">
                <a:latin typeface="Garamond" panose="02020404030301010803" pitchFamily="18" charset="0"/>
              </a:rPr>
              <a:t>Průměrně 30 filmů za rok.</a:t>
            </a:r>
          </a:p>
          <a:p>
            <a:r>
              <a:rPr lang="cs-CZ" dirty="0">
                <a:latin typeface="Garamond" panose="02020404030301010803" pitchFamily="18" charset="0"/>
              </a:rPr>
              <a:t>Stěhování filmových studií: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err="1">
                <a:latin typeface="Garamond" panose="02020404030301010803" pitchFamily="18" charset="0"/>
              </a:rPr>
              <a:t>Lenfilm</a:t>
            </a:r>
            <a:r>
              <a:rPr lang="cs-CZ" dirty="0">
                <a:latin typeface="Garamond" panose="02020404030301010803" pitchFamily="18" charset="0"/>
              </a:rPr>
              <a:t> a </a:t>
            </a:r>
            <a:r>
              <a:rPr lang="cs-CZ" dirty="0" err="1">
                <a:latin typeface="Garamond" panose="02020404030301010803" pitchFamily="18" charset="0"/>
              </a:rPr>
              <a:t>Mosfilm</a:t>
            </a:r>
            <a:r>
              <a:rPr lang="cs-CZ" dirty="0">
                <a:latin typeface="Garamond" panose="02020404030301010803" pitchFamily="18" charset="0"/>
              </a:rPr>
              <a:t> → Alma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>
                <a:latin typeface="Garamond" panose="02020404030301010803" pitchFamily="18" charset="0"/>
              </a:rPr>
              <a:t>Kijevské filmové studio a Oděské filmové studio → Taškent a Ašchabad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err="1">
                <a:latin typeface="Garamond" panose="02020404030301010803" pitchFamily="18" charset="0"/>
              </a:rPr>
              <a:t>Sojuzdětfilm</a:t>
            </a:r>
            <a:r>
              <a:rPr lang="cs-CZ" dirty="0">
                <a:latin typeface="Garamond" panose="02020404030301010803" pitchFamily="18" charset="0"/>
              </a:rPr>
              <a:t> → </a:t>
            </a:r>
            <a:r>
              <a:rPr lang="cs-CZ" dirty="0" err="1">
                <a:latin typeface="Garamond" panose="02020404030301010803" pitchFamily="18" charset="0"/>
              </a:rPr>
              <a:t>Tadžikfilm</a:t>
            </a:r>
            <a:endParaRPr lang="cs-CZ" dirty="0">
              <a:latin typeface="Garamond" panose="02020404030301010803" pitchFamily="18" charset="0"/>
            </a:endParaRPr>
          </a:p>
          <a:p>
            <a:r>
              <a:rPr lang="cs-CZ" dirty="0">
                <a:latin typeface="Garamond" panose="02020404030301010803" pitchFamily="18" charset="0"/>
              </a:rPr>
              <a:t>1943 – 1. sovětský film, který dostal cenu Oscar. Dokumentární film: </a:t>
            </a:r>
            <a:r>
              <a:rPr lang="en-GB" dirty="0">
                <a:latin typeface="Garamond" panose="02020404030301010803" pitchFamily="18" charset="0"/>
              </a:rPr>
              <a:t>Leonid Varlamov a </a:t>
            </a:r>
            <a:r>
              <a:rPr lang="en-GB" dirty="0" err="1">
                <a:latin typeface="Garamond" panose="02020404030301010803" pitchFamily="18" charset="0"/>
              </a:rPr>
              <a:t>Ilja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dirty="0" err="1">
                <a:latin typeface="Garamond" panose="02020404030301010803" pitchFamily="18" charset="0"/>
              </a:rPr>
              <a:t>Kopalin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cs-CZ" i="1" dirty="0" err="1">
                <a:latin typeface="Garamond" panose="02020404030301010803" pitchFamily="18" charset="0"/>
              </a:rPr>
              <a:t>Razgrom</a:t>
            </a:r>
            <a:r>
              <a:rPr lang="cs-CZ" i="1" dirty="0">
                <a:latin typeface="Garamond" panose="02020404030301010803" pitchFamily="18" charset="0"/>
              </a:rPr>
              <a:t> Německy</a:t>
            </a:r>
            <a:r>
              <a:rPr lang="en-GB" i="1" dirty="0">
                <a:latin typeface="Garamond" panose="02020404030301010803" pitchFamily="18" charset="0"/>
              </a:rPr>
              <a:t>c</a:t>
            </a:r>
            <a:r>
              <a:rPr lang="cs-CZ" i="1" dirty="0">
                <a:latin typeface="Garamond" panose="02020404030301010803" pitchFamily="18" charset="0"/>
              </a:rPr>
              <a:t>h vojsk pod Moskvo</a:t>
            </a:r>
            <a:r>
              <a:rPr lang="en-GB" i="1" dirty="0">
                <a:latin typeface="Garamond" panose="02020404030301010803" pitchFamily="18" charset="0"/>
              </a:rPr>
              <a:t>j. </a:t>
            </a:r>
            <a:endParaRPr lang="cs-CZ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47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14D93-BE12-4675-A489-5DDDAB45C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Garamond" panose="02020404030301010803" pitchFamily="18" charset="0"/>
              </a:rPr>
              <a:t>VELKÁ VLASTENECKÁ VÁLKA</a:t>
            </a:r>
            <a:br>
              <a:rPr lang="cs-CZ" dirty="0">
                <a:latin typeface="Garamond" panose="02020404030301010803" pitchFamily="18" charset="0"/>
              </a:rPr>
            </a:br>
            <a:r>
              <a:rPr lang="cs-CZ" dirty="0">
                <a:latin typeface="Garamond" panose="02020404030301010803" pitchFamily="18" charset="0"/>
              </a:rPr>
              <a:t>A KINEMATOGRAFIE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7F79B0-1530-488C-9627-6AB0B68E6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67" y="2250831"/>
            <a:ext cx="11268222" cy="4262511"/>
          </a:xfrm>
        </p:spPr>
        <p:txBody>
          <a:bodyPr>
            <a:normAutofit/>
          </a:bodyPr>
          <a:lstStyle/>
          <a:p>
            <a:r>
              <a:rPr lang="cs-CZ" dirty="0">
                <a:latin typeface="Garamond" panose="02020404030301010803" pitchFamily="18" charset="0"/>
              </a:rPr>
              <a:t>Po válce 10 filmů ročně – </a:t>
            </a:r>
            <a:r>
              <a:rPr lang="ru-RU" i="1" dirty="0">
                <a:latin typeface="Garamond" panose="02020404030301010803" pitchFamily="18" charset="0"/>
              </a:rPr>
              <a:t>СТАЛИНСКОЕ МАЛОКАРТИНЬЕ</a:t>
            </a:r>
          </a:p>
          <a:p>
            <a:r>
              <a:rPr lang="cs-CZ" dirty="0">
                <a:latin typeface="Garamond" panose="02020404030301010803" pitchFamily="18" charset="0"/>
              </a:rPr>
              <a:t>Filmy o neporazitelnosti sovětské armády. Ignorace ve filmu bídy a reálných problému, se kterými se setkávali lidé.</a:t>
            </a:r>
          </a:p>
          <a:p>
            <a:r>
              <a:rPr lang="cs-CZ" dirty="0">
                <a:latin typeface="Garamond" panose="02020404030301010803" pitchFamily="18" charset="0"/>
              </a:rPr>
              <a:t>Zfilmování aktuálních děl populárních spisovatelů (A. </a:t>
            </a:r>
            <a:r>
              <a:rPr lang="cs-CZ" dirty="0" err="1">
                <a:latin typeface="Garamond" panose="02020404030301010803" pitchFamily="18" charset="0"/>
              </a:rPr>
              <a:t>Fadějev</a:t>
            </a:r>
            <a:r>
              <a:rPr lang="cs-CZ" dirty="0">
                <a:latin typeface="Garamond" panose="02020404030301010803" pitchFamily="18" charset="0"/>
              </a:rPr>
              <a:t>, B. </a:t>
            </a:r>
            <a:r>
              <a:rPr lang="cs-CZ" dirty="0" err="1">
                <a:latin typeface="Garamond" panose="02020404030301010803" pitchFamily="18" charset="0"/>
              </a:rPr>
              <a:t>Polevoj</a:t>
            </a:r>
            <a:r>
              <a:rPr lang="cs-CZ" dirty="0">
                <a:latin typeface="Garamond" panose="02020404030301010803" pitchFamily="18" charset="0"/>
              </a:rPr>
              <a:t> atd.)</a:t>
            </a:r>
          </a:p>
          <a:p>
            <a:endParaRPr lang="cs-CZ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210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63C336-9026-4DC6-A0E5-30B41C473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51" y="374905"/>
            <a:ext cx="7285605" cy="12170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cap="all" spc="-100" dirty="0"/>
              <a:t>IVAN HROZNÝ (1944-1946)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D023A6-EE2C-4D55-9564-16AF960C2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52" y="1591927"/>
            <a:ext cx="7285606" cy="48911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000" spc="80" dirty="0"/>
              <a:t>Film o životě cara Ivana Hrozného.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000" spc="80" dirty="0"/>
              <a:t>2 díly: 1945, 1958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000" spc="80" dirty="0"/>
              <a:t>Hudba: Sergej </a:t>
            </a:r>
            <a:r>
              <a:rPr lang="cs-CZ" sz="2000" spc="80" dirty="0" err="1"/>
              <a:t>Prokofjev</a:t>
            </a:r>
            <a:endParaRPr lang="cs-CZ" sz="2000" spc="8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000" spc="80" dirty="0"/>
              <a:t>Námět: zpevnění samovlády v Moskevském státu při Ivaně Hrozném. Dosažení absolutismu cestou úkladů a krutosti přivedlo Ivana k samotě a věčných pochybách o všem. Takový je tragický konec boje o vládnutí. </a:t>
            </a:r>
          </a:p>
          <a:p>
            <a:r>
              <a:rPr lang="cs-CZ" sz="2000" dirty="0"/>
              <a:t>1. DÍL: počáteční období vlády Ivana IV. – první 18 let – až do zavedení opričniny 1565. Válečné vítězství pod </a:t>
            </a:r>
            <a:r>
              <a:rPr lang="cs-CZ" sz="2000" dirty="0" err="1"/>
              <a:t>Kazaňí</a:t>
            </a:r>
            <a:r>
              <a:rPr lang="cs-CZ" sz="2000" dirty="0"/>
              <a:t> </a:t>
            </a:r>
          </a:p>
          <a:p>
            <a:r>
              <a:rPr lang="cs-CZ" sz="2000" dirty="0"/>
              <a:t>2. DÍL: 1565-1569: boj Ivana Hrozného s bojary, kteří proti němu připravují spiknutí a chtějí ho zabit. </a:t>
            </a:r>
          </a:p>
        </p:txBody>
      </p:sp>
      <p:pic>
        <p:nvPicPr>
          <p:cNvPr id="8" name="Obrázek 7" descr="Obsah obrázku text, kniha&#10;&#10;Popis byl vytvořen automaticky">
            <a:extLst>
              <a:ext uri="{FF2B5EF4-FFF2-40B4-BE49-F238E27FC236}">
                <a16:creationId xmlns:a16="http://schemas.microsoft.com/office/drawing/2014/main" id="{819B1B05-C178-48B8-8C7D-23C6057397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r="-2"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14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osoba, muž, nošení, čepice&#10;&#10;Popis byl vytvořen automaticky">
            <a:extLst>
              <a:ext uri="{FF2B5EF4-FFF2-40B4-BE49-F238E27FC236}">
                <a16:creationId xmlns:a16="http://schemas.microsoft.com/office/drawing/2014/main" id="{C20FE8E7-EE9A-43C1-B607-C9BAF90AFF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2" r="5200"/>
          <a:stretch/>
        </p:blipFill>
        <p:spPr>
          <a:xfrm>
            <a:off x="643468" y="788209"/>
            <a:ext cx="3206040" cy="3157803"/>
          </a:xfrm>
          <a:prstGeom prst="rect">
            <a:avLst/>
          </a:prstGeom>
        </p:spPr>
      </p:pic>
      <p:pic>
        <p:nvPicPr>
          <p:cNvPr id="11" name="Obrázek 10" descr="Obsah obrázku osoba, černá, muž, hledání&#10;&#10;Popis byl vytvořen automaticky">
            <a:extLst>
              <a:ext uri="{FF2B5EF4-FFF2-40B4-BE49-F238E27FC236}">
                <a16:creationId xmlns:a16="http://schemas.microsoft.com/office/drawing/2014/main" id="{3E3CB4F1-E583-4492-9E48-3EB457D577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6" r="14321"/>
          <a:stretch/>
        </p:blipFill>
        <p:spPr>
          <a:xfrm>
            <a:off x="4513910" y="837881"/>
            <a:ext cx="3211688" cy="3058459"/>
          </a:xfrm>
          <a:prstGeom prst="rect">
            <a:avLst/>
          </a:prstGeom>
        </p:spPr>
      </p:pic>
      <p:pic>
        <p:nvPicPr>
          <p:cNvPr id="5" name="Obrázek 4" descr="Obsah obrázku černá, hledání, fotka, stojící&#10;&#10;Popis byl vytvořen automaticky">
            <a:extLst>
              <a:ext uri="{FF2B5EF4-FFF2-40B4-BE49-F238E27FC236}">
                <a16:creationId xmlns:a16="http://schemas.microsoft.com/office/drawing/2014/main" id="{6A712CC2-4F05-4C97-9AED-04CE03F8BA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r="21924"/>
          <a:stretch/>
        </p:blipFill>
        <p:spPr>
          <a:xfrm>
            <a:off x="8342489" y="837881"/>
            <a:ext cx="3206044" cy="305845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9BB9501-5BF4-4A50-87C9-B25D00751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 dirty="0">
                <a:solidFill>
                  <a:schemeClr val="tx1"/>
                </a:solidFill>
              </a:rPr>
              <a:t>IVAN HROZNÝ: </a:t>
            </a:r>
            <a:r>
              <a:rPr lang="cs-CZ" sz="4400" cap="all" spc="-100" dirty="0">
                <a:solidFill>
                  <a:schemeClr val="tx1"/>
                </a:solidFill>
              </a:rPr>
              <a:t>POSTAVY</a:t>
            </a:r>
            <a:endParaRPr lang="en-US" sz="4400" cap="all" spc="-100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78A549-E332-4B77-93B5-5FE23AD25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275" y="5854250"/>
            <a:ext cx="10656310" cy="440534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spc="8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AE217A1-60AF-44DB-926F-3338DD27F1A6}"/>
              </a:ext>
            </a:extLst>
          </p:cNvPr>
          <p:cNvSpPr/>
          <p:nvPr/>
        </p:nvSpPr>
        <p:spPr>
          <a:xfrm>
            <a:off x="8740354" y="4030664"/>
            <a:ext cx="2714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solidFill>
                  <a:schemeClr val="bg1"/>
                </a:solidFill>
              </a:rPr>
              <a:t>N. </a:t>
            </a:r>
            <a:r>
              <a:rPr lang="cs-CZ" dirty="0" err="1">
                <a:solidFill>
                  <a:schemeClr val="bg1"/>
                </a:solidFill>
              </a:rPr>
              <a:t>Čerkasov</a:t>
            </a:r>
            <a:r>
              <a:rPr lang="cs-CZ" dirty="0">
                <a:solidFill>
                  <a:schemeClr val="bg1"/>
                </a:solidFill>
              </a:rPr>
              <a:t> – Ivan Hrozný 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11A5378-01AD-45E8-A4E6-9B02E3287855}"/>
              </a:ext>
            </a:extLst>
          </p:cNvPr>
          <p:cNvSpPr/>
          <p:nvPr/>
        </p:nvSpPr>
        <p:spPr>
          <a:xfrm>
            <a:off x="686376" y="4031447"/>
            <a:ext cx="2960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 err="1">
                <a:solidFill>
                  <a:schemeClr val="bg1"/>
                </a:solidFill>
              </a:rPr>
              <a:t>A.Abrikosov</a:t>
            </a:r>
            <a:r>
              <a:rPr lang="cs-CZ" dirty="0">
                <a:solidFill>
                  <a:schemeClr val="bg1"/>
                </a:solidFill>
              </a:rPr>
              <a:t> – Fjodor </a:t>
            </a:r>
            <a:r>
              <a:rPr lang="cs-CZ" dirty="0" err="1">
                <a:solidFill>
                  <a:schemeClr val="bg1"/>
                </a:solidFill>
              </a:rPr>
              <a:t>Kolyčev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6C1A17E-96F7-4030-BBED-3FA2C6662588}"/>
              </a:ext>
            </a:extLst>
          </p:cNvPr>
          <p:cNvSpPr/>
          <p:nvPr/>
        </p:nvSpPr>
        <p:spPr>
          <a:xfrm>
            <a:off x="4573777" y="4030664"/>
            <a:ext cx="3037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S. </a:t>
            </a:r>
            <a:r>
              <a:rPr lang="cs-CZ" dirty="0" err="1">
                <a:solidFill>
                  <a:schemeClr val="bg1"/>
                </a:solidFill>
              </a:rPr>
              <a:t>Birman</a:t>
            </a:r>
            <a:r>
              <a:rPr lang="cs-CZ" dirty="0">
                <a:solidFill>
                  <a:schemeClr val="bg1"/>
                </a:solidFill>
              </a:rPr>
              <a:t> – </a:t>
            </a:r>
            <a:r>
              <a:rPr lang="cs-CZ" dirty="0" err="1">
                <a:solidFill>
                  <a:schemeClr val="bg1"/>
                </a:solidFill>
              </a:rPr>
              <a:t>Jefrosinja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Starickaja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8560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262441"/>
      </a:dk2>
      <a:lt2>
        <a:srgbClr val="E2E8E6"/>
      </a:lt2>
      <a:accent1>
        <a:srgbClr val="C34D6E"/>
      </a:accent1>
      <a:accent2>
        <a:srgbClr val="B13B8D"/>
      </a:accent2>
      <a:accent3>
        <a:srgbClr val="B64DC3"/>
      </a:accent3>
      <a:accent4>
        <a:srgbClr val="733BB1"/>
      </a:accent4>
      <a:accent5>
        <a:srgbClr val="534DC3"/>
      </a:accent5>
      <a:accent6>
        <a:srgbClr val="3B66B1"/>
      </a:accent6>
      <a:hlink>
        <a:srgbClr val="7861CA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911</Words>
  <Application>Microsoft Office PowerPoint</Application>
  <PresentationFormat>Širokoúhlá obrazovka</PresentationFormat>
  <Paragraphs>102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8" baseType="lpstr">
      <vt:lpstr>Arial</vt:lpstr>
      <vt:lpstr>Avenir Next LT Pro</vt:lpstr>
      <vt:lpstr>Calibri</vt:lpstr>
      <vt:lpstr>Courier New</vt:lpstr>
      <vt:lpstr>Garamond</vt:lpstr>
      <vt:lpstr>Linux Libertine</vt:lpstr>
      <vt:lpstr>Times New Roman</vt:lpstr>
      <vt:lpstr>Wingdings</vt:lpstr>
      <vt:lpstr>AccentBoxVTI</vt:lpstr>
      <vt:lpstr>Čapajev Diskuse</vt:lpstr>
      <vt:lpstr>Celý svět se směje Diskuse</vt:lpstr>
      <vt:lpstr>Cirkus Diskuse</vt:lpstr>
      <vt:lpstr>Volha, Volha</vt:lpstr>
      <vt:lpstr>SOVĚTSKÁ KINEMATOGRAFIE</vt:lpstr>
      <vt:lpstr>VELKÁ VLASTENECKÁ VÁLKA A KINEMATOGRAFIE</vt:lpstr>
      <vt:lpstr>VELKÁ VLASTENECKÁ VÁLKA A KINEMATOGRAFIE</vt:lpstr>
      <vt:lpstr>IVAN HROZNÝ (1944-1946)</vt:lpstr>
      <vt:lpstr>IVAN HROZNÝ: POSTAVY</vt:lpstr>
      <vt:lpstr>IVAN HROZNÝ: POSTAVY</vt:lpstr>
      <vt:lpstr>IVAN HROZNÝ: POSTAVY</vt:lpstr>
      <vt:lpstr>IVAN HROZNÝ (1944-1946)</vt:lpstr>
      <vt:lpstr>IVAN PYRJEV (1901-1968)</vt:lpstr>
      <vt:lpstr>MARINA LADYNINOVA (1906-2003)</vt:lpstr>
      <vt:lpstr>V 6 HODIN VEČER PO VÁLCE (1944)</vt:lpstr>
      <vt:lpstr>HLAVNÍ ROLE</vt:lpstr>
      <vt:lpstr>V 6 HODIN VEČER PO VÁLCE (1944)</vt:lpstr>
      <vt:lpstr>V 6 hodin po válce diskuse</vt:lpstr>
      <vt:lpstr>Ivan Hrozný Diskuse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SOVĚTSKÁ KINEMATOGRAFIE</dc:title>
  <dc:creator>Zbyněk Michálek</dc:creator>
  <cp:lastModifiedBy>Světlana Michálková</cp:lastModifiedBy>
  <cp:revision>30</cp:revision>
  <dcterms:created xsi:type="dcterms:W3CDTF">2020-02-25T06:58:28Z</dcterms:created>
  <dcterms:modified xsi:type="dcterms:W3CDTF">2021-03-17T09:14:39Z</dcterms:modified>
</cp:coreProperties>
</file>