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0" r:id="rId2"/>
    <p:sldId id="300" r:id="rId3"/>
    <p:sldId id="256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98ECBC1-9618-4AB0-8DD7-C56A31BCB71E}">
          <p14:sldIdLst>
            <p14:sldId id="270"/>
            <p14:sldId id="300"/>
            <p14:sldId id="256"/>
            <p14:sldId id="257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5T14:08:50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5T14:29:06.4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9T16:57:40.5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ccZQmxKac" TargetMode="External"/><Relationship Id="rId2" Type="http://schemas.openxmlformats.org/officeDocument/2006/relationships/hyperlink" Target="https://www.culture.ru/movies/3061/letyat-zhuravli-mikhail-kalatozov-19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12747-CFBE-4947-8C35-89D204E5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V 6 hodin po válce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B9BD8-689F-4941-9D5E-6CBC6E5D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Charakteristika filmu a hlavních hrdinů</a:t>
            </a:r>
          </a:p>
          <a:p>
            <a:r>
              <a:rPr lang="cs-CZ" dirty="0">
                <a:latin typeface="Garamond" panose="02020404030301010803" pitchFamily="18" charset="0"/>
              </a:rPr>
              <a:t>Původně hlavní hrdinka měla umřít a její sraz s nadporučíkem byl jen sen před smrtí. Proč tento konec byl z vašeho hlediska „nevhodný“?</a:t>
            </a:r>
          </a:p>
          <a:p>
            <a:r>
              <a:rPr lang="cs-CZ" dirty="0">
                <a:latin typeface="Garamond" panose="02020404030301010803" pitchFamily="18" charset="0"/>
              </a:rPr>
              <a:t>Je ve filmu vyjádřena tragédie války? Pokud ano, jakým způsobem?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Garamond" panose="02020404030301010803" pitchFamily="18" charset="0"/>
              </a:rPr>
              <a:t> NAVÍC: Který český spisovatel použil výraz „v 6 hodin večer po válce“ jako první?  </a:t>
            </a:r>
          </a:p>
        </p:txBody>
      </p:sp>
    </p:spTree>
    <p:extLst>
      <p:ext uri="{BB962C8B-B14F-4D97-AF65-F5344CB8AC3E}">
        <p14:creationId xmlns:p14="http://schemas.microsoft.com/office/powerpoint/2010/main" val="301679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6390"/>
            <a:ext cx="6894577" cy="20032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i="1" dirty="0">
                <a:latin typeface="Gill Sans MT Condensed" panose="020B0506020104020203" pitchFamily="34" charset="-18"/>
              </a:rPr>
              <a:t>Tajemství dvou oceánů (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Тайна</a:t>
            </a:r>
            <a:r>
              <a:rPr lang="en-US" sz="2400" i="1" dirty="0">
                <a:latin typeface="Bahnschrift SemiLight Condensed" panose="020B0502040204020203" pitchFamily="34" charset="0"/>
              </a:rPr>
              <a:t> 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двух</a:t>
            </a:r>
            <a:r>
              <a:rPr lang="en-US" sz="2400" i="1" dirty="0">
                <a:latin typeface="Bahnschrift SemiLight Condensed" panose="020B0502040204020203" pitchFamily="34" charset="0"/>
              </a:rPr>
              <a:t> </a:t>
            </a:r>
            <a:r>
              <a:rPr lang="en-US" sz="2400" i="1" dirty="0" err="1">
                <a:latin typeface="Bahnschrift SemiLight Condensed" panose="020B0502040204020203" pitchFamily="34" charset="0"/>
              </a:rPr>
              <a:t>океанов</a:t>
            </a:r>
            <a:r>
              <a:rPr lang="cs-CZ" sz="2400" i="1" dirty="0">
                <a:latin typeface="Bahnschrift SemiLight Condensed" panose="020B0502040204020203" pitchFamily="34" charset="0"/>
              </a:rPr>
              <a:t>, 1955-1956)</a:t>
            </a:r>
          </a:p>
          <a:p>
            <a:r>
              <a:rPr lang="cs-CZ" sz="2400" dirty="0">
                <a:latin typeface="Gill Sans MT Condensed" panose="020B0506020104020203" pitchFamily="34" charset="-18"/>
              </a:rPr>
              <a:t>režie: Konstantin </a:t>
            </a:r>
            <a:r>
              <a:rPr lang="cs-CZ" sz="2400" dirty="0" err="1">
                <a:latin typeface="Gill Sans MT Condensed" panose="020B0506020104020203" pitchFamily="34" charset="-18"/>
              </a:rPr>
              <a:t>Pipinašvili</a:t>
            </a:r>
            <a:endParaRPr lang="cs-CZ" sz="2400" dirty="0">
              <a:latin typeface="Gill Sans MT Condensed" panose="020B0506020104020203" pitchFamily="34" charset="-18"/>
            </a:endParaRPr>
          </a:p>
          <a:p>
            <a:r>
              <a:rPr lang="cs-CZ" sz="2400" dirty="0">
                <a:latin typeface="Gill Sans MT Condensed" panose="020B0506020104020203" pitchFamily="34" charset="-18"/>
              </a:rPr>
              <a:t>hrají: Sergej </a:t>
            </a:r>
            <a:r>
              <a:rPr lang="cs-CZ" sz="2400" dirty="0" err="1">
                <a:latin typeface="Gill Sans MT Condensed" panose="020B0506020104020203" pitchFamily="34" charset="-18"/>
              </a:rPr>
              <a:t>Stoljarov</a:t>
            </a:r>
            <a:r>
              <a:rPr lang="cs-CZ" sz="2400" dirty="0">
                <a:latin typeface="Gill Sans MT Condensed" panose="020B0506020104020203" pitchFamily="34" charset="-18"/>
              </a:rPr>
              <a:t>,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Gluzskij</a:t>
            </a:r>
            <a:r>
              <a:rPr lang="cs-CZ" sz="2400" dirty="0">
                <a:latin typeface="Gill Sans MT Condensed" panose="020B0506020104020203" pitchFamily="34" charset="-18"/>
              </a:rPr>
              <a:t>, Igor </a:t>
            </a:r>
            <a:r>
              <a:rPr lang="cs-CZ" sz="2400" dirty="0" err="1">
                <a:latin typeface="Gill Sans MT Condensed" panose="020B0506020104020203" pitchFamily="34" charset="-18"/>
              </a:rPr>
              <a:t>Brisol</a:t>
            </a:r>
            <a:r>
              <a:rPr lang="cs-CZ" sz="2400" dirty="0">
                <a:latin typeface="Gill Sans MT Condensed" panose="020B0506020104020203" pitchFamily="34" charset="-18"/>
              </a:rPr>
              <a:t>, Antonina </a:t>
            </a:r>
            <a:r>
              <a:rPr lang="cs-CZ" sz="2400" dirty="0" err="1">
                <a:latin typeface="Gill Sans MT Condensed" panose="020B0506020104020203" pitchFamily="34" charset="-18"/>
              </a:rPr>
              <a:t>Maksimovová</a:t>
            </a:r>
            <a:r>
              <a:rPr lang="cs-CZ" sz="2400" dirty="0">
                <a:latin typeface="Gill Sans MT Condensed" panose="020B0506020104020203" pitchFamily="34" charset="-18"/>
              </a:rPr>
              <a:t>, Sergej </a:t>
            </a:r>
            <a:r>
              <a:rPr lang="cs-CZ" sz="2400" dirty="0" err="1">
                <a:latin typeface="Gill Sans MT Condensed" panose="020B0506020104020203" pitchFamily="34" charset="-18"/>
              </a:rPr>
              <a:t>Komarov</a:t>
            </a:r>
            <a:r>
              <a:rPr lang="cs-CZ" sz="2400" dirty="0">
                <a:latin typeface="Gill Sans MT Condensed" panose="020B0506020104020203" pitchFamily="34" charset="-18"/>
              </a:rPr>
              <a:t> aj.</a:t>
            </a:r>
            <a:endParaRPr lang="en-US" sz="2400" i="1" dirty="0">
              <a:latin typeface="Bahnschrift SemiLight Condensed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 descr="Obsah obrázku text, kniha, vsedě, stůl&#10;&#10;Popis byl vytvořen automaticky">
            <a:extLst>
              <a:ext uri="{FF2B5EF4-FFF2-40B4-BE49-F238E27FC236}">
                <a16:creationId xmlns:a16="http://schemas.microsoft.com/office/drawing/2014/main" id="{A6313AF9-9537-4891-917B-B9AD75D06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0" b="9301"/>
          <a:stretch/>
        </p:blipFill>
        <p:spPr>
          <a:xfrm>
            <a:off x="763123" y="630936"/>
            <a:ext cx="10653562" cy="3667437"/>
          </a:xfrm>
          <a:prstGeom prst="rect">
            <a:avLst/>
          </a:prstGeom>
        </p:spPr>
      </p:pic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D1A06E"/>
          </a:solidFill>
          <a:ln w="34925">
            <a:solidFill>
              <a:srgbClr val="D1A06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SOVĚTSKÁ KINEMATOGRAFIE. 50. léta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668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zfilmování klasické ruské a světové literatury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filmy o pracovnících JZD 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filmy o válce změnily důraz: cena, která byla zaplacená za vítězství.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„Svoboda“ ale nemohla překročovat hranice. 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Všechny zmínky o Stalinovi byly z filmů vystřižené.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1957 – sovětský časopis o kinematografii: </a:t>
            </a:r>
            <a:r>
              <a:rPr lang="cs-CZ" i="1" dirty="0">
                <a:latin typeface="Gill Sans MT Condensed" panose="020B0506020104020203" pitchFamily="34" charset="-18"/>
              </a:rPr>
              <a:t>Sovětská obrazovka (</a:t>
            </a:r>
            <a:r>
              <a:rPr lang="ru-RU" i="1" dirty="0">
                <a:latin typeface="Bahnschrift SemiLight Condensed" panose="020B0502040204020203" pitchFamily="34" charset="0"/>
              </a:rPr>
              <a:t>Советский экран</a:t>
            </a:r>
            <a:r>
              <a:rPr lang="cs-CZ" i="1" dirty="0">
                <a:latin typeface="Bahnschrift SemiLight Condensed" panose="020B0502040204020203" pitchFamily="34" charset="0"/>
              </a:rPr>
              <a:t>)</a:t>
            </a:r>
            <a:endParaRPr lang="ru-RU" i="1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Gill Sans MT Condensed" panose="020B0506020104020203" pitchFamily="34" charset="-18"/>
              </a:rPr>
              <a:t>1957 – Moskevský mezinárodní filmový festival (</a:t>
            </a:r>
            <a:r>
              <a:rPr lang="cs-CZ" i="1" dirty="0">
                <a:latin typeface="Gill Sans MT Condensed" panose="020B0506020104020203" pitchFamily="34" charset="-18"/>
              </a:rPr>
              <a:t>Osud člověka</a:t>
            </a:r>
            <a:r>
              <a:rPr lang="ru-RU" i="1" dirty="0">
                <a:latin typeface="Gill Sans MT Condensed" panose="020B0506020104020203" pitchFamily="34" charset="-18"/>
              </a:rPr>
              <a:t> </a:t>
            </a:r>
            <a:r>
              <a:rPr lang="cs-CZ" dirty="0">
                <a:latin typeface="Gill Sans MT Condensed" panose="020B0506020104020203" pitchFamily="34" charset="-18"/>
              </a:rPr>
              <a:t>/</a:t>
            </a:r>
            <a:r>
              <a:rPr lang="ru-RU" i="1" dirty="0">
                <a:latin typeface="Bahnschrift SemiLight Condensed" panose="020B0502040204020203" pitchFamily="34" charset="0"/>
              </a:rPr>
              <a:t>Судьба человека</a:t>
            </a:r>
            <a:r>
              <a:rPr lang="ru-RU" dirty="0">
                <a:latin typeface="Gill Sans MT Condensed" panose="020B0506020104020203" pitchFamily="34" charset="-18"/>
              </a:rPr>
              <a:t>)</a:t>
            </a:r>
          </a:p>
          <a:p>
            <a:r>
              <a:rPr lang="ru-RU" dirty="0">
                <a:latin typeface="Gill Sans MT Condensed" panose="020B0506020104020203" pitchFamily="34" charset="-18"/>
              </a:rPr>
              <a:t>1958 </a:t>
            </a:r>
            <a:r>
              <a:rPr lang="cs-CZ" dirty="0">
                <a:latin typeface="Gill Sans MT Condensed" panose="020B0506020104020203" pitchFamily="34" charset="-18"/>
              </a:rPr>
              <a:t>– hlavní cena na festivalu v Cannes (Zlatá palma) film M. </a:t>
            </a:r>
            <a:r>
              <a:rPr lang="cs-CZ" dirty="0" err="1">
                <a:latin typeface="Gill Sans MT Condensed" panose="020B0506020104020203" pitchFamily="34" charset="-18"/>
              </a:rPr>
              <a:t>Kalatozova</a:t>
            </a:r>
            <a:r>
              <a:rPr lang="cs-CZ" dirty="0">
                <a:latin typeface="Gill Sans MT Condensed" panose="020B0506020104020203" pitchFamily="34" charset="-18"/>
              </a:rPr>
              <a:t> </a:t>
            </a:r>
            <a:r>
              <a:rPr lang="cs-CZ" i="1" dirty="0">
                <a:latin typeface="Gill Sans MT Condensed" panose="020B0506020104020203" pitchFamily="34" charset="-18"/>
              </a:rPr>
              <a:t>Jeřábí táhnou </a:t>
            </a:r>
            <a:r>
              <a:rPr lang="cs-CZ" i="1" dirty="0">
                <a:latin typeface="Bahnschrift SemiLight Condensed" panose="020B0502040204020203" pitchFamily="34" charset="0"/>
              </a:rPr>
              <a:t>(</a:t>
            </a:r>
            <a:r>
              <a:rPr lang="ru-RU" i="1" dirty="0">
                <a:latin typeface="Bahnschrift SemiLight Condensed" panose="020B0502040204020203" pitchFamily="34" charset="0"/>
              </a:rPr>
              <a:t>Летят Журавли)</a:t>
            </a:r>
            <a:endParaRPr lang="cs-CZ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MICHAIL KALATOZOV (1903-1973)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7319990" cy="3822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1903 – narodil se v Tbilisi.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1923 – </a:t>
            </a:r>
            <a:r>
              <a:rPr lang="cs-CZ" sz="2000" dirty="0" err="1">
                <a:latin typeface="Gill Sans MT Condensed" panose="020B0506020104020203" pitchFamily="34" charset="-18"/>
              </a:rPr>
              <a:t>Tifliské</a:t>
            </a:r>
            <a:r>
              <a:rPr lang="cs-CZ" sz="2000" dirty="0">
                <a:latin typeface="Gill Sans MT Condensed" panose="020B0506020104020203" pitchFamily="34" charset="-18"/>
              </a:rPr>
              <a:t> filmové studio: kameraman, režisér, </a:t>
            </a:r>
            <a:r>
              <a:rPr lang="cs-CZ" sz="2000" dirty="0" err="1">
                <a:latin typeface="Gill Sans MT Condensed" panose="020B0506020104020203" pitchFamily="34" charset="-18"/>
              </a:rPr>
              <a:t>montažér</a:t>
            </a:r>
            <a:r>
              <a:rPr lang="cs-CZ" sz="2000" dirty="0">
                <a:latin typeface="Gill Sans MT Condensed" panose="020B0506020104020203" pitchFamily="34" charset="-18"/>
              </a:rPr>
              <a:t>, 1936 – ředitel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1930 – 1. vlastní film (dokumentární) – </a:t>
            </a:r>
            <a:r>
              <a:rPr lang="cs-CZ" sz="2000" i="1" dirty="0">
                <a:latin typeface="Gill Sans MT Condensed" panose="020B0506020104020203" pitchFamily="34" charset="-18"/>
              </a:rPr>
              <a:t>Sůl pro </a:t>
            </a:r>
            <a:r>
              <a:rPr lang="cs-CZ" sz="2000" i="1" dirty="0" err="1">
                <a:latin typeface="Gill Sans MT Condensed" panose="020B0506020104020203" pitchFamily="34" charset="-18"/>
              </a:rPr>
              <a:t>Svanetii</a:t>
            </a:r>
            <a:r>
              <a:rPr lang="cs-CZ" sz="2000" i="1" dirty="0">
                <a:latin typeface="Gill Sans MT Condensed" panose="020B0506020104020203" pitchFamily="34" charset="-18"/>
              </a:rPr>
              <a:t>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Соль Сванетии)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Později hrané filmy:</a:t>
            </a:r>
            <a:r>
              <a:rPr lang="ru-RU" sz="2000" dirty="0">
                <a:latin typeface="Gill Sans MT Condensed" panose="020B0506020104020203" pitchFamily="34" charset="-18"/>
              </a:rPr>
              <a:t> </a:t>
            </a:r>
            <a:r>
              <a:rPr lang="cs-CZ" sz="2000" i="1" dirty="0">
                <a:latin typeface="Gill Sans MT Condensed" panose="020B0506020104020203" pitchFamily="34" charset="-18"/>
              </a:rPr>
              <a:t>Pilot Čkalov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Валерий Чкалов</a:t>
            </a:r>
            <a:r>
              <a:rPr lang="cs-CZ" sz="2000" i="1" dirty="0">
                <a:latin typeface="Bahnschrift SemiLight Condensed" panose="020B0502040204020203" pitchFamily="34" charset="0"/>
              </a:rPr>
              <a:t>), </a:t>
            </a:r>
            <a:r>
              <a:rPr lang="ru-RU" sz="2000" i="1" dirty="0">
                <a:latin typeface="Bahnschrift SemiLight Condensed" panose="020B0502040204020203" pitchFamily="34" charset="0"/>
              </a:rPr>
              <a:t> </a:t>
            </a:r>
            <a:r>
              <a:rPr lang="cs-CZ" sz="2000" i="1" dirty="0" err="1">
                <a:latin typeface="Gill Sans MT Condensed" panose="020B0506020104020203" pitchFamily="34" charset="-18"/>
              </a:rPr>
              <a:t>Něpobědimyje</a:t>
            </a:r>
            <a:r>
              <a:rPr lang="cs-CZ" sz="2000" i="1" dirty="0">
                <a:latin typeface="Gill Sans MT Condensed" panose="020B0506020104020203" pitchFamily="34" charset="-18"/>
              </a:rPr>
              <a:t> </a:t>
            </a:r>
            <a:r>
              <a:rPr lang="ru-RU" sz="2000" i="1" dirty="0">
                <a:latin typeface="Bahnschrift SemiLight Condensed" panose="020B0502040204020203" pitchFamily="34" charset="0"/>
              </a:rPr>
              <a:t>(Непобедимые),</a:t>
            </a:r>
            <a:r>
              <a:rPr lang="cs-CZ" sz="2000" i="1" dirty="0">
                <a:latin typeface="Bahnschrift SemiLight Condensed" panose="020B0502040204020203" pitchFamily="34" charset="0"/>
              </a:rPr>
              <a:t> </a:t>
            </a:r>
            <a:r>
              <a:rPr lang="cs-CZ" sz="2000" i="1" dirty="0">
                <a:latin typeface="Gill Sans MT Condensed" panose="020B0506020104020203" pitchFamily="34" charset="-18"/>
              </a:rPr>
              <a:t>Odhalená zrada</a:t>
            </a:r>
            <a:r>
              <a:rPr lang="ru-RU" sz="2000" i="1" dirty="0">
                <a:latin typeface="Bahnschrift SemiLight Condensed" panose="020B0502040204020203" pitchFamily="34" charset="0"/>
              </a:rPr>
              <a:t> (Заговор обреченных)</a:t>
            </a:r>
            <a:r>
              <a:rPr lang="cs-CZ" sz="2000" i="1" dirty="0">
                <a:latin typeface="Bahnschrift SemiLight Condensed" panose="020B0502040204020203" pitchFamily="34" charset="0"/>
              </a:rPr>
              <a:t>, </a:t>
            </a:r>
            <a:r>
              <a:rPr lang="cs-CZ" sz="2000" i="1" dirty="0">
                <a:latin typeface="Gill Sans MT Condensed" panose="020B0506020104020203" pitchFamily="34" charset="-18"/>
              </a:rPr>
              <a:t>V prvním sledu </a:t>
            </a:r>
            <a:r>
              <a:rPr lang="cs-CZ" sz="2000" i="1" dirty="0">
                <a:latin typeface="Bahnschrift SemiLight Condensed" panose="020B0502040204020203" pitchFamily="34" charset="0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Первый Эшелон)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Gill Sans MT Condensed" panose="020B0506020104020203" pitchFamily="34" charset="-18"/>
              </a:rPr>
              <a:t>1954</a:t>
            </a:r>
            <a:r>
              <a:rPr lang="cs-CZ" sz="2000" dirty="0">
                <a:latin typeface="Gill Sans MT Condensed" panose="020B0506020104020203" pitchFamily="34" charset="-18"/>
              </a:rPr>
              <a:t> – komedie </a:t>
            </a:r>
            <a:r>
              <a:rPr lang="cs-CZ" sz="2000" i="1" dirty="0">
                <a:latin typeface="Gill Sans MT Condensed" panose="020B0506020104020203" pitchFamily="34" charset="-18"/>
              </a:rPr>
              <a:t>Věrní přátelé (</a:t>
            </a:r>
            <a:r>
              <a:rPr lang="ru-RU" sz="2000" i="1" dirty="0">
                <a:latin typeface="Bahnschrift SemiLight Condensed" panose="020B0502040204020203" pitchFamily="34" charset="0"/>
              </a:rPr>
              <a:t>Верные друзья) . </a:t>
            </a:r>
            <a:r>
              <a:rPr lang="cs-CZ" sz="2000" dirty="0">
                <a:latin typeface="Gill Sans MT Condensed" panose="020B0506020104020203" pitchFamily="34" charset="-18"/>
              </a:rPr>
              <a:t>Podle námětu A. </a:t>
            </a:r>
            <a:r>
              <a:rPr lang="cs-CZ" sz="2000" dirty="0" err="1">
                <a:latin typeface="Gill Sans MT Condensed" panose="020B0506020104020203" pitchFamily="34" charset="-18"/>
              </a:rPr>
              <a:t>Galiča</a:t>
            </a:r>
            <a:r>
              <a:rPr lang="cs-CZ" sz="2000" dirty="0">
                <a:latin typeface="Gill Sans MT Condensed" panose="020B0506020104020203" pitchFamily="34" charset="-18"/>
              </a:rPr>
              <a:t> – cena na mezinárodním festivalu v Karlových Varech.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Nejznámější – </a:t>
            </a:r>
            <a:r>
              <a:rPr lang="cs-CZ" sz="2000" i="1" dirty="0">
                <a:latin typeface="Gill Sans MT Condensed" panose="020B0506020104020203" pitchFamily="34" charset="-18"/>
              </a:rPr>
              <a:t>Jeřábí Táhnou </a:t>
            </a:r>
            <a:r>
              <a:rPr lang="ru-RU" sz="2000" i="1" dirty="0">
                <a:latin typeface="Gill Sans MT Condensed" panose="020B0506020104020203" pitchFamily="34" charset="-18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Летят журавли</a:t>
            </a:r>
            <a:r>
              <a:rPr lang="ru-RU" sz="2000" i="1" dirty="0">
                <a:latin typeface="Gill Sans MT Condensed" panose="020B0506020104020203" pitchFamily="34" charset="-18"/>
              </a:rPr>
              <a:t>, </a:t>
            </a:r>
            <a:r>
              <a:rPr lang="ru-RU" sz="2000" i="1" dirty="0">
                <a:latin typeface="Bahnschrift SemiLight Condensed" panose="020B0502040204020203" pitchFamily="34" charset="0"/>
              </a:rPr>
              <a:t>1957</a:t>
            </a:r>
            <a:r>
              <a:rPr lang="ru-RU" sz="2000" i="1" dirty="0">
                <a:latin typeface="Gill Sans MT Condensed" panose="020B0506020104020203" pitchFamily="34" charset="-18"/>
              </a:rPr>
              <a:t>)</a:t>
            </a:r>
            <a:endParaRPr lang="cs-CZ" sz="2000" i="1" dirty="0">
              <a:latin typeface="Gill Sans MT Condensed" panose="020B0506020104020203" pitchFamily="34" charset="-18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Gill Sans MT Condensed" panose="020B0506020104020203" pitchFamily="34" charset="-18"/>
              </a:rPr>
              <a:t>Potom ještě 3 filmy. Poslední z nich </a:t>
            </a:r>
            <a:r>
              <a:rPr lang="cs-CZ" sz="2000" i="1" dirty="0">
                <a:latin typeface="Gill Sans MT Condensed" panose="020B0506020104020203" pitchFamily="34" charset="-18"/>
              </a:rPr>
              <a:t>Červený stan</a:t>
            </a:r>
            <a:r>
              <a:rPr lang="ru-RU" sz="2000" dirty="0">
                <a:latin typeface="Gill Sans MT Condensed" panose="020B0506020104020203" pitchFamily="34" charset="-18"/>
              </a:rPr>
              <a:t> </a:t>
            </a:r>
            <a:r>
              <a:rPr lang="ru-RU" sz="2000" i="1" dirty="0">
                <a:latin typeface="Gill Sans MT Condensed" panose="020B0506020104020203" pitchFamily="34" charset="-18"/>
              </a:rPr>
              <a:t>(</a:t>
            </a:r>
            <a:r>
              <a:rPr lang="ru-RU" sz="2000" i="1" dirty="0">
                <a:latin typeface="Bahnschrift SemiLight Condensed" panose="020B0502040204020203" pitchFamily="34" charset="0"/>
              </a:rPr>
              <a:t>Красная палатка, 1969)</a:t>
            </a:r>
            <a:endParaRPr lang="cs-CZ" sz="2000" dirty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cs-CZ" sz="1500" i="1" dirty="0">
              <a:latin typeface="Gill Sans MT Condensed" panose="020B0506020104020203" pitchFamily="34" charset="-18"/>
            </a:endParaRPr>
          </a:p>
        </p:txBody>
      </p:sp>
      <p:pic>
        <p:nvPicPr>
          <p:cNvPr id="7" name="Obrázek 6" descr="Obsah obrázku osoba, muž, exteriér, tráva&#10;&#10;Popis byl vytvořen automaticky">
            <a:extLst>
              <a:ext uri="{FF2B5EF4-FFF2-40B4-BE49-F238E27FC236}">
                <a16:creationId xmlns:a16="http://schemas.microsoft.com/office/drawing/2014/main" id="{CEC46501-AA5E-43CC-8020-88E005B22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06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JEŘÁBÍ TÁHNOU</a:t>
            </a:r>
            <a:r>
              <a:rPr lang="ru-RU" sz="7200" dirty="0">
                <a:latin typeface="Gill Sans MT Ext Condensed Bold" panose="020B0902020104020203" pitchFamily="34" charset="-18"/>
              </a:rPr>
              <a:t>, 1957</a:t>
            </a:r>
            <a:endParaRPr lang="cs-CZ" sz="7200" dirty="0">
              <a:latin typeface="Gill Sans MT Ext Condensed Bold" panose="020B0902020104020203" pitchFamily="34" charset="-1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Gill Sans MT Condensed" panose="020B0506020104020203" pitchFamily="34" charset="-18"/>
              </a:rPr>
              <a:t>V časopise </a:t>
            </a:r>
            <a:r>
              <a:rPr lang="cs-CZ" sz="2600" i="1" dirty="0" err="1">
                <a:latin typeface="Gill Sans MT Condensed" panose="020B0506020104020203" pitchFamily="34" charset="-18"/>
              </a:rPr>
              <a:t>Teatr</a:t>
            </a:r>
            <a:r>
              <a:rPr lang="cs-CZ" sz="2600" i="1" dirty="0">
                <a:latin typeface="Gill Sans MT Condensed" panose="020B0506020104020203" pitchFamily="34" charset="-18"/>
              </a:rPr>
              <a:t> (</a:t>
            </a:r>
            <a:r>
              <a:rPr lang="en-GB" sz="2600" i="1" dirty="0" err="1">
                <a:latin typeface="Gill Sans MT Condensed" panose="020B0506020104020203" pitchFamily="34" charset="-18"/>
              </a:rPr>
              <a:t>Divadlo</a:t>
            </a:r>
            <a:r>
              <a:rPr lang="ru-RU" sz="2600" i="1" dirty="0">
                <a:latin typeface="Gill Sans MT Condensed" panose="020B0506020104020203" pitchFamily="34" charset="-18"/>
              </a:rPr>
              <a:t>, </a:t>
            </a:r>
            <a:r>
              <a:rPr lang="ru-RU" sz="2600" i="1" dirty="0">
                <a:latin typeface="Bahnschrift SemiLight Condensed" panose="020B0502040204020203" pitchFamily="34" charset="0"/>
              </a:rPr>
              <a:t>Театр) </a:t>
            </a:r>
            <a:r>
              <a:rPr lang="cs-CZ" sz="2600" dirty="0">
                <a:latin typeface="Bahnschrift SemiLight Condensed" panose="020B0502040204020203" pitchFamily="34" charset="0"/>
              </a:rPr>
              <a:t>: </a:t>
            </a:r>
            <a:r>
              <a:rPr lang="cs-CZ" sz="2600" dirty="0">
                <a:latin typeface="Gill Sans MT Condensed" panose="020B0506020104020203" pitchFamily="34" charset="-18"/>
              </a:rPr>
              <a:t>hra V. </a:t>
            </a:r>
            <a:r>
              <a:rPr lang="cs-CZ" sz="2600" dirty="0" err="1">
                <a:latin typeface="Gill Sans MT Condensed" panose="020B0506020104020203" pitchFamily="34" charset="-18"/>
              </a:rPr>
              <a:t>Rozova</a:t>
            </a:r>
            <a:r>
              <a:rPr lang="cs-CZ" sz="2600" dirty="0">
                <a:latin typeface="Gill Sans MT Condensed" panose="020B0506020104020203" pitchFamily="34" charset="-18"/>
              </a:rPr>
              <a:t> </a:t>
            </a:r>
            <a:r>
              <a:rPr lang="cs-CZ" sz="2600" i="1" dirty="0">
                <a:latin typeface="Gill Sans MT Condensed" panose="020B0506020104020203" pitchFamily="34" charset="-18"/>
              </a:rPr>
              <a:t>Věčno </a:t>
            </a:r>
            <a:r>
              <a:rPr lang="cs-CZ" sz="2600" i="1" dirty="0" err="1">
                <a:latin typeface="Gill Sans MT Condensed" panose="020B0506020104020203" pitchFamily="34" charset="-18"/>
              </a:rPr>
              <a:t>živyje</a:t>
            </a:r>
            <a:r>
              <a:rPr lang="cs-CZ" sz="2600" i="1" dirty="0">
                <a:latin typeface="Gill Sans MT Condensed" panose="020B0506020104020203" pitchFamily="34" charset="-18"/>
              </a:rPr>
              <a:t> (</a:t>
            </a:r>
            <a:r>
              <a:rPr lang="ru-RU" sz="2600" i="1" dirty="0">
                <a:latin typeface="Bahnschrift SemiLight Condensed" panose="020B0502040204020203" pitchFamily="34" charset="0"/>
              </a:rPr>
              <a:t>Вечно живые</a:t>
            </a:r>
            <a:r>
              <a:rPr lang="cs-CZ" sz="2600" i="1" dirty="0">
                <a:latin typeface="Gill Sans MT Condensed" panose="020B0506020104020203" pitchFamily="34" charset="-18"/>
              </a:rPr>
              <a:t>)</a:t>
            </a:r>
            <a:endParaRPr lang="ru-RU" sz="2600" i="1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A. </a:t>
            </a:r>
            <a:r>
              <a:rPr lang="cs-CZ" sz="2600" dirty="0" err="1">
                <a:latin typeface="Gill Sans MT Condensed" panose="020B0506020104020203" pitchFamily="34" charset="-18"/>
              </a:rPr>
              <a:t>Rozov</a:t>
            </a:r>
            <a:r>
              <a:rPr lang="cs-CZ" sz="2600" dirty="0">
                <a:latin typeface="Gill Sans MT Condensed" panose="020B0506020104020203" pitchFamily="34" charset="-18"/>
              </a:rPr>
              <a:t> napsal </a:t>
            </a:r>
            <a:r>
              <a:rPr lang="cs-CZ" sz="2600" dirty="0" err="1">
                <a:latin typeface="Gill Sans MT Condensed" panose="020B0506020104020203" pitchFamily="34" charset="-18"/>
              </a:rPr>
              <a:t>scenář</a:t>
            </a:r>
            <a:r>
              <a:rPr lang="cs-CZ" sz="2600" dirty="0">
                <a:latin typeface="Gill Sans MT Condensed" panose="020B0506020104020203" pitchFamily="34" charset="-18"/>
              </a:rPr>
              <a:t> k filmu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Hlavní role: T. </a:t>
            </a:r>
            <a:r>
              <a:rPr lang="cs-CZ" sz="2600" dirty="0" err="1">
                <a:latin typeface="Gill Sans MT Condensed" panose="020B0506020104020203" pitchFamily="34" charset="-18"/>
              </a:rPr>
              <a:t>Samojlovová</a:t>
            </a:r>
            <a:endParaRPr lang="cs-CZ" sz="2600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Film byl natočen jen za 6 měsíců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Claude </a:t>
            </a:r>
            <a:r>
              <a:rPr lang="cs-CZ" sz="2600" dirty="0" err="1">
                <a:latin typeface="Gill Sans MT Condensed" panose="020B0506020104020203" pitchFamily="34" charset="-18"/>
              </a:rPr>
              <a:t>Lelouch</a:t>
            </a:r>
            <a:r>
              <a:rPr lang="cs-CZ" sz="2600" dirty="0">
                <a:latin typeface="Gill Sans MT Condensed" panose="020B0506020104020203" pitchFamily="34" charset="-18"/>
              </a:rPr>
              <a:t>: pomohl filmu, aby se dostal na festival v Cannes</a:t>
            </a:r>
          </a:p>
        </p:txBody>
      </p:sp>
      <p:pic>
        <p:nvPicPr>
          <p:cNvPr id="5" name="Obrázek 4" descr="Obsah obrázku pták, voda&#10;&#10;Popis byl vytvořen automaticky">
            <a:extLst>
              <a:ext uri="{FF2B5EF4-FFF2-40B4-BE49-F238E27FC236}">
                <a16:creationId xmlns:a16="http://schemas.microsoft.com/office/drawing/2014/main" id="{3A4D8525-1261-4D75-A6DC-3313BCA40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-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1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88" y="307848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cs-CZ" sz="7200" dirty="0">
                <a:latin typeface="Gill Sans MT Ext Condensed Bold" panose="020B0902020104020203" pitchFamily="34" charset="-18"/>
              </a:rPr>
              <a:t>HLAVNÍ ROLE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soba, interiér, fotka, žena&#10;&#10;Popis byl vytvořen automaticky">
            <a:extLst>
              <a:ext uri="{FF2B5EF4-FFF2-40B4-BE49-F238E27FC236}">
                <a16:creationId xmlns:a16="http://schemas.microsoft.com/office/drawing/2014/main" id="{1469E14A-84E0-4F78-BAE7-6C65A16D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r="20792" b="5511"/>
          <a:stretch/>
        </p:blipFill>
        <p:spPr>
          <a:xfrm>
            <a:off x="0" y="2100755"/>
            <a:ext cx="2891525" cy="2666318"/>
          </a:xfrm>
        </p:spPr>
      </p:pic>
      <p:pic>
        <p:nvPicPr>
          <p:cNvPr id="8" name="Obrázek 7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9F9A5280-8DA8-44E7-A345-06BDE54CF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r="12866"/>
          <a:stretch/>
        </p:blipFill>
        <p:spPr>
          <a:xfrm>
            <a:off x="3114835" y="2100755"/>
            <a:ext cx="2891525" cy="2666318"/>
          </a:xfrm>
          <a:prstGeom prst="rect">
            <a:avLst/>
          </a:prstGeom>
        </p:spPr>
      </p:pic>
      <p:pic>
        <p:nvPicPr>
          <p:cNvPr id="11" name="Obrázek 10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737D603B-E81F-4917-A462-BE15239AA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-1"/>
          <a:stretch/>
        </p:blipFill>
        <p:spPr>
          <a:xfrm>
            <a:off x="6207655" y="2123273"/>
            <a:ext cx="2891525" cy="2611454"/>
          </a:xfrm>
          <a:prstGeom prst="rect">
            <a:avLst/>
          </a:prstGeom>
        </p:spPr>
      </p:pic>
      <p:pic>
        <p:nvPicPr>
          <p:cNvPr id="14" name="Obrázek 13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9E9B4478-DE50-4DF0-A89A-50E9121C0D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4"/>
          <a:stretch/>
        </p:blipFill>
        <p:spPr>
          <a:xfrm>
            <a:off x="9297427" y="2123273"/>
            <a:ext cx="2891525" cy="261145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B84189-90DB-4B3D-AB56-4F4A2FBD84EA}"/>
              </a:ext>
            </a:extLst>
          </p:cNvPr>
          <p:cNvSpPr txBox="1"/>
          <p:nvPr/>
        </p:nvSpPr>
        <p:spPr>
          <a:xfrm>
            <a:off x="0" y="5073679"/>
            <a:ext cx="28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Tatjana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Samojlovová</a:t>
            </a:r>
            <a:r>
              <a:rPr lang="cs-CZ" sz="3600" dirty="0">
                <a:latin typeface="Gill Sans MT Ext Condensed Bold" panose="020B0902020104020203" pitchFamily="34" charset="-18"/>
              </a:rPr>
              <a:t> –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Veronika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5405570-9318-4743-84C0-6132683EE825}"/>
              </a:ext>
            </a:extLst>
          </p:cNvPr>
          <p:cNvSpPr txBox="1"/>
          <p:nvPr/>
        </p:nvSpPr>
        <p:spPr>
          <a:xfrm>
            <a:off x="3114835" y="5071873"/>
            <a:ext cx="289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Alexej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Batalov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Boris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26DF5F6-CE1C-4B61-B7EF-10CD89009163}"/>
              </a:ext>
            </a:extLst>
          </p:cNvPr>
          <p:cNvSpPr txBox="1"/>
          <p:nvPr/>
        </p:nvSpPr>
        <p:spPr>
          <a:xfrm>
            <a:off x="6229668" y="5072373"/>
            <a:ext cx="286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Alexandr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Švorin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Mark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3C70461-2984-4E4A-928E-1C9D712EFAB0}"/>
              </a:ext>
            </a:extLst>
          </p:cNvPr>
          <p:cNvSpPr txBox="1"/>
          <p:nvPr/>
        </p:nvSpPr>
        <p:spPr>
          <a:xfrm>
            <a:off x="9190479" y="5071873"/>
            <a:ext cx="286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Vasilij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Merkurjev</a:t>
            </a:r>
            <a:r>
              <a:rPr lang="cs-CZ" sz="3600" dirty="0">
                <a:latin typeface="Gill Sans MT Ext Condensed Bold" panose="020B0902020104020203" pitchFamily="34" charset="-18"/>
              </a:rPr>
              <a:t> – </a:t>
            </a:r>
          </a:p>
          <a:p>
            <a:pPr algn="ctr"/>
            <a:r>
              <a:rPr lang="cs-CZ" sz="3600" dirty="0">
                <a:latin typeface="Gill Sans MT Ext Condensed Bold" panose="020B0902020104020203" pitchFamily="34" charset="-18"/>
              </a:rPr>
              <a:t>Fjodor </a:t>
            </a:r>
            <a:r>
              <a:rPr lang="cs-CZ" sz="3600" dirty="0" err="1">
                <a:latin typeface="Gill Sans MT Ext Condensed Bold" panose="020B0902020104020203" pitchFamily="34" charset="-18"/>
              </a:rPr>
              <a:t>Ivanovič</a:t>
            </a:r>
            <a:endParaRPr lang="cs-CZ" sz="3600" dirty="0">
              <a:latin typeface="Gill Sans MT Ext Condensed Bold" panose="020B09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425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E953D-A0E3-4E16-9D28-7EDB9D5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JEŘÁBÍ TÁHNOU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66293"/>
          </a:solidFill>
          <a:ln w="38100" cap="rnd">
            <a:solidFill>
              <a:srgbClr val="36629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4BB87-BDE7-485F-A7ED-C82BE232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79476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Gill Sans MT Condensed" panose="020B0506020104020203" pitchFamily="34" charset="-18"/>
              </a:rPr>
              <a:t>Kameraman: Vladislav </a:t>
            </a:r>
            <a:r>
              <a:rPr lang="cs-CZ" sz="2600" dirty="0" err="1">
                <a:latin typeface="Gill Sans MT Condensed" panose="020B0506020104020203" pitchFamily="34" charset="-18"/>
              </a:rPr>
              <a:t>Opelianc</a:t>
            </a:r>
            <a:endParaRPr lang="cs-CZ" sz="2600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Podle hry Viktora </a:t>
            </a:r>
            <a:r>
              <a:rPr lang="cs-CZ" sz="2600" dirty="0" err="1">
                <a:latin typeface="Gill Sans MT Condensed" panose="020B0506020104020203" pitchFamily="34" charset="-18"/>
              </a:rPr>
              <a:t>Rozova</a:t>
            </a:r>
            <a:r>
              <a:rPr lang="cs-CZ" sz="2600" dirty="0">
                <a:latin typeface="Gill Sans MT Condensed" panose="020B0506020104020203" pitchFamily="34" charset="-18"/>
              </a:rPr>
              <a:t> </a:t>
            </a:r>
            <a:r>
              <a:rPr lang="cs-CZ" sz="2600" i="1" dirty="0">
                <a:latin typeface="Gill Sans MT Condensed" panose="020B0506020104020203" pitchFamily="34" charset="-18"/>
              </a:rPr>
              <a:t>Věčno </a:t>
            </a:r>
            <a:r>
              <a:rPr lang="cs-CZ" sz="2600" i="1" dirty="0" err="1">
                <a:latin typeface="Gill Sans MT Condensed" panose="020B0506020104020203" pitchFamily="34" charset="-18"/>
              </a:rPr>
              <a:t>živyje</a:t>
            </a:r>
            <a:endParaRPr lang="cs-CZ" sz="2600" i="1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Nikita Chruščov neocenil film.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T. </a:t>
            </a:r>
            <a:r>
              <a:rPr lang="cs-CZ" sz="2600" dirty="0" err="1">
                <a:latin typeface="Gill Sans MT Condensed" panose="020B0506020104020203" pitchFamily="34" charset="-18"/>
              </a:rPr>
              <a:t>Samojlovová</a:t>
            </a:r>
            <a:r>
              <a:rPr lang="cs-CZ" sz="2600" dirty="0">
                <a:latin typeface="Gill Sans MT Condensed" panose="020B0506020104020203" pitchFamily="34" charset="-18"/>
              </a:rPr>
              <a:t> vůbec neodpovídala ideálům sovětské ženy.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Nálada lidí se změnila.</a:t>
            </a:r>
          </a:p>
          <a:p>
            <a:r>
              <a:rPr lang="cs-CZ" sz="2600" dirty="0">
                <a:latin typeface="Gill Sans MT Condensed" panose="020B0506020104020203" pitchFamily="34" charset="-18"/>
              </a:rPr>
              <a:t>Přednáška o filmu: </a:t>
            </a:r>
            <a:r>
              <a:rPr lang="cs-CZ" sz="2600" dirty="0">
                <a:latin typeface="Gill Sans MT Condensed" panose="020B0506020104020203" pitchFamily="34" charset="-18"/>
                <a:hlinkClick r:id="rId2"/>
              </a:rPr>
              <a:t>https://www.culture.ru/movies/3061/letyat-zhuravli-mikhail-kalatozov-1957</a:t>
            </a:r>
            <a:endParaRPr lang="cs-CZ" sz="2600" dirty="0">
              <a:latin typeface="Gill Sans MT Condensed" panose="020B0506020104020203" pitchFamily="34" charset="-18"/>
            </a:endParaRPr>
          </a:p>
          <a:p>
            <a:r>
              <a:rPr lang="cs-CZ" sz="2600" dirty="0">
                <a:latin typeface="Gill Sans MT Condensed" panose="020B0506020104020203" pitchFamily="34" charset="-18"/>
              </a:rPr>
              <a:t>Celý film: </a:t>
            </a:r>
            <a:r>
              <a:rPr lang="cs-CZ" sz="2600" dirty="0">
                <a:latin typeface="Gill Sans MT Condensed" panose="020B0506020104020203" pitchFamily="34" charset="-18"/>
                <a:hlinkClick r:id="rId3"/>
              </a:rPr>
              <a:t>https://www.youtube.com/watch?v=2OccZQmxKac</a:t>
            </a:r>
            <a:r>
              <a:rPr lang="cs-CZ" sz="2600" dirty="0">
                <a:latin typeface="Gill Sans MT Condensed" panose="020B0506020104020203" pitchFamily="34" charset="-18"/>
              </a:rPr>
              <a:t> </a:t>
            </a:r>
          </a:p>
        </p:txBody>
      </p:sp>
      <p:pic>
        <p:nvPicPr>
          <p:cNvPr id="5" name="Obrázek 4" descr="Obsah obrázku pták, voda&#10;&#10;Popis byl vytvořen automaticky">
            <a:extLst>
              <a:ext uri="{FF2B5EF4-FFF2-40B4-BE49-F238E27FC236}">
                <a16:creationId xmlns:a16="http://schemas.microsoft.com/office/drawing/2014/main" id="{3A4D8525-1261-4D75-A6DC-3313BCA40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-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669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0F6C7-53BF-4F54-B6F5-F5DE0A05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ZADÁNÍ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24D6F-83DA-412A-8D3D-CA4D8245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6"/>
            <a:ext cx="10515600" cy="4091287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>
                <a:latin typeface="Gill Sans MT Condensed" panose="020B0506020104020203" pitchFamily="34" charset="-18"/>
              </a:rPr>
              <a:t>Charakteristika hlavních hrdinů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V čem je tragédie Veroniky? Příklady z filmů.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Jakou roli mají masové scény? Příklady z filmů.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Jak se materializuje vnitřní svět hrdinů (hlavně Veroniky). Příklady z filmů.</a:t>
            </a:r>
          </a:p>
          <a:p>
            <a:r>
              <a:rPr lang="cs-CZ" sz="4000" dirty="0">
                <a:latin typeface="Gill Sans MT Condensed" panose="020B0506020104020203" pitchFamily="34" charset="-18"/>
              </a:rPr>
              <a:t>osobní dojmy </a:t>
            </a:r>
            <a:r>
              <a:rPr lang="cs-CZ" sz="4000">
                <a:latin typeface="Gill Sans MT Condensed" panose="020B0506020104020203" pitchFamily="34" charset="-18"/>
              </a:rPr>
              <a:t>a poznámky </a:t>
            </a:r>
            <a:endParaRPr lang="cs-CZ" sz="4000" dirty="0">
              <a:latin typeface="Gill Sans MT Condensed" panose="020B0506020104020203" pitchFamily="34" charset="-18"/>
            </a:endParaRPr>
          </a:p>
          <a:p>
            <a:endParaRPr lang="cs-CZ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9045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CF2A-CF15-48B9-A772-308665DB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Ivan Hrozný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AF7A3-B8BC-4302-9B32-DDDFF18A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Charakterizujte hlavní postavy. Jak se mění v průběhu filmu?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Které scény jsou klíčové?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kterých epizodách je vidět hra „světu a stínu“?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v druhém dílu jsou některé epizody barevné?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2. díl byl zakázán Stalinem?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87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5C841-F68C-466F-8D71-A2FED9238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B497C3-85F6-41BD-873C-D8A98ABB8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Gill Sans MT Ext Condensed Bold" panose="020B0902020104020203" pitchFamily="34" charset="-18"/>
              </a:rPr>
              <a:t>SOVĚTSKÁ KINEMATOGRAFIE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67DC36-5328-425D-845C-AE8B8E49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Gill Sans MT Condensed" panose="020B0506020104020203" pitchFamily="34" charset="-18"/>
              </a:rPr>
              <a:t>50. léta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463"/>
            <a:ext cx="10515600" cy="1325563"/>
          </a:xfrm>
        </p:spPr>
        <p:txBody>
          <a:bodyPr/>
          <a:lstStyle/>
          <a:p>
            <a:r>
              <a:rPr lang="cs-CZ" dirty="0">
                <a:latin typeface="Gill Sans MT Ext Condensed Bold" panose="020B0902020104020203" pitchFamily="34" charset="-18"/>
              </a:rPr>
              <a:t>SOVĚTSKÁ KINEMATOGRAFIE. 50.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ill Sans MT Condensed" panose="020B0506020104020203" pitchFamily="34" charset="-18"/>
              </a:rPr>
              <a:t>Začátek 50. let: pořád </a:t>
            </a:r>
            <a:r>
              <a:rPr lang="cs-CZ" sz="3200" i="1" dirty="0" err="1">
                <a:latin typeface="Gill Sans MT Condensed" panose="020B0506020104020203" pitchFamily="34" charset="-18"/>
              </a:rPr>
              <a:t>malokartiňje</a:t>
            </a:r>
            <a:r>
              <a:rPr lang="cs-CZ" sz="3200" i="1" dirty="0">
                <a:latin typeface="Gill Sans MT Condensed" panose="020B0506020104020203" pitchFamily="34" charset="-18"/>
              </a:rPr>
              <a:t> </a:t>
            </a:r>
          </a:p>
          <a:p>
            <a:r>
              <a:rPr lang="cs-CZ" sz="3200" dirty="0">
                <a:latin typeface="Gill Sans MT Condensed" panose="020B0506020104020203" pitchFamily="34" charset="-18"/>
              </a:rPr>
              <a:t>1953 – zemřel Stalin → skončilo </a:t>
            </a:r>
            <a:r>
              <a:rPr lang="cs-CZ" sz="3200" dirty="0" err="1">
                <a:latin typeface="Gill Sans MT Condensed" panose="020B0506020104020203" pitchFamily="34" charset="-18"/>
              </a:rPr>
              <a:t>malokartiňje</a:t>
            </a:r>
            <a:endParaRPr lang="cs-CZ" sz="3200" dirty="0">
              <a:latin typeface="Gill Sans MT Condensed" panose="020B0506020104020203" pitchFamily="34" charset="-18"/>
            </a:endParaRPr>
          </a:p>
          <a:p>
            <a:r>
              <a:rPr lang="cs-CZ" sz="3200" dirty="0">
                <a:latin typeface="Gill Sans MT Condensed" panose="020B0506020104020203" pitchFamily="34" charset="-18"/>
              </a:rPr>
              <a:t>Všechny nejdůležitější události se odrážely ve filmech: sice se ukazoval vývoj státu, ale přitom se vytýkaly nedostatky společnosti. </a:t>
            </a:r>
          </a:p>
          <a:p>
            <a:r>
              <a:rPr lang="cs-CZ" sz="3200" dirty="0">
                <a:latin typeface="Gill Sans MT Condensed" panose="020B0506020104020203" pitchFamily="34" charset="-18"/>
              </a:rPr>
              <a:t>Období tání </a:t>
            </a:r>
            <a:r>
              <a:rPr lang="cs-CZ" sz="3200" dirty="0">
                <a:latin typeface="Bahnschrift SemiLight Condensed" panose="020B0502040204020203" pitchFamily="34" charset="0"/>
              </a:rPr>
              <a:t>(</a:t>
            </a:r>
            <a:r>
              <a:rPr lang="ru-RU" sz="3200" dirty="0">
                <a:latin typeface="Bahnschrift SemiLight Condensed" panose="020B0502040204020203" pitchFamily="34" charset="0"/>
              </a:rPr>
              <a:t>Оттепель)</a:t>
            </a:r>
            <a:endParaRPr lang="cs-CZ" sz="3200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3347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922DF80-3FE8-4AAB-BB6B-A60F8EA9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8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pic>
        <p:nvPicPr>
          <p:cNvPr id="7" name="Obrázek 6" descr="Obsah obrázku zvíře, kreslení, pes, žena&#10;&#10;Popis byl vytvořen automaticky">
            <a:extLst>
              <a:ext uri="{FF2B5EF4-FFF2-40B4-BE49-F238E27FC236}">
                <a16:creationId xmlns:a16="http://schemas.microsoft.com/office/drawing/2014/main" id="{3C2811F9-F467-4CA3-9586-A539E58E1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-1" b="4868"/>
          <a:stretch/>
        </p:blipFill>
        <p:spPr>
          <a:xfrm>
            <a:off x="20" y="10"/>
            <a:ext cx="12188932" cy="4402950"/>
          </a:xfrm>
          <a:custGeom>
            <a:avLst/>
            <a:gdLst/>
            <a:ahLst/>
            <a:cxnLst/>
            <a:rect l="l" t="t" r="r" b="b"/>
            <a:pathLst>
              <a:path w="12188952" h="4402960">
                <a:moveTo>
                  <a:pt x="0" y="0"/>
                </a:moveTo>
                <a:lnTo>
                  <a:pt x="12188952" y="0"/>
                </a:lnTo>
                <a:lnTo>
                  <a:pt x="12188952" y="4383485"/>
                </a:lnTo>
                <a:lnTo>
                  <a:pt x="12117797" y="4389494"/>
                </a:lnTo>
                <a:cubicBezTo>
                  <a:pt x="12016287" y="4394565"/>
                  <a:pt x="11914724" y="4390309"/>
                  <a:pt x="11813161" y="4387264"/>
                </a:cubicBezTo>
                <a:cubicBezTo>
                  <a:pt x="11682966" y="4383459"/>
                  <a:pt x="11552772" y="4372046"/>
                  <a:pt x="11422323" y="4386249"/>
                </a:cubicBezTo>
                <a:cubicBezTo>
                  <a:pt x="11347341" y="4394987"/>
                  <a:pt x="11271530" y="4393872"/>
                  <a:pt x="11196840" y="4382952"/>
                </a:cubicBezTo>
                <a:cubicBezTo>
                  <a:pt x="11127169" y="4373365"/>
                  <a:pt x="11056721" y="4370613"/>
                  <a:pt x="10986516" y="4374709"/>
                </a:cubicBezTo>
                <a:cubicBezTo>
                  <a:pt x="10853647" y="4380289"/>
                  <a:pt x="10719631" y="4383713"/>
                  <a:pt x="10586124" y="4379402"/>
                </a:cubicBezTo>
                <a:cubicBezTo>
                  <a:pt x="10380386" y="4372807"/>
                  <a:pt x="10174649" y="4366719"/>
                  <a:pt x="9968783" y="4379402"/>
                </a:cubicBezTo>
                <a:cubicBezTo>
                  <a:pt x="9815914" y="4388532"/>
                  <a:pt x="9663043" y="4389673"/>
                  <a:pt x="9510173" y="4384981"/>
                </a:cubicBezTo>
                <a:cubicBezTo>
                  <a:pt x="9357303" y="4380289"/>
                  <a:pt x="9204433" y="4370777"/>
                  <a:pt x="9051563" y="4379402"/>
                </a:cubicBezTo>
                <a:cubicBezTo>
                  <a:pt x="8873214" y="4389547"/>
                  <a:pt x="8694866" y="4387771"/>
                  <a:pt x="8516518" y="4385996"/>
                </a:cubicBezTo>
                <a:cubicBezTo>
                  <a:pt x="8344285" y="4384220"/>
                  <a:pt x="8172433" y="4375090"/>
                  <a:pt x="8000328" y="4384220"/>
                </a:cubicBezTo>
                <a:cubicBezTo>
                  <a:pt x="7926058" y="4388152"/>
                  <a:pt x="7851661" y="4384094"/>
                  <a:pt x="7777264" y="4380796"/>
                </a:cubicBezTo>
                <a:cubicBezTo>
                  <a:pt x="7657197" y="4374049"/>
                  <a:pt x="7536799" y="4375876"/>
                  <a:pt x="7417000" y="4386249"/>
                </a:cubicBezTo>
                <a:cubicBezTo>
                  <a:pt x="7345087" y="4395115"/>
                  <a:pt x="7272347" y="4395115"/>
                  <a:pt x="7200434" y="4386249"/>
                </a:cubicBezTo>
                <a:cubicBezTo>
                  <a:pt x="7018596" y="4361875"/>
                  <a:pt x="6834858" y="4354443"/>
                  <a:pt x="6651632" y="4364056"/>
                </a:cubicBezTo>
                <a:cubicBezTo>
                  <a:pt x="6437868" y="4373440"/>
                  <a:pt x="6224614" y="4392845"/>
                  <a:pt x="6010724" y="4398170"/>
                </a:cubicBezTo>
                <a:cubicBezTo>
                  <a:pt x="5875179" y="4401595"/>
                  <a:pt x="5738614" y="4410853"/>
                  <a:pt x="5604853" y="4388152"/>
                </a:cubicBezTo>
                <a:cubicBezTo>
                  <a:pt x="5468418" y="4364817"/>
                  <a:pt x="5333255" y="4375723"/>
                  <a:pt x="5197200" y="4382445"/>
                </a:cubicBezTo>
                <a:cubicBezTo>
                  <a:pt x="5095413" y="4389750"/>
                  <a:pt x="4993247" y="4389750"/>
                  <a:pt x="4891459" y="4382445"/>
                </a:cubicBezTo>
                <a:cubicBezTo>
                  <a:pt x="4767750" y="4370042"/>
                  <a:pt x="4643314" y="4366440"/>
                  <a:pt x="4519095" y="4371666"/>
                </a:cubicBezTo>
                <a:cubicBezTo>
                  <a:pt x="4370684" y="4379402"/>
                  <a:pt x="4222017" y="4387264"/>
                  <a:pt x="4073222" y="4384347"/>
                </a:cubicBezTo>
                <a:cubicBezTo>
                  <a:pt x="4023412" y="4383459"/>
                  <a:pt x="3973602" y="4378006"/>
                  <a:pt x="3923793" y="4386123"/>
                </a:cubicBezTo>
                <a:cubicBezTo>
                  <a:pt x="3869166" y="4393453"/>
                  <a:pt x="3813841" y="4394011"/>
                  <a:pt x="3759075" y="4387771"/>
                </a:cubicBezTo>
                <a:cubicBezTo>
                  <a:pt x="3703277" y="4383079"/>
                  <a:pt x="3647607" y="4375723"/>
                  <a:pt x="3591682" y="4373060"/>
                </a:cubicBezTo>
                <a:cubicBezTo>
                  <a:pt x="3349688" y="4359706"/>
                  <a:pt x="3107046" y="4363257"/>
                  <a:pt x="2865549" y="4383713"/>
                </a:cubicBezTo>
                <a:cubicBezTo>
                  <a:pt x="2661378" y="4401621"/>
                  <a:pt x="2456048" y="4402203"/>
                  <a:pt x="2251775" y="4385489"/>
                </a:cubicBezTo>
                <a:cubicBezTo>
                  <a:pt x="2200819" y="4381557"/>
                  <a:pt x="2149862" y="4371412"/>
                  <a:pt x="2098906" y="4378767"/>
                </a:cubicBezTo>
                <a:cubicBezTo>
                  <a:pt x="2025044" y="4387810"/>
                  <a:pt x="1950494" y="4390016"/>
                  <a:pt x="1876224" y="4385362"/>
                </a:cubicBezTo>
                <a:cubicBezTo>
                  <a:pt x="1700042" y="4378387"/>
                  <a:pt x="1523986" y="4369129"/>
                  <a:pt x="1347676" y="4371666"/>
                </a:cubicBezTo>
                <a:cubicBezTo>
                  <a:pt x="1064484" y="4375597"/>
                  <a:pt x="781420" y="4389673"/>
                  <a:pt x="498101" y="4379274"/>
                </a:cubicBezTo>
                <a:cubicBezTo>
                  <a:pt x="364340" y="4374328"/>
                  <a:pt x="230579" y="4369953"/>
                  <a:pt x="96817" y="4375137"/>
                </a:cubicBezTo>
                <a:lnTo>
                  <a:pt x="0" y="4381436"/>
                </a:lnTo>
                <a:lnTo>
                  <a:pt x="0" y="2050299"/>
                </a:lnTo>
                <a:close/>
              </a:path>
            </a:pathLst>
          </a:custGeom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E3AA51"/>
          </a:solidFill>
          <a:ln w="38100" cap="rnd">
            <a:solidFill>
              <a:srgbClr val="E3AA5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0" y="4614203"/>
            <a:ext cx="6871060" cy="195540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i="1" dirty="0">
                <a:latin typeface="Gill Sans MT Condensed" panose="020B0506020104020203" pitchFamily="34" charset="-18"/>
              </a:rPr>
              <a:t>Krotitelka tygrů (</a:t>
            </a:r>
            <a:r>
              <a:rPr lang="ru-RU" sz="2400" i="1" dirty="0">
                <a:latin typeface="Bahnschrift SemiLight Condensed" panose="020B0502040204020203" pitchFamily="34" charset="0"/>
              </a:rPr>
              <a:t>Укротительница тигров</a:t>
            </a:r>
            <a:r>
              <a:rPr lang="cs-CZ" sz="2400" i="1" dirty="0">
                <a:latin typeface="Bahnschrift SemiLight Condensed" panose="020B0502040204020203" pitchFamily="34" charset="0"/>
              </a:rPr>
              <a:t>, 1954)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Light Condensed" panose="020B0502040204020203" pitchFamily="34" charset="0"/>
              </a:rPr>
              <a:t>režiséři: Naděžda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Koševěrovová</a:t>
            </a:r>
            <a:r>
              <a:rPr lang="cs-CZ" sz="2400" dirty="0">
                <a:latin typeface="Bahnschrift SemiLight Condensed" panose="020B0502040204020203" pitchFamily="34" charset="0"/>
              </a:rPr>
              <a:t>, Alexandr </a:t>
            </a:r>
            <a:r>
              <a:rPr lang="cs-CZ" sz="2400" dirty="0" err="1">
                <a:latin typeface="Bahnschrift SemiLight Condensed" panose="020B0502040204020203" pitchFamily="34" charset="0"/>
              </a:rPr>
              <a:t>Ivanovskij</a:t>
            </a:r>
            <a:endParaRPr lang="cs-CZ" sz="2400" dirty="0">
              <a:latin typeface="Bahnschrift SemiLight 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Bahnschrift SemiLight Condensed" panose="020B0502040204020203" pitchFamily="34" charset="0"/>
              </a:rPr>
              <a:t>Hrají: </a:t>
            </a:r>
            <a:r>
              <a:rPr lang="cs-CZ" sz="2400" dirty="0" err="1">
                <a:latin typeface="Bahnschrift SemiLight Condensed" panose="020B0502040204020203" pitchFamily="34" charset="0"/>
              </a:rPr>
              <a:t>Lyudmila</a:t>
            </a:r>
            <a:r>
              <a:rPr lang="cs-CZ" sz="2400" dirty="0">
                <a:latin typeface="Bahnschrift SemiLight Condensed" panose="020B0502040204020203" pitchFamily="34" charset="0"/>
              </a:rPr>
              <a:t>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Kasatkinová</a:t>
            </a:r>
            <a:r>
              <a:rPr lang="cs-CZ" sz="2400" dirty="0">
                <a:latin typeface="Bahnschrift SemiLight Condensed" panose="020B0502040204020203" pitchFamily="34" charset="0"/>
              </a:rPr>
              <a:t>, Pavel </a:t>
            </a:r>
            <a:r>
              <a:rPr lang="cs-CZ" sz="2400" dirty="0" err="1">
                <a:latin typeface="Bahnschrift SemiLight Condensed" panose="020B0502040204020203" pitchFamily="34" charset="0"/>
              </a:rPr>
              <a:t>Kadočnikov</a:t>
            </a:r>
            <a:r>
              <a:rPr lang="cs-CZ" sz="2400" dirty="0">
                <a:latin typeface="Bahnschrift SemiLight Condensed" panose="020B0502040204020203" pitchFamily="34" charset="0"/>
              </a:rPr>
              <a:t>, Leonid </a:t>
            </a:r>
            <a:r>
              <a:rPr lang="cs-CZ" sz="2400" dirty="0" err="1">
                <a:latin typeface="Bahnschrift SemiLight Condensed" panose="020B0502040204020203" pitchFamily="34" charset="0"/>
              </a:rPr>
              <a:t>Bykov</a:t>
            </a:r>
            <a:r>
              <a:rPr lang="cs-CZ" sz="2400" dirty="0">
                <a:latin typeface="Bahnschrift SemiLight Condensed" panose="020B0502040204020203" pitchFamily="34" charset="0"/>
              </a:rPr>
              <a:t>, Pavel </a:t>
            </a:r>
            <a:r>
              <a:rPr lang="cs-CZ" sz="2400" dirty="0" err="1">
                <a:latin typeface="Bahnschrift SemiLight Condensed" panose="020B0502040204020203" pitchFamily="34" charset="0"/>
              </a:rPr>
              <a:t>Suchanov</a:t>
            </a:r>
            <a:r>
              <a:rPr lang="cs-CZ" sz="2400" dirty="0">
                <a:latin typeface="Bahnschrift SemiLight Condensed" panose="020B0502040204020203" pitchFamily="34" charset="0"/>
              </a:rPr>
              <a:t>, Konstantin </a:t>
            </a:r>
            <a:r>
              <a:rPr lang="cs-CZ" sz="2400" dirty="0" err="1">
                <a:latin typeface="Bahnschrift SemiLight Condensed" panose="020B0502040204020203" pitchFamily="34" charset="0"/>
              </a:rPr>
              <a:t>Sorokin</a:t>
            </a:r>
            <a:r>
              <a:rPr lang="cs-CZ" sz="2400" dirty="0">
                <a:latin typeface="Bahnschrift SemiLight Condensed" panose="020B0502040204020203" pitchFamily="34" charset="0"/>
              </a:rPr>
              <a:t>, Nina </a:t>
            </a:r>
            <a:r>
              <a:rPr lang="cs-CZ" sz="2400" dirty="0" err="1">
                <a:latin typeface="Bahnschrift SemiLight Condensed" panose="020B0502040204020203" pitchFamily="34" charset="0"/>
              </a:rPr>
              <a:t>Urgantová</a:t>
            </a:r>
            <a:r>
              <a:rPr lang="cs-CZ" sz="2400" dirty="0">
                <a:latin typeface="Bahnschrift SemiLight Condensed" panose="020B0502040204020203" pitchFamily="34" charset="0"/>
              </a:rPr>
              <a:t> aj.</a:t>
            </a:r>
            <a:endParaRPr lang="ru-RU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18F59"/>
          </a:solidFill>
          <a:ln w="38100" cap="rnd">
            <a:solidFill>
              <a:srgbClr val="C18F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Bahnschrift SemiLight Condensed" panose="020B0502040204020203" pitchFamily="34" charset="0"/>
              </a:rPr>
              <a:t>Karnevalová noc (</a:t>
            </a:r>
            <a:r>
              <a:rPr lang="ru-RU" i="1" dirty="0">
                <a:latin typeface="Bahnschrift SemiLight Condensed" panose="020B0502040204020203" pitchFamily="34" charset="0"/>
              </a:rPr>
              <a:t>Карнавальная ночь</a:t>
            </a:r>
            <a:r>
              <a:rPr lang="cs-CZ" i="1" dirty="0">
                <a:latin typeface="Bahnschrift SemiLight Condensed" panose="020B0502040204020203" pitchFamily="34" charset="0"/>
              </a:rPr>
              <a:t>,1956)</a:t>
            </a:r>
          </a:p>
          <a:p>
            <a:r>
              <a:rPr lang="cs-CZ" dirty="0">
                <a:latin typeface="Bahnschrift SemiLight Condensed" panose="020B0502040204020203" pitchFamily="34" charset="0"/>
              </a:rPr>
              <a:t>režisér: </a:t>
            </a:r>
            <a:r>
              <a:rPr lang="cs-CZ" dirty="0" err="1">
                <a:latin typeface="Bahnschrift SemiLight Condensed" panose="020B0502040204020203" pitchFamily="34" charset="0"/>
              </a:rPr>
              <a:t>Eldar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Rjazanov</a:t>
            </a:r>
            <a:endParaRPr lang="cs-CZ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Bahnschrift SemiLight Condensed" panose="020B0502040204020203" pitchFamily="34" charset="0"/>
              </a:rPr>
              <a:t>hrají: Igor </a:t>
            </a:r>
            <a:r>
              <a:rPr lang="cs-CZ" dirty="0" err="1">
                <a:latin typeface="Bahnschrift SemiLight Condensed" panose="020B0502040204020203" pitchFamily="34" charset="0"/>
              </a:rPr>
              <a:t>Iljinskij</a:t>
            </a:r>
            <a:r>
              <a:rPr lang="cs-CZ" dirty="0">
                <a:latin typeface="Bahnschrift SemiLight Condensed" panose="020B0502040204020203" pitchFamily="34" charset="0"/>
              </a:rPr>
              <a:t>, </a:t>
            </a:r>
            <a:r>
              <a:rPr lang="cs-CZ" dirty="0" err="1">
                <a:latin typeface="Bahnschrift SemiLight Condensed" panose="020B0502040204020203" pitchFamily="34" charset="0"/>
              </a:rPr>
              <a:t>Lyudmila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Gurčinková</a:t>
            </a:r>
            <a:r>
              <a:rPr lang="cs-CZ" dirty="0">
                <a:latin typeface="Bahnschrift SemiLight Condensed" panose="020B0502040204020203" pitchFamily="34" charset="0"/>
              </a:rPr>
              <a:t>, Jurij Bělov, Tamara </a:t>
            </a:r>
            <a:r>
              <a:rPr lang="cs-CZ" dirty="0" err="1">
                <a:latin typeface="Bahnschrift SemiLight Condensed" panose="020B0502040204020203" pitchFamily="34" charset="0"/>
              </a:rPr>
              <a:t>Nosovová</a:t>
            </a:r>
            <a:r>
              <a:rPr lang="cs-CZ" dirty="0">
                <a:latin typeface="Bahnschrift SemiLight Condensed" panose="020B0502040204020203" pitchFamily="34" charset="0"/>
              </a:rPr>
              <a:t>, Georgij </a:t>
            </a:r>
            <a:r>
              <a:rPr lang="cs-CZ" dirty="0" err="1">
                <a:latin typeface="Bahnschrift SemiLight Condensed" panose="020B0502040204020203" pitchFamily="34" charset="0"/>
              </a:rPr>
              <a:t>Kulikov</a:t>
            </a:r>
            <a:r>
              <a:rPr lang="cs-CZ" dirty="0">
                <a:latin typeface="Bahnschrift SemiLight Condensed" panose="020B0502040204020203" pitchFamily="34" charset="0"/>
              </a:rPr>
              <a:t>, Sergej </a:t>
            </a:r>
            <a:r>
              <a:rPr lang="cs-CZ" dirty="0" err="1">
                <a:latin typeface="Bahnschrift SemiLight Condensed" panose="020B0502040204020203" pitchFamily="34" charset="0"/>
              </a:rPr>
              <a:t>Filippov</a:t>
            </a:r>
            <a:r>
              <a:rPr lang="cs-CZ" dirty="0">
                <a:latin typeface="Bahnschrift SemiLight Condensed" panose="020B0502040204020203" pitchFamily="34" charset="0"/>
              </a:rPr>
              <a:t>, Olga </a:t>
            </a:r>
            <a:r>
              <a:rPr lang="cs-CZ" dirty="0" err="1">
                <a:latin typeface="Bahnschrift SemiLight Condensed" panose="020B0502040204020203" pitchFamily="34" charset="0"/>
              </a:rPr>
              <a:t>Vlasovová</a:t>
            </a:r>
            <a:r>
              <a:rPr lang="cs-CZ" dirty="0">
                <a:latin typeface="Bahnschrift SemiLight Condensed" panose="020B0502040204020203" pitchFamily="34" charset="0"/>
              </a:rPr>
              <a:t>, Andrej </a:t>
            </a:r>
            <a:r>
              <a:rPr lang="cs-CZ" dirty="0" err="1">
                <a:latin typeface="Bahnschrift SemiLight Condensed" panose="020B0502040204020203" pitchFamily="34" charset="0"/>
              </a:rPr>
              <a:t>Tutyškin</a:t>
            </a:r>
            <a:r>
              <a:rPr lang="cs-CZ" dirty="0">
                <a:latin typeface="Bahnschrift SemiLight Condensed" panose="020B0502040204020203" pitchFamily="34" charset="0"/>
              </a:rPr>
              <a:t> aj.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25B774-475B-4BD3-8348-7F816D099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4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46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72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F9231"/>
          </a:solidFill>
          <a:ln w="38100" cap="rnd">
            <a:solidFill>
              <a:srgbClr val="CF923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Gill Sans MT Condensed" panose="020B0506020104020203" pitchFamily="34" charset="-18"/>
              </a:rPr>
              <a:t>Rumjancevův případ (</a:t>
            </a:r>
            <a:r>
              <a:rPr lang="ru-RU" i="1" dirty="0">
                <a:latin typeface="Bahnschrift SemiLight Condensed" panose="020B0502040204020203" pitchFamily="34" charset="0"/>
              </a:rPr>
              <a:t>Дело Румянцева</a:t>
            </a:r>
            <a:r>
              <a:rPr lang="cs-CZ" i="1" dirty="0">
                <a:latin typeface="Bahnschrift SemiLight Condensed" panose="020B0502040204020203" pitchFamily="34" charset="0"/>
              </a:rPr>
              <a:t>, 1955)</a:t>
            </a:r>
          </a:p>
          <a:p>
            <a:r>
              <a:rPr lang="cs-CZ" dirty="0">
                <a:latin typeface="Bahnschrift SemiLight Condensed" panose="020B0502040204020203" pitchFamily="34" charset="0"/>
              </a:rPr>
              <a:t>režisér: Josif </a:t>
            </a:r>
            <a:r>
              <a:rPr lang="cs-CZ" dirty="0" err="1">
                <a:latin typeface="Bahnschrift SemiLight Condensed" panose="020B0502040204020203" pitchFamily="34" charset="0"/>
              </a:rPr>
              <a:t>Chejfic</a:t>
            </a:r>
            <a:endParaRPr lang="cs-CZ" dirty="0">
              <a:latin typeface="Bahnschrift SemiLight Condensed" panose="020B0502040204020203" pitchFamily="34" charset="0"/>
            </a:endParaRPr>
          </a:p>
          <a:p>
            <a:r>
              <a:rPr lang="cs-CZ" dirty="0">
                <a:latin typeface="Bahnschrift SemiLight Condensed" panose="020B0502040204020203" pitchFamily="34" charset="0"/>
              </a:rPr>
              <a:t>hrají: Alexej </a:t>
            </a:r>
            <a:r>
              <a:rPr lang="cs-CZ" dirty="0" err="1">
                <a:latin typeface="Bahnschrift SemiLight Condensed" panose="020B0502040204020203" pitchFamily="34" charset="0"/>
              </a:rPr>
              <a:t>Batalov</a:t>
            </a:r>
            <a:r>
              <a:rPr lang="cs-CZ" dirty="0">
                <a:latin typeface="Bahnschrift SemiLight Condensed" panose="020B0502040204020203" pitchFamily="34" charset="0"/>
              </a:rPr>
              <a:t>, Nelli </a:t>
            </a:r>
            <a:r>
              <a:rPr lang="cs-CZ" dirty="0" err="1">
                <a:latin typeface="Bahnschrift SemiLight Condensed" panose="020B0502040204020203" pitchFamily="34" charset="0"/>
              </a:rPr>
              <a:t>Podgornaja</a:t>
            </a:r>
            <a:r>
              <a:rPr lang="cs-CZ" dirty="0">
                <a:latin typeface="Bahnschrift SemiLight Condensed" panose="020B0502040204020203" pitchFamily="34" charset="0"/>
              </a:rPr>
              <a:t>, Sergej </a:t>
            </a:r>
            <a:r>
              <a:rPr lang="cs-CZ" dirty="0" err="1">
                <a:latin typeface="Bahnschrift SemiLight Condensed" panose="020B0502040204020203" pitchFamily="34" charset="0"/>
              </a:rPr>
              <a:t>Lukjanov</a:t>
            </a:r>
            <a:r>
              <a:rPr lang="cs-CZ" dirty="0">
                <a:latin typeface="Bahnschrift SemiLight Condensed" panose="020B0502040204020203" pitchFamily="34" charset="0"/>
              </a:rPr>
              <a:t>, </a:t>
            </a:r>
            <a:r>
              <a:rPr lang="cs-CZ" dirty="0" err="1">
                <a:latin typeface="Bahnschrift SemiLight Condensed" panose="020B0502040204020203" pitchFamily="34" charset="0"/>
              </a:rPr>
              <a:t>Gennedij</a:t>
            </a:r>
            <a:r>
              <a:rPr lang="cs-CZ" dirty="0">
                <a:latin typeface="Bahnschrift SemiLight Condensed" panose="020B0502040204020203" pitchFamily="34" charset="0"/>
              </a:rPr>
              <a:t> </a:t>
            </a:r>
            <a:r>
              <a:rPr lang="cs-CZ" dirty="0" err="1">
                <a:latin typeface="Bahnschrift SemiLight Condensed" panose="020B0502040204020203" pitchFamily="34" charset="0"/>
              </a:rPr>
              <a:t>Juchtin</a:t>
            </a:r>
            <a:r>
              <a:rPr lang="cs-CZ" dirty="0">
                <a:latin typeface="Bahnschrift SemiLight Condensed" panose="020B0502040204020203" pitchFamily="34" charset="0"/>
              </a:rPr>
              <a:t>, Vladimir Lepko, Jevgenij </a:t>
            </a:r>
            <a:r>
              <a:rPr lang="cs-CZ" dirty="0" err="1">
                <a:latin typeface="Bahnschrift SemiLight Condensed" panose="020B0502040204020203" pitchFamily="34" charset="0"/>
              </a:rPr>
              <a:t>Leonov</a:t>
            </a:r>
            <a:r>
              <a:rPr lang="cs-CZ" dirty="0">
                <a:latin typeface="Bahnschrift SemiLight Condensed" panose="020B0502040204020203" pitchFamily="34" charset="0"/>
              </a:rPr>
              <a:t>, Nikolaj </a:t>
            </a:r>
            <a:r>
              <a:rPr lang="cs-CZ" dirty="0" err="1">
                <a:latin typeface="Bahnschrift SemiLight Condensed" panose="020B0502040204020203" pitchFamily="34" charset="0"/>
              </a:rPr>
              <a:t>Krjučkov</a:t>
            </a:r>
            <a:r>
              <a:rPr lang="cs-CZ" dirty="0">
                <a:latin typeface="Bahnschrift SemiLight Condensed" panose="020B0502040204020203" pitchFamily="34" charset="0"/>
              </a:rPr>
              <a:t> aj.</a:t>
            </a:r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264638-AE53-4DDA-8003-4108DC65F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3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521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D3D747"/>
          </a:solidFill>
          <a:ln w="38100" cap="rnd">
            <a:solidFill>
              <a:srgbClr val="D3D7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Gill Sans MT Condensed" panose="020B0506020104020203" pitchFamily="34" charset="-18"/>
              </a:rPr>
              <a:t>Nedokončený román (</a:t>
            </a:r>
            <a:r>
              <a:rPr lang="ru-RU" i="1" dirty="0">
                <a:latin typeface="Bahnschrift SemiLight Condensed" panose="020B0502040204020203" pitchFamily="34" charset="0"/>
              </a:rPr>
              <a:t>Неоконченная повесть</a:t>
            </a:r>
            <a:r>
              <a:rPr lang="cs-CZ" i="1" dirty="0">
                <a:latin typeface="Gill Sans MT Condensed" panose="020B0506020104020203" pitchFamily="34" charset="-18"/>
              </a:rPr>
              <a:t>, 1955)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režie: Fridrich </a:t>
            </a:r>
            <a:r>
              <a:rPr lang="cs-CZ" dirty="0" err="1">
                <a:latin typeface="Gill Sans MT Condensed" panose="020B0506020104020203" pitchFamily="34" charset="-18"/>
              </a:rPr>
              <a:t>Ermler</a:t>
            </a:r>
            <a:endParaRPr lang="cs-CZ" dirty="0">
              <a:latin typeface="Gill Sans MT Condensed" panose="020B0506020104020203" pitchFamily="34" charset="-18"/>
            </a:endParaRPr>
          </a:p>
          <a:p>
            <a:r>
              <a:rPr lang="cs-CZ" dirty="0">
                <a:latin typeface="Gill Sans MT Condensed" panose="020B0506020104020203" pitchFamily="34" charset="-18"/>
              </a:rPr>
              <a:t>hrají: Elina </a:t>
            </a:r>
            <a:r>
              <a:rPr lang="cs-CZ" dirty="0" err="1">
                <a:latin typeface="Gill Sans MT Condensed" panose="020B0506020104020203" pitchFamily="34" charset="-18"/>
              </a:rPr>
              <a:t>Bystrickaja</a:t>
            </a:r>
            <a:r>
              <a:rPr lang="cs-CZ" dirty="0">
                <a:latin typeface="Gill Sans MT Condensed" panose="020B0506020104020203" pitchFamily="34" charset="-18"/>
              </a:rPr>
              <a:t>, Sergej </a:t>
            </a:r>
            <a:r>
              <a:rPr lang="cs-CZ" dirty="0" err="1">
                <a:latin typeface="Gill Sans MT Condensed" panose="020B0506020104020203" pitchFamily="34" charset="-18"/>
              </a:rPr>
              <a:t>Bondarčuk</a:t>
            </a:r>
            <a:r>
              <a:rPr lang="cs-CZ" dirty="0">
                <a:latin typeface="Gill Sans MT Condensed" panose="020B0506020104020203" pitchFamily="34" charset="-18"/>
              </a:rPr>
              <a:t>, Sofija </a:t>
            </a:r>
            <a:r>
              <a:rPr lang="cs-CZ" dirty="0" err="1">
                <a:latin typeface="Gill Sans MT Condensed" panose="020B0506020104020203" pitchFamily="34" charset="-18"/>
              </a:rPr>
              <a:t>Giacintovová</a:t>
            </a:r>
            <a:r>
              <a:rPr lang="cs-CZ" dirty="0">
                <a:latin typeface="Gill Sans MT Condensed" panose="020B0506020104020203" pitchFamily="34" charset="-18"/>
              </a:rPr>
              <a:t>, Jevgenij </a:t>
            </a:r>
            <a:r>
              <a:rPr lang="cs-CZ" dirty="0" err="1">
                <a:latin typeface="Gill Sans MT Condensed" panose="020B0506020104020203" pitchFamily="34" charset="-18"/>
              </a:rPr>
              <a:t>Samojlov</a:t>
            </a:r>
            <a:r>
              <a:rPr lang="cs-CZ" dirty="0">
                <a:latin typeface="Gill Sans MT Condensed" panose="020B0506020104020203" pitchFamily="34" charset="-18"/>
              </a:rPr>
              <a:t> aj.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31CB031C-B187-4516-B5A4-CB5F8902F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41" y="0"/>
            <a:ext cx="482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44B07B-4665-42C8-8343-CE271DA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728509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Gill Sans MT Ext Condensed Bold" panose="020B0902020104020203" pitchFamily="34" charset="-18"/>
              </a:rPr>
              <a:t>NĚKTERÉ KLÍČOVÉ SNÍMKY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CFF9F"/>
          </a:solidFill>
          <a:ln w="38100" cap="rnd">
            <a:solidFill>
              <a:srgbClr val="FCFF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CC375-61BD-44B7-BC8E-CA5602A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923415" cy="1868893"/>
          </a:xfrm>
        </p:spPr>
        <p:txBody>
          <a:bodyPr anchor="ctr">
            <a:normAutofit lnSpcReduction="10000"/>
          </a:bodyPr>
          <a:lstStyle/>
          <a:p>
            <a:r>
              <a:rPr lang="cs-CZ" sz="2400" i="1" dirty="0">
                <a:latin typeface="Gill Sans MT Condensed" panose="020B0506020104020203" pitchFamily="34" charset="-18"/>
              </a:rPr>
              <a:t>Věrní přátelé (</a:t>
            </a:r>
            <a:r>
              <a:rPr lang="ru-RU" sz="2400" i="1" dirty="0">
                <a:latin typeface="Bahnschrift SemiLight Condensed" panose="020B0502040204020203" pitchFamily="34" charset="0"/>
              </a:rPr>
              <a:t>Верные друзья</a:t>
            </a:r>
            <a:r>
              <a:rPr lang="cs-CZ" sz="2400" i="1" dirty="0">
                <a:latin typeface="Gill Sans MT Condensed" panose="020B0506020104020203" pitchFamily="34" charset="-18"/>
              </a:rPr>
              <a:t>, 1954)</a:t>
            </a:r>
          </a:p>
          <a:p>
            <a:r>
              <a:rPr lang="cs-CZ" sz="2400" dirty="0">
                <a:latin typeface="Gill Sans MT Condensed" panose="020B0506020104020203" pitchFamily="34" charset="-18"/>
              </a:rPr>
              <a:t>režie: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Kalatozov</a:t>
            </a:r>
            <a:endParaRPr lang="cs-CZ" sz="2400" dirty="0">
              <a:latin typeface="Gill Sans MT Condensed" panose="020B0506020104020203" pitchFamily="34" charset="-18"/>
            </a:endParaRPr>
          </a:p>
          <a:p>
            <a:r>
              <a:rPr lang="cs-CZ" sz="2400" dirty="0">
                <a:latin typeface="Gill Sans MT Condensed" panose="020B0506020104020203" pitchFamily="34" charset="-18"/>
              </a:rPr>
              <a:t>hrají: Boris </a:t>
            </a:r>
            <a:r>
              <a:rPr lang="cs-CZ" sz="2400" dirty="0" err="1">
                <a:latin typeface="Gill Sans MT Condensed" panose="020B0506020104020203" pitchFamily="34" charset="-18"/>
              </a:rPr>
              <a:t>Čirkov</a:t>
            </a:r>
            <a:r>
              <a:rPr lang="cs-CZ" sz="2400" dirty="0">
                <a:latin typeface="Gill Sans MT Condensed" panose="020B0506020104020203" pitchFamily="34" charset="-18"/>
              </a:rPr>
              <a:t>, Alexandr </a:t>
            </a:r>
            <a:r>
              <a:rPr lang="cs-CZ" sz="2400" dirty="0" err="1">
                <a:latin typeface="Gill Sans MT Condensed" panose="020B0506020104020203" pitchFamily="34" charset="-18"/>
              </a:rPr>
              <a:t>Borisov</a:t>
            </a:r>
            <a:r>
              <a:rPr lang="cs-CZ" sz="2400" dirty="0">
                <a:latin typeface="Gill Sans MT Condensed" panose="020B0506020104020203" pitchFamily="34" charset="-18"/>
              </a:rPr>
              <a:t>, Ljudmila </a:t>
            </a:r>
            <a:r>
              <a:rPr lang="cs-CZ" sz="2400" dirty="0" err="1">
                <a:latin typeface="Gill Sans MT Condensed" panose="020B0506020104020203" pitchFamily="34" charset="-18"/>
              </a:rPr>
              <a:t>Šagalovová</a:t>
            </a:r>
            <a:r>
              <a:rPr lang="cs-CZ" sz="2400" dirty="0">
                <a:latin typeface="Gill Sans MT Condensed" panose="020B0506020104020203" pitchFamily="34" charset="-18"/>
              </a:rPr>
              <a:t>, Michail </a:t>
            </a:r>
            <a:r>
              <a:rPr lang="cs-CZ" sz="2400" dirty="0" err="1">
                <a:latin typeface="Gill Sans MT Condensed" panose="020B0506020104020203" pitchFamily="34" charset="-18"/>
              </a:rPr>
              <a:t>Pugovkin</a:t>
            </a:r>
            <a:r>
              <a:rPr lang="cs-CZ" sz="2400" dirty="0">
                <a:latin typeface="Gill Sans MT Condensed" panose="020B0506020104020203" pitchFamily="34" charset="-18"/>
              </a:rPr>
              <a:t>, Vasilij </a:t>
            </a:r>
            <a:r>
              <a:rPr lang="cs-CZ" sz="2400" dirty="0" err="1">
                <a:latin typeface="Gill Sans MT Condensed" panose="020B0506020104020203" pitchFamily="34" charset="-18"/>
              </a:rPr>
              <a:t>Merkurjev</a:t>
            </a:r>
            <a:r>
              <a:rPr lang="cs-CZ" sz="2400" dirty="0">
                <a:latin typeface="Gill Sans MT Condensed" panose="020B0506020104020203" pitchFamily="34" charset="-18"/>
              </a:rPr>
              <a:t>, Nikolaj </a:t>
            </a:r>
            <a:r>
              <a:rPr lang="cs-CZ" sz="2400" dirty="0" err="1">
                <a:latin typeface="Gill Sans MT Condensed" panose="020B0506020104020203" pitchFamily="34" charset="-18"/>
              </a:rPr>
              <a:t>Parfjonov</a:t>
            </a:r>
            <a:r>
              <a:rPr lang="cs-CZ" sz="2400" dirty="0">
                <a:latin typeface="Gill Sans MT Condensed" panose="020B0506020104020203" pitchFamily="34" charset="-18"/>
              </a:rPr>
              <a:t> aj.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 descr="Obsah obrázku osoba, exteriér, muž, voda&#10;&#10;Popis byl vytvořen automaticky">
            <a:extLst>
              <a:ext uri="{FF2B5EF4-FFF2-40B4-BE49-F238E27FC236}">
                <a16:creationId xmlns:a16="http://schemas.microsoft.com/office/drawing/2014/main" id="{D8A49004-A817-4F0B-99DD-F223C4D8F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13" y="51618"/>
            <a:ext cx="4535787" cy="68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74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788</Words>
  <Application>Microsoft Office PowerPoint</Application>
  <PresentationFormat>Širokoúhlá obrazovka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Bahnschrift SemiLight Condensed</vt:lpstr>
      <vt:lpstr>Calibri</vt:lpstr>
      <vt:lpstr>Garamond</vt:lpstr>
      <vt:lpstr>Gill Sans MT Condensed</vt:lpstr>
      <vt:lpstr>Gill Sans MT Ext Condensed Bold</vt:lpstr>
      <vt:lpstr>The Hand Bold</vt:lpstr>
      <vt:lpstr>The Serif Hand Black</vt:lpstr>
      <vt:lpstr>Times New Roman</vt:lpstr>
      <vt:lpstr>Wingdings</vt:lpstr>
      <vt:lpstr>SketchyVTI</vt:lpstr>
      <vt:lpstr>V 6 hodin po válce diskuse</vt:lpstr>
      <vt:lpstr>Ivan Hrozný Diskuse</vt:lpstr>
      <vt:lpstr>SOVĚTSKÁ KINEMATOGRAFIE</vt:lpstr>
      <vt:lpstr>SOVĚTSKÁ KINEMATOGRAFIE. 50. léta</vt:lpstr>
      <vt:lpstr>NĚKTERÉ KLÍČOVÉ SNÍMKY</vt:lpstr>
      <vt:lpstr>NĚKTERÉ KLÍČOVÉ SNÍMKY</vt:lpstr>
      <vt:lpstr>NĚKTERÉ KLÍČOVÉ SNÍMKY</vt:lpstr>
      <vt:lpstr>NĚKTERÉ KLÍČOVÉ SNÍMKY</vt:lpstr>
      <vt:lpstr>NĚKTERÉ KLÍČOVÉ SNÍMKY</vt:lpstr>
      <vt:lpstr>NĚKTERÉ KLÍČOVÉ SNÍMKY</vt:lpstr>
      <vt:lpstr>SOVĚTSKÁ KINEMATOGRAFIE. 50. léta</vt:lpstr>
      <vt:lpstr>MICHAIL KALATOZOV (1903-1973)</vt:lpstr>
      <vt:lpstr>JEŘÁBÍ TÁHNOU, 1957</vt:lpstr>
      <vt:lpstr>HLAVNÍ ROLE</vt:lpstr>
      <vt:lpstr>JEŘÁBÍ TÁHNOU</vt:lpstr>
      <vt:lpstr>ZADÁNÍ K FILMU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Světlana Michálková</cp:lastModifiedBy>
  <cp:revision>25</cp:revision>
  <dcterms:created xsi:type="dcterms:W3CDTF">2020-02-29T21:04:33Z</dcterms:created>
  <dcterms:modified xsi:type="dcterms:W3CDTF">2021-03-31T07:56:00Z</dcterms:modified>
</cp:coreProperties>
</file>