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63" r:id="rId9"/>
    <p:sldId id="271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5B54-628E-42E2-A2E8-5AEEE9BB41D6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4EB2-55D1-42B9-8D29-5A31A795A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26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04EB2-55D1-42B9-8D29-5A31A795AD7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5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Sunday, March 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Sunday, March 7, 2021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5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Sunday, March 7, 2021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7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8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Sunday, March 7,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1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Sunday, March 7, 2021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9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Sunday, March 7, 2021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Sunday, March 7,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0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akjwIYkrE" TargetMode="External"/><Relationship Id="rId2" Type="http://schemas.openxmlformats.org/officeDocument/2006/relationships/hyperlink" Target="https://batenka.ru/aesthetics/cinema/thaw-movi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vkultura.ru/video/show/brand_id/20870/episode_id/1252864/" TargetMode="External"/><Relationship Id="rId2" Type="http://schemas.openxmlformats.org/officeDocument/2006/relationships/hyperlink" Target="https://www.culture.ru/movies/2803/ostrova-gennadii-poloka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773/respublika-shkid" TargetMode="External"/><Relationship Id="rId2" Type="http://schemas.openxmlformats.org/officeDocument/2006/relationships/hyperlink" Target="https://www.culture.ru/movies/3117/respublika-shkid-gennadii-poloka-19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ssianfilmhub.com/movies/the-republic-of-shkid-1966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vkultura.ru/brand/show/brand_id/64403/" TargetMode="External"/><Relationship Id="rId2" Type="http://schemas.openxmlformats.org/officeDocument/2006/relationships/hyperlink" Target="https://www.youtube.com/watch?v=LgB57XPVQ_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DskXPXeOCY&amp;feature=emb_rel_end" TargetMode="External"/><Relationship Id="rId4" Type="http://schemas.openxmlformats.org/officeDocument/2006/relationships/hyperlink" Target="https://www.culture.ru/materials/253438/glavnye-filmy-kiry-muratovo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j3RRFNP5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107/zastava-ilicha-mne-dvadcat-let-marlen-khuciev-1964" TargetMode="External"/><Relationship Id="rId2" Type="http://schemas.openxmlformats.org/officeDocument/2006/relationships/hyperlink" Target="https://tvkultura.ru/brand/show/brand_id/578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sianfilmhub.com/movies/i-am-twenty-1965/" TargetMode="External"/><Relationship Id="rId5" Type="http://schemas.openxmlformats.org/officeDocument/2006/relationships/hyperlink" Target="https://www.youtube.com/watch?v=brpkqqwFupo" TargetMode="External"/><Relationship Id="rId4" Type="http://schemas.openxmlformats.org/officeDocument/2006/relationships/hyperlink" Target="https://www.youtube.com/watch?v=WX8qGnmgTr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84DFCF-812D-4D4D-AF17-87CF2409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mový kotouč a klapka">
            <a:extLst>
              <a:ext uri="{FF2B5EF4-FFF2-40B4-BE49-F238E27FC236}">
                <a16:creationId xmlns:a16="http://schemas.microsoft.com/office/drawing/2014/main" id="{DFB4545D-9EED-437B-B859-BCD5D573E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6" b="3245"/>
          <a:stretch/>
        </p:blipFill>
        <p:spPr>
          <a:xfrm>
            <a:off x="20" y="2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5880100" h="6857999">
                <a:moveTo>
                  <a:pt x="0" y="0"/>
                </a:moveTo>
                <a:lnTo>
                  <a:pt x="5880100" y="0"/>
                </a:lnTo>
                <a:lnTo>
                  <a:pt x="58801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E5510F6-578F-4795-916E-B4F8271F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1673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03B938-8E95-4B57-A4DF-501C106E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801" y="323999"/>
            <a:ext cx="2725960" cy="4031611"/>
          </a:xfrm>
        </p:spPr>
        <p:txBody>
          <a:bodyPr anchor="t">
            <a:normAutofit/>
          </a:bodyPr>
          <a:lstStyle/>
          <a:p>
            <a:r>
              <a:rPr lang="ru-RU" sz="4400" b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Linux Libertine" panose="02000503000000000000" pitchFamily="2" charset="0"/>
              </a:rPr>
              <a:t>SOVĚTSKÝ FILM 60. </a:t>
            </a:r>
            <a:r>
              <a:rPr lang="cs-CZ" sz="4400" b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Linux Libertine" panose="02000503000000000000" pitchFamily="2" charset="0"/>
              </a:rPr>
              <a:t>léta</a:t>
            </a:r>
            <a:br>
              <a:rPr lang="cs-CZ" sz="440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</a:br>
            <a:endParaRPr lang="cs-CZ" sz="4400">
              <a:solidFill>
                <a:schemeClr val="bg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A47295-FB70-4CCC-8832-54D83704B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7" y="5265738"/>
            <a:ext cx="2735482" cy="1150935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  <a:spcAft>
                <a:spcPts val="1000"/>
              </a:spcAft>
            </a:pPr>
            <a:r>
              <a:rPr lang="cs-CZ" sz="1700" b="1" spc="75" dirty="0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Marlen </a:t>
            </a:r>
            <a:r>
              <a:rPr lang="cs-CZ" sz="1700" b="1" spc="75" dirty="0" err="1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Chucijev</a:t>
            </a:r>
            <a:r>
              <a:rPr lang="cs-CZ" sz="1700" b="1" spc="75" dirty="0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, Gennadij </a:t>
            </a:r>
            <a:r>
              <a:rPr lang="cs-CZ" sz="1700" b="1" spc="75" dirty="0" err="1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Poloka</a:t>
            </a:r>
            <a:r>
              <a:rPr lang="cs-CZ" sz="1700" b="1" spc="75" dirty="0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, Kira </a:t>
            </a:r>
            <a:r>
              <a:rPr lang="cs-CZ" sz="1700" b="1" spc="75" dirty="0" err="1">
                <a:solidFill>
                  <a:schemeClr val="bg2">
                    <a:alpha val="56000"/>
                  </a:schemeClr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Muratova</a:t>
            </a:r>
            <a:endParaRPr lang="cs-CZ" sz="1700" b="1" spc="75" dirty="0">
              <a:solidFill>
                <a:schemeClr val="bg2">
                  <a:alpha val="56000"/>
                </a:schemeClr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4000"/>
              </a:lnSpc>
            </a:pPr>
            <a:endParaRPr lang="cs-CZ" sz="17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E17F91-3488-4CC0-9982-10628CE7C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5C7151-702A-4C5C-B963-102594D0C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11673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2954D-631F-41B8-828D-CE3DB44A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C7B1C-9D3A-4426-8098-0F7C42AB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DD167D-CF8E-4D61-9C45-C0FD5FFF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10406063" cy="43561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latin typeface="Century Gothic" panose="020B0502020202020204" pitchFamily="34" charset="0"/>
              </a:rPr>
              <a:t>Июльский дождь и другие метафоры оттепели</a:t>
            </a:r>
            <a:endParaRPr lang="cs-CZ" sz="1800" i="1" u="sng" dirty="0">
              <a:solidFill>
                <a:srgbClr val="0000FF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  <a:hlinkClick r:id="rId2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2"/>
              </a:rPr>
              <a:t>https://batenka.ru/aesthetics/cinema/thaw-movies/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film: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3"/>
              </a:rPr>
              <a:t>https://www.youtube.com/watch?v=ohakjwIYkrE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09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C6E7DB3-E925-4A81-94F4-35A389B6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25A0D0-741F-42DE-AD40-56879894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4"/>
            <a:ext cx="3457576" cy="5193963"/>
          </a:xfrm>
        </p:spPr>
        <p:txBody>
          <a:bodyPr anchor="b">
            <a:normAutofit/>
          </a:bodyPr>
          <a:lstStyle/>
          <a:p>
            <a:r>
              <a:rPr lang="cs-CZ" dirty="0"/>
              <a:t>Otázky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C438C-B882-4629-86A7-54E5B474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2" y="1666759"/>
            <a:ext cx="7381876" cy="38456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1) Charakteristika filmu. Skutečné a zdánlivé ve filmu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2) Charakteristika hlavních hrdinů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3) Vysvětlete název filmu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4) Znaky doby ve filmu</a:t>
            </a:r>
            <a:endParaRPr lang="cs-CZ" b="1" dirty="0"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5) Smysl finální scény</a:t>
            </a:r>
            <a:endParaRPr lang="cs-CZ" sz="2400" b="1" dirty="0"/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5A82F15-3FB9-42C9-9C64-6E708743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5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už, osoba, hledání, nošení&#10;&#10;Popis byl vytvořen automaticky">
            <a:extLst>
              <a:ext uri="{FF2B5EF4-FFF2-40B4-BE49-F238E27FC236}">
                <a16:creationId xmlns:a16="http://schemas.microsoft.com/office/drawing/2014/main" id="{0A1534B1-F35A-402B-B745-9F3E83785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5" b="737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EE769E-466C-4E30-982D-E07E009D1C2B}"/>
              </a:ext>
            </a:extLst>
          </p:cNvPr>
          <p:cNvSpPr txBox="1"/>
          <p:nvPr/>
        </p:nvSpPr>
        <p:spPr>
          <a:xfrm>
            <a:off x="0" y="4076888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GENNADIJ POLOKA (1930–2014)</a:t>
            </a:r>
            <a:endParaRPr lang="cs-CZ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B5E8C6-DAA5-4380-A821-7D7D5AC55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5"/>
            <a:ext cx="11306175" cy="3773971"/>
          </a:xfrm>
        </p:spPr>
        <p:txBody>
          <a:bodyPr anchor="b">
            <a:normAutofit/>
          </a:bodyPr>
          <a:lstStyle/>
          <a:p>
            <a:r>
              <a:rPr lang="cs-CZ" i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O </a:t>
            </a:r>
            <a:r>
              <a:rPr lang="cs-CZ" i="1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Genaději</a:t>
            </a:r>
            <a:r>
              <a:rPr lang="cs-CZ" i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Polokovi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82121-F361-4282-90C2-E9D2A1DEE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214631"/>
            <a:ext cx="11306175" cy="1430263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  <a:spcAft>
                <a:spcPts val="1000"/>
              </a:spcAft>
            </a:pPr>
            <a:r>
              <a:rPr lang="cs-CZ" sz="2500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2"/>
              </a:rPr>
              <a:t>https://www.culture.ru/movies/2803/ostrova-gennadii-poloka</a:t>
            </a:r>
            <a:r>
              <a:rPr lang="cs-CZ" sz="25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4000"/>
              </a:lnSpc>
            </a:pPr>
            <a:r>
              <a:rPr lang="cs-CZ" sz="2500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3"/>
              </a:rPr>
              <a:t>https://tvkultura.ru/video/show/brand_id/20870/episode_id/1252864/</a:t>
            </a:r>
            <a:endParaRPr lang="cs-CZ" sz="25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5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Image result for республика шкид">
            <a:extLst>
              <a:ext uri="{FF2B5EF4-FFF2-40B4-BE49-F238E27FC236}">
                <a16:creationId xmlns:a16="http://schemas.microsoft.com/office/drawing/2014/main" id="{EC5A86B0-CB54-4346-A86A-2B1E2C0602B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19714" b="-1"/>
          <a:stretch/>
        </p:blipFill>
        <p:spPr bwMode="auto">
          <a:xfrm>
            <a:off x="-1200" y="1"/>
            <a:ext cx="12193199" cy="6857998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92CAB6-7734-4F8B-96B0-946ECE3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400" y="-3"/>
            <a:ext cx="12192001" cy="321309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58000"/>
                </a:srgbClr>
              </a:gs>
              <a:gs pos="0">
                <a:srgbClr val="000000">
                  <a:alpha val="0"/>
                </a:srgbClr>
              </a:gs>
              <a:gs pos="40000">
                <a:srgbClr val="000000">
                  <a:alpha val="4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69FCF9-AA1F-484B-86EB-00E3B342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7999"/>
            <a:ext cx="11306175" cy="738664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effectLst/>
              </a:rPr>
              <a:t>Republika</a:t>
            </a:r>
            <a:r>
              <a:rPr lang="en-US" b="1" dirty="0">
                <a:solidFill>
                  <a:srgbClr val="FFFFFF"/>
                </a:solidFill>
                <a:effectLst/>
              </a:rPr>
              <a:t> ŠKID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C011D-E4AE-44DC-A48E-A99F1D6A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Republika ŠKID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A71BE-2947-4BF1-B431-5F47C1E8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250949"/>
            <a:ext cx="10406063" cy="527821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Rok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1966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Scénář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L.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Pantelejev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(A.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Jeremejev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) a G.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Poloka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 Film se skládá z novel spojených jedním syžetem.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Kamera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Aleksandr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Čečulin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Dmitrij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Dolinin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Hudba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S.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Slonimskij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Hrají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Sergej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Jurskij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Julija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Burygina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Pavel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Luspekajev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Viktor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Pěrevalov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Lev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Vajnštejn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Alexandr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Měknikov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Alexandr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Orov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Nikolaj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Godovikov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Vladimir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Kolesnikov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Námět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Dle románu G.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Bělych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a L.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Pantelejeva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Rupublika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ŠKID 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(1927). Doba po občanské válce. Hodně bezprizorních dětí. Organizují se speciální školy, kde je krmí, oblékají a učí. Přesně taková je škola F. M. Dostojevského.</a:t>
            </a:r>
          </a:p>
        </p:txBody>
      </p:sp>
    </p:spTree>
    <p:extLst>
      <p:ext uri="{BB962C8B-B14F-4D97-AF65-F5344CB8AC3E}">
        <p14:creationId xmlns:p14="http://schemas.microsoft.com/office/powerpoint/2010/main" val="383051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2DFA8-025F-4A1C-A24B-DF043AA1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Užitečné odkazy: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74E5A-EF47-4D1B-BA41-3B7CAE2A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Přednáška o filmu: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2"/>
              </a:rPr>
              <a:t>https://www.culture.ru/movies/3117/respublika-shkid-gennadii-poloka-1966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Film: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3"/>
              </a:rPr>
              <a:t>https://www.culture.ru/movies/773/respublika-shkid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Film s anglickými titulky: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4"/>
              </a:rPr>
              <a:t>https://russianfilmhub.com/movies/the-republic-of-shkid-1966/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6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C6E7DB3-E925-4A81-94F4-35A389B6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25A0D0-741F-42DE-AD40-56879894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4"/>
            <a:ext cx="3457576" cy="5193963"/>
          </a:xfrm>
        </p:spPr>
        <p:txBody>
          <a:bodyPr anchor="b">
            <a:normAutofit/>
          </a:bodyPr>
          <a:lstStyle/>
          <a:p>
            <a:r>
              <a:rPr lang="cs-CZ" dirty="0"/>
              <a:t>Otázky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C438C-B882-4629-86A7-54E5B474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2" y="1666759"/>
            <a:ext cx="7381876" cy="384564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1) Charakteristika filmu.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2) Charakteristika hrdinů.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3) Interpretace obrazů otce a dětí ve filmu. Příklady.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763520" algn="ctr"/>
              </a:tabLst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4) Motiv domova ve filmu. Příklady.	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5) Obraz porevolučního Petrohradu/Sovětského svazu ve filmu.</a:t>
            </a:r>
            <a:endParaRPr lang="cs-CZ" b="1" dirty="0"/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5A82F15-3FB9-42C9-9C64-6E708743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Image result for кира муратова">
            <a:extLst>
              <a:ext uri="{FF2B5EF4-FFF2-40B4-BE49-F238E27FC236}">
                <a16:creationId xmlns:a16="http://schemas.microsoft.com/office/drawing/2014/main" id="{A4DC5791-E7A6-49EB-83ED-84EA26D809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16167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55D833E-026E-41A8-BAA6-C1E0F14F7533}"/>
              </a:ext>
            </a:extLst>
          </p:cNvPr>
          <p:cNvSpPr txBox="1"/>
          <p:nvPr/>
        </p:nvSpPr>
        <p:spPr>
          <a:xfrm>
            <a:off x="158158" y="6318107"/>
            <a:ext cx="6321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KIRA MURATOVOVÁ (1934</a:t>
            </a:r>
            <a:r>
              <a:rPr lang="ru-RU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–2018)</a:t>
            </a:r>
            <a:endParaRPr lang="cs-CZ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99D39-46C2-49EE-85E8-594631B5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O Kiře </a:t>
            </a:r>
            <a:r>
              <a:rPr lang="cs-CZ" i="1" dirty="0" err="1"/>
              <a:t>Muratovové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C4257-267B-4E82-B788-27B97ED8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2"/>
              </a:rPr>
              <a:t>https://www.youtube.com/watch?v=LgB57XPVQ_E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3"/>
              </a:rPr>
              <a:t>https://tvkultura.ru/brand/show/brand_id/64403/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4"/>
              </a:rPr>
              <a:t>https://www.culture.ru/materials/253438/glavnye-filmy-kiry-muratovoi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5"/>
              </a:rPr>
              <a:t>https://www.youtube.com/watch?v=YDskXPXeOCY&amp;feature=emb_rel_end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61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1890D-BA74-4769-B4C2-E7D05A5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3F1D5A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SOVĚTSKÝ FILM 60. </a:t>
            </a:r>
            <a:r>
              <a:rPr lang="ru-RU" sz="3200" b="1" dirty="0" err="1">
                <a:solidFill>
                  <a:srgbClr val="3F1D5A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Léta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A9E70-737D-4F8B-88EF-2462E8899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Hodně uměleckých pokladů, velkých umělců. </a:t>
            </a:r>
          </a:p>
          <a:p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Změna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tématů</a:t>
            </a:r>
            <a:endParaRPr lang="cs-CZ" sz="1800" dirty="0"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Masové filmy X art house Filmy se rozdělily na masové a art-house. </a:t>
            </a:r>
          </a:p>
          <a:p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Hymna sovětské mládeže té doby = G.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Danelija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sz="1800" i="1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Procházím se Moskvou (</a:t>
            </a:r>
            <a:r>
              <a:rPr lang="ru-RU" sz="1800" i="1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Я шагаю по Москве)</a:t>
            </a:r>
          </a:p>
          <a:p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Rozkvet komedie </a:t>
            </a:r>
          </a:p>
          <a:p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2/2 60.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lét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= konec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Chruščovského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tání. Ve filmech skrytá kritika režimu.</a:t>
            </a:r>
          </a:p>
          <a:p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Nejvýznamnějšími osobami 60. let byli například Vladimir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Vysockij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a Andrej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Tarkovskij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</a:t>
            </a:r>
          </a:p>
          <a:p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 roce 1968 sovětský film dostal Oscara. 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cs-CZ" sz="1800" i="1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Vojna a </a:t>
            </a:r>
            <a:r>
              <a:rPr lang="cs-CZ" sz="1800" i="1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mir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– S. </a:t>
            </a:r>
            <a:r>
              <a:rPr lang="cs-CZ" sz="1800" dirty="0" err="1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Bondarčuk</a:t>
            </a:r>
            <a:r>
              <a:rPr lang="cs-CZ" sz="1800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8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Image result for короткие встречи">
            <a:extLst>
              <a:ext uri="{FF2B5EF4-FFF2-40B4-BE49-F238E27FC236}">
                <a16:creationId xmlns:a16="http://schemas.microsoft.com/office/drawing/2014/main" id="{F3D0D42D-3003-481E-B6B5-30383AC7CC5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 b="3292"/>
          <a:stretch/>
        </p:blipFill>
        <p:spPr bwMode="auto">
          <a:xfrm>
            <a:off x="-3598" y="2"/>
            <a:ext cx="12193199" cy="6857998"/>
          </a:xfrm>
          <a:prstGeom prst="rect">
            <a:avLst/>
          </a:prstGeom>
          <a:noFill/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DE92CAB6-7734-4F8B-96B0-946ECE3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400" y="-3"/>
            <a:ext cx="12192001" cy="321309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58000"/>
                </a:srgbClr>
              </a:gs>
              <a:gs pos="0">
                <a:srgbClr val="000000">
                  <a:alpha val="0"/>
                </a:srgbClr>
              </a:gs>
              <a:gs pos="40000">
                <a:srgbClr val="000000">
                  <a:alpha val="4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38C38A-3706-4B66-AC52-4F3CAC60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24000"/>
            <a:ext cx="11306175" cy="738664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Krátká setkání</a:t>
            </a:r>
          </a:p>
        </p:txBody>
      </p:sp>
    </p:spTree>
    <p:extLst>
      <p:ext uri="{BB962C8B-B14F-4D97-AF65-F5344CB8AC3E}">
        <p14:creationId xmlns:p14="http://schemas.microsoft.com/office/powerpoint/2010/main" val="2434542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702D9-115B-4AB9-B3A8-CAF3AC50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Krátká setkání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CF9F2-3DC4-42BD-B149-5FD2E88F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245140"/>
            <a:ext cx="10406063" cy="51715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21 Rok: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1967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Námět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 dle črty Leonida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Žuchovického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Člověk musí být svobodný a samotný (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Человек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должен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быть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свободен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и </a:t>
            </a:r>
            <a:r>
              <a:rPr lang="cs-CZ" i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одинок</a:t>
            </a:r>
            <a:r>
              <a:rPr lang="cs-CZ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)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 K Valentině Ivanovně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Sviridovové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přišla pracovnice obecného úřadu Naďa. Nemůže vysvětlit, co dělá v cizím bytě pozdě v noci. Valentina Ivanovna nechává ji u sebe, protože myslela, že to je nová pomocnice v domácnosti. Postupně zjišťujeme, že obě čekají na stejného muže, geologa Maxima.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Scénář: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Kira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Muratovová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</a:t>
            </a: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amera: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Gennadij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Karjuk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Hrají: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Kira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Muratovová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Vladimir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Vysockij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Nina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Ruslanovová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Světlana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Němoljajevová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Lidija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Brazilskaja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Olga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Viklandt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Valerij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Isakov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Alexej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Glazyrin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80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58047-1992-4BA3-AE5C-B4C7D417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90586-1EA7-4141-AF3D-62BD42C8D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Film s anglickými titulky: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2"/>
              </a:rPr>
              <a:t>https://www.youtube.com/watch?v=Qaj3RRFNP5c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51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6B00B-F820-41F0-A17F-93B98CBE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filmu: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87B68-8A09-4E13-971E-F1130D0C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1) Charakteristika filmu a hlavních hrdinů.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2) Okomentujte název filmu.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3) Role času ve filmu.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4) Znaky období.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8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Image result for марлен хуциев">
            <a:extLst>
              <a:ext uri="{FF2B5EF4-FFF2-40B4-BE49-F238E27FC236}">
                <a16:creationId xmlns:a16="http://schemas.microsoft.com/office/drawing/2014/main" id="{C60D7723-1ACF-47F1-9F4C-55FBBD4D80D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 b="5805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A68E000-484D-4047-9396-9CED8910EBE2}"/>
              </a:ext>
            </a:extLst>
          </p:cNvPr>
          <p:cNvSpPr txBox="1"/>
          <p:nvPr/>
        </p:nvSpPr>
        <p:spPr>
          <a:xfrm>
            <a:off x="0" y="6334780"/>
            <a:ext cx="6235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Marlen </a:t>
            </a:r>
            <a:r>
              <a:rPr lang="en-US" sz="2800" b="1" dirty="0" err="1">
                <a:solidFill>
                  <a:schemeClr val="bg2"/>
                </a:solidFill>
              </a:rPr>
              <a:t>Chucijev</a:t>
            </a:r>
            <a:r>
              <a:rPr lang="en-US" sz="2800" b="1" dirty="0">
                <a:solidFill>
                  <a:schemeClr val="bg2"/>
                </a:solidFill>
              </a:rPr>
              <a:t> (1925-2019</a:t>
            </a:r>
            <a:r>
              <a:rPr lang="cs-CZ" sz="2800" b="1" dirty="0">
                <a:solidFill>
                  <a:schemeClr val="bg2"/>
                </a:solidFill>
              </a:rPr>
              <a:t>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72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Image result for застава ильича">
            <a:extLst>
              <a:ext uri="{FF2B5EF4-FFF2-40B4-BE49-F238E27FC236}">
                <a16:creationId xmlns:a16="http://schemas.microsoft.com/office/drawing/2014/main" id="{3FDEB8C3-88A0-46CB-B5A1-C6A0DB2415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" b="-1"/>
          <a:stretch/>
        </p:blipFill>
        <p:spPr bwMode="auto">
          <a:xfrm>
            <a:off x="-1200" y="1"/>
            <a:ext cx="12193199" cy="6857998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92CAB6-7734-4F8B-96B0-946ECE3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400" y="-3"/>
            <a:ext cx="12192001" cy="321309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58000"/>
                </a:srgbClr>
              </a:gs>
              <a:gs pos="0">
                <a:srgbClr val="000000">
                  <a:alpha val="0"/>
                </a:srgbClr>
              </a:gs>
              <a:gs pos="40000">
                <a:srgbClr val="000000">
                  <a:alpha val="4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8BBD4A-9246-472F-BB11-A2FBF8B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24000"/>
            <a:ext cx="11306175" cy="738664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JE MI DVACET LET (19</a:t>
            </a:r>
            <a:r>
              <a:rPr lang="cs-CZ" sz="2600" dirty="0">
                <a:solidFill>
                  <a:srgbClr val="FFFFFF"/>
                </a:solidFill>
              </a:rPr>
              <a:t>6</a:t>
            </a:r>
            <a:r>
              <a:rPr lang="en-US" sz="2600" dirty="0">
                <a:solidFill>
                  <a:srgbClr val="FFFFFF"/>
                </a:solidFill>
              </a:rPr>
              <a:t>4)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 err="1">
                <a:solidFill>
                  <a:srgbClr val="FFFFFF"/>
                </a:solidFill>
                <a:effectLst/>
              </a:rPr>
              <a:t>Ruský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název</a:t>
            </a:r>
            <a:r>
              <a:rPr lang="en-US" sz="2600" dirty="0">
                <a:solidFill>
                  <a:srgbClr val="FFFFFF"/>
                </a:solidFill>
                <a:effectLst/>
              </a:rPr>
              <a:t>: </a:t>
            </a:r>
            <a:r>
              <a:rPr lang="en-US" sz="2600" b="1" i="1" dirty="0" err="1">
                <a:solidFill>
                  <a:srgbClr val="FFFFFF"/>
                </a:solidFill>
                <a:effectLst/>
              </a:rPr>
              <a:t>Застава</a:t>
            </a:r>
            <a:r>
              <a:rPr lang="en-US" sz="26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effectLst/>
              </a:rPr>
              <a:t>Ильича</a:t>
            </a:r>
            <a:r>
              <a:rPr lang="en-US" sz="2600" i="1" dirty="0">
                <a:solidFill>
                  <a:srgbClr val="FFFFFF"/>
                </a:solidFill>
                <a:effectLst/>
              </a:rPr>
              <a:t> / </a:t>
            </a:r>
            <a:r>
              <a:rPr lang="en-US" sz="2600" i="1" dirty="0" err="1">
                <a:solidFill>
                  <a:srgbClr val="FFFFFF"/>
                </a:solidFill>
                <a:effectLst/>
              </a:rPr>
              <a:t>Мне</a:t>
            </a:r>
            <a:r>
              <a:rPr lang="en-US" sz="2600" i="1" dirty="0">
                <a:solidFill>
                  <a:srgbClr val="FFFFFF"/>
                </a:solidFill>
                <a:effectLst/>
              </a:rPr>
              <a:t> 20 </a:t>
            </a:r>
            <a:r>
              <a:rPr lang="en-US" sz="2600" i="1" dirty="0" err="1">
                <a:solidFill>
                  <a:srgbClr val="FFFFFF"/>
                </a:solidFill>
                <a:effectLst/>
              </a:rPr>
              <a:t>лет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881D8-9080-4091-AFDD-9307F927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592262"/>
            <a:ext cx="10406063" cy="43561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Rok: 1964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Ruský název: </a:t>
            </a:r>
            <a:r>
              <a:rPr lang="ru-RU" sz="1800" b="1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Застава Ильича</a:t>
            </a:r>
            <a:r>
              <a:rPr lang="ru-RU" sz="1800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/ Мне 20 лет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Námět: film o mladé generaci období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chruščovského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tání. Byla to první relativně svobodná generace. O změně hodnot.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Scénář: Idea filmu vznikla již v roce 1959.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Chucijev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chtěl, aby scénář napsal mladý scénárista (kolem 20 let) a našel 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Gennadije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Špalikova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Kamera: Měl být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Pjotr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Todorovskij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ale ten nemohl, jelikož sám začal režisérskou práci. Proto se kameramankou stala 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Margarita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Pilichina</a:t>
            </a:r>
            <a:endParaRPr lang="cs-CZ" sz="18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Hrají: 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Valentin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Popov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Marianna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Vertinskaja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Nikolaj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Gubenko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Stanislav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Ljubšin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Lev </a:t>
            </a:r>
            <a:r>
              <a:rPr lang="cs-CZ" sz="1800" b="1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Prygunov</a:t>
            </a:r>
            <a:r>
              <a:rPr lang="cs-CZ" sz="1800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Andrej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Tarkovskij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Andrej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Končalovskij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Oleg Vidov,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Rodion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Nachapětov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Bulat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Okudžava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Světlana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Starikova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Zinaida Zinověva, Gennadij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Špalikov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Larisa Burkova, Andrej 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Majorov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Jevgenij Jevtušenko, Pavel Finn.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7357433-2B88-4CEF-B94B-5DF50376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Je mi dvacet let</a:t>
            </a:r>
          </a:p>
        </p:txBody>
      </p:sp>
    </p:spTree>
    <p:extLst>
      <p:ext uri="{BB962C8B-B14F-4D97-AF65-F5344CB8AC3E}">
        <p14:creationId xmlns:p14="http://schemas.microsoft.com/office/powerpoint/2010/main" val="374042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F559B-EAF8-4528-BA61-3A86C3D3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C1047-6FBE-4E32-BAF9-914361DB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824413"/>
          </a:xfrm>
        </p:spPr>
        <p:txBody>
          <a:bodyPr/>
          <a:lstStyle/>
          <a:p>
            <a:pPr marL="13970" indent="-182880" algn="just"/>
            <a:r>
              <a:rPr lang="cs-CZ" sz="18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Přednášky: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i="1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  <a:hlinkClick r:id="rId2"/>
              </a:rPr>
              <a:t>https://tvkultura.ru/brand/show/brand_id/57845/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i="1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https://www.culture.ru/movies/3107/zastava-ilicha-mne-dvadcat-let-marlen-khuciev-1964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13970" indent="-182880" algn="just"/>
            <a:r>
              <a:rPr lang="cs-CZ" sz="18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Film plná verze 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  <a:hlinkClick r:id="rId4"/>
              </a:rPr>
              <a:t>https://www.youtube.com/watch?v=WX8qGnmgTro</a:t>
            </a:r>
            <a:r>
              <a:rPr lang="cs-CZ" sz="18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  </a:t>
            </a:r>
          </a:p>
          <a:p>
            <a:pPr marL="13970" indent="-182880" algn="just"/>
            <a:r>
              <a:rPr lang="cs-CZ" sz="18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„Opravená“ verze filmu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i="1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  <a:hlinkClick r:id="rId5"/>
              </a:rPr>
              <a:t>https://www.youtube.com/watch?v=brpkqqwFupo</a:t>
            </a:r>
            <a:endParaRPr lang="cs-CZ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13970" indent="-182880" algn="just">
              <a:spcAft>
                <a:spcPts val="800"/>
              </a:spcAft>
            </a:pPr>
            <a:r>
              <a:rPr lang="cs-CZ" sz="18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s anglickými titulky: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  <a:hlinkClick r:id="rId6"/>
              </a:rPr>
              <a:t>https://russianfilmhub.com/movies/i-am-twenty-1965/</a:t>
            </a:r>
            <a:r>
              <a:rPr lang="cs-CZ" sz="18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16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C6E7DB3-E925-4A81-94F4-35A389B6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25A0D0-741F-42DE-AD40-56879894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4"/>
            <a:ext cx="3457576" cy="5193963"/>
          </a:xfrm>
        </p:spPr>
        <p:txBody>
          <a:bodyPr anchor="b">
            <a:normAutofit/>
          </a:bodyPr>
          <a:lstStyle/>
          <a:p>
            <a:r>
              <a:rPr lang="cs-CZ"/>
              <a:t>Otázky k filmu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C438C-B882-4629-86A7-54E5B474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2" y="352799"/>
            <a:ext cx="7381876" cy="515960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1) Charakteristika filmu a hlavních hrdinů (Sergeje, Slavu a Nikolaje). Co je spojuje?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2) Vysvětlete název filmu. 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3) Metaforické a symbolické obrazy ve filmu a jejích výklad (tři rudoarmějce, začíná a končí ráno apod.)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4) Jaké otázky jsou položené ve filmu? Jaké jsou odpovědi?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5) Srovnejte původní a opravenou verzi filmu. Jaké scény byly buď vystřiženy nebo natočeny znovu? Proč?</a:t>
            </a:r>
            <a:endParaRPr lang="cs-CZ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6) Jaké moskevské/sovětské reálie jsou zobrazeny ve filmu?</a:t>
            </a:r>
            <a:endParaRPr lang="cs-CZ" dirty="0"/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5A82F15-3FB9-42C9-9C64-6E708743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9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 descr="Image result for июльский дождь">
            <a:extLst>
              <a:ext uri="{FF2B5EF4-FFF2-40B4-BE49-F238E27FC236}">
                <a16:creationId xmlns:a16="http://schemas.microsoft.com/office/drawing/2014/main" id="{D43CA054-BE1E-4323-8C33-70D0C7AD44A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r="1102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C03FCFF-AB8C-4C75-83CF-E4E1890A21C2}"/>
              </a:ext>
            </a:extLst>
          </p:cNvPr>
          <p:cNvSpPr txBox="1"/>
          <p:nvPr/>
        </p:nvSpPr>
        <p:spPr>
          <a:xfrm>
            <a:off x="372167" y="189682"/>
            <a:ext cx="6321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cs-CZ" sz="1800" b="1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Červencový déšť 1966</a:t>
            </a:r>
          </a:p>
        </p:txBody>
      </p:sp>
    </p:spTree>
    <p:extLst>
      <p:ext uri="{BB962C8B-B14F-4D97-AF65-F5344CB8AC3E}">
        <p14:creationId xmlns:p14="http://schemas.microsoft.com/office/powerpoint/2010/main" val="21854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02421-0C06-4BA0-A232-12E9DC61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Červencový déšť</a:t>
            </a:r>
            <a:br>
              <a:rPr lang="cs-CZ" sz="4800" b="1" i="1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22531-142D-411E-A612-43C11091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592262"/>
            <a:ext cx="10406063" cy="482441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Rok: 1966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Námět: Moskva 2. poloviny 60. let. Život, zájmy, každodenní starosti inteligence období tání. Leně a Voloďovi je kolem 30 let. Je to doby „přehodnocení hodnot“. Na začátku filmu se mladí lidé chtějí vzít. Potom se Lena zamýšlí, jestli to vůbec potřebuje...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Scenáristé: Anatolij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Grebněv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Marlen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Chucijev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Kamera: German Lavrov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Hrají: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Kozyrjova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Jevgenija,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Běljavskij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Alexandr,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Uralova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Jevgenija, Mitta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Aleyandr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Vizbor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Jurij,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Pokrovskaja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Alla,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Bylinkin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Ilja, </a:t>
            </a:r>
            <a:r>
              <a:rPr lang="cs-CZ" dirty="0" err="1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Šarykina</a:t>
            </a:r>
            <a:r>
              <a:rPr lang="cs-CZ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Valentina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255823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1110</Words>
  <Application>Microsoft Office PowerPoint</Application>
  <PresentationFormat>Širokoúhlá obrazovka</PresentationFormat>
  <Paragraphs>102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Neue Haas Grotesk Text Pro</vt:lpstr>
      <vt:lpstr>Wingdings 2</vt:lpstr>
      <vt:lpstr>LinesVTI</vt:lpstr>
      <vt:lpstr>SOVĚTSKÝ FILM 60. léta </vt:lpstr>
      <vt:lpstr>SOVĚTSKÝ FILM 60. Léta</vt:lpstr>
      <vt:lpstr>Prezentace aplikace PowerPoint</vt:lpstr>
      <vt:lpstr>JE MI DVACET LET (1964) Ruský název: Застава Ильича / Мне 20 лет</vt:lpstr>
      <vt:lpstr>Je mi dvacet let</vt:lpstr>
      <vt:lpstr>Užitečné odkazy</vt:lpstr>
      <vt:lpstr>Otázky k filmu</vt:lpstr>
      <vt:lpstr>Prezentace aplikace PowerPoint</vt:lpstr>
      <vt:lpstr>Červencový déšť </vt:lpstr>
      <vt:lpstr>Užitečné odkazy</vt:lpstr>
      <vt:lpstr>Otázky k filmu</vt:lpstr>
      <vt:lpstr>Prezentace aplikace PowerPoint</vt:lpstr>
      <vt:lpstr>O Genaději Polokovi</vt:lpstr>
      <vt:lpstr>Republika ŠKID</vt:lpstr>
      <vt:lpstr>Republika ŠKID</vt:lpstr>
      <vt:lpstr>Užitečné odkazy:</vt:lpstr>
      <vt:lpstr>Otázky k filmu</vt:lpstr>
      <vt:lpstr>Prezentace aplikace PowerPoint</vt:lpstr>
      <vt:lpstr>O Kiře Muratovové</vt:lpstr>
      <vt:lpstr>Krátká setkání</vt:lpstr>
      <vt:lpstr>Krátká setkání</vt:lpstr>
      <vt:lpstr>Odkaz</vt:lpstr>
      <vt:lpstr>Otázky k filmu: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SOVĚTSKÝ FILM 60. léta </dc:title>
  <dc:creator>Světlana Michálková</dc:creator>
  <cp:lastModifiedBy>Světlana Michálková</cp:lastModifiedBy>
  <cp:revision>57</cp:revision>
  <dcterms:created xsi:type="dcterms:W3CDTF">2021-03-02T18:58:42Z</dcterms:created>
  <dcterms:modified xsi:type="dcterms:W3CDTF">2021-03-07T14:06:35Z</dcterms:modified>
</cp:coreProperties>
</file>