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72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18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1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7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4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7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42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2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3/7/2021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37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9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9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qgfJquazPI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TqXIMjL7ao" TargetMode="External"/><Relationship Id="rId2" Type="http://schemas.openxmlformats.org/officeDocument/2006/relationships/hyperlink" Target="https://www.culture.ru/movies/3054/chuzhie-pisma-ilya-averbakh-197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ulture.ru/movies/609/chuzhie-pisma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krug.tv/product/show/monolog/" TargetMode="External"/><Relationship Id="rId2" Type="http://schemas.openxmlformats.org/officeDocument/2006/relationships/hyperlink" Target="https://www.culture.ru/movies/3125/monolog-ilya-averbakh-197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ulture.ru/movies/374/monolo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-l-K4CF32Q" TargetMode="External"/><Relationship Id="rId2" Type="http://schemas.openxmlformats.org/officeDocument/2006/relationships/hyperlink" Target="https://www.culture.ru/persons/2176/andrei-tarkovski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9j5459dfuFo" TargetMode="External"/><Relationship Id="rId4" Type="http://schemas.openxmlformats.org/officeDocument/2006/relationships/hyperlink" Target="https://www.youtube.com/watch?v=aoxQk-nmkB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tarkovskiy.su/texty/Tarkovskiy/Solaris02.html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NNFZclUhlE" TargetMode="External"/><Relationship Id="rId2" Type="http://schemas.openxmlformats.org/officeDocument/2006/relationships/hyperlink" Target="https://www.youtube.com/watch?v=qo1uUCENea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inema.mosfilm.ru/films/34772/" TargetMode="External"/><Relationship Id="rId5" Type="http://schemas.openxmlformats.org/officeDocument/2006/relationships/hyperlink" Target="https://www.youtube.com/watch?v=Sn9bSWBrpow" TargetMode="External"/><Relationship Id="rId4" Type="http://schemas.openxmlformats.org/officeDocument/2006/relationships/hyperlink" Target="https://www.youtube.com/watch?v=QFN9jHyd0qw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Qv3f6rxy6g" TargetMode="External"/><Relationship Id="rId2" Type="http://schemas.openxmlformats.org/officeDocument/2006/relationships/hyperlink" Target="https://www.youtube.com/watch?v=OELNUGymJu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oUtulJFhr8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HDacoSJSek" TargetMode="External"/><Relationship Id="rId2" Type="http://schemas.openxmlformats.org/officeDocument/2006/relationships/hyperlink" Target="https://www.culture.ru/movies/3084/neokonchennaya-pesa-dlya-mekhanicheskogo-pianino-nikita-mikhalkov-197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ulture.ru/movies/349/neokonchennaya-pesa-dlya-mekhanicheskogo-pianino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91C9781-1BFB-4400-A1AC-1BEAE6728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B32CAD-5F08-4EE4-B80D-A9E62A650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6781800" cy="54864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BF8C705-61DF-4B59-B22F-9741901B4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552" y="1371599"/>
            <a:ext cx="5020236" cy="2360429"/>
          </a:xfrm>
        </p:spPr>
        <p:txBody>
          <a:bodyPr>
            <a:normAutofit/>
          </a:bodyPr>
          <a:lstStyle/>
          <a:p>
            <a:r>
              <a:rPr lang="cs-CZ" cap="all" spc="50">
                <a:solidFill>
                  <a:schemeClr val="bg2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Sovětský film 70. léta</a:t>
            </a:r>
            <a:endParaRPr lang="cs-CZ">
              <a:solidFill>
                <a:schemeClr val="bg2"/>
              </a:solidFill>
            </a:endParaRPr>
          </a:p>
        </p:txBody>
      </p:sp>
      <p:pic>
        <p:nvPicPr>
          <p:cNvPr id="4" name="Picture 2" descr="Obsah obrázku zbraň, slzný plyn, pramen, střela&#10;&#10;Popis byl vytvořen automaticky">
            <a:extLst>
              <a:ext uri="{FF2B5EF4-FFF2-40B4-BE49-F238E27FC236}">
                <a16:creationId xmlns:a16="http://schemas.microsoft.com/office/drawing/2014/main" id="{5D032DAD-C337-4266-86D4-93BDBAEE3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89" r="26894"/>
          <a:stretch/>
        </p:blipFill>
        <p:spPr>
          <a:xfrm>
            <a:off x="8153401" y="10"/>
            <a:ext cx="40386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85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E433CB3-EAB2-4842-A1DD-7BC051B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exteriér, osoba, strom, muž&#10;&#10;Popis byl vytvořen automaticky">
            <a:extLst>
              <a:ext uri="{FF2B5EF4-FFF2-40B4-BE49-F238E27FC236}">
                <a16:creationId xmlns:a16="http://schemas.microsoft.com/office/drawing/2014/main" id="{774AA888-69E5-4E7C-9FD9-A3B074DD01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8000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DB75148-2791-4D20-8938-D7554D86B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20343"/>
            <a:ext cx="12192000" cy="1937657"/>
          </a:xfrm>
          <a:prstGeom prst="rect">
            <a:avLst/>
          </a:prstGeom>
          <a:gradFill>
            <a:gsLst>
              <a:gs pos="47000">
                <a:srgbClr val="000000">
                  <a:alpha val="18000"/>
                </a:srgbClr>
              </a:gs>
              <a:gs pos="0">
                <a:schemeClr val="tx1">
                  <a:alpha val="0"/>
                </a:schemeClr>
              </a:gs>
              <a:gs pos="100000">
                <a:srgbClr val="000000">
                  <a:alpha val="3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7B4C3AC-A2FD-45FD-A0DB-E800541C8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799" y="6172190"/>
            <a:ext cx="6110200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ILJA </a:t>
            </a:r>
            <a:r>
              <a:rPr lang="en-US" kern="1200" cap="all" spc="3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AVERBach</a:t>
            </a:r>
            <a:r>
              <a:rPr lang="cs-CZ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(1934-1986)</a:t>
            </a:r>
            <a:endParaRPr lang="en-US" kern="1200" cap="all" spc="30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91749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1CA7196-CAF1-4234-8849-E335F0BC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0"/>
            <a:ext cx="47244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02CB5D33-0E41-4E7D-98B6-38A77BA81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403" y="685800"/>
            <a:ext cx="3662172" cy="54864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D2B2B7A-AB09-4219-B953-3CE858F24F76}"/>
              </a:ext>
            </a:extLst>
          </p:cNvPr>
          <p:cNvSpPr txBox="1"/>
          <p:nvPr/>
        </p:nvSpPr>
        <p:spPr>
          <a:xfrm>
            <a:off x="8115301" y="3190672"/>
            <a:ext cx="3390899" cy="1225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buSzPct val="70000"/>
            </a:pPr>
            <a:r>
              <a:rPr lang="en-US" b="1" dirty="0">
                <a:solidFill>
                  <a:schemeClr val="tx2"/>
                </a:solidFill>
                <a:latin typeface="+mj-lt"/>
              </a:rPr>
              <a:t>O I. AVERBACHOVI:</a:t>
            </a:r>
          </a:p>
          <a:p>
            <a:pPr>
              <a:spcAft>
                <a:spcPts val="600"/>
              </a:spcAft>
              <a:buSzPct val="70000"/>
            </a:pPr>
            <a:r>
              <a:rPr lang="en-US" u="sng" dirty="0">
                <a:solidFill>
                  <a:schemeClr val="tx2"/>
                </a:solidFill>
                <a:effectLst/>
                <a:latin typeface="+mj-lt"/>
                <a:hlinkClick r:id="rId3"/>
              </a:rPr>
              <a:t>https://www.youtube.com/watch?v=EqgfJquazPI</a:t>
            </a:r>
            <a:endParaRPr lang="en-US" dirty="0">
              <a:solidFill>
                <a:schemeClr val="tx2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8319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103171-0BA0-4AF0-AF05-04AFA1A4A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 descr="Image result for чужие письма">
            <a:extLst>
              <a:ext uri="{FF2B5EF4-FFF2-40B4-BE49-F238E27FC236}">
                <a16:creationId xmlns:a16="http://schemas.microsoft.com/office/drawing/2014/main" id="{E0C2C341-4786-473C-96F4-28CD8D2D1DD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0"/>
          <a:stretch/>
        </p:blipFill>
        <p:spPr bwMode="auto">
          <a:xfrm>
            <a:off x="20" y="10"/>
            <a:ext cx="4762480" cy="6857989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128B901-D4EA-4C4D-A150-23D2A6DEC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9459" y="1"/>
            <a:ext cx="7482541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760B08A-B322-4C79-AB6D-7E4246352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685800"/>
            <a:ext cx="6099101" cy="5486400"/>
          </a:xfrm>
          <a:prstGeom prst="rect">
            <a:avLst/>
          </a:prstGeom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3BECFC-F2D4-440D-A9AB-0755A10A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23133"/>
            <a:ext cx="4762500" cy="308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cs-CZ" sz="1800" b="1" cap="all" spc="75" dirty="0">
                <a:solidFill>
                  <a:srgbClr val="000000"/>
                </a:solidFill>
                <a:effectLst/>
                <a:latin typeface="Cavolini" panose="03000502040302020204" pitchFamily="66" charset="0"/>
                <a:cs typeface="Times New Roman" panose="02020603050405020304" pitchFamily="18" charset="0"/>
              </a:rPr>
              <a:t>ČUŽIJE PISMA </a:t>
            </a:r>
            <a:r>
              <a:rPr lang="en-GB" sz="1800" b="1" cap="all" spc="75" dirty="0">
                <a:solidFill>
                  <a:srgbClr val="000000"/>
                </a:solidFill>
                <a:effectLst/>
                <a:latin typeface="Cavolini" panose="03000502040302020204" pitchFamily="66" charset="0"/>
                <a:cs typeface="Times New Roman" panose="02020603050405020304" pitchFamily="18" charset="0"/>
              </a:rPr>
              <a:t>(</a:t>
            </a:r>
            <a:r>
              <a:rPr lang="en-GB" sz="1800" b="1" cap="all" spc="75" dirty="0">
                <a:solidFill>
                  <a:srgbClr val="000000"/>
                </a:solidFill>
                <a:latin typeface="Cavolini" panose="03000502040302020204" pitchFamily="66" charset="0"/>
                <a:cs typeface="Times New Roman" panose="02020603050405020304" pitchFamily="18" charset="0"/>
              </a:rPr>
              <a:t>1975)</a:t>
            </a:r>
            <a:endParaRPr lang="en-US" sz="3600" kern="1200" cap="all" spc="300" baseline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DC04FA1-7AD0-4583-8553-F0D3D757BEFB}"/>
              </a:ext>
            </a:extLst>
          </p:cNvPr>
          <p:cNvSpPr txBox="1"/>
          <p:nvPr/>
        </p:nvSpPr>
        <p:spPr>
          <a:xfrm>
            <a:off x="5387159" y="781121"/>
            <a:ext cx="6099242" cy="2051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500"/>
              </a:spcBef>
            </a:pPr>
            <a:r>
              <a:rPr lang="cs-CZ" sz="1800" b="1" cap="all" spc="75" dirty="0">
                <a:solidFill>
                  <a:srgbClr val="A07A35"/>
                </a:solidFill>
                <a:effectLst/>
                <a:latin typeface="Cavolini" panose="03000502040302020204" pitchFamily="66" charset="0"/>
                <a:cs typeface="Times New Roman" panose="02020603050405020304" pitchFamily="18" charset="0"/>
              </a:rPr>
              <a:t>námět</a:t>
            </a:r>
            <a:endParaRPr lang="cs-CZ" sz="1200" b="1" cap="all" spc="75" dirty="0">
              <a:solidFill>
                <a:srgbClr val="A07A35"/>
              </a:solidFill>
              <a:effectLst/>
              <a:latin typeface="Cavolini" panose="03000502040302020204" pitchFamily="66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Učitelka Věra Ivanovna je znepokojená hodně sebejistou šestnáctiletou holkou Zinou, která přijela do malinkého městečka. Tato holka, která vyrůstala bez matky za těžkých podmínek, přichází bydlet k této učitelce. </a:t>
            </a:r>
            <a:endParaRPr lang="cs-CZ" sz="12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ABEBB2A-3790-4DBC-9218-22CB2F099FFD}"/>
              </a:ext>
            </a:extLst>
          </p:cNvPr>
          <p:cNvSpPr txBox="1"/>
          <p:nvPr/>
        </p:nvSpPr>
        <p:spPr>
          <a:xfrm>
            <a:off x="5387159" y="2704703"/>
            <a:ext cx="6099242" cy="777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500"/>
              </a:spcBef>
            </a:pPr>
            <a:r>
              <a:rPr lang="cs-CZ" sz="1800" b="1" cap="all" spc="75" dirty="0">
                <a:solidFill>
                  <a:srgbClr val="A07A35"/>
                </a:solidFill>
                <a:effectLst/>
                <a:latin typeface="Cavolini" panose="03000502040302020204" pitchFamily="66" charset="0"/>
                <a:cs typeface="Times New Roman" panose="02020603050405020304" pitchFamily="18" charset="0"/>
              </a:rPr>
              <a:t>scénář</a:t>
            </a:r>
            <a:endParaRPr lang="cs-CZ" sz="1200" b="1" cap="all" spc="75" dirty="0">
              <a:solidFill>
                <a:srgbClr val="A07A35"/>
              </a:solidFill>
              <a:effectLst/>
              <a:latin typeface="Cavolini" panose="03000502040302020204" pitchFamily="66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Natalja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Rjazancevová</a:t>
            </a:r>
            <a:endParaRPr lang="cs-CZ" sz="12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598D6FF-5F12-48CF-B9C4-4F60884D53E6}"/>
              </a:ext>
            </a:extLst>
          </p:cNvPr>
          <p:cNvSpPr txBox="1"/>
          <p:nvPr/>
        </p:nvSpPr>
        <p:spPr>
          <a:xfrm>
            <a:off x="5398609" y="3429000"/>
            <a:ext cx="6099242" cy="777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500"/>
              </a:spcBef>
            </a:pPr>
            <a:r>
              <a:rPr lang="cs-CZ" sz="1800" b="1" cap="all" spc="75" dirty="0">
                <a:solidFill>
                  <a:srgbClr val="A07A35"/>
                </a:solidFill>
                <a:effectLst/>
                <a:latin typeface="Cavolini" panose="03000502040302020204" pitchFamily="66" charset="0"/>
                <a:cs typeface="Times New Roman" panose="02020603050405020304" pitchFamily="18" charset="0"/>
              </a:rPr>
              <a:t>kamera</a:t>
            </a:r>
            <a:endParaRPr lang="cs-CZ" sz="1200" b="1" cap="all" spc="75" dirty="0">
              <a:solidFill>
                <a:srgbClr val="A07A35"/>
              </a:solidFill>
              <a:effectLst/>
              <a:latin typeface="Cavolini" panose="03000502040302020204" pitchFamily="66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Dmitrij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Dolinin</a:t>
            </a:r>
            <a:endParaRPr lang="cs-CZ" sz="12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0DCD001-2A02-4761-BF88-89DD46853772}"/>
              </a:ext>
            </a:extLst>
          </p:cNvPr>
          <p:cNvSpPr txBox="1"/>
          <p:nvPr/>
        </p:nvSpPr>
        <p:spPr>
          <a:xfrm>
            <a:off x="5387159" y="4163503"/>
            <a:ext cx="6099242" cy="2051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500"/>
              </a:spcBef>
            </a:pPr>
            <a:r>
              <a:rPr lang="cs-CZ" sz="1800" b="1" cap="all" spc="75" dirty="0">
                <a:solidFill>
                  <a:srgbClr val="A07A35"/>
                </a:solidFill>
                <a:effectLst/>
                <a:latin typeface="Cavolini" panose="03000502040302020204" pitchFamily="66" charset="0"/>
                <a:cs typeface="Times New Roman" panose="02020603050405020304" pitchFamily="18" charset="0"/>
              </a:rPr>
              <a:t>Hrají</a:t>
            </a:r>
            <a:endParaRPr lang="cs-CZ" sz="1200" b="1" cap="all" spc="75" dirty="0">
              <a:solidFill>
                <a:srgbClr val="A07A35"/>
              </a:solidFill>
              <a:effectLst/>
              <a:latin typeface="Cavolini" panose="03000502040302020204" pitchFamily="66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Irina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Kupčenková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(Věra Ivanovna), Světlana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Smirnovová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(Zina), Sergej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Kovalenko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(Igor), Zinaida Šarková (matka Světy), Oleg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Jankovskij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(Žeňa), Ivan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Bortnik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Šura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Natalja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Skvorcovová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(Světa).</a:t>
            </a:r>
            <a:endParaRPr lang="cs-CZ" sz="12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145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DFFA72-A44E-4476-A385-322E3394A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užitečné odkazy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12972F-186F-434C-A47B-8F7CE057C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i="1" cap="all" spc="25" dirty="0">
                <a:solidFill>
                  <a:srgbClr val="A07A35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PŘEDNÁŠKY O FILMU:</a:t>
            </a:r>
            <a:endParaRPr lang="cs-CZ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cs-CZ" sz="1800" u="sng" dirty="0">
                <a:solidFill>
                  <a:srgbClr val="F7B615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https://www.culture.ru/movies/3054/chuzhie-pisma-ilya-averbakh-1975</a:t>
            </a:r>
            <a:endParaRPr lang="cs-CZ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cs-CZ" sz="1800" u="sng" dirty="0">
                <a:solidFill>
                  <a:srgbClr val="F7B615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https://www.youtube.com/watch?v=sTqXIMjL7ao</a:t>
            </a:r>
            <a:endParaRPr lang="cs-CZ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i="1" cap="all" spc="25" dirty="0" err="1">
                <a:solidFill>
                  <a:srgbClr val="A07A35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fILM</a:t>
            </a:r>
            <a:r>
              <a:rPr lang="cs-CZ" sz="1800" i="1" cap="all" spc="25" dirty="0">
                <a:solidFill>
                  <a:srgbClr val="A07A35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cs-CZ" sz="1800" u="sng" spc="25" dirty="0">
                <a:solidFill>
                  <a:srgbClr val="F7B615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https://www.culture.ru/movies/609/chuzhie-pisma</a:t>
            </a:r>
            <a:r>
              <a:rPr lang="cs-CZ" sz="1800" i="1" cap="all" spc="25" dirty="0">
                <a:solidFill>
                  <a:srgbClr val="A07A35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1652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76B1A9-9766-4A2F-921A-C720F8526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k filmu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6F8C29-3EDF-4017-B820-81093F444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cs-CZ" sz="1800" i="1" cap="all" spc="25" dirty="0">
                <a:solidFill>
                  <a:srgbClr val="A07A35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otázky k filmu:</a:t>
            </a:r>
            <a:endParaRPr lang="cs-CZ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cs-CZ" sz="1800" i="0" dirty="0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Charakteristika hlavních hrdinů</a:t>
            </a:r>
            <a:endParaRPr lang="cs-CZ" sz="1800" i="1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Motiv lásky ve filmu</a:t>
            </a:r>
          </a:p>
          <a:p>
            <a:pPr marL="0" indent="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Motiv samoty ve filmu</a:t>
            </a:r>
          </a:p>
          <a:p>
            <a:pPr marL="0" indent="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V čem je nadčasovost filmu?</a:t>
            </a:r>
          </a:p>
          <a:p>
            <a:pPr marL="0" indent="0">
              <a:buNone/>
            </a:pP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Jak jsou propojené/nepropojené název a syžet?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0491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7">
            <a:extLst>
              <a:ext uri="{FF2B5EF4-FFF2-40B4-BE49-F238E27FC236}">
                <a16:creationId xmlns:a16="http://schemas.microsoft.com/office/drawing/2014/main" id="{25DEB908-D1CD-4F2D-8E11-147CE2779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AD737C-E656-4AA4-816A-3E6836ED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0" y="685800"/>
            <a:ext cx="67437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D594B1-76D3-4EB2-9E31-B086D78F7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6345" y="926564"/>
            <a:ext cx="5580183" cy="45406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monolog (1972)</a:t>
            </a:r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720F1D90-CC1A-4641-8A58-EA5AB0B96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48" y="2148051"/>
            <a:ext cx="4374404" cy="2887106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5DE9E99-D12C-4139-8291-2B6A6DC1B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957" y="1380630"/>
            <a:ext cx="6412088" cy="432377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Bef>
                <a:spcPts val="1500"/>
              </a:spcBef>
              <a:buNone/>
            </a:pPr>
            <a:r>
              <a:rPr lang="cs-CZ" sz="1800" b="1" cap="all" spc="75" dirty="0">
                <a:solidFill>
                  <a:srgbClr val="A07A35"/>
                </a:solidFill>
                <a:effectLst/>
                <a:latin typeface="Cavolini" panose="03000502040302020204" pitchFamily="66" charset="0"/>
                <a:cs typeface="Times New Roman" panose="02020603050405020304" pitchFamily="18" charset="0"/>
              </a:rPr>
              <a:t>námět:</a:t>
            </a:r>
          </a:p>
          <a:p>
            <a:pPr marL="0" indent="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Nikodim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Sretenskij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oddaný vědě. Na sklonku života se rozhodl opustit pozici ředitele univerzity a vrátil se do laboratoře, aby mohl dále zkoumat. Jeho objev mu však nepřinesl štěstí. Základ syžetu tvoří vztahy profesora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Sretenského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jeho dcery a vnučky. Láska a netrpělivost jsou příčinou konfliktů, po kterých následuje odcizení…</a:t>
            </a:r>
          </a:p>
          <a:p>
            <a:pPr marL="0" indent="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cs-CZ" sz="1800" b="1" cap="all" spc="75" dirty="0">
                <a:solidFill>
                  <a:srgbClr val="A07A35"/>
                </a:solidFill>
                <a:effectLst/>
                <a:latin typeface="Cavolini" panose="03000502040302020204" pitchFamily="66" charset="0"/>
                <a:cs typeface="Times New Roman" panose="02020603050405020304" pitchFamily="18" charset="0"/>
              </a:rPr>
              <a:t>scénář: 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Jevgenij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Gabrilovič</a:t>
            </a:r>
            <a:endParaRPr lang="cs-CZ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1500"/>
              </a:spcBef>
              <a:buNone/>
            </a:pPr>
            <a:r>
              <a:rPr lang="cs-CZ" sz="1800" b="1" cap="all" spc="75" dirty="0">
                <a:solidFill>
                  <a:srgbClr val="A07A35"/>
                </a:solidFill>
                <a:effectLst/>
                <a:latin typeface="Cavolini" panose="03000502040302020204" pitchFamily="66" charset="0"/>
                <a:cs typeface="Times New Roman" panose="02020603050405020304" pitchFamily="18" charset="0"/>
              </a:rPr>
              <a:t>Kamera: 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Dmitrij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Meschijev</a:t>
            </a:r>
            <a:endParaRPr lang="cs-CZ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1500"/>
              </a:spcBef>
              <a:buNone/>
            </a:pPr>
            <a:r>
              <a:rPr lang="cs-CZ" sz="1800" b="1" cap="all" spc="75" dirty="0">
                <a:solidFill>
                  <a:srgbClr val="A07A35"/>
                </a:solidFill>
                <a:effectLst/>
                <a:latin typeface="Cavolini" panose="03000502040302020204" pitchFamily="66" charset="0"/>
                <a:cs typeface="Times New Roman" panose="02020603050405020304" pitchFamily="18" charset="0"/>
              </a:rPr>
              <a:t>hrají: 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Michail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Gluzskij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Sretenskij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Nikodim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Vasiljevič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Margarita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Terechovová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Tasja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Marina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Nejolovová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(Ninočka), Stanislav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Ljubšin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(Samson), Jevgenija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Chanajevová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(Elza Ivanovna) aj.</a:t>
            </a:r>
          </a:p>
        </p:txBody>
      </p:sp>
    </p:spTree>
    <p:extLst>
      <p:ext uri="{BB962C8B-B14F-4D97-AF65-F5344CB8AC3E}">
        <p14:creationId xmlns:p14="http://schemas.microsoft.com/office/powerpoint/2010/main" val="1493184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D114DB-A69F-4B95-A703-FF63A1BEE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užitečné odkazy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DFF63A-A37E-4204-9A9F-B8C25B6F0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i="1" cap="all" spc="25" dirty="0">
                <a:solidFill>
                  <a:srgbClr val="A07A35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filmu:</a:t>
            </a:r>
            <a:endParaRPr lang="cs-CZ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cs-CZ" sz="1800" u="sng" dirty="0">
                <a:solidFill>
                  <a:srgbClr val="F7B615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https://www.culture.ru/movies/3125/monolog-ilya-averbakh-1972</a:t>
            </a:r>
            <a:endParaRPr lang="cs-CZ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cs-CZ" sz="1800" u="sng" dirty="0">
                <a:solidFill>
                  <a:srgbClr val="F7B615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https://www.vokrug.tv/product/show/monolog/</a:t>
            </a:r>
            <a:endParaRPr lang="cs-CZ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i="1" cap="all" spc="25" dirty="0">
                <a:solidFill>
                  <a:srgbClr val="A07A35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film</a:t>
            </a:r>
            <a:endParaRPr lang="cs-CZ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u="sng" spc="25" dirty="0">
                <a:solidFill>
                  <a:srgbClr val="F7B615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https://www.culture.ru/movies/374/monolog</a:t>
            </a:r>
            <a:r>
              <a:rPr lang="cs-CZ" sz="1800" i="1" cap="all" spc="25" dirty="0">
                <a:solidFill>
                  <a:srgbClr val="A07A35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3213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BE2AB6-A5CC-4EE7-962D-966ABEA40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D096C5-2D30-4447-9BC7-3DAC862EF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Charakteristika hlavních hrdinů</a:t>
            </a:r>
          </a:p>
          <a:p>
            <a:pPr marL="0" indent="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 Pojetí „inteligence“ ve filmu? Co je na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Nikodimovi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Sretenském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odlišného? </a:t>
            </a:r>
          </a:p>
          <a:p>
            <a:pPr marL="0" indent="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Je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Nikodim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Sretenský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šťasntý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Co je podle filmu štěstí?</a:t>
            </a:r>
          </a:p>
          <a:p>
            <a:pPr marL="0" indent="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Motiv cínového vojáčku</a:t>
            </a:r>
          </a:p>
          <a:p>
            <a:pPr marL="0" indent="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Motivy samoty a lásky ve filmu</a:t>
            </a:r>
          </a:p>
          <a:p>
            <a:pPr marL="0" indent="0">
              <a:buNone/>
            </a:pP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6) Propojenost názvu a syžetu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5866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E433CB3-EAB2-4842-A1DD-7BC051B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Zástupný obsah 7" descr="Obsah obrázku osoba&#10;&#10;Popis byl vytvořen automaticky">
            <a:extLst>
              <a:ext uri="{FF2B5EF4-FFF2-40B4-BE49-F238E27FC236}">
                <a16:creationId xmlns:a16="http://schemas.microsoft.com/office/drawing/2014/main" id="{A7F03248-CF2F-4DE6-9A6B-47BDAB0EE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DB75148-2791-4D20-8938-D7554D86B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20343"/>
            <a:ext cx="12192000" cy="1937657"/>
          </a:xfrm>
          <a:prstGeom prst="rect">
            <a:avLst/>
          </a:prstGeom>
          <a:gradFill>
            <a:gsLst>
              <a:gs pos="47000">
                <a:srgbClr val="000000">
                  <a:alpha val="18000"/>
                </a:srgbClr>
              </a:gs>
              <a:gs pos="0">
                <a:schemeClr val="tx1">
                  <a:alpha val="0"/>
                </a:schemeClr>
              </a:gs>
              <a:gs pos="100000">
                <a:srgbClr val="000000">
                  <a:alpha val="3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A105CAF-F5B7-4E0D-8767-8752B0C35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72200"/>
            <a:ext cx="7446131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b="1" kern="1200" cap="all" spc="3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andrej</a:t>
            </a:r>
            <a:r>
              <a:rPr lang="cs-CZ" b="1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b="1" kern="1200" cap="all" spc="3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tarkovskij</a:t>
            </a:r>
            <a:r>
              <a:rPr lang="cs-CZ" b="1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(1932-1986)</a:t>
            </a:r>
            <a:endParaRPr lang="en-US" b="1" kern="1200" cap="all" spc="30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92703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ABF998-D5D3-4609-8182-DB5AA808C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339E26-0A49-49BF-A6E9-C56558C46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i="1" cap="all" spc="25" dirty="0">
                <a:solidFill>
                  <a:srgbClr val="A07A35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cs-CZ" sz="1800" i="1" cap="all" spc="25" dirty="0" err="1">
                <a:solidFill>
                  <a:srgbClr val="A07A35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tarkovském</a:t>
            </a:r>
            <a:r>
              <a:rPr lang="cs-CZ" sz="1800" i="1" cap="all" spc="25" dirty="0">
                <a:solidFill>
                  <a:srgbClr val="A07A35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sz="1800" u="sng" dirty="0">
              <a:solidFill>
                <a:srgbClr val="F7B615"/>
              </a:solidFill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cs-CZ" sz="1800" u="sng" dirty="0">
                <a:solidFill>
                  <a:srgbClr val="F7B615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https://www.culture.ru/persons/2176/andrei-tarkovskii</a:t>
            </a:r>
            <a:endParaRPr lang="cs-CZ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cs-CZ" sz="1800" u="sng" dirty="0">
                <a:solidFill>
                  <a:srgbClr val="F7B615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https://www.youtube.com/watch?v=j-l-K4CF32Q</a:t>
            </a:r>
            <a:endParaRPr lang="cs-CZ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i="1" cap="all" spc="25" dirty="0" err="1">
                <a:solidFill>
                  <a:srgbClr val="A07A35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Rohovory</a:t>
            </a:r>
            <a:r>
              <a:rPr lang="cs-CZ" sz="1800" i="1" cap="all" spc="25" dirty="0">
                <a:solidFill>
                  <a:srgbClr val="A07A35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cs-CZ" sz="1800" i="1" cap="all" spc="25" dirty="0" err="1">
                <a:solidFill>
                  <a:srgbClr val="A07A35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tarkovským</a:t>
            </a:r>
            <a:endParaRPr lang="cs-CZ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cs-CZ" sz="1800" u="sng" dirty="0">
                <a:solidFill>
                  <a:srgbClr val="F7B615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https://www.youtube.com/watch?v=aoxQk-nmkBo</a:t>
            </a:r>
            <a:endParaRPr lang="cs-CZ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u="sng" dirty="0">
                <a:solidFill>
                  <a:srgbClr val="F7B615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https://www.youtube.com/watch?v=9j5459dfuFo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0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161D73-0400-475A-8958-686BC48C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8328"/>
            <a:ext cx="9486900" cy="1006813"/>
          </a:xfrm>
        </p:spPr>
        <p:txBody>
          <a:bodyPr/>
          <a:lstStyle/>
          <a:p>
            <a:r>
              <a:rPr lang="cs-CZ" dirty="0"/>
              <a:t>CHARAKTERISTIKA SOVĚTSKÉ KINEMATOGRAFIE. 70. LÉTA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D782FA-D2EE-45C1-A2F2-23BDF8F0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417524"/>
            <a:ext cx="9486901" cy="1675871"/>
          </a:xfrm>
        </p:spPr>
        <p:txBody>
          <a:bodyPr/>
          <a:lstStyle/>
          <a:p>
            <a:r>
              <a:rPr lang="cs-CZ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„Zlaté“ období ruského filmu. </a:t>
            </a:r>
          </a:p>
          <a:p>
            <a:r>
              <a:rPr lang="cs-CZ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Všechno novátorské bylo kritizováno nebo odmítnuto. </a:t>
            </a:r>
          </a:p>
          <a:p>
            <a:r>
              <a:rPr lang="cs-CZ" sz="1800" dirty="0">
                <a:latin typeface="+mn-lt"/>
                <a:cs typeface="Times New Roman" panose="02020603050405020304" pitchFamily="18" charset="0"/>
              </a:rPr>
              <a:t>O válečné filmy už není takový zájem. Výjimkami jsou filmy </a:t>
            </a:r>
            <a:r>
              <a:rPr lang="cs-CZ" sz="1800" i="1" dirty="0">
                <a:latin typeface="+mn-lt"/>
                <a:cs typeface="Times New Roman" panose="02020603050405020304" pitchFamily="18" charset="0"/>
              </a:rPr>
              <a:t> A jitra jsou zde tichá</a:t>
            </a:r>
            <a:r>
              <a:rPr lang="cs-CZ" sz="18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cs-CZ" sz="1800" i="1" dirty="0">
                <a:latin typeface="+mn-lt"/>
                <a:cs typeface="Times New Roman" panose="02020603050405020304" pitchFamily="18" charset="0"/>
              </a:rPr>
              <a:t>Bojovali za vlast</a:t>
            </a:r>
            <a:r>
              <a:rPr lang="cs-CZ" sz="1800" dirty="0">
                <a:latin typeface="+mn-lt"/>
                <a:cs typeface="Times New Roman" panose="02020603050405020304" pitchFamily="18" charset="0"/>
              </a:rPr>
              <a:t> a </a:t>
            </a:r>
            <a:r>
              <a:rPr lang="cs-CZ" sz="1800" i="1" dirty="0">
                <a:latin typeface="+mn-lt"/>
                <a:cs typeface="Times New Roman" panose="02020603050405020304" pitchFamily="18" charset="0"/>
              </a:rPr>
              <a:t>Zpívající </a:t>
            </a:r>
            <a:r>
              <a:rPr lang="cs-CZ" sz="1800" i="1" dirty="0" err="1">
                <a:latin typeface="+mn-lt"/>
                <a:cs typeface="Times New Roman" panose="02020603050405020304" pitchFamily="18" charset="0"/>
              </a:rPr>
              <a:t>eskarda</a:t>
            </a:r>
            <a:endParaRPr lang="cs-CZ" dirty="0">
              <a:latin typeface="+mn-lt"/>
            </a:endParaRPr>
          </a:p>
        </p:txBody>
      </p:sp>
      <p:pic>
        <p:nvPicPr>
          <p:cNvPr id="4" name="Obrázek 3" descr="Image result for а зори здесь тихие 1972">
            <a:extLst>
              <a:ext uri="{FF2B5EF4-FFF2-40B4-BE49-F238E27FC236}">
                <a16:creationId xmlns:a16="http://schemas.microsoft.com/office/drawing/2014/main" id="{76FA9413-CCA4-4EA3-BBBF-BC53B1C0401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3000798"/>
            <a:ext cx="2497686" cy="3365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7BF6980-3541-496A-9896-3174EA4F441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47157" y="3000798"/>
            <a:ext cx="2497686" cy="3365277"/>
          </a:xfrm>
          <a:prstGeom prst="rect">
            <a:avLst/>
          </a:prstGeom>
        </p:spPr>
      </p:pic>
      <p:pic>
        <p:nvPicPr>
          <p:cNvPr id="6" name="Obrázek 5" descr="Image result for В бой идут одни старики">
            <a:extLst>
              <a:ext uri="{FF2B5EF4-FFF2-40B4-BE49-F238E27FC236}">
                <a16:creationId xmlns:a16="http://schemas.microsoft.com/office/drawing/2014/main" id="{60377F3B-04E2-418F-AF29-E4A13243EF7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714" y="3000797"/>
            <a:ext cx="2497687" cy="3365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6111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5DEB908-D1CD-4F2D-8E11-147CE2779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AD737C-E656-4AA4-816A-3E6836ED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0" y="685800"/>
            <a:ext cx="67437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6CF234-CF08-4A9A-BBE3-9EAE11404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6345" y="1008185"/>
            <a:ext cx="5580183" cy="314777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err="1"/>
              <a:t>solaris</a:t>
            </a:r>
            <a:endParaRPr lang="cs-CZ" dirty="0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C01FA6DD-3664-4F0D-A871-AA1BCF18A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441"/>
            <a:ext cx="3487028" cy="547311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BA2A6CB-A8A1-4BA8-A031-98138AEDF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6344" y="1486570"/>
            <a:ext cx="5580183" cy="452512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Bef>
                <a:spcPts val="1500"/>
              </a:spcBef>
            </a:pPr>
            <a:r>
              <a:rPr lang="en-GB" sz="1800" b="1" cap="all" spc="75" dirty="0">
                <a:solidFill>
                  <a:srgbClr val="A07A35"/>
                </a:solidFill>
                <a:effectLst/>
                <a:latin typeface="Cavolini" panose="03000502040302020204" pitchFamily="66" charset="0"/>
                <a:cs typeface="Times New Roman" panose="02020603050405020304" pitchFamily="18" charset="0"/>
              </a:rPr>
              <a:t>N</a:t>
            </a:r>
            <a:r>
              <a:rPr lang="cs-CZ" sz="1800" b="1" cap="all" spc="75" dirty="0">
                <a:solidFill>
                  <a:srgbClr val="A07A35"/>
                </a:solidFill>
                <a:effectLst/>
                <a:latin typeface="Cavolini" panose="03000502040302020204" pitchFamily="66" charset="0"/>
                <a:cs typeface="Times New Roman" panose="02020603050405020304" pitchFamily="18" charset="0"/>
              </a:rPr>
              <a:t>ÁMĚT</a:t>
            </a:r>
          </a:p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Dle románu vědecko-fantastického románu Stanislava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Lema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Ve filmu jsou propojené detektivní zápletka a filozofický obsah. Hrdinové filmu zkoumají planetu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Solaris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zjišťují, že jejích myšlenky a vzpomínky se materializují.</a:t>
            </a:r>
          </a:p>
          <a:p>
            <a:pPr>
              <a:lnSpc>
                <a:spcPct val="115000"/>
              </a:lnSpc>
              <a:spcBef>
                <a:spcPts val="1500"/>
              </a:spcBef>
            </a:pPr>
            <a:r>
              <a:rPr lang="cs-CZ" sz="1800" b="1" cap="all" spc="75" dirty="0">
                <a:solidFill>
                  <a:srgbClr val="A07A35"/>
                </a:solidFill>
                <a:effectLst/>
                <a:latin typeface="Cavolini" panose="03000502040302020204" pitchFamily="66" charset="0"/>
                <a:cs typeface="Times New Roman" panose="02020603050405020304" pitchFamily="18" charset="0"/>
              </a:rPr>
              <a:t>Scénář: 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Andrej 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Tarkovskij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Fridrich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Gorenštejn</a:t>
            </a:r>
            <a:endParaRPr lang="cs-CZ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500"/>
              </a:spcBef>
            </a:pPr>
            <a:r>
              <a:rPr lang="cs-CZ" sz="1800" b="1" cap="all" spc="75" dirty="0">
                <a:solidFill>
                  <a:srgbClr val="A07A35"/>
                </a:solidFill>
                <a:effectLst/>
                <a:latin typeface="Cavolini" panose="03000502040302020204" pitchFamily="66" charset="0"/>
                <a:cs typeface="Times New Roman" panose="02020603050405020304" pitchFamily="18" charset="0"/>
              </a:rPr>
              <a:t>Kamera: 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Vadim 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Jusov</a:t>
            </a:r>
            <a:endParaRPr lang="cs-CZ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500"/>
              </a:spcBef>
            </a:pPr>
            <a:r>
              <a:rPr lang="cs-CZ" sz="1800" b="1" cap="all" spc="75" dirty="0">
                <a:solidFill>
                  <a:srgbClr val="A07A35"/>
                </a:solidFill>
                <a:effectLst/>
                <a:latin typeface="Cavolini" panose="03000502040302020204" pitchFamily="66" charset="0"/>
                <a:cs typeface="Times New Roman" panose="02020603050405020304" pitchFamily="18" charset="0"/>
              </a:rPr>
              <a:t>hrají: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Donatas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Banionis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(Kris), Natalja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Bondarčuková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Chari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Juri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Jarvet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Snaut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Vladislav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Dvoržeckij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(pilot), Nikolaj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Grinko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(Nik Kelvin), Anatolij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Solonicin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Sartorius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Sos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Sarkisjan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Gibarjan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aj.</a:t>
            </a:r>
          </a:p>
          <a:p>
            <a:r>
              <a:rPr lang="cs-CZ" sz="1800" u="sng" dirty="0">
                <a:solidFill>
                  <a:srgbClr val="F7B615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komentář A. Tarkovského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604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DBC7A2-712F-4627-B1CD-AF26BA365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užitečné odkazy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5CA6E0-28F5-4FEB-BAFE-477D4AE79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i="1" cap="all" spc="25" dirty="0">
                <a:solidFill>
                  <a:srgbClr val="A07A35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filmu</a:t>
            </a:r>
            <a:endParaRPr lang="cs-CZ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cs-CZ" sz="1800" u="sng" dirty="0">
                <a:solidFill>
                  <a:srgbClr val="F7B615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https://www.youtube.com/watch?v=qo1uUCENea0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cs-CZ" sz="1800" u="sng" dirty="0">
                <a:solidFill>
                  <a:srgbClr val="F7B615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https://www.youtube.com/watch?v=xNNFZclUhlE</a:t>
            </a:r>
            <a:endParaRPr lang="cs-CZ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cs-CZ" sz="1800" u="sng" dirty="0">
                <a:solidFill>
                  <a:srgbClr val="F7B615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https://www.youtube.com/watch?v=QFN9jHyd0qw</a:t>
            </a:r>
            <a:endParaRPr lang="cs-CZ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u="sng" dirty="0">
                <a:solidFill>
                  <a:srgbClr val="F7B615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https://www.youtube.com/watch?v=Sn9bSWBrpow</a:t>
            </a:r>
            <a:endParaRPr lang="cs-CZ" sz="1800" u="sng" dirty="0">
              <a:solidFill>
                <a:srgbClr val="F7B615"/>
              </a:solidFill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i="1" cap="all" spc="25" dirty="0">
                <a:solidFill>
                  <a:srgbClr val="A07A35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FILM</a:t>
            </a:r>
            <a:endParaRPr lang="cs-CZ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cs-CZ" sz="1800" u="sng" dirty="0">
                <a:solidFill>
                  <a:srgbClr val="F7B615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https://cinema.mosfilm.ru/films/34772/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- 1. a 2. díl (s angl. titulky).</a:t>
            </a:r>
          </a:p>
          <a:p>
            <a:pPr marL="0" indent="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Nahoře vyberete díl (1./2.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8780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3DB667-99A1-4282-9F56-9B2BCF50B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115" y="685799"/>
            <a:ext cx="9486900" cy="656617"/>
          </a:xfrm>
        </p:spPr>
        <p:txBody>
          <a:bodyPr/>
          <a:lstStyle/>
          <a:p>
            <a:r>
              <a:rPr lang="cs-CZ" dirty="0"/>
              <a:t>otázky k filmu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1A9F9C-C029-4656-9AAF-75FA72ED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115" y="1634247"/>
            <a:ext cx="10972800" cy="4537954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Jaké je poslání filmu</a:t>
            </a:r>
          </a:p>
          <a:p>
            <a:pPr marL="0" indent="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Jak se mění postava Krise během filmu</a:t>
            </a:r>
          </a:p>
          <a:p>
            <a:pPr marL="0" indent="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Co symbolizuje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Chari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Popište tuto postavu.</a:t>
            </a:r>
          </a:p>
          <a:p>
            <a:pPr marL="0" indent="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Proč každá z dvou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Chari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spáchají sebevraždu?</a:t>
            </a:r>
          </a:p>
          <a:p>
            <a:pPr marL="0" indent="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Proč umřel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Gibarjan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Proč mu nerozumí ani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Snaut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ani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Sartorius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Co má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Gibarjan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společného s Krisem?</a:t>
            </a:r>
          </a:p>
          <a:p>
            <a:pPr marL="0" indent="0">
              <a:buNone/>
            </a:pP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6) Symbolické záběry/scény ve filmu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4381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E433CB3-EAB2-4842-A1DD-7BC051B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osoba, muž, košile, pózování&#10;&#10;Popis byl vytvořen automaticky">
            <a:extLst>
              <a:ext uri="{FF2B5EF4-FFF2-40B4-BE49-F238E27FC236}">
                <a16:creationId xmlns:a16="http://schemas.microsoft.com/office/drawing/2014/main" id="{E6BF5E1E-E9D4-47A4-B36B-1BFC4DBFE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DB75148-2791-4D20-8938-D7554D86B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20343"/>
            <a:ext cx="12192000" cy="1937657"/>
          </a:xfrm>
          <a:prstGeom prst="rect">
            <a:avLst/>
          </a:prstGeom>
          <a:gradFill>
            <a:gsLst>
              <a:gs pos="47000">
                <a:srgbClr val="000000">
                  <a:alpha val="18000"/>
                </a:srgbClr>
              </a:gs>
              <a:gs pos="0">
                <a:schemeClr val="tx1">
                  <a:alpha val="0"/>
                </a:schemeClr>
              </a:gs>
              <a:gs pos="100000">
                <a:srgbClr val="000000">
                  <a:alpha val="3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3ADE0B6-84C9-43A5-96A5-4E6E275FF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204" y="6172200"/>
            <a:ext cx="7446131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b="1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Nikita </a:t>
            </a:r>
            <a:r>
              <a:rPr lang="cs-CZ" b="1" kern="1200" cap="all" spc="3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Michalkov</a:t>
            </a:r>
            <a:r>
              <a:rPr lang="cs-CZ" b="1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(1945)</a:t>
            </a:r>
            <a:endParaRPr lang="en-US" b="1" kern="1200" cap="all" spc="30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47723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984C28-6C2C-438A-A7C4-520BBF4E3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Filmy o N. </a:t>
            </a:r>
            <a:r>
              <a:rPr lang="cs-CZ" dirty="0" err="1"/>
              <a:t>Michalkovovi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54D5B2-9D01-4762-9DDE-A3D5DE4A8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u="sng" dirty="0">
                <a:solidFill>
                  <a:srgbClr val="F7B615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https://www.youtube.com/watch?v=OELNUGymJug</a:t>
            </a:r>
            <a:endParaRPr lang="cs-CZ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u="sng" dirty="0">
                <a:solidFill>
                  <a:srgbClr val="F7B615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https://www.youtube.com/watch?v=eQv3f6rxy6g</a:t>
            </a:r>
            <a:endParaRPr lang="cs-CZ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u="sng" dirty="0">
                <a:solidFill>
                  <a:srgbClr val="F7B615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https://www.youtube.com/watch?v=yoUtulJFhr8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8086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5DEB908-D1CD-4F2D-8E11-147CE2779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AD737C-E656-4AA4-816A-3E6836ED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0" y="685800"/>
            <a:ext cx="67437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19D6370-1168-4826-A70E-6F236E6EF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628" y="746313"/>
            <a:ext cx="6406002" cy="45406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000" dirty="0"/>
              <a:t>Nedokončená skladba (1977) 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0CA67EC3-239A-44D4-B4D5-92A16F26FD1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73346"/>
            <a:ext cx="3487028" cy="491130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12C306-94C2-49DF-8FA3-1B9D54E0E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6345" y="1260892"/>
            <a:ext cx="5580183" cy="444351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Bef>
                <a:spcPts val="1500"/>
              </a:spcBef>
            </a:pPr>
            <a:r>
              <a:rPr lang="cs-CZ" sz="1800" b="1" cap="all" spc="75" dirty="0">
                <a:solidFill>
                  <a:srgbClr val="A07A35"/>
                </a:solidFill>
                <a:effectLst/>
                <a:latin typeface="Cavolini" panose="03000502040302020204" pitchFamily="66" charset="0"/>
                <a:cs typeface="Times New Roman" panose="02020603050405020304" pitchFamily="18" charset="0"/>
              </a:rPr>
              <a:t>Námět: 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Dle hry A. P. Čechova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sz="1800" i="1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ezotcovščina</a:t>
            </a:r>
            <a:r>
              <a:rPr lang="cs-CZ" sz="1800" i="1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i="1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Безотцовщина</a:t>
            </a:r>
            <a:r>
              <a:rPr lang="cs-CZ" sz="1800" i="1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5000"/>
              </a:lnSpc>
              <a:spcBef>
                <a:spcPts val="1500"/>
              </a:spcBef>
            </a:pPr>
            <a:r>
              <a:rPr lang="cs-CZ" sz="1800" b="1" cap="all" spc="75" dirty="0">
                <a:solidFill>
                  <a:srgbClr val="A07A35"/>
                </a:solidFill>
                <a:effectLst/>
                <a:latin typeface="Cavolini" panose="03000502040302020204" pitchFamily="66" charset="0"/>
                <a:cs typeface="Times New Roman" panose="02020603050405020304" pitchFamily="18" charset="0"/>
              </a:rPr>
              <a:t>Kamera: 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Pavel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Lebešev</a:t>
            </a:r>
            <a:endParaRPr lang="cs-CZ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500"/>
              </a:spcBef>
            </a:pPr>
            <a:r>
              <a:rPr lang="cs-CZ" sz="1800" b="1" cap="all" spc="75" dirty="0">
                <a:solidFill>
                  <a:srgbClr val="A07A35"/>
                </a:solidFill>
                <a:effectLst/>
                <a:latin typeface="Cavolini" panose="03000502040302020204" pitchFamily="66" charset="0"/>
                <a:cs typeface="Times New Roman" panose="02020603050405020304" pitchFamily="18" charset="0"/>
              </a:rPr>
              <a:t>Hrají: 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Alexandr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Kaljagin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(Michail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Vasiljevič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Platonov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Jelena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Solovej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(Sofia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Jegorovna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Vojniceva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Jevgenija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Glušenková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Sašeňka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Platonovová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Antonina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Šuranovová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Vojnicevová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Anna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Petrovna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Jurij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Bogatyrjov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(Sergej Pavlovič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Vojnicev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Oleg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Tabakov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(Pavel Petrovič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Ščerbuk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Nikolaj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Pastuchov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Porfirij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Semjonovič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Glagoljev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Pavel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Kadočnikov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(Ivan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Ivanovič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Trilickij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Nikita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Michalkov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(Nikolaj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Ivanovič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Trileckij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aj.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8250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1A186F-64AC-45D3-890D-B6A41D540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užitečné odkazy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44124F-B4BC-4A2E-87EF-E2ED7E505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i="1" cap="all" spc="25" dirty="0">
                <a:solidFill>
                  <a:srgbClr val="A07A35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Přednáška o filmu:</a:t>
            </a:r>
            <a:endParaRPr lang="cs-CZ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cs-CZ" sz="1800" u="sng" dirty="0">
                <a:solidFill>
                  <a:srgbClr val="F7B615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https://www.culture.ru/movies/3084/neokonchennaya-pesa-dlya-mekhanicheskogo-pianino-nikita-mikhalkov-1976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cs-CZ" sz="1800" u="sng" dirty="0">
                <a:solidFill>
                  <a:srgbClr val="F7B615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https://www.youtube.com/watch?v=6HDacoSJSek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i="1" cap="all" spc="25" dirty="0">
                <a:solidFill>
                  <a:srgbClr val="A07A35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film</a:t>
            </a:r>
            <a:endParaRPr lang="cs-CZ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cs-CZ" sz="1800" u="sng" dirty="0">
                <a:solidFill>
                  <a:srgbClr val="F7B615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https://www.culture.ru/movies/349/neokonchennaya-pesa-dlya-mekhanicheskogo-pianino</a:t>
            </a:r>
            <a:endParaRPr lang="cs-CZ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6956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E1B19B-483B-4793-A31D-58DF8FF45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k filmu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5C5942-3BF0-4096-984B-FF6965C68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Charakteristika filmu a hrdinů</a:t>
            </a:r>
          </a:p>
          <a:p>
            <a:pPr marL="0" indent="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Název filmu</a:t>
            </a:r>
          </a:p>
          <a:p>
            <a:pPr marL="0" indent="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Jak je zobrazena ruská inteligence?</a:t>
            </a:r>
          </a:p>
          <a:p>
            <a:pPr marL="0" indent="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Motiv lásky ve filmu</a:t>
            </a:r>
          </a:p>
          <a:p>
            <a:pPr marL="0" indent="0">
              <a:buNone/>
            </a:pP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5)Okomentujte finální scénu filmu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9350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52BF0A-A962-438C-998A-665362A75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191638"/>
            <a:ext cx="9486900" cy="1084634"/>
          </a:xfrm>
        </p:spPr>
        <p:txBody>
          <a:bodyPr/>
          <a:lstStyle/>
          <a:p>
            <a:r>
              <a:rPr lang="cs-CZ" dirty="0"/>
              <a:t>CHARAKTERISTIKA SOVĚTSKÉ KINEMATOGRAFIE. 70. LÉTA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ED28C5-63A7-4E43-ACF4-73544F0EB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918298"/>
            <a:ext cx="9486901" cy="2216832"/>
          </a:xfrm>
        </p:spPr>
        <p:txBody>
          <a:bodyPr/>
          <a:lstStyle/>
          <a:p>
            <a:r>
              <a:rPr lang="cs-CZ" dirty="0"/>
              <a:t>„Tichá“/„klidná“ kinematografie</a:t>
            </a:r>
          </a:p>
          <a:p>
            <a:r>
              <a:rPr lang="cs-CZ" dirty="0"/>
              <a:t>Největší režiséři ruského filmu: </a:t>
            </a:r>
            <a:r>
              <a:rPr lang="cs-CZ" i="1" dirty="0" err="1"/>
              <a:t>Eldar</a:t>
            </a:r>
            <a:r>
              <a:rPr lang="cs-CZ" i="1" dirty="0"/>
              <a:t> </a:t>
            </a:r>
            <a:r>
              <a:rPr lang="cs-CZ" i="1" dirty="0" err="1"/>
              <a:t>Rjazanov</a:t>
            </a:r>
            <a:r>
              <a:rPr lang="cs-CZ" i="1" dirty="0"/>
              <a:t>, Vladimir </a:t>
            </a:r>
            <a:r>
              <a:rPr lang="cs-CZ" i="1" dirty="0" err="1"/>
              <a:t>Menšov</a:t>
            </a:r>
            <a:r>
              <a:rPr lang="cs-CZ" i="1" dirty="0"/>
              <a:t>, Georgij </a:t>
            </a:r>
            <a:r>
              <a:rPr lang="cs-CZ" i="1" dirty="0" err="1"/>
              <a:t>Danelija</a:t>
            </a:r>
            <a:r>
              <a:rPr lang="cs-CZ" i="1" dirty="0"/>
              <a:t>, Mark Zacharov, Leonid </a:t>
            </a:r>
            <a:r>
              <a:rPr lang="cs-CZ" i="1" dirty="0" err="1"/>
              <a:t>Gajdaj</a:t>
            </a:r>
            <a:r>
              <a:rPr lang="cs-CZ" i="1" dirty="0"/>
              <a:t> </a:t>
            </a:r>
            <a:r>
              <a:rPr lang="cs-CZ" dirty="0"/>
              <a:t>a jiní.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9174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Zástupný obsah 3" descr="Image result for Мимино">
            <a:extLst>
              <a:ext uri="{FF2B5EF4-FFF2-40B4-BE49-F238E27FC236}">
                <a16:creationId xmlns:a16="http://schemas.microsoft.com/office/drawing/2014/main" id="{0817F853-B08C-4663-B20C-CC7B179CD5F3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" r="5647" b="-3"/>
          <a:stretch/>
        </p:blipFill>
        <p:spPr bwMode="auto">
          <a:xfrm>
            <a:off x="4199366" y="171716"/>
            <a:ext cx="3793268" cy="6514565"/>
          </a:xfrm>
          <a:prstGeom prst="rect">
            <a:avLst/>
          </a:prstGeom>
          <a:noFill/>
        </p:spPr>
      </p:pic>
      <p:pic>
        <p:nvPicPr>
          <p:cNvPr id="2" name="Zástupný obsah 3" descr="Image result for ирония судьбы или с лёгким паром">
            <a:extLst>
              <a:ext uri="{FF2B5EF4-FFF2-40B4-BE49-F238E27FC236}">
                <a16:creationId xmlns:a16="http://schemas.microsoft.com/office/drawing/2014/main" id="{C3838235-A718-4F22-BFE0-7605E95C79AB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r="4637" b="-1"/>
          <a:stretch/>
        </p:blipFill>
        <p:spPr bwMode="auto">
          <a:xfrm>
            <a:off x="204961" y="171716"/>
            <a:ext cx="3822924" cy="6514565"/>
          </a:xfrm>
          <a:prstGeom prst="rect">
            <a:avLst/>
          </a:prstGeom>
          <a:noFill/>
        </p:spPr>
      </p:pic>
      <p:pic>
        <p:nvPicPr>
          <p:cNvPr id="4" name="Zástupný obsah 3" descr="Image result for Служебный роман">
            <a:extLst>
              <a:ext uri="{FF2B5EF4-FFF2-40B4-BE49-F238E27FC236}">
                <a16:creationId xmlns:a16="http://schemas.microsoft.com/office/drawing/2014/main" id="{7C2E1F89-598A-4BA3-A0DE-23BECD3D6E7A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r="4102" b="-3"/>
          <a:stretch/>
        </p:blipFill>
        <p:spPr bwMode="auto">
          <a:xfrm>
            <a:off x="8188032" y="171716"/>
            <a:ext cx="3799007" cy="65145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2876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Zástupný obsah 3" descr="Obsah obrázku mapa&#10;&#10;Popis byl vytvořen automaticky">
            <a:extLst>
              <a:ext uri="{FF2B5EF4-FFF2-40B4-BE49-F238E27FC236}">
                <a16:creationId xmlns:a16="http://schemas.microsoft.com/office/drawing/2014/main" id="{1B996AFC-9A76-410D-B9CA-168DBCFF67D6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5212" r="13063" b="-3"/>
          <a:stretch/>
        </p:blipFill>
        <p:spPr>
          <a:xfrm>
            <a:off x="8205204" y="171716"/>
            <a:ext cx="3793268" cy="6514565"/>
          </a:xfrm>
          <a:prstGeom prst="rect">
            <a:avLst/>
          </a:prstGeom>
        </p:spPr>
      </p:pic>
      <p:pic>
        <p:nvPicPr>
          <p:cNvPr id="3" name="Picture 2" descr="Фильм Розыгрыш (фильм): смотреть онлайн в хорошем качестве, фото, видео -  Вокруг ТВ.">
            <a:extLst>
              <a:ext uri="{FF2B5EF4-FFF2-40B4-BE49-F238E27FC236}">
                <a16:creationId xmlns:a16="http://schemas.microsoft.com/office/drawing/2014/main" id="{B9701A92-64B0-4FD9-BBE2-BDB05818B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6" r="740" b="1"/>
          <a:stretch/>
        </p:blipFill>
        <p:spPr bwMode="auto">
          <a:xfrm>
            <a:off x="4184538" y="171716"/>
            <a:ext cx="3822924" cy="651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0332B4C2-A594-4510-9178-8F2169F9BF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" r="8527" b="-3"/>
          <a:stretch/>
        </p:blipFill>
        <p:spPr>
          <a:xfrm>
            <a:off x="193528" y="171716"/>
            <a:ext cx="3799007" cy="65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30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obsah 4" descr="Obsah obrázku text, osoba, pózování, lidé&#10;&#10;Popis byl vytvořen automaticky">
            <a:extLst>
              <a:ext uri="{FF2B5EF4-FFF2-40B4-BE49-F238E27FC236}">
                <a16:creationId xmlns:a16="http://schemas.microsoft.com/office/drawing/2014/main" id="{39F2CB24-CAD4-4247-B2AD-CDF0A7FBD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268" y="684758"/>
            <a:ext cx="3662171" cy="5486399"/>
          </a:xfrm>
          <a:prstGeom prst="rect">
            <a:avLst/>
          </a:prstGeom>
        </p:spPr>
      </p:pic>
      <p:pic>
        <p:nvPicPr>
          <p:cNvPr id="3" name="Zástupný obsah 9" descr="Obsah obrázku text, interiér, pózování&#10;&#10;Popis byl vytvořen automaticky">
            <a:extLst>
              <a:ext uri="{FF2B5EF4-FFF2-40B4-BE49-F238E27FC236}">
                <a16:creationId xmlns:a16="http://schemas.microsoft.com/office/drawing/2014/main" id="{09034B4C-6EC2-4C5A-A65C-BCD989EB4A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869"/>
          <a:stretch/>
        </p:blipFill>
        <p:spPr>
          <a:xfrm>
            <a:off x="6856562" y="682673"/>
            <a:ext cx="3811437" cy="54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14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856F4B-3D3B-40B9-B670-AA6B6260C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012EC0-EBE2-4792-820E-B55009EBD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0899" y="685800"/>
            <a:ext cx="5448299" cy="5486401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952BF0A-A962-438C-998A-665362A75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177" y="914400"/>
            <a:ext cx="4466804" cy="955607"/>
          </a:xfrm>
        </p:spPr>
        <p:txBody>
          <a:bodyPr>
            <a:normAutofit/>
          </a:bodyPr>
          <a:lstStyle/>
          <a:p>
            <a:pPr algn="ctr"/>
            <a:r>
              <a:rPr lang="cs-CZ" sz="2000"/>
              <a:t>CHARAKTERISTIKA SOVĚTSKÉ KINEMATOGRAFIE. 70. LÉTA</a:t>
            </a:r>
          </a:p>
        </p:txBody>
      </p:sp>
      <p:pic>
        <p:nvPicPr>
          <p:cNvPr id="9" name="Obrázek 8" descr="Obsah obrázku muž, osoba, brýle, nošení&#10;&#10;Popis byl vytvořen automaticky">
            <a:extLst>
              <a:ext uri="{FF2B5EF4-FFF2-40B4-BE49-F238E27FC236}">
                <a16:creationId xmlns:a16="http://schemas.microsoft.com/office/drawing/2014/main" id="{C63C7DFF-ECEF-4881-A2FB-9210140496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6567"/>
          <a:stretch/>
        </p:blipFill>
        <p:spPr>
          <a:xfrm>
            <a:off x="9448799" y="0"/>
            <a:ext cx="2743201" cy="3428990"/>
          </a:xfrm>
          <a:prstGeom prst="rect">
            <a:avLst/>
          </a:prstGeom>
        </p:spPr>
      </p:pic>
      <p:pic>
        <p:nvPicPr>
          <p:cNvPr id="7" name="Obrázek 6" descr="Obsah obrázku zeď, osoba, interiér, pózování&#10;&#10;Popis byl vytvořen automaticky">
            <a:extLst>
              <a:ext uri="{FF2B5EF4-FFF2-40B4-BE49-F238E27FC236}">
                <a16:creationId xmlns:a16="http://schemas.microsoft.com/office/drawing/2014/main" id="{B3E6C678-3EDC-453E-B890-D0277135A4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0" r="26950" b="-1"/>
          <a:stretch/>
        </p:blipFill>
        <p:spPr>
          <a:xfrm>
            <a:off x="20" y="3429000"/>
            <a:ext cx="2743181" cy="3429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ED28C5-63A7-4E43-ACF4-73544F0EB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6700" y="2145220"/>
            <a:ext cx="4076700" cy="36707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200"/>
              <a:t>Filmy „na zakázku“: o budování socialismu, o pracovnicích strany … </a:t>
            </a:r>
          </a:p>
          <a:p>
            <a:pPr>
              <a:lnSpc>
                <a:spcPct val="90000"/>
              </a:lnSpc>
            </a:pPr>
            <a:r>
              <a:rPr lang="cs-CZ" sz="2200"/>
              <a:t>Hodně snímku se posílalo na přepracování nebo dopracování.</a:t>
            </a:r>
          </a:p>
          <a:p>
            <a:pPr>
              <a:lnSpc>
                <a:spcPct val="90000"/>
              </a:lnSpc>
            </a:pPr>
            <a:r>
              <a:rPr lang="cs-CZ" sz="2200"/>
              <a:t>Nejhorší situace: autorský film: Alexej German </a:t>
            </a:r>
            <a:r>
              <a:rPr lang="cs-CZ" sz="2200" i="1"/>
              <a:t>Prověrka osudem</a:t>
            </a:r>
            <a:r>
              <a:rPr lang="cs-CZ" sz="2200"/>
              <a:t>, Kira </a:t>
            </a:r>
            <a:r>
              <a:rPr lang="cs-CZ" sz="2200" err="1"/>
              <a:t>Muratovová</a:t>
            </a:r>
            <a:r>
              <a:rPr lang="cs-CZ" sz="2200"/>
              <a:t> </a:t>
            </a:r>
            <a:r>
              <a:rPr lang="cs-CZ" sz="2200" i="1"/>
              <a:t>Dlouhé loučení</a:t>
            </a:r>
            <a:r>
              <a:rPr lang="cs-CZ" sz="2200"/>
              <a:t>, </a:t>
            </a:r>
            <a:r>
              <a:rPr lang="cs-CZ" sz="2200" err="1"/>
              <a:t>Gleb</a:t>
            </a:r>
            <a:r>
              <a:rPr lang="cs-CZ" sz="2200"/>
              <a:t> </a:t>
            </a:r>
            <a:r>
              <a:rPr lang="cs-CZ" sz="2200" err="1"/>
              <a:t>Panfilov</a:t>
            </a:r>
            <a:r>
              <a:rPr lang="cs-CZ" sz="2200" i="1"/>
              <a:t> Téma</a:t>
            </a:r>
            <a:r>
              <a:rPr lang="cs-CZ" sz="2200"/>
              <a:t>, Andrej </a:t>
            </a:r>
            <a:r>
              <a:rPr lang="cs-CZ" sz="2200" err="1"/>
              <a:t>Tarkovskij</a:t>
            </a:r>
            <a:r>
              <a:rPr lang="cs-CZ" sz="2200"/>
              <a:t> </a:t>
            </a:r>
            <a:r>
              <a:rPr lang="cs-CZ" sz="2200" i="1"/>
              <a:t>Zrcadlo a </a:t>
            </a:r>
            <a:r>
              <a:rPr lang="cs-CZ" sz="2200" i="1" err="1"/>
              <a:t>Solaris</a:t>
            </a:r>
            <a:r>
              <a:rPr lang="cs-CZ" sz="2200" i="1"/>
              <a:t> </a:t>
            </a:r>
            <a:r>
              <a:rPr lang="cs-CZ" sz="2200"/>
              <a:t>aj.</a:t>
            </a:r>
          </a:p>
        </p:txBody>
      </p:sp>
      <p:pic>
        <p:nvPicPr>
          <p:cNvPr id="5" name="Obrázek 4" descr="Obsah obrázku osoba, interiér&#10;&#10;Popis byl vytvořen automaticky">
            <a:extLst>
              <a:ext uri="{FF2B5EF4-FFF2-40B4-BE49-F238E27FC236}">
                <a16:creationId xmlns:a16="http://schemas.microsoft.com/office/drawing/2014/main" id="{5BEDCA44-48DD-414B-BD27-5292CAEA2F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4181"/>
          <a:stretch/>
        </p:blipFill>
        <p:spPr>
          <a:xfrm>
            <a:off x="-5" y="10"/>
            <a:ext cx="2667000" cy="3428990"/>
          </a:xfrm>
          <a:prstGeom prst="rect">
            <a:avLst/>
          </a:prstGeom>
        </p:spPr>
      </p:pic>
      <p:pic>
        <p:nvPicPr>
          <p:cNvPr id="11" name="Obrázek 10" descr="Obsah obrázku osoba, muž, interiér&#10;&#10;Popis byl vytvořen automaticky">
            <a:extLst>
              <a:ext uri="{FF2B5EF4-FFF2-40B4-BE49-F238E27FC236}">
                <a16:creationId xmlns:a16="http://schemas.microsoft.com/office/drawing/2014/main" id="{A5915487-8842-4384-B04F-A01739D7E8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1"/>
          <a:stretch/>
        </p:blipFill>
        <p:spPr>
          <a:xfrm>
            <a:off x="9525000" y="3429000"/>
            <a:ext cx="2667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07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52BF0A-A962-438C-998A-665362A75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50" y="214008"/>
            <a:ext cx="9486900" cy="933855"/>
          </a:xfrm>
        </p:spPr>
        <p:txBody>
          <a:bodyPr>
            <a:normAutofit fontScale="90000"/>
          </a:bodyPr>
          <a:lstStyle/>
          <a:p>
            <a:r>
              <a:rPr lang="cs-CZ" dirty="0"/>
              <a:t>CHARAKTERISTIKA SOVĚTSKÉ KINEMATOGRAFIE. 70. LÉTA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ED28C5-63A7-4E43-ACF4-73544F0EB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549" y="1284051"/>
            <a:ext cx="9486901" cy="93385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dětský a mladický film</a:t>
            </a:r>
          </a:p>
          <a:p>
            <a:r>
              <a:rPr lang="cs-CZ" dirty="0"/>
              <a:t>hudební a taneční filmy-pohádky</a:t>
            </a:r>
          </a:p>
        </p:txBody>
      </p:sp>
      <p:pic>
        <p:nvPicPr>
          <p:cNvPr id="4" name="Obrázek 3" descr="Image result for буратино фильм афиша">
            <a:extLst>
              <a:ext uri="{FF2B5EF4-FFF2-40B4-BE49-F238E27FC236}">
                <a16:creationId xmlns:a16="http://schemas.microsoft.com/office/drawing/2014/main" id="{D1EB4CC3-3BEC-4FE1-BC5F-E106E40C788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49" y="2439032"/>
            <a:ext cx="2334199" cy="3378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Image result for мама фильм 1976 афиша">
            <a:extLst>
              <a:ext uri="{FF2B5EF4-FFF2-40B4-BE49-F238E27FC236}">
                <a16:creationId xmlns:a16="http://schemas.microsoft.com/office/drawing/2014/main" id="{E43FE933-FDAD-4B4C-B4E8-E1E5873FF4D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487" y="2439031"/>
            <a:ext cx="2334199" cy="337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Image result for приключения электроника фильм">
            <a:extLst>
              <a:ext uri="{FF2B5EF4-FFF2-40B4-BE49-F238E27FC236}">
                <a16:creationId xmlns:a16="http://schemas.microsoft.com/office/drawing/2014/main" id="{018E90ED-F73D-42F0-8BD1-49DC75E20FF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426" y="2439032"/>
            <a:ext cx="2597568" cy="3378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7545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34388C5-702B-4DB5-8C89-24A477385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27A592-32FB-45F4-BB33-5F6E6D33F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0900" y="0"/>
            <a:ext cx="54483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952BF0A-A962-438C-998A-665362A75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699" y="440954"/>
            <a:ext cx="4076699" cy="1434263"/>
          </a:xfrm>
        </p:spPr>
        <p:txBody>
          <a:bodyPr>
            <a:normAutofit/>
          </a:bodyPr>
          <a:lstStyle/>
          <a:p>
            <a:pPr algn="ctr"/>
            <a:r>
              <a:rPr lang="cs-CZ" sz="2200"/>
              <a:t>CHARAKTERISTIKA SOVĚTSKÉ KINEMATOGRAFIE. 70. LÉTA</a:t>
            </a:r>
          </a:p>
        </p:txBody>
      </p:sp>
      <p:pic>
        <p:nvPicPr>
          <p:cNvPr id="7" name="Obrázek 6" descr="Obsah obrázku text, osoba, hráč&#10;&#10;Popis byl vytvořen automaticky">
            <a:extLst>
              <a:ext uri="{FF2B5EF4-FFF2-40B4-BE49-F238E27FC236}">
                <a16:creationId xmlns:a16="http://schemas.microsoft.com/office/drawing/2014/main" id="{E9A88EBF-A1C4-4FA3-8E8E-CDE0667BB6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8037"/>
          <a:stretch/>
        </p:blipFill>
        <p:spPr>
          <a:xfrm>
            <a:off x="647699" y="3771900"/>
            <a:ext cx="2057400" cy="2400300"/>
          </a:xfrm>
          <a:prstGeom prst="rect">
            <a:avLst/>
          </a:prstGeom>
        </p:spPr>
      </p:pic>
      <p:pic>
        <p:nvPicPr>
          <p:cNvPr id="9" name="Obrázek 8" descr="Obsah obrázku text, osoba, muž&#10;&#10;Popis byl vytvořen automaticky">
            <a:extLst>
              <a:ext uri="{FF2B5EF4-FFF2-40B4-BE49-F238E27FC236}">
                <a16:creationId xmlns:a16="http://schemas.microsoft.com/office/drawing/2014/main" id="{2F8A677C-19DA-4BCE-A441-C9FFFE9C5E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8" r="5" b="18721"/>
          <a:stretch/>
        </p:blipFill>
        <p:spPr>
          <a:xfrm>
            <a:off x="9486900" y="675067"/>
            <a:ext cx="2057400" cy="24003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ED28C5-63A7-4E43-ACF4-73544F0EB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6700" y="2135938"/>
            <a:ext cx="4076700" cy="4220411"/>
          </a:xfrm>
        </p:spPr>
        <p:txBody>
          <a:bodyPr>
            <a:normAutofit/>
          </a:bodyPr>
          <a:lstStyle/>
          <a:p>
            <a:r>
              <a:rPr lang="cs-CZ" dirty="0"/>
              <a:t>Filmy pro televizi, měli více než dva díly.</a:t>
            </a:r>
          </a:p>
          <a:p>
            <a:endParaRPr lang="cs-CZ" dirty="0"/>
          </a:p>
          <a:p>
            <a:r>
              <a:rPr lang="cs-CZ" dirty="0"/>
              <a:t>francouzské</a:t>
            </a:r>
          </a:p>
          <a:p>
            <a:r>
              <a:rPr lang="cs-CZ" dirty="0"/>
              <a:t>indické filmy</a:t>
            </a:r>
          </a:p>
          <a:p>
            <a:r>
              <a:rPr lang="cs-CZ" dirty="0"/>
              <a:t>mexické filmy</a:t>
            </a:r>
          </a:p>
          <a:p>
            <a:endParaRPr lang="cs-CZ" dirty="0"/>
          </a:p>
          <a:p>
            <a:r>
              <a:rPr lang="cs-CZ" dirty="0"/>
              <a:t>spolupráce s režiséry z jiných zemí</a:t>
            </a:r>
          </a:p>
          <a:p>
            <a:endParaRPr lang="cs-CZ" dirty="0"/>
          </a:p>
        </p:txBody>
      </p:sp>
      <p:pic>
        <p:nvPicPr>
          <p:cNvPr id="5" name="Obrázek 4" descr="Obsah obrázku text, osoba, pózování&#10;&#10;Popis byl vytvořen automaticky">
            <a:extLst>
              <a:ext uri="{FF2B5EF4-FFF2-40B4-BE49-F238E27FC236}">
                <a16:creationId xmlns:a16="http://schemas.microsoft.com/office/drawing/2014/main" id="{C67E5567-9AD6-496A-B759-EAA0BF283A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8" r="-3" b="10419"/>
          <a:stretch/>
        </p:blipFill>
        <p:spPr>
          <a:xfrm>
            <a:off x="685799" y="685800"/>
            <a:ext cx="1981200" cy="2400301"/>
          </a:xfrm>
          <a:prstGeom prst="rect">
            <a:avLst/>
          </a:prstGeom>
        </p:spPr>
      </p:pic>
      <p:pic>
        <p:nvPicPr>
          <p:cNvPr id="11" name="Obrázek 10" descr="Obsah obrázku text, osoba&#10;&#10;Popis byl vytvořen automaticky">
            <a:extLst>
              <a:ext uri="{FF2B5EF4-FFF2-40B4-BE49-F238E27FC236}">
                <a16:creationId xmlns:a16="http://schemas.microsoft.com/office/drawing/2014/main" id="{814DAE60-5A76-4184-8E94-2B0BAEE775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8825"/>
          <a:stretch/>
        </p:blipFill>
        <p:spPr>
          <a:xfrm>
            <a:off x="9525000" y="3771900"/>
            <a:ext cx="1981200" cy="240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84585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RegularSeedLeftStep">
      <a:dk1>
        <a:srgbClr val="000000"/>
      </a:dk1>
      <a:lt1>
        <a:srgbClr val="FFFFFF"/>
      </a:lt1>
      <a:dk2>
        <a:srgbClr val="243241"/>
      </a:dk2>
      <a:lt2>
        <a:srgbClr val="E8E8E2"/>
      </a:lt2>
      <a:accent1>
        <a:srgbClr val="4D54C3"/>
      </a:accent1>
      <a:accent2>
        <a:srgbClr val="3B74B1"/>
      </a:accent2>
      <a:accent3>
        <a:srgbClr val="4BB3BF"/>
      </a:accent3>
      <a:accent4>
        <a:srgbClr val="3BB18C"/>
      </a:accent4>
      <a:accent5>
        <a:srgbClr val="49B967"/>
      </a:accent5>
      <a:accent6>
        <a:srgbClr val="4CB13B"/>
      </a:accent6>
      <a:hlink>
        <a:srgbClr val="8D872F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1112</Words>
  <Application>Microsoft Office PowerPoint</Application>
  <PresentationFormat>Širokoúhlá obrazovka</PresentationFormat>
  <Paragraphs>119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Cavolini</vt:lpstr>
      <vt:lpstr>Gill Sans MT</vt:lpstr>
      <vt:lpstr>Goudy Old Style</vt:lpstr>
      <vt:lpstr>ClassicFrameVTI</vt:lpstr>
      <vt:lpstr>Sovětský film 70. léta</vt:lpstr>
      <vt:lpstr>CHARAKTERISTIKA SOVĚTSKÉ KINEMATOGRAFIE. 70. LÉTA</vt:lpstr>
      <vt:lpstr>CHARAKTERISTIKA SOVĚTSKÉ KINEMATOGRAFIE. 70. LÉTA</vt:lpstr>
      <vt:lpstr>Prezentace aplikace PowerPoint</vt:lpstr>
      <vt:lpstr>Prezentace aplikace PowerPoint</vt:lpstr>
      <vt:lpstr>Prezentace aplikace PowerPoint</vt:lpstr>
      <vt:lpstr>CHARAKTERISTIKA SOVĚTSKÉ KINEMATOGRAFIE. 70. LÉTA</vt:lpstr>
      <vt:lpstr>CHARAKTERISTIKA SOVĚTSKÉ KINEMATOGRAFIE. 70. LÉTA</vt:lpstr>
      <vt:lpstr>CHARAKTERISTIKA SOVĚTSKÉ KINEMATOGRAFIE. 70. LÉTA</vt:lpstr>
      <vt:lpstr>ILJA AVERBach (1934-1986)</vt:lpstr>
      <vt:lpstr>Prezentace aplikace PowerPoint</vt:lpstr>
      <vt:lpstr>ČUŽIJE PISMA (1975)</vt:lpstr>
      <vt:lpstr>užitečné odkazy</vt:lpstr>
      <vt:lpstr>otázky k filmu</vt:lpstr>
      <vt:lpstr>monolog (1972)</vt:lpstr>
      <vt:lpstr>užitečné odkazy</vt:lpstr>
      <vt:lpstr>otázky</vt:lpstr>
      <vt:lpstr>andrej tarkovskij (1932-1986)</vt:lpstr>
      <vt:lpstr>odkazy</vt:lpstr>
      <vt:lpstr>solaris</vt:lpstr>
      <vt:lpstr>užitečné odkazy</vt:lpstr>
      <vt:lpstr>otázky k filmu</vt:lpstr>
      <vt:lpstr>Nikita Michalkov (1945)</vt:lpstr>
      <vt:lpstr>Filmy o N. Michalkovovi</vt:lpstr>
      <vt:lpstr>Nedokončená skladba (1977) </vt:lpstr>
      <vt:lpstr>užitečné odkazy</vt:lpstr>
      <vt:lpstr>otázky k filmu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Sovětský film 70. léta</dc:title>
  <dc:creator>Světlana Michálková</dc:creator>
  <cp:lastModifiedBy>Světlana Michálková</cp:lastModifiedBy>
  <cp:revision>65</cp:revision>
  <dcterms:created xsi:type="dcterms:W3CDTF">2021-03-06T09:29:36Z</dcterms:created>
  <dcterms:modified xsi:type="dcterms:W3CDTF">2021-03-07T14:09:43Z</dcterms:modified>
</cp:coreProperties>
</file>