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74" r:id="rId15"/>
    <p:sldId id="272" r:id="rId16"/>
    <p:sldId id="273" r:id="rId17"/>
    <p:sldId id="275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7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CD0FE-032E-4D5C-BF5C-E9538C4BD0C4}" type="datetimeFigureOut">
              <a:rPr lang="cs-CZ" smtClean="0"/>
              <a:t>06.03.2021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6E639-0205-45A6-B319-37948A162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961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6E639-0205-45A6-B319-37948A162A9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835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3/6/2021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297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25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3/6/2021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5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5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3/6/2021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43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3/6/2021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18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3/6/2021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304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0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15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3/6/2021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682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3/6/2021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15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3/6/2021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7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37" r:id="rId6"/>
    <p:sldLayoutId id="2147483733" r:id="rId7"/>
    <p:sldLayoutId id="2147483734" r:id="rId8"/>
    <p:sldLayoutId id="2147483735" r:id="rId9"/>
    <p:sldLayoutId id="2147483736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cB11qM_4pQ" TargetMode="External"/><Relationship Id="rId2" Type="http://schemas.openxmlformats.org/officeDocument/2006/relationships/hyperlink" Target="https://www.youtube.com/watch?v=hvpQyUkw7R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bBYGfoyEo-w" TargetMode="External"/><Relationship Id="rId4" Type="http://schemas.openxmlformats.org/officeDocument/2006/relationships/hyperlink" Target="https://www.youtube.com/watch?v=sScrzQw_dRQ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.ru/movies/3129/ya-shagayu-po-moskve-georgii-daneliya-1963" TargetMode="External"/><Relationship Id="rId7" Type="http://schemas.openxmlformats.org/officeDocument/2006/relationships/hyperlink" Target="https://www.youtube.com/watch?v=vbjs5zfxDM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ulture.ru/movies/387/ya-shagayu-po-moskve" TargetMode="External"/><Relationship Id="rId5" Type="http://schemas.openxmlformats.org/officeDocument/2006/relationships/hyperlink" Target="https://www.youtube.com/watch?v=onVYY89RZuE" TargetMode="External"/><Relationship Id="rId4" Type="http://schemas.openxmlformats.org/officeDocument/2006/relationships/hyperlink" Target="https://www.youtube.com/watch?v=xmI6O5sg8K0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itsk1EVuP8" TargetMode="External"/><Relationship Id="rId2" Type="http://schemas.openxmlformats.org/officeDocument/2006/relationships/hyperlink" Target="https://www.tvc.ru/channel/brand/id/2111/show/episodes/episode_id/4235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inema.mosfilm.ru/films/35175/" TargetMode="External"/><Relationship Id="rId4" Type="http://schemas.openxmlformats.org/officeDocument/2006/relationships/hyperlink" Target="https://www.youtube.com/watch?v=xTPnlKuRp1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441C3570-6C9D-408A-A320-1F77B7AB12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15" b="126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52F9B1C2-7D20-4F91-A660-197C98B9A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39445"/>
            <a:ext cx="6114985" cy="229832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63DD98B-E8B7-4043-941C-F56B2ED0A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19" y="2100845"/>
            <a:ext cx="4670234" cy="1975527"/>
          </a:xfrm>
        </p:spPr>
        <p:txBody>
          <a:bodyPr anchor="ctr">
            <a:normAutofit/>
          </a:bodyPr>
          <a:lstStyle/>
          <a:p>
            <a:pPr algn="l"/>
            <a:r>
              <a:rPr lang="cs-CZ" sz="6600"/>
              <a:t>Georgij Danelija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9C4E6E-ECA4-40E5-A54E-13E92B678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4237771"/>
            <a:ext cx="6114982" cy="809351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5B5171-ACE3-4864-AFE3-0C66B7F95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19" y="4372379"/>
            <a:ext cx="4670233" cy="540135"/>
          </a:xfrm>
        </p:spPr>
        <p:txBody>
          <a:bodyPr anchor="ctr">
            <a:normAutofit/>
          </a:bodyPr>
          <a:lstStyle/>
          <a:p>
            <a:pPr algn="l"/>
            <a:r>
              <a:rPr lang="cs-CZ" sz="2800" dirty="0"/>
              <a:t>1930-2019</a:t>
            </a:r>
          </a:p>
        </p:txBody>
      </p:sp>
    </p:spTree>
    <p:extLst>
      <p:ext uri="{BB962C8B-B14F-4D97-AF65-F5344CB8AC3E}">
        <p14:creationId xmlns:p14="http://schemas.microsoft.com/office/powerpoint/2010/main" val="3068563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79A0F2-0DBC-40A6-A24E-705739F0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ostatní snímky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AE856F-B9E4-4E73-BD98-63AAB362E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646118"/>
            <a:ext cx="10268712" cy="3593592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cs-CZ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Slzy padaly (</a:t>
            </a:r>
            <a:r>
              <a:rPr lang="ru-RU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Слёзы капали, 1982)</a:t>
            </a:r>
            <a:endParaRPr lang="cs-CZ" sz="1800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Pasport (</a:t>
            </a:r>
            <a:r>
              <a:rPr lang="ru-RU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Паспорт, 1990)</a:t>
            </a:r>
            <a:endParaRPr lang="cs-CZ" sz="1800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Nasťa (</a:t>
            </a:r>
            <a:r>
              <a:rPr lang="ru-RU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Настя, 1993)</a:t>
            </a:r>
            <a:endParaRPr lang="cs-CZ" sz="1800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800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Orjol</a:t>
            </a:r>
            <a:r>
              <a:rPr lang="cs-CZ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cs-CZ" sz="1800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reška</a:t>
            </a:r>
            <a:r>
              <a:rPr lang="cs-CZ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Орёл и решка, 1995)</a:t>
            </a:r>
            <a:endParaRPr lang="cs-CZ" sz="1800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Fortuna (</a:t>
            </a:r>
            <a:r>
              <a:rPr lang="ru-RU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Фортуна, 2000)</a:t>
            </a:r>
            <a:endParaRPr lang="cs-CZ" sz="1800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s-CZ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Ku! Kin-</a:t>
            </a:r>
            <a:r>
              <a:rPr lang="cs-CZ" sz="1800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dza</a:t>
            </a:r>
            <a:r>
              <a:rPr lang="cs-CZ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sz="1800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dza</a:t>
            </a:r>
            <a:r>
              <a:rPr lang="cs-CZ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Ку</a:t>
            </a:r>
            <a:r>
              <a:rPr lang="pl-PL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Кин</a:t>
            </a:r>
            <a:r>
              <a:rPr lang="pl-PL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дза</a:t>
            </a:r>
            <a:r>
              <a:rPr lang="pl-PL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дза</a:t>
            </a:r>
            <a:r>
              <a:rPr lang="pl-PL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2013, </a:t>
            </a:r>
            <a:r>
              <a:rPr lang="cs-CZ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kreslený </a:t>
            </a:r>
            <a:r>
              <a:rPr lang="cs-CZ" sz="1800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fim</a:t>
            </a:r>
            <a:r>
              <a:rPr lang="cs-CZ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6645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6C787E-5878-4CBA-909D-6EE1337BA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filmy o režisérovi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2A912C-D78D-4967-B582-694015D34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u="sng" dirty="0">
                <a:solidFill>
                  <a:srgbClr val="CC99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https://www.youtube.com/watch?v=hvpQyUkw7Ro</a:t>
            </a:r>
            <a:endParaRPr lang="cs-CZ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u="sng" dirty="0">
                <a:solidFill>
                  <a:srgbClr val="CC99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https://www.youtube.com/watch?v=ecB11qM_4pQ</a:t>
            </a:r>
            <a:endParaRPr lang="cs-CZ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u="sng" dirty="0">
                <a:solidFill>
                  <a:srgbClr val="CC99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https://www.youtube.com/watch?v=sScrzQw_dRQ</a:t>
            </a:r>
            <a:endParaRPr lang="cs-CZ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u="sng" dirty="0">
                <a:solidFill>
                  <a:srgbClr val="CC99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https://www.youtube.com/watch?v=bBYGfoyEo-w</a:t>
            </a:r>
            <a:endParaRPr lang="cs-CZ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762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725EFA61-F0F8-4F4A-B750-81EE924F1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344" y="0"/>
            <a:ext cx="7534655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A6DD02F-AAD2-475E-A656-E7C17377A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11" y="317500"/>
            <a:ext cx="5927576" cy="1701800"/>
          </a:xfrm>
        </p:spPr>
        <p:txBody>
          <a:bodyPr>
            <a:normAutofit/>
          </a:bodyPr>
          <a:lstStyle/>
          <a:p>
            <a:r>
              <a:rPr lang="cs-CZ" sz="3600" b="1" kern="0" cap="all" spc="75" dirty="0">
                <a:solidFill>
                  <a:srgbClr val="FFFFFF"/>
                </a:solidFill>
                <a:effectLst/>
                <a:latin typeface="Cavolini" panose="03000502040302020204" pitchFamily="66" charset="0"/>
                <a:cs typeface="Times New Roman" panose="02020603050405020304" pitchFamily="18" charset="0"/>
              </a:rPr>
              <a:t>Chodím po Moskvě</a:t>
            </a:r>
            <a:br>
              <a:rPr lang="cs-CZ" sz="3600" b="1" kern="0" cap="all" spc="75" dirty="0">
                <a:solidFill>
                  <a:srgbClr val="FFFFFF"/>
                </a:solidFill>
                <a:effectLst/>
                <a:latin typeface="Cavolini" panose="03000502040302020204" pitchFamily="66" charset="0"/>
                <a:cs typeface="Times New Roman" panose="02020603050405020304" pitchFamily="18" charset="0"/>
              </a:rPr>
            </a:br>
            <a:r>
              <a:rPr lang="cs-CZ" sz="3600" b="1" kern="0" cap="all" spc="75" dirty="0">
                <a:solidFill>
                  <a:srgbClr val="FFFFFF"/>
                </a:solidFill>
                <a:effectLst/>
                <a:latin typeface="Cavolini" panose="03000502040302020204" pitchFamily="66" charset="0"/>
                <a:cs typeface="Times New Roman" panose="02020603050405020304" pitchFamily="18" charset="0"/>
              </a:rPr>
              <a:t>(1963)</a:t>
            </a:r>
            <a:endParaRPr lang="cs-CZ" sz="11500" dirty="0"/>
          </a:p>
        </p:txBody>
      </p:sp>
      <p:pic>
        <p:nvPicPr>
          <p:cNvPr id="4" name="Obrázek 3" descr="Я шагаю по Москве (1963) — смотреть онлайн — КиноПоиск">
            <a:extLst>
              <a:ext uri="{FF2B5EF4-FFF2-40B4-BE49-F238E27FC236}">
                <a16:creationId xmlns:a16="http://schemas.microsoft.com/office/drawing/2014/main" id="{19A3DD16-9B31-42CC-9810-B0AEE239E68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229"/>
          <a:stretch/>
        </p:blipFill>
        <p:spPr bwMode="auto">
          <a:xfrm>
            <a:off x="20" y="10"/>
            <a:ext cx="4657324" cy="6857990"/>
          </a:xfrm>
          <a:prstGeom prst="rect">
            <a:avLst/>
          </a:prstGeom>
          <a:noFill/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252F73-337A-469B-82B1-10695747F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10" y="2587625"/>
            <a:ext cx="5927577" cy="3594100"/>
          </a:xfrm>
        </p:spPr>
        <p:txBody>
          <a:bodyPr anchor="t">
            <a:normAutofit fontScale="85000" lnSpcReduction="10000"/>
          </a:bodyPr>
          <a:lstStyle/>
          <a:p>
            <a:pPr>
              <a:lnSpc>
                <a:spcPct val="115000"/>
              </a:lnSpc>
              <a:spcBef>
                <a:spcPts val="1500"/>
              </a:spcBef>
            </a:pPr>
            <a:r>
              <a:rPr lang="cs-CZ" sz="1800" b="1" cap="all" spc="75" dirty="0">
                <a:solidFill>
                  <a:srgbClr val="77230C"/>
                </a:solidFill>
                <a:effectLst/>
                <a:cs typeface="Times New Roman" panose="02020603050405020304" pitchFamily="18" charset="0"/>
              </a:rPr>
              <a:t>námět</a:t>
            </a:r>
          </a:p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Mladý montér přijel do Moskvy z tajgy na jeden den, aby se potkal s redaktorem časopisu </a:t>
            </a:r>
            <a:r>
              <a:rPr lang="cs-CZ" sz="1800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Junosť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kde byla publikována jeho první povídka. Tady potkává nové kamarády, se kterými tráví ten den, a dívku, do které se zamiloval.</a:t>
            </a:r>
          </a:p>
          <a:p>
            <a:pPr>
              <a:lnSpc>
                <a:spcPct val="115000"/>
              </a:lnSpc>
              <a:spcBef>
                <a:spcPts val="1500"/>
              </a:spcBef>
            </a:pPr>
            <a:r>
              <a:rPr lang="cs-CZ" sz="1800" b="1" cap="all" spc="75" dirty="0">
                <a:solidFill>
                  <a:srgbClr val="77230C"/>
                </a:solidFill>
                <a:effectLst/>
                <a:cs typeface="Times New Roman" panose="02020603050405020304" pitchFamily="18" charset="0"/>
              </a:rPr>
              <a:t>scenárista: 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Gennadij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Špalikov</a:t>
            </a:r>
            <a:endParaRPr lang="cs-CZ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b="1" cap="all" spc="75" dirty="0">
                <a:solidFill>
                  <a:srgbClr val="77230C"/>
                </a:solidFill>
                <a:effectLst/>
                <a:cs typeface="Times New Roman" panose="02020603050405020304" pitchFamily="18" charset="0"/>
              </a:rPr>
              <a:t>kamera: 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Vadim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Jusov</a:t>
            </a:r>
            <a:endParaRPr lang="cs-CZ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b="1" cap="all" spc="75" dirty="0">
                <a:solidFill>
                  <a:srgbClr val="77230C"/>
                </a:solidFill>
                <a:effectLst/>
                <a:cs typeface="Times New Roman" panose="02020603050405020304" pitchFamily="18" charset="0"/>
              </a:rPr>
              <a:t>hrají: 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Nikita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Michalkov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Alexej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Loktev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Galina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Polskich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Jevgenij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Steblov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Inna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Titovová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Irina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Mirošničenková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Ljubov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Sokolovová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Arkadij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Smirnov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Jekaterina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Melnikovová</a:t>
            </a:r>
            <a:endParaRPr lang="cs-CZ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1103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43FD50-CA23-4E4B-A2FD-B5FC12F0C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1F870B-8988-4796-90D0-6D1214AB9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1500"/>
              </a:spcBef>
            </a:pPr>
            <a:r>
              <a:rPr lang="cs-CZ" sz="1800" b="1" cap="all" spc="75" dirty="0">
                <a:solidFill>
                  <a:srgbClr val="77230C"/>
                </a:solidFill>
                <a:effectLst/>
                <a:cs typeface="Times New Roman" panose="02020603050405020304" pitchFamily="18" charset="0"/>
              </a:rPr>
              <a:t>O filmu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u="sng" dirty="0">
                <a:solidFill>
                  <a:srgbClr val="CC99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https://www.culture.ru/movies/3129/ya-shagayu-po-moskve-georgii-daneliya-1963</a:t>
            </a:r>
            <a:endParaRPr lang="cs-CZ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u="sng" dirty="0">
                <a:solidFill>
                  <a:srgbClr val="CC99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https://www.youtube.com/watch?v=xmI6O5sg8K0</a:t>
            </a:r>
            <a:endParaRPr lang="cs-CZ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u="sng" dirty="0">
                <a:solidFill>
                  <a:srgbClr val="CC99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https://www.youtube.com/watch?v=onVYY89RZuE</a:t>
            </a:r>
            <a:endParaRPr lang="cs-CZ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500"/>
              </a:spcBef>
            </a:pPr>
            <a:r>
              <a:rPr lang="cs-CZ" sz="1800" b="1" cap="all" spc="75" dirty="0">
                <a:solidFill>
                  <a:srgbClr val="77230C"/>
                </a:solidFill>
                <a:effectLst/>
                <a:cs typeface="Times New Roman" panose="02020603050405020304" pitchFamily="18" charset="0"/>
              </a:rPr>
              <a:t>film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u="sng" dirty="0">
                <a:solidFill>
                  <a:srgbClr val="CC99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https://www.culture.ru/movies/387/ya-shagayu-po-moskve</a:t>
            </a:r>
            <a:endParaRPr lang="cs-CZ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film s anglickými titulky: </a:t>
            </a:r>
            <a:r>
              <a:rPr lang="cs-CZ" sz="1800" u="sng" dirty="0">
                <a:solidFill>
                  <a:srgbClr val="CC99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https://www.youtube.com/watch?v=vbjs5zfxDMs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3161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E868A1-BC3E-4376-BBED-EE88439D1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721F76-2D20-4CA8-B236-DCBBDFF07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1) Charakteristika hrdinů</a:t>
            </a:r>
          </a:p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2) Obraz Moskvy ve filmu</a:t>
            </a:r>
          </a:p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3) Okomentujte scénu s leštičem podlahy. </a:t>
            </a:r>
          </a:p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4) Motiv deště ve filmu</a:t>
            </a:r>
          </a:p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5) Motiv lásky ve filmu</a:t>
            </a:r>
          </a:p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Navíc: Ve které scéně můžeme vidět režiséra (G.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Daneliju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36503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5EFA61-F0F8-4F4A-B750-81EE924F1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344" y="0"/>
            <a:ext cx="7534655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02773E-3B49-4A2A-AE34-2F26FE908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11" y="317500"/>
            <a:ext cx="5927576" cy="1701800"/>
          </a:xfrm>
        </p:spPr>
        <p:txBody>
          <a:bodyPr>
            <a:normAutofit fontScale="90000"/>
          </a:bodyPr>
          <a:lstStyle/>
          <a:p>
            <a:r>
              <a:rPr lang="cs-CZ" dirty="0"/>
              <a:t>podzimní maraton (1979)</a:t>
            </a:r>
          </a:p>
        </p:txBody>
      </p:sp>
      <p:pic>
        <p:nvPicPr>
          <p:cNvPr id="4" name="Zástupný obsah 3" descr="Осенний марафон Фильм, 1979 - описание, дата выхода, рейтинг ...">
            <a:extLst>
              <a:ext uri="{FF2B5EF4-FFF2-40B4-BE49-F238E27FC236}">
                <a16:creationId xmlns:a16="http://schemas.microsoft.com/office/drawing/2014/main" id="{E63478D4-F2E3-49F1-8630-BC9DDB8963C5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5"/>
          <a:stretch/>
        </p:blipFill>
        <p:spPr bwMode="auto">
          <a:xfrm>
            <a:off x="20" y="10"/>
            <a:ext cx="4657324" cy="6857990"/>
          </a:xfrm>
          <a:prstGeom prst="rect">
            <a:avLst/>
          </a:prstGeom>
          <a:noFill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E809B1D-7419-4008-9693-2DDF2EF6E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10" y="2587625"/>
            <a:ext cx="5927577" cy="3594100"/>
          </a:xfrm>
        </p:spPr>
        <p:txBody>
          <a:bodyPr anchor="t">
            <a:normAutofit/>
          </a:bodyPr>
          <a:lstStyle/>
          <a:p>
            <a:pPr>
              <a:lnSpc>
                <a:spcPct val="115000"/>
              </a:lnSpc>
              <a:spcBef>
                <a:spcPts val="1500"/>
              </a:spcBef>
            </a:pPr>
            <a:r>
              <a:rPr lang="cs-CZ" sz="1800" b="1" cap="all" spc="75" dirty="0">
                <a:solidFill>
                  <a:srgbClr val="77230C"/>
                </a:solidFill>
                <a:effectLst/>
                <a:cs typeface="Times New Roman" panose="02020603050405020304" pitchFamily="18" charset="0"/>
              </a:rPr>
              <a:t>námět: 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Dle hry Alexandra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Volodina</a:t>
            </a:r>
            <a:endParaRPr lang="cs-CZ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500"/>
              </a:spcBef>
            </a:pPr>
            <a:r>
              <a:rPr lang="cs-CZ" sz="1800" b="1" cap="all" spc="75" dirty="0">
                <a:solidFill>
                  <a:srgbClr val="77230C"/>
                </a:solidFill>
                <a:effectLst/>
                <a:cs typeface="Times New Roman" panose="02020603050405020304" pitchFamily="18" charset="0"/>
              </a:rPr>
              <a:t>scenárista: 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Alexandr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Volodin</a:t>
            </a:r>
            <a:endParaRPr lang="cs-CZ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500"/>
              </a:spcBef>
            </a:pPr>
            <a:r>
              <a:rPr lang="cs-CZ" sz="1800" b="1" cap="all" spc="75" dirty="0">
                <a:solidFill>
                  <a:srgbClr val="77230C"/>
                </a:solidFill>
                <a:effectLst/>
                <a:cs typeface="Times New Roman" panose="02020603050405020304" pitchFamily="18" charset="0"/>
              </a:rPr>
              <a:t>kamera: 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Sergej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Vronskij</a:t>
            </a:r>
            <a:endParaRPr lang="cs-CZ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500"/>
              </a:spcBef>
            </a:pPr>
            <a:r>
              <a:rPr lang="cs-CZ" sz="1800" b="1" cap="all" spc="75" dirty="0">
                <a:solidFill>
                  <a:srgbClr val="77230C"/>
                </a:solidFill>
                <a:effectLst/>
                <a:cs typeface="Times New Roman" panose="02020603050405020304" pitchFamily="18" charset="0"/>
              </a:rPr>
              <a:t>hrají: 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Oleg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Basilašvili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Natalija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Gundarevová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Marina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Nejolovová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Jevgenij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Leonov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Galina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Volček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Norbert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Kuchinke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Nikolaj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Krjučkov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Olga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Bogdanovová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Dmitrij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Matveev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 Vladimir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Grammatikov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Vladimir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Požidajev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Borislav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Brondukov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Vadim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Medveev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Nikita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Podgornyj</a:t>
            </a:r>
            <a:endParaRPr lang="cs-CZ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27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5ED4D5-9444-48A8-B256-1C6A8D196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B17CA1-5C4B-4937-9174-9AB0BA307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Bef>
                <a:spcPts val="1500"/>
              </a:spcBef>
            </a:pPr>
            <a:r>
              <a:rPr lang="cs-CZ" sz="1800" b="1" cap="all" spc="75" dirty="0">
                <a:solidFill>
                  <a:srgbClr val="77230C"/>
                </a:solidFill>
                <a:effectLst/>
                <a:cs typeface="Times New Roman" panose="02020603050405020304" pitchFamily="18" charset="0"/>
              </a:rPr>
              <a:t>o filmu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u="sng" dirty="0">
                <a:solidFill>
                  <a:srgbClr val="CC99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https://www.tvc.ru/channel/brand/id/2111/show/episodes/episode_id/42356</a:t>
            </a:r>
            <a:endParaRPr lang="cs-CZ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u="sng" dirty="0">
                <a:solidFill>
                  <a:srgbClr val="CC99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https://www.youtube.com/watch?v=vitsk1EVuP8</a:t>
            </a:r>
            <a:endParaRPr lang="cs-CZ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u="sng" dirty="0">
                <a:solidFill>
                  <a:srgbClr val="CC99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https://www.youtube.com/watch?v=xTPnlKuRp1g</a:t>
            </a:r>
            <a:endParaRPr lang="cs-CZ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500"/>
              </a:spcBef>
            </a:pPr>
            <a:r>
              <a:rPr lang="cs-CZ" sz="1800" b="1" cap="all" spc="75" dirty="0">
                <a:solidFill>
                  <a:srgbClr val="77230C"/>
                </a:solidFill>
                <a:effectLst/>
                <a:cs typeface="Times New Roman" panose="02020603050405020304" pitchFamily="18" charset="0"/>
              </a:rPr>
              <a:t>film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u="sng" dirty="0">
                <a:solidFill>
                  <a:srgbClr val="CC99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https://cinema.mosfilm.ru/films/35175/</a:t>
            </a:r>
            <a:endParaRPr lang="cs-CZ" sz="1800" u="sng" dirty="0">
              <a:solidFill>
                <a:srgbClr val="CC99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b="1" cap="all" spc="75" dirty="0">
                <a:solidFill>
                  <a:srgbClr val="77230C"/>
                </a:solidFill>
                <a:effectLst/>
                <a:latin typeface="Cavolini" panose="03000502040302020204" pitchFamily="66" charset="0"/>
                <a:cs typeface="Times New Roman" panose="02020603050405020304" pitchFamily="18" charset="0"/>
              </a:rPr>
              <a:t>film s titulky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u="sng" dirty="0">
                <a:solidFill>
                  <a:srgbClr val="CC99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https://www.youtube.com/watch?v=bmGxGHQH9lY</a:t>
            </a:r>
            <a:endParaRPr lang="cs-CZ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743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A2A0B0-B24B-4211-BF25-0556DA742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C073A9-6C37-422D-AC75-D2BEA2403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Buzykin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Milostný trojúhelník. Charakterizujte hlavního hrdinu, jeho manželku a milenku.</a:t>
            </a:r>
          </a:p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2) Profesor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Chansen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Jakou roli hraje v životě hlavního hrdiny? Proč je ve filmu tato postava?</a:t>
            </a:r>
          </a:p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3) Charakteristika ostatních postav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4) Obraz Leningradu ve filmu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5) Finální scéna</a:t>
            </a:r>
          </a:p>
        </p:txBody>
      </p:sp>
    </p:spTree>
    <p:extLst>
      <p:ext uri="{BB962C8B-B14F-4D97-AF65-F5344CB8AC3E}">
        <p14:creationId xmlns:p14="http://schemas.microsoft.com/office/powerpoint/2010/main" val="112357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 descr="7 фильмов Георгия Данелии">
            <a:extLst>
              <a:ext uri="{FF2B5EF4-FFF2-40B4-BE49-F238E27FC236}">
                <a16:creationId xmlns:a16="http://schemas.microsoft.com/office/drawing/2014/main" id="{107BACDC-7F6A-4460-81E6-E591955E0AE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3598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 descr="Любимые фильмы. &quot;Серёжа&quot; 1960 г. | Наши Дети">
            <a:extLst>
              <a:ext uri="{FF2B5EF4-FFF2-40B4-BE49-F238E27FC236}">
                <a16:creationId xmlns:a16="http://schemas.microsoft.com/office/drawing/2014/main" id="{B94DB183-7847-4FBA-8FB9-47437A5FF1A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0" b="1046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7707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 descr="Постеры: Путь к причалу / Постер фильма «Путь к причалу» (1962 ...">
            <a:extLst>
              <a:ext uri="{FF2B5EF4-FFF2-40B4-BE49-F238E27FC236}">
                <a16:creationId xmlns:a16="http://schemas.microsoft.com/office/drawing/2014/main" id="{C17928B8-AED4-4760-B395-5BB24E80A11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3" b="1462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8339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 descr="Тридцать три (1965) — КиноПоиск">
            <a:extLst>
              <a:ext uri="{FF2B5EF4-FFF2-40B4-BE49-F238E27FC236}">
                <a16:creationId xmlns:a16="http://schemas.microsoft.com/office/drawing/2014/main" id="{B5D86630-19B1-4167-B2B6-1D383D0567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8485" y="381000"/>
            <a:ext cx="4535029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3559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Не горюй! — Википедия">
            <a:extLst>
              <a:ext uri="{FF2B5EF4-FFF2-40B4-BE49-F238E27FC236}">
                <a16:creationId xmlns:a16="http://schemas.microsoft.com/office/drawing/2014/main" id="{F2C70818-5E9E-42D7-AF56-4063E6A3732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190" y="1049602"/>
            <a:ext cx="3485620" cy="4758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2631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 descr="Obsah obrázku text, interiér&#10;&#10;Popis byl vytvořen automaticky">
            <a:extLst>
              <a:ext uri="{FF2B5EF4-FFF2-40B4-BE49-F238E27FC236}">
                <a16:creationId xmlns:a16="http://schemas.microsoft.com/office/drawing/2014/main" id="{C4CBE497-297D-4AFF-85B1-DC3A921FB1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773467" y="321733"/>
            <a:ext cx="4645066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95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 descr="Афоня (1975) – Фильм Про">
            <a:extLst>
              <a:ext uri="{FF2B5EF4-FFF2-40B4-BE49-F238E27FC236}">
                <a16:creationId xmlns:a16="http://schemas.microsoft.com/office/drawing/2014/main" id="{ADA03A5E-C970-43B8-AB99-130090E458E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0918" y="321733"/>
            <a:ext cx="6430163" cy="6214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9572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Papekárna: Кин-дза-дза! / Kin-Dza-Dza!">
            <a:extLst>
              <a:ext uri="{FF2B5EF4-FFF2-40B4-BE49-F238E27FC236}">
                <a16:creationId xmlns:a16="http://schemas.microsoft.com/office/drawing/2014/main" id="{5D9D85D0-7BA2-4952-BD02-424ABDAD34B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88" y="643467"/>
            <a:ext cx="4206156" cy="5571066"/>
          </a:xfrm>
          <a:prstGeom prst="rect">
            <a:avLst/>
          </a:prstGeom>
          <a:noFill/>
        </p:spPr>
      </p:pic>
      <p:pic>
        <p:nvPicPr>
          <p:cNvPr id="2" name="Obrázek 1" descr="Мимино — Википедия">
            <a:extLst>
              <a:ext uri="{FF2B5EF4-FFF2-40B4-BE49-F238E27FC236}">
                <a16:creationId xmlns:a16="http://schemas.microsoft.com/office/drawing/2014/main" id="{A9743644-C86F-48D3-ACC5-B74DE228ED2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5235" y="643467"/>
            <a:ext cx="4275795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6636953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AnalogousFromRegularSeedRightStep">
      <a:dk1>
        <a:srgbClr val="000000"/>
      </a:dk1>
      <a:lt1>
        <a:srgbClr val="FFFFFF"/>
      </a:lt1>
      <a:dk2>
        <a:srgbClr val="413424"/>
      </a:dk2>
      <a:lt2>
        <a:srgbClr val="E3E8E2"/>
      </a:lt2>
      <a:accent1>
        <a:srgbClr val="D429E7"/>
      </a:accent1>
      <a:accent2>
        <a:srgbClr val="D51799"/>
      </a:accent2>
      <a:accent3>
        <a:srgbClr val="E7295C"/>
      </a:accent3>
      <a:accent4>
        <a:srgbClr val="D53417"/>
      </a:accent4>
      <a:accent5>
        <a:srgbClr val="E49126"/>
      </a:accent5>
      <a:accent6>
        <a:srgbClr val="AAA812"/>
      </a:accent6>
      <a:hlink>
        <a:srgbClr val="3B9431"/>
      </a:hlink>
      <a:folHlink>
        <a:srgbClr val="7F7F7F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522</Words>
  <Application>Microsoft Office PowerPoint</Application>
  <PresentationFormat>Širokoúhlá obrazovka</PresentationFormat>
  <Paragraphs>56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5" baseType="lpstr">
      <vt:lpstr>Arial</vt:lpstr>
      <vt:lpstr>Calibri</vt:lpstr>
      <vt:lpstr>Cavolini</vt:lpstr>
      <vt:lpstr>Franklin Gothic Demi Cond</vt:lpstr>
      <vt:lpstr>Franklin Gothic Medium</vt:lpstr>
      <vt:lpstr>Symbol</vt:lpstr>
      <vt:lpstr>Wingdings</vt:lpstr>
      <vt:lpstr>JuxtaposeVTI</vt:lpstr>
      <vt:lpstr>Georgij Danelija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ostatní snímky</vt:lpstr>
      <vt:lpstr>filmy o režisérovi</vt:lpstr>
      <vt:lpstr>Chodím po Moskvě (1963)</vt:lpstr>
      <vt:lpstr>odkazy</vt:lpstr>
      <vt:lpstr>otázky </vt:lpstr>
      <vt:lpstr>podzimní maraton (1979)</vt:lpstr>
      <vt:lpstr>odkazy</vt:lpstr>
      <vt:lpstr>otázky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Georgij Danelija </dc:title>
  <dc:creator>Světlana Michálková</dc:creator>
  <cp:lastModifiedBy>Světlana Michálková</cp:lastModifiedBy>
  <cp:revision>30</cp:revision>
  <dcterms:created xsi:type="dcterms:W3CDTF">2021-03-06T15:42:58Z</dcterms:created>
  <dcterms:modified xsi:type="dcterms:W3CDTF">2021-03-06T17:04:05Z</dcterms:modified>
</cp:coreProperties>
</file>