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7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F126A-2B7D-442D-97FB-4607D85694D3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6B909-4B97-4DB5-9695-784F88359F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889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36B909-4B97-4DB5-9695-784F88359F8D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1417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FFEF9B-BE39-4347-A787-1AB7891B5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ECD7A43-7A83-411F-99B1-BDAA35044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73B34D-C865-4012-A2F2-10852DEA2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B92F-7E69-44A4-8822-FA20C56FA618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E86ABF-C5B9-4558-BDB2-9139FF90E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DFEF53-FA8F-4F0C-9863-126B67FFA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18D-4DA3-4E51-818E-6D60DFEDCB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215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ACDAAA-655C-4DC3-A775-663888D13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80E9867-1A62-4A87-BF17-87E868F87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A93E3D-41CB-4145-B146-1CD5D941E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B92F-7E69-44A4-8822-FA20C56FA618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133BF4-8DEF-442B-A9CB-609FD23A7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A3221D-F9DA-43DC-A1FF-72B9703C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18D-4DA3-4E51-818E-6D60DFEDCB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21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8BEC660-D7CB-4EEA-9981-07F1631827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F680AA9-DA5F-45A1-B2FF-8141329A8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40124C-C3CE-484E-96FC-C021613DD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B92F-7E69-44A4-8822-FA20C56FA618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060442-0BAF-4C41-BA25-017340384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6EAA42-9CBD-4DB6-98E4-F1F0DD11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18D-4DA3-4E51-818E-6D60DFEDCB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613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D4FCD0-7134-4E17-BB24-EFBFEC62C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C8A86D-8F1B-4BC0-9320-7D6B128A3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EAE9B7-DB16-4AD0-B20B-2EE9DC5C8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B92F-7E69-44A4-8822-FA20C56FA618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A424A3-11A5-4677-AB65-5B4277F9C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4EB13D-A2D9-4FB8-95BB-A0EF36221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18D-4DA3-4E51-818E-6D60DFEDCB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114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CBAF7A-8886-4EC2-AF7A-D19AED063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538BE03-21A4-4656-B599-CB6F34669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07A9A3-8385-41AA-A336-035B261D8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B92F-7E69-44A4-8822-FA20C56FA618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9C67BA-2A44-4FA7-B4A9-FB3A175AA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F38D99-B5E7-4A3F-8C53-4F7A13D62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18D-4DA3-4E51-818E-6D60DFEDCB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81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634650-9EE3-4654-9C4C-F8726794C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938B67-474E-49F4-89AE-9F85257C66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FF7D489-9520-4261-A732-C447CD3B1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73D8677-47FF-4ED9-B7B4-44478B59C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B92F-7E69-44A4-8822-FA20C56FA618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0CD433F-D1D9-4F44-B483-E19F01DFC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11AEEB-9C81-4781-8E6E-46075F6FC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18D-4DA3-4E51-818E-6D60DFEDCB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173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8FD249-0A58-4EE2-9F34-8069F58AC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37E24CA-CDA4-4683-BADB-3415DF08E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DA11DD3-3092-49E3-ABFF-5F8620317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4178279-CC3C-4309-93B2-4A617BA5C7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583A350-FAF1-41C5-BDC1-03B914E951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4F79364-31F1-4C6B-A8BD-5B3AE9E3C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B92F-7E69-44A4-8822-FA20C56FA618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FB8F4AB-1655-4DF3-8A84-6334993C8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234005A-DB8A-46DB-B5B7-0D37CB920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18D-4DA3-4E51-818E-6D60DFEDCB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171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FF5071-65EA-41F2-B64E-3A970B38A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4B0D08B-53D1-4401-AA8B-50CD2C9F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B92F-7E69-44A4-8822-FA20C56FA618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A56207D-2BC0-44D8-BDFF-3E0B68C91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35EA57A-C144-4752-B80E-9B1B18A9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18D-4DA3-4E51-818E-6D60DFEDCB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80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C2362BA-4B2D-4F62-8D7F-8A90B5340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B92F-7E69-44A4-8822-FA20C56FA618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029D193-15BB-4517-96B9-C4D3EBD85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75473B9-19E3-434C-8D6D-F11CA25B8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18D-4DA3-4E51-818E-6D60DFEDCB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6198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C27B3-12E7-47DC-AD2E-B7798928A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F811CC-F39F-43A2-98E4-8BC93EE98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0DEF09C-646B-4475-B803-365A9F313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D42506-6444-4788-8F1E-B6E361003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B92F-7E69-44A4-8822-FA20C56FA618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3041DA4-C207-420D-AEFD-E19382907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7990AF0-7347-45D3-AD6E-496590CC8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18D-4DA3-4E51-818E-6D60DFEDCB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8200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9DB02F-D100-41DE-9156-E325D2F0F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50D1218-12CB-4D75-A563-90AB59246A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29AA17B-AB2F-46EE-B22B-F32FAD8E8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D6436B5-EED5-4F20-9754-C888A079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B92F-7E69-44A4-8822-FA20C56FA618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8098E04-645B-457B-87AB-29B4313B5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C368DD0-5BBA-4BC0-957A-B33A895E1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18D-4DA3-4E51-818E-6D60DFEDCB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091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E596518-B49D-4785-9755-DBAB0767B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93A1147-4935-4C52-8533-85FAB73D7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DB9CC9-E99C-452F-9EBF-B20B93FF12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DB92F-7E69-44A4-8822-FA20C56FA618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63876A-C3D8-408E-84CA-93A234C68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C43C51-D298-44C1-8666-0052EFA11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1F18D-4DA3-4E51-818E-6D60DFEDCB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39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DpN9EUof9k" TargetMode="External"/><Relationship Id="rId2" Type="http://schemas.openxmlformats.org/officeDocument/2006/relationships/hyperlink" Target="https://www.youtube.com/watch?v=9E2pbYjtWT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1AwSbB0KfCY" TargetMode="External"/><Relationship Id="rId4" Type="http://schemas.openxmlformats.org/officeDocument/2006/relationships/hyperlink" Target="https://tvkultura.ru/video/show/brand_id/20870/episode_id/154996/video_id/154996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4lw2COIDmU" TargetMode="External"/><Relationship Id="rId2" Type="http://schemas.openxmlformats.org/officeDocument/2006/relationships/hyperlink" Target="https://cinema.mosfilm.ru/films/35165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4ShJRqi9YMo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cinema.mosfilm.ru/films/34332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li-nbj6OYU" TargetMode="External"/><Relationship Id="rId2" Type="http://schemas.openxmlformats.org/officeDocument/2006/relationships/hyperlink" Target="https://cinema.mosfilm.ru/films/35159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ApgWpjaCxX4" TargetMode="External"/><Relationship Id="rId4" Type="http://schemas.openxmlformats.org/officeDocument/2006/relationships/hyperlink" Target="https://www.youtube.com/watch?v=CAOJNVa0zsY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hyperlink" Target="https://www.csfd.cz/tvurce/44097-jevgenij-morgunov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sfd.cz/tvurce/54300-jurij-nikulin/" TargetMode="External"/><Relationship Id="rId5" Type="http://schemas.openxmlformats.org/officeDocument/2006/relationships/hyperlink" Target="https://www.csfd.cz/tvurce/21925-georgij-vicin/" TargetMode="Externa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F374D5C-5D62-4E43-AAD9-FEE979B58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8873D4-0FAE-4BFD-8473-64C46E500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514589"/>
            <a:ext cx="5983581" cy="2614235"/>
          </a:xfrm>
        </p:spPr>
        <p:txBody>
          <a:bodyPr anchor="t">
            <a:normAutofit/>
          </a:bodyPr>
          <a:lstStyle/>
          <a:p>
            <a:pPr algn="l"/>
            <a:r>
              <a:rPr lang="cs-CZ" sz="5200"/>
              <a:t>LEONID GAJDAJ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C93BCC-D1F3-489D-94C5-38010255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410264"/>
            <a:ext cx="5983581" cy="932611"/>
          </a:xfrm>
        </p:spPr>
        <p:txBody>
          <a:bodyPr anchor="b">
            <a:normAutofit/>
          </a:bodyPr>
          <a:lstStyle/>
          <a:p>
            <a:pPr algn="l"/>
            <a:r>
              <a:rPr lang="cs-CZ"/>
              <a:t>1923-1993</a:t>
            </a:r>
          </a:p>
        </p:txBody>
      </p:sp>
      <p:pic>
        <p:nvPicPr>
          <p:cNvPr id="9" name="Obrázek 8" descr="Леонид Гайдай 2">
            <a:extLst>
              <a:ext uri="{FF2B5EF4-FFF2-40B4-BE49-F238E27FC236}">
                <a16:creationId xmlns:a16="http://schemas.microsoft.com/office/drawing/2014/main" id="{E56602D7-BE9A-425F-B940-CBD6330C064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3" r="2" b="2"/>
          <a:stretch/>
        </p:blipFill>
        <p:spPr bwMode="auto">
          <a:xfrm>
            <a:off x="7195283" y="170120"/>
            <a:ext cx="4808101" cy="6513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771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Zástupný obsah 7" descr="Obsah obrázku osoba, vaření, kámen&#10;&#10;Popis byl vytvořen automaticky">
            <a:extLst>
              <a:ext uri="{FF2B5EF4-FFF2-40B4-BE49-F238E27FC236}">
                <a16:creationId xmlns:a16="http://schemas.microsoft.com/office/drawing/2014/main" id="{78832CE9-9C24-4220-944E-35067CDED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6" b="1663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40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osoba, muž, exteriér, čepice&#10;&#10;Popis byl vytvořen automaticky">
            <a:extLst>
              <a:ext uri="{FF2B5EF4-FFF2-40B4-BE49-F238E27FC236}">
                <a16:creationId xmlns:a16="http://schemas.microsoft.com/office/drawing/2014/main" id="{1C465EF7-FCAF-401B-B28F-EFAC65AA55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9" y="1444625"/>
            <a:ext cx="5421184" cy="3968749"/>
          </a:xfrm>
          <a:prstGeom prst="rect">
            <a:avLst/>
          </a:prstGeom>
        </p:spPr>
      </p:pic>
      <p:pic>
        <p:nvPicPr>
          <p:cNvPr id="7" name="Obrázek 6" descr="Obsah obrázku osoba, lidé, dav&#10;&#10;Popis byl vytvořen automaticky">
            <a:extLst>
              <a:ext uri="{FF2B5EF4-FFF2-40B4-BE49-F238E27FC236}">
                <a16:creationId xmlns:a16="http://schemas.microsoft.com/office/drawing/2014/main" id="{AB1C239F-5744-4B5B-B02E-EE332EC78A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9" y="1444625"/>
            <a:ext cx="5421184" cy="396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95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Zástupný obsah 4" descr="Obsah obrázku zeď, osoba, interiér, muž&#10;&#10;Popis byl vytvořen automaticky">
            <a:extLst>
              <a:ext uri="{FF2B5EF4-FFF2-40B4-BE49-F238E27FC236}">
                <a16:creationId xmlns:a16="http://schemas.microsoft.com/office/drawing/2014/main" id="{F4BAB3BB-61CF-47BD-AB12-6DD8B24DB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26502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Obrázek 47" descr="Obsah obrázku osoba, lidé, oblečený&#10;&#10;Popis byl vytvořen automaticky">
            <a:extLst>
              <a:ext uri="{FF2B5EF4-FFF2-40B4-BE49-F238E27FC236}">
                <a16:creationId xmlns:a16="http://schemas.microsoft.com/office/drawing/2014/main" id="{AA55E9E9-ED33-4AA3-B70C-0773BC288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981"/>
          <a:stretch/>
        </p:blipFill>
        <p:spPr>
          <a:xfrm>
            <a:off x="508811" y="321734"/>
            <a:ext cx="5323545" cy="2905170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417CDA24-35F8-4540-8C52-3096D6D94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Obrázek 52" descr="Obsah obrázku osoba&#10;&#10;Popis byl vytvořen automaticky">
            <a:extLst>
              <a:ext uri="{FF2B5EF4-FFF2-40B4-BE49-F238E27FC236}">
                <a16:creationId xmlns:a16="http://schemas.microsoft.com/office/drawing/2014/main" id="{EE06EDB6-B328-4F36-AC40-8465F82AD1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4" r="2" b="17626"/>
          <a:stretch/>
        </p:blipFill>
        <p:spPr>
          <a:xfrm>
            <a:off x="6308034" y="377785"/>
            <a:ext cx="5112595" cy="2793067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8658BFE0-4E65-4174-9C75-687C94E88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A75DFED-A0C1-4A83-BE1D-0271C1826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552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Obrázek 45" descr="Obsah obrázku osoba, stůl, interiér, jídlo&#10;&#10;Popis byl vytvořen automaticky">
            <a:extLst>
              <a:ext uri="{FF2B5EF4-FFF2-40B4-BE49-F238E27FC236}">
                <a16:creationId xmlns:a16="http://schemas.microsoft.com/office/drawing/2014/main" id="{3B9CF008-A5DC-42E2-B9BC-16DED4A885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543"/>
          <a:stretch/>
        </p:blipFill>
        <p:spPr>
          <a:xfrm>
            <a:off x="457201" y="3707091"/>
            <a:ext cx="5426764" cy="2608569"/>
          </a:xfrm>
          <a:prstGeom prst="rect">
            <a:avLst/>
          </a:prstGeom>
        </p:spPr>
      </p:pic>
      <p:pic>
        <p:nvPicPr>
          <p:cNvPr id="51" name="Obrázek 50" descr="Obsah obrázku text, osoba, stojící&#10;&#10;Popis byl vytvořen automaticky">
            <a:extLst>
              <a:ext uri="{FF2B5EF4-FFF2-40B4-BE49-F238E27FC236}">
                <a16:creationId xmlns:a16="http://schemas.microsoft.com/office/drawing/2014/main" id="{530CF618-57F9-4D07-AB19-A2013C72D8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8975"/>
          <a:stretch/>
        </p:blipFill>
        <p:spPr>
          <a:xfrm>
            <a:off x="6308034" y="3781276"/>
            <a:ext cx="5112595" cy="246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47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 descr="Obsah obrázku osoba&#10;&#10;Popis byl vytvořen automaticky">
            <a:extLst>
              <a:ext uri="{FF2B5EF4-FFF2-40B4-BE49-F238E27FC236}">
                <a16:creationId xmlns:a16="http://schemas.microsoft.com/office/drawing/2014/main" id="{E03C15AC-C6A2-45DB-B105-7F4A1DDFF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75" y="191614"/>
            <a:ext cx="4188904" cy="2995067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 descr="Obsah obrázku osoba, stojící, interiér, lidé&#10;&#10;Popis byl vytvořen automaticky">
            <a:extLst>
              <a:ext uri="{FF2B5EF4-FFF2-40B4-BE49-F238E27FC236}">
                <a16:creationId xmlns:a16="http://schemas.microsoft.com/office/drawing/2014/main" id="{AD27D39E-FC7F-46B7-8B93-175AB8A1B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422" y="157746"/>
            <a:ext cx="4187219" cy="2995063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ázek 15" descr="Obsah obrázku osoba, interiér, okno&#10;&#10;Popis byl vytvořen automaticky">
            <a:extLst>
              <a:ext uri="{FF2B5EF4-FFF2-40B4-BE49-F238E27FC236}">
                <a16:creationId xmlns:a16="http://schemas.microsoft.com/office/drawing/2014/main" id="{D6683EDA-6F54-420F-B723-87604C5DC9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75" y="3671316"/>
            <a:ext cx="4188904" cy="3024937"/>
          </a:xfrm>
          <a:prstGeom prst="rect">
            <a:avLst/>
          </a:prstGeom>
        </p:spPr>
      </p:pic>
      <p:pic>
        <p:nvPicPr>
          <p:cNvPr id="5" name="Zástupný obsah 4" descr="Obsah obrázku osoba, skupina, lidé, stojící&#10;&#10;Popis byl vytvořen automaticky">
            <a:extLst>
              <a:ext uri="{FF2B5EF4-FFF2-40B4-BE49-F238E27FC236}">
                <a16:creationId xmlns:a16="http://schemas.microsoft.com/office/drawing/2014/main" id="{31FBDDE9-B97D-4204-973B-849B69A6CF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48"/>
          <a:stretch/>
        </p:blipFill>
        <p:spPr>
          <a:xfrm>
            <a:off x="6720422" y="3671316"/>
            <a:ext cx="4187219" cy="302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02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" name="Obrázek 13" descr="Obsah obrázku osoba, interiér, zeď&#10;&#10;Popis byl vytvořen automaticky">
            <a:extLst>
              <a:ext uri="{FF2B5EF4-FFF2-40B4-BE49-F238E27FC236}">
                <a16:creationId xmlns:a16="http://schemas.microsoft.com/office/drawing/2014/main" id="{081C9E5E-29B9-4B52-8D41-76758BFDD0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" r="-2" b="5406"/>
          <a:stretch/>
        </p:blipFill>
        <p:spPr>
          <a:xfrm>
            <a:off x="198739" y="171717"/>
            <a:ext cx="5804105" cy="3167426"/>
          </a:xfrm>
          <a:prstGeom prst="rect">
            <a:avLst/>
          </a:prstGeom>
        </p:spPr>
      </p:pic>
      <p:pic>
        <p:nvPicPr>
          <p:cNvPr id="20" name="Obrázek 19" descr="Obsah obrázku osoba, stojící&#10;&#10;Popis byl vytvořen automaticky">
            <a:extLst>
              <a:ext uri="{FF2B5EF4-FFF2-40B4-BE49-F238E27FC236}">
                <a16:creationId xmlns:a16="http://schemas.microsoft.com/office/drawing/2014/main" id="{9C186517-1907-42D4-B1CE-1F9CC42A03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881"/>
          <a:stretch/>
        </p:blipFill>
        <p:spPr>
          <a:xfrm>
            <a:off x="6195373" y="171717"/>
            <a:ext cx="5797883" cy="316742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B9DE116-6FF8-461C-848B-4060808FBB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7" b="3"/>
          <a:stretch/>
        </p:blipFill>
        <p:spPr>
          <a:xfrm>
            <a:off x="198739" y="3510858"/>
            <a:ext cx="5804105" cy="2789948"/>
          </a:xfrm>
          <a:prstGeom prst="rect">
            <a:avLst/>
          </a:prstGeom>
        </p:spPr>
      </p:pic>
      <p:pic>
        <p:nvPicPr>
          <p:cNvPr id="8" name="Obrázek 7" descr="Obsah obrázku osoba, muž&#10;&#10;Popis byl vytvořen automaticky">
            <a:extLst>
              <a:ext uri="{FF2B5EF4-FFF2-40B4-BE49-F238E27FC236}">
                <a16:creationId xmlns:a16="http://schemas.microsoft.com/office/drawing/2014/main" id="{D4CCE313-3E96-4877-9790-F36C7AA112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" r="2" b="25385"/>
          <a:stretch/>
        </p:blipFill>
        <p:spPr>
          <a:xfrm>
            <a:off x="6195372" y="3510858"/>
            <a:ext cx="5797883" cy="278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96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63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text, osoba&#10;&#10;Popis byl vytvořen automaticky">
            <a:extLst>
              <a:ext uri="{FF2B5EF4-FFF2-40B4-BE49-F238E27FC236}">
                <a16:creationId xmlns:a16="http://schemas.microsoft.com/office/drawing/2014/main" id="{56C7F184-EE37-45A4-A03E-3C5168BA8C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584" y="643467"/>
            <a:ext cx="3718686" cy="557106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BFA3E733-EE32-4AFD-A73A-0755FB913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88" y="643467"/>
            <a:ext cx="401116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92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4EB4BB21-0FBA-4660-A3AE-4E7954278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2" y="731523"/>
            <a:ext cx="3500186" cy="5394954"/>
          </a:xfrm>
          <a:prstGeom prst="rect">
            <a:avLst/>
          </a:prstGeom>
        </p:spPr>
      </p:pic>
      <p:pic>
        <p:nvPicPr>
          <p:cNvPr id="14" name="Zástupný obsah 13" descr="Obsah obrázku text, královna&#10;&#10;Popis byl vytvořen automaticky">
            <a:extLst>
              <a:ext uri="{FF2B5EF4-FFF2-40B4-BE49-F238E27FC236}">
                <a16:creationId xmlns:a16="http://schemas.microsoft.com/office/drawing/2014/main" id="{CA2E3AE1-42BD-44C8-A9A2-4A3A7AEA21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860" y="731523"/>
            <a:ext cx="7856729" cy="5394954"/>
          </a:xfrm>
        </p:spPr>
      </p:pic>
    </p:spTree>
    <p:extLst>
      <p:ext uri="{BB962C8B-B14F-4D97-AF65-F5344CB8AC3E}">
        <p14:creationId xmlns:p14="http://schemas.microsoft.com/office/powerpoint/2010/main" val="1390683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CEEF228B-1060-44B9-A617-62D65D3E0E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33" y="1349782"/>
            <a:ext cx="2837875" cy="4528523"/>
          </a:xfr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2ADA5053-17B6-41B0-B1C5-1281ADCD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505" y="1349782"/>
            <a:ext cx="2737241" cy="4528523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5AB8C66E-4861-496F-A87A-A96B7A008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278" y="1349783"/>
            <a:ext cx="2973729" cy="4528522"/>
          </a:xfrm>
          <a:prstGeom prst="rect">
            <a:avLst/>
          </a:prstGeom>
        </p:spPr>
      </p:pic>
      <p:pic>
        <p:nvPicPr>
          <p:cNvPr id="11" name="Obrázek 10" descr="Obsah obrázku text, osoba&#10;&#10;Popis byl vytvořen automaticky">
            <a:extLst>
              <a:ext uri="{FF2B5EF4-FFF2-40B4-BE49-F238E27FC236}">
                <a16:creationId xmlns:a16="http://schemas.microsoft.com/office/drawing/2014/main" id="{58A59986-A0FF-4221-9997-BD223D5B17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539" y="1349782"/>
            <a:ext cx="2973728" cy="446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93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9EA8CFD8-3AAB-43EE-B5FA-2B69C464B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47240"/>
            <a:ext cx="4687747" cy="6630479"/>
          </a:xfrm>
        </p:spPr>
      </p:pic>
    </p:spTree>
    <p:extLst>
      <p:ext uri="{BB962C8B-B14F-4D97-AF65-F5344CB8AC3E}">
        <p14:creationId xmlns:p14="http://schemas.microsoft.com/office/powerpoint/2010/main" val="2025741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Zástupný obsah 9" descr="Obsah obrázku muž, osoba, brýle, nošení&#10;&#10;Popis byl vytvořen automaticky">
            <a:extLst>
              <a:ext uri="{FF2B5EF4-FFF2-40B4-BE49-F238E27FC236}">
                <a16:creationId xmlns:a16="http://schemas.microsoft.com/office/drawing/2014/main" id="{5C51129A-8380-46C9-92F4-9F89E0860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58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63ACC1-E58C-45E5-A1C2-3E22DA29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 O REŽISÉROVI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B732C0-C946-42BD-BE1D-B0BFEF5BB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cs-CZ" sz="1800" u="sng" dirty="0">
                <a:solidFill>
                  <a:srgbClr val="0000FF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https://www.youtube.com/watch?v=9E2pbYjtWTk</a:t>
            </a:r>
            <a:endParaRPr lang="cs-CZ" sz="18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cs-CZ" sz="1800" u="sng" dirty="0">
                <a:solidFill>
                  <a:srgbClr val="0000FF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https://www.youtube.com/watch?v=vDpN9EUof9k</a:t>
            </a:r>
            <a:endParaRPr lang="cs-CZ" sz="18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cs-CZ" sz="1800" u="sng" dirty="0">
                <a:solidFill>
                  <a:srgbClr val="0000FF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https://tvkultura.ru/video/show/brand_id/20870/episode_id/154996/video_id/154996/</a:t>
            </a:r>
            <a:endParaRPr lang="cs-CZ" sz="18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u="sng" dirty="0">
                <a:solidFill>
                  <a:srgbClr val="0000FF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https://www.youtube.com/watch?v=1AwSbB0KfCY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2310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FE7F293-AF49-4442-8576-796236682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735587"/>
          </a:xfrm>
        </p:spPr>
        <p:txBody>
          <a:bodyPr anchor="b">
            <a:normAutofit/>
          </a:bodyPr>
          <a:lstStyle/>
          <a:p>
            <a:r>
              <a:rPr lang="cs-CZ" sz="4000" dirty="0"/>
              <a:t>UKRADENÁ NEVĚSTA (1966)</a:t>
            </a:r>
          </a:p>
        </p:txBody>
      </p:sp>
      <p:pic>
        <p:nvPicPr>
          <p:cNvPr id="4" name="Zástupný obsah 3" descr="Фильм Кавказская пленница, или Новые приключения Шурика (1966 ...">
            <a:extLst>
              <a:ext uri="{FF2B5EF4-FFF2-40B4-BE49-F238E27FC236}">
                <a16:creationId xmlns:a16="http://schemas.microsoft.com/office/drawing/2014/main" id="{21F502D6-CA3B-4E44-B0C2-A05D8AD48032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130"/>
          <a:stretch/>
        </p:blipFill>
        <p:spPr bwMode="auto">
          <a:xfrm>
            <a:off x="1" y="10"/>
            <a:ext cx="4196496" cy="6857990"/>
          </a:xfrm>
          <a:prstGeom prst="rect">
            <a:avLst/>
          </a:prstGeom>
          <a:noFill/>
          <a:effectLst/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8A33E79-E8FC-4D8F-AD56-1E4C90F25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1498060"/>
            <a:ext cx="7243155" cy="501947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cs-CZ" sz="1800" b="1" i="1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Námět:</a:t>
            </a:r>
            <a:r>
              <a:rPr lang="cs-CZ" sz="1800" dirty="0">
                <a:solidFill>
                  <a:srgbClr val="24285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Student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Šurik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přijel v jednu z malých horských republik, aby poznal místní zvyky a tradice. Tady se seznámil s Ninou, kterou chtějí provdat za předsedu okresního výboru. Protože se předem vědělo, že se Nina odmítne vdávat, její strýc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Džabrail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domluvil, aby tři známé podvodníci – Zbabělec, Blbec a Ostřílený – organizovali únos dívky. 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Šurik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se snaží ji zachránit. </a:t>
            </a:r>
          </a:p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cs-CZ" sz="1800" b="1" i="1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Kamera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Konstantin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Brovin</a:t>
            </a:r>
            <a:endParaRPr lang="cs-CZ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cs-CZ" sz="1800" b="1" i="1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Hudba: </a:t>
            </a:r>
            <a:r>
              <a:rPr lang="cs-CZ" sz="1800" i="1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Alexandr </a:t>
            </a:r>
            <a:r>
              <a:rPr lang="cs-CZ" sz="1800" i="1" dirty="0" err="1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Zacepin</a:t>
            </a:r>
            <a:r>
              <a:rPr lang="cs-CZ" sz="1800" i="1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cs-CZ" sz="1800" b="1" i="1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Scénář: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Jakov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Kosťukov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Moris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Slobodskij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Leonid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Gajdaj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cs-CZ" sz="1800" b="1" i="1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Hrají: </a:t>
            </a:r>
            <a:r>
              <a:rPr lang="cs-CZ" sz="1800" i="1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Georgij </a:t>
            </a:r>
            <a:r>
              <a:rPr lang="cs-CZ" sz="1800" i="1" dirty="0" err="1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Vicin</a:t>
            </a:r>
            <a:r>
              <a:rPr lang="cs-CZ" sz="1800" i="1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Jurij </a:t>
            </a:r>
            <a:r>
              <a:rPr lang="cs-CZ" sz="1800" i="1" dirty="0" err="1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Nikulin</a:t>
            </a:r>
            <a:r>
              <a:rPr lang="cs-CZ" sz="1800" i="1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Jevgenij </a:t>
            </a:r>
            <a:r>
              <a:rPr lang="cs-CZ" sz="1800" i="1" dirty="0" err="1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Morgunov</a:t>
            </a:r>
            <a:r>
              <a:rPr lang="cs-CZ" sz="1800" i="1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Alexandr </a:t>
            </a:r>
            <a:r>
              <a:rPr lang="cs-CZ" sz="1800" i="1" dirty="0" err="1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Demjaněnko</a:t>
            </a:r>
            <a:r>
              <a:rPr lang="cs-CZ" sz="1800" i="1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Natalja </a:t>
            </a:r>
            <a:r>
              <a:rPr lang="cs-CZ" sz="1800" i="1" dirty="0" err="1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Varlejová</a:t>
            </a:r>
            <a:r>
              <a:rPr lang="cs-CZ" sz="1800" i="1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Frunzik</a:t>
            </a:r>
            <a:r>
              <a:rPr lang="cs-CZ" sz="1800" i="1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Mkrtčan</a:t>
            </a:r>
            <a:r>
              <a:rPr lang="cs-CZ" sz="1800" i="1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Vladimir </a:t>
            </a:r>
            <a:r>
              <a:rPr lang="cs-CZ" sz="1800" i="1" dirty="0" err="1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Etuš</a:t>
            </a:r>
            <a:r>
              <a:rPr lang="cs-CZ" sz="1800" i="1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Ruslan </a:t>
            </a:r>
            <a:r>
              <a:rPr lang="cs-CZ" sz="1800" i="1" dirty="0" err="1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Achmetov</a:t>
            </a:r>
            <a:r>
              <a:rPr lang="cs-CZ" sz="1800" i="1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2117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6005DE-292E-404A-8DB5-764D8BB57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UŽITEČNÉ ODKAZY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538309-6846-40AB-A534-B87535C9D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cs-CZ" sz="1800" b="1" i="1" dirty="0">
                <a:solidFill>
                  <a:srgbClr val="595959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Film:</a:t>
            </a:r>
            <a:endParaRPr lang="cs-CZ" sz="18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5000"/>
              </a:lnSpc>
              <a:spcAft>
                <a:spcPts val="800"/>
              </a:spcAft>
              <a:buNone/>
            </a:pPr>
            <a:r>
              <a:rPr lang="cs-CZ" sz="1800" u="sng" dirty="0">
                <a:solidFill>
                  <a:srgbClr val="0000FF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https://cinema.mosfilm.ru/films/35165/</a:t>
            </a:r>
            <a:endParaRPr lang="cs-CZ" sz="18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cs-CZ" sz="1800" b="1" i="1" dirty="0">
                <a:solidFill>
                  <a:srgbClr val="595959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filmu:</a:t>
            </a:r>
            <a:endParaRPr lang="cs-CZ" sz="18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5000"/>
              </a:lnSpc>
              <a:spcAft>
                <a:spcPts val="800"/>
              </a:spcAft>
              <a:buNone/>
            </a:pPr>
            <a:r>
              <a:rPr lang="cs-CZ" sz="1800" u="sng" dirty="0">
                <a:solidFill>
                  <a:srgbClr val="0000FF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https://www.youtube.com/watch?v=C4lw2COIDmU</a:t>
            </a:r>
            <a:endParaRPr lang="cs-CZ" sz="18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u="sng" dirty="0">
                <a:solidFill>
                  <a:srgbClr val="0000FF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https://www.youtube.com/watch?v=4ShJRqi9YMo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3507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30BAE3-4B9C-4993-9099-BCD6909DB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3022B2-1E0B-4FF8-A244-14A9DF634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25000"/>
              </a:lnSpc>
              <a:spcAft>
                <a:spcPts val="800"/>
              </a:spcAft>
              <a:buNone/>
            </a:pPr>
            <a:r>
              <a:rPr lang="cs-CZ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1. Charakteristika filmu</a:t>
            </a:r>
            <a:endParaRPr lang="cs-CZ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5000"/>
              </a:lnSpc>
              <a:spcAft>
                <a:spcPts val="800"/>
              </a:spcAft>
              <a:buNone/>
            </a:pPr>
            <a:r>
              <a:rPr lang="cs-CZ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2. Charakteristika hlavních hrdinů</a:t>
            </a:r>
            <a:endParaRPr lang="cs-CZ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5000"/>
              </a:lnSpc>
              <a:spcAft>
                <a:spcPts val="800"/>
              </a:spcAft>
              <a:buNone/>
            </a:pPr>
            <a:r>
              <a:rPr lang="cs-CZ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3. V čem je </a:t>
            </a:r>
            <a:r>
              <a:rPr lang="cs-CZ" dirty="0" err="1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antisovětskost</a:t>
            </a:r>
            <a:r>
              <a:rPr lang="cs-CZ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filmu? Koho vám připomíná </a:t>
            </a:r>
            <a:r>
              <a:rPr lang="cs-CZ" dirty="0" err="1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Saachov</a:t>
            </a:r>
            <a:r>
              <a:rPr lang="cs-CZ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cs-CZ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5000"/>
              </a:lnSpc>
              <a:spcAft>
                <a:spcPts val="800"/>
              </a:spcAft>
              <a:buNone/>
            </a:pPr>
            <a:r>
              <a:rPr lang="cs-CZ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4. Jaké scénu jsou podle Vás nejvtipnější?</a:t>
            </a:r>
            <a:endParaRPr lang="cs-CZ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5. Jaké scény jsou ve filmu zbytečné? Argumentujte. 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828505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0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2D00109-7D9C-4333-9ABE-42C226294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735587"/>
          </a:xfrm>
        </p:spPr>
        <p:txBody>
          <a:bodyPr anchor="b">
            <a:normAutofit/>
          </a:bodyPr>
          <a:lstStyle/>
          <a:p>
            <a:r>
              <a:rPr lang="cs-CZ" sz="4000" dirty="0"/>
              <a:t>DVANÁCT KŘESEL (1971)</a:t>
            </a:r>
          </a:p>
        </p:txBody>
      </p:sp>
      <p:pic>
        <p:nvPicPr>
          <p:cNvPr id="4" name="Zástupný obsah 3" descr="12 стульев (фильм, 1971) — Википедия">
            <a:extLst>
              <a:ext uri="{FF2B5EF4-FFF2-40B4-BE49-F238E27FC236}">
                <a16:creationId xmlns:a16="http://schemas.microsoft.com/office/drawing/2014/main" id="{F00D2740-3775-47E9-953F-AB267304C75A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1"/>
          <a:stretch/>
        </p:blipFill>
        <p:spPr bwMode="auto">
          <a:xfrm>
            <a:off x="1" y="10"/>
            <a:ext cx="4196496" cy="6857990"/>
          </a:xfrm>
          <a:prstGeom prst="rect">
            <a:avLst/>
          </a:prstGeom>
          <a:noFill/>
          <a:effectLst/>
        </p:spPr>
      </p:pic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4F42DE2D-5E6B-4B0B-BF9E-AB6B487DF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1284051"/>
            <a:ext cx="7352921" cy="5214025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cs-CZ" sz="2400" b="1" i="1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Námět:</a:t>
            </a:r>
            <a:r>
              <a:rPr lang="cs-CZ" sz="2400" dirty="0">
                <a:solidFill>
                  <a:srgbClr val="24285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dle románu Ilji </a:t>
            </a:r>
            <a:r>
              <a:rPr lang="cs-CZ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Ilfa</a:t>
            </a:r>
            <a:r>
              <a:rPr lang="cs-CZ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 Jevgenije Petrova</a:t>
            </a:r>
          </a:p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cs-CZ" sz="2400" b="1" i="1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Kamera</a:t>
            </a:r>
            <a:r>
              <a:rPr lang="cs-CZ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Sergej </a:t>
            </a:r>
            <a:r>
              <a:rPr lang="cs-CZ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Polujanov</a:t>
            </a:r>
            <a:r>
              <a:rPr lang="cs-CZ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Valerij </a:t>
            </a:r>
            <a:r>
              <a:rPr lang="cs-CZ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Šuvalov</a:t>
            </a:r>
            <a:endParaRPr lang="cs-CZ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cs-CZ" sz="2400" b="1" i="1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Hudba: </a:t>
            </a:r>
            <a:r>
              <a:rPr lang="cs-CZ" sz="2400" i="1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Alexandr </a:t>
            </a:r>
            <a:r>
              <a:rPr lang="cs-CZ" sz="2400" i="1" dirty="0" err="1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Zacepin</a:t>
            </a:r>
            <a:r>
              <a:rPr lang="cs-CZ" sz="2400" i="1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cs-CZ" sz="2400" b="1" i="1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Scénář:</a:t>
            </a:r>
            <a:r>
              <a:rPr lang="cs-CZ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Vladlen</a:t>
            </a:r>
            <a:r>
              <a:rPr lang="cs-CZ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Bachnov</a:t>
            </a:r>
            <a:r>
              <a:rPr lang="cs-CZ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Leonid </a:t>
            </a:r>
            <a:r>
              <a:rPr lang="cs-CZ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Gajdaj</a:t>
            </a:r>
            <a:r>
              <a:rPr lang="cs-CZ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cs-CZ" sz="2400" b="1" i="1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Hrají: </a:t>
            </a:r>
            <a:r>
              <a:rPr lang="cs-CZ" sz="2400" i="1" dirty="0" err="1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Arčil</a:t>
            </a:r>
            <a:r>
              <a:rPr lang="cs-CZ" sz="2400" i="1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i="1" dirty="0" err="1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Gomiašvili</a:t>
            </a:r>
            <a:r>
              <a:rPr lang="cs-CZ" sz="2400" i="1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Sergej </a:t>
            </a:r>
            <a:r>
              <a:rPr lang="cs-CZ" sz="2400" i="1" dirty="0" err="1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Filippov</a:t>
            </a:r>
            <a:r>
              <a:rPr lang="cs-CZ" sz="2400" i="1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Michail </a:t>
            </a:r>
            <a:r>
              <a:rPr lang="cs-CZ" sz="2400" i="1" dirty="0" err="1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Pugovkin</a:t>
            </a:r>
            <a:r>
              <a:rPr lang="cs-CZ" sz="2400" i="1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i="1" dirty="0" err="1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Glikerija</a:t>
            </a:r>
            <a:r>
              <a:rPr lang="cs-CZ" sz="2400" i="1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i="1" dirty="0" err="1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Bogdanovová-Česnokovová</a:t>
            </a:r>
            <a:r>
              <a:rPr lang="cs-CZ" sz="2400" i="1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Natalja </a:t>
            </a:r>
            <a:r>
              <a:rPr lang="cs-CZ" sz="2400" i="1" dirty="0" err="1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Varlejová</a:t>
            </a:r>
            <a:r>
              <a:rPr lang="cs-CZ" sz="2400" i="1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Natalja </a:t>
            </a:r>
            <a:r>
              <a:rPr lang="cs-CZ" sz="2400" i="1" dirty="0" err="1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Vorobjovová</a:t>
            </a:r>
            <a:r>
              <a:rPr lang="cs-CZ" sz="2400" i="1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Nina </a:t>
            </a:r>
            <a:r>
              <a:rPr lang="cs-CZ" sz="2400" i="1" dirty="0" err="1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Greběškovová</a:t>
            </a:r>
            <a:r>
              <a:rPr lang="cs-CZ" sz="2400" i="1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Natalja </a:t>
            </a:r>
            <a:r>
              <a:rPr lang="cs-CZ" sz="2400" i="1" dirty="0" err="1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Kračkovskaja</a:t>
            </a:r>
            <a:r>
              <a:rPr lang="cs-CZ" sz="2400" i="1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Klara </a:t>
            </a:r>
            <a:r>
              <a:rPr lang="cs-CZ" sz="2400" i="1" dirty="0" err="1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Rumjanova</a:t>
            </a:r>
            <a:r>
              <a:rPr lang="cs-CZ" sz="2400" i="1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724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025207-22B0-43CE-B203-458C963E3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ODKAZ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131489-0B93-4203-8DA6-C72CE4A52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cs-CZ" sz="1800" b="1" i="1" dirty="0">
                <a:solidFill>
                  <a:srgbClr val="595959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Film s anglickými titulky:</a:t>
            </a:r>
            <a:endParaRPr lang="cs-CZ" sz="18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u="sng" dirty="0">
                <a:solidFill>
                  <a:srgbClr val="0000FF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https://cinema.mosfilm.ru/films/34332/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9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2BB304-2C38-4AF0-BBB5-2A56AC171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DF582E-73BC-4D52-8869-B4864871B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25000"/>
              </a:lnSpc>
              <a:spcAft>
                <a:spcPts val="800"/>
              </a:spcAft>
              <a:buNone/>
            </a:pPr>
            <a:r>
              <a:rPr lang="cs-CZ" sz="1800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1. Charakteristika filmu</a:t>
            </a:r>
            <a:endParaRPr lang="cs-CZ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5000"/>
              </a:lnSpc>
              <a:spcAft>
                <a:spcPts val="800"/>
              </a:spcAft>
              <a:buNone/>
            </a:pPr>
            <a:r>
              <a:rPr lang="cs-CZ" sz="1800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2. Charakteristika hlavních hrdinů</a:t>
            </a:r>
            <a:endParaRPr lang="cs-CZ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5000"/>
              </a:lnSpc>
              <a:spcAft>
                <a:spcPts val="800"/>
              </a:spcAft>
              <a:buNone/>
            </a:pPr>
            <a:r>
              <a:rPr lang="cs-CZ" sz="1800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3. Jaké scénu jsou podle Vás nejvtipnější?</a:t>
            </a:r>
            <a:endParaRPr lang="cs-CZ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5000"/>
              </a:lnSpc>
              <a:spcAft>
                <a:spcPts val="800"/>
              </a:spcAft>
              <a:buNone/>
            </a:pPr>
            <a:r>
              <a:rPr lang="cs-CZ" sz="1800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4. Kdy a kde se odehrávají události ve filmu?</a:t>
            </a:r>
            <a:endParaRPr lang="cs-CZ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5000"/>
              </a:lnSpc>
              <a:spcAft>
                <a:spcPts val="800"/>
              </a:spcAft>
              <a:buNone/>
            </a:pPr>
            <a:r>
              <a:rPr lang="cs-CZ" sz="1800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5. Jaká je odměna za brilianty? </a:t>
            </a:r>
            <a:endParaRPr lang="cs-CZ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5000"/>
              </a:lnSpc>
              <a:spcAft>
                <a:spcPts val="800"/>
              </a:spcAft>
              <a:buNone/>
            </a:pPr>
            <a:r>
              <a:rPr lang="cs-CZ" sz="1800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Navíc </a:t>
            </a:r>
            <a:endParaRPr lang="cs-CZ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Porovnejte film s kniho nebo se stejnojmenným filmem Marka Zacharova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8109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96C8833-9F4A-4870-9903-B16AF9308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cs-CZ" sz="4000" dirty="0"/>
              <a:t>IVAN VASILJEVIČ MĚNÍ POVOLÁNÍ (1973)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D2845C-C270-4EC1-B94B-A9E0CA343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904279"/>
            <a:ext cx="4990975" cy="472229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cs-CZ" sz="1800" b="1" i="1" dirty="0">
                <a:solidFill>
                  <a:srgbClr val="595959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Námět:</a:t>
            </a:r>
            <a:r>
              <a:rPr lang="cs-CZ" sz="1800" dirty="0">
                <a:solidFill>
                  <a:srgbClr val="242852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dle hry Bulgakova </a:t>
            </a:r>
            <a:r>
              <a:rPr lang="cs-CZ" sz="1800" i="1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Ivan </a:t>
            </a:r>
            <a:r>
              <a:rPr lang="cs-CZ" sz="1800" i="1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Vasiljevič</a:t>
            </a:r>
            <a:r>
              <a:rPr lang="cs-CZ" sz="1800" i="1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800" i="1" dirty="0">
                <a:solidFill>
                  <a:srgbClr val="595959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Inženýr </a:t>
            </a:r>
            <a:r>
              <a:rPr lang="cs-CZ" sz="1800" i="1" dirty="0" err="1">
                <a:solidFill>
                  <a:srgbClr val="595959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Timofejev</a:t>
            </a:r>
            <a:r>
              <a:rPr lang="cs-CZ" sz="1800" i="1" dirty="0">
                <a:solidFill>
                  <a:srgbClr val="595959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vynalezl stoj času a spojil svůj byt s palácem velkého cara Ivana </a:t>
            </a:r>
            <a:r>
              <a:rPr lang="cs-CZ" sz="1800" i="1" dirty="0" err="1">
                <a:solidFill>
                  <a:srgbClr val="595959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Vasiljeviče</a:t>
            </a:r>
            <a:r>
              <a:rPr lang="cs-CZ" sz="1800" i="1" dirty="0">
                <a:solidFill>
                  <a:srgbClr val="595959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Hrozného.</a:t>
            </a:r>
            <a:endParaRPr lang="cs-CZ" sz="18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cs-CZ" sz="1800" b="1" i="1" dirty="0">
                <a:solidFill>
                  <a:srgbClr val="595959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Kamera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Sergej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Polujanov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Valerij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Šuvalov</a:t>
            </a:r>
            <a:endParaRPr lang="cs-CZ" sz="18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cs-CZ" sz="1800" b="1" i="1" dirty="0">
                <a:solidFill>
                  <a:srgbClr val="595959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Hudba: </a:t>
            </a:r>
            <a:r>
              <a:rPr lang="cs-CZ" sz="1800" i="1" dirty="0">
                <a:solidFill>
                  <a:srgbClr val="595959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Alexandr </a:t>
            </a:r>
            <a:r>
              <a:rPr lang="cs-CZ" sz="1800" i="1" dirty="0" err="1">
                <a:solidFill>
                  <a:srgbClr val="595959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Zacepin</a:t>
            </a:r>
            <a:r>
              <a:rPr lang="cs-CZ" sz="1800" i="1" dirty="0">
                <a:solidFill>
                  <a:srgbClr val="595959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8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cs-CZ" sz="1800" b="1" i="1" dirty="0">
                <a:solidFill>
                  <a:srgbClr val="595959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Scénář: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Vladlen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Bachnov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Leonid </a:t>
            </a:r>
            <a:r>
              <a:rPr lang="cs-CZ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Gajdaj</a:t>
            </a:r>
            <a:r>
              <a:rPr lang="cs-CZ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cs-CZ" sz="1800" b="1" i="1" dirty="0">
                <a:solidFill>
                  <a:srgbClr val="595959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Hrají: </a:t>
            </a:r>
            <a:r>
              <a:rPr lang="cs-CZ" sz="1800" i="1" dirty="0">
                <a:solidFill>
                  <a:srgbClr val="595959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Jurij Jakovlev, Leonid </a:t>
            </a:r>
            <a:r>
              <a:rPr lang="cs-CZ" sz="1800" i="1" dirty="0" err="1">
                <a:solidFill>
                  <a:srgbClr val="595959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Kuravlev</a:t>
            </a:r>
            <a:r>
              <a:rPr lang="cs-CZ" sz="1800" i="1" dirty="0">
                <a:solidFill>
                  <a:srgbClr val="595959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Alexandr </a:t>
            </a:r>
            <a:r>
              <a:rPr lang="cs-CZ" sz="1800" i="1" dirty="0" err="1">
                <a:solidFill>
                  <a:srgbClr val="595959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Děmkaněnko</a:t>
            </a:r>
            <a:r>
              <a:rPr lang="cs-CZ" sz="1800" i="1" dirty="0">
                <a:solidFill>
                  <a:srgbClr val="595959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solidFill>
                  <a:srgbClr val="595959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Savelij</a:t>
            </a:r>
            <a:r>
              <a:rPr lang="cs-CZ" sz="1800" i="1" dirty="0">
                <a:solidFill>
                  <a:srgbClr val="595959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rgbClr val="595959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Kramarov</a:t>
            </a:r>
            <a:r>
              <a:rPr lang="cs-CZ" sz="1800" i="1" dirty="0">
                <a:solidFill>
                  <a:srgbClr val="595959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Natalja </a:t>
            </a:r>
            <a:r>
              <a:rPr lang="cs-CZ" sz="1800" i="1" dirty="0" err="1">
                <a:solidFill>
                  <a:srgbClr val="595959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Selezňovová</a:t>
            </a:r>
            <a:r>
              <a:rPr lang="cs-CZ" sz="1800" i="1" dirty="0">
                <a:solidFill>
                  <a:srgbClr val="595959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Natalja </a:t>
            </a:r>
            <a:r>
              <a:rPr lang="cs-CZ" sz="1800" i="1" dirty="0" err="1">
                <a:solidFill>
                  <a:srgbClr val="595959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Kračkvskaja</a:t>
            </a:r>
            <a:r>
              <a:rPr lang="cs-CZ" sz="1800" i="1" dirty="0">
                <a:solidFill>
                  <a:srgbClr val="595959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Natalja </a:t>
            </a:r>
            <a:r>
              <a:rPr lang="cs-CZ" sz="1800" i="1" dirty="0" err="1">
                <a:solidFill>
                  <a:srgbClr val="595959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Kustinskaja</a:t>
            </a:r>
            <a:r>
              <a:rPr lang="cs-CZ" sz="1800" i="1" dirty="0">
                <a:solidFill>
                  <a:srgbClr val="595959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Vladimir </a:t>
            </a:r>
            <a:r>
              <a:rPr lang="cs-CZ" sz="1800" i="1" dirty="0" err="1">
                <a:solidFill>
                  <a:srgbClr val="595959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Etuš</a:t>
            </a:r>
            <a:r>
              <a:rPr lang="cs-CZ" sz="1800" i="1" dirty="0">
                <a:solidFill>
                  <a:srgbClr val="595959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Michail </a:t>
            </a:r>
            <a:r>
              <a:rPr lang="cs-CZ" sz="1800" i="1" dirty="0" err="1">
                <a:solidFill>
                  <a:srgbClr val="595959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Pugovkin</a:t>
            </a:r>
            <a:r>
              <a:rPr lang="cs-CZ" sz="1800" i="1" dirty="0">
                <a:solidFill>
                  <a:srgbClr val="595959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Sergej </a:t>
            </a:r>
            <a:r>
              <a:rPr lang="cs-CZ" sz="1800" i="1" dirty="0" err="1">
                <a:solidFill>
                  <a:srgbClr val="595959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Filippov</a:t>
            </a:r>
            <a:r>
              <a:rPr lang="cs-CZ" sz="1800" i="1" dirty="0">
                <a:solidFill>
                  <a:srgbClr val="595959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8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1147972A-62A8-4B7F-BDD0-AA703A76A42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5" r="5114" b="1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09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BFA3C0-16A5-4695-88A9-1206AA836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UŽITEČNÉ ODKAZY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D11B5F-F448-4A9A-9204-AC1FD392D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cs-CZ" sz="1800" b="1" i="1" dirty="0">
                <a:solidFill>
                  <a:srgbClr val="595959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Film:</a:t>
            </a:r>
            <a:endParaRPr lang="cs-CZ" sz="18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5000"/>
              </a:lnSpc>
              <a:spcAft>
                <a:spcPts val="800"/>
              </a:spcAft>
              <a:buNone/>
            </a:pPr>
            <a:r>
              <a:rPr lang="cs-CZ" sz="1800" u="sng" dirty="0">
                <a:solidFill>
                  <a:srgbClr val="0000FF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https://cinema.mosfilm.ru/films/35159/</a:t>
            </a:r>
            <a:endParaRPr lang="cs-CZ" sz="18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cs-CZ" sz="1800" b="1" i="1" dirty="0">
                <a:solidFill>
                  <a:srgbClr val="595959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filmu:</a:t>
            </a:r>
            <a:endParaRPr lang="cs-CZ" sz="18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5000"/>
              </a:lnSpc>
              <a:spcAft>
                <a:spcPts val="800"/>
              </a:spcAft>
              <a:buNone/>
            </a:pPr>
            <a:r>
              <a:rPr lang="cs-CZ" sz="1800" u="sng" dirty="0">
                <a:solidFill>
                  <a:srgbClr val="0000FF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https://www.youtube.com/watch?v=cli-nbj6OYU</a:t>
            </a:r>
            <a:endParaRPr lang="cs-CZ" sz="18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5000"/>
              </a:lnSpc>
              <a:spcAft>
                <a:spcPts val="800"/>
              </a:spcAft>
              <a:buNone/>
            </a:pPr>
            <a:r>
              <a:rPr lang="cs-CZ" sz="1800" u="sng" dirty="0">
                <a:solidFill>
                  <a:srgbClr val="0000FF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https://www.youtube.com/watch?v=CAOJNVa0zsY</a:t>
            </a:r>
            <a:endParaRPr lang="cs-CZ" sz="18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u="sng" dirty="0">
                <a:solidFill>
                  <a:srgbClr val="0000FF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https://www.youtube.com/watch?v=ApgWpjaCxX4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206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41F636-2BE4-4C1E-9A5B-454E9A918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85ED6B-B62A-4BCD-829B-92E43A05A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25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1. Charakteristika filmu</a:t>
            </a:r>
          </a:p>
          <a:p>
            <a:pPr marL="0" indent="0" algn="just">
              <a:lnSpc>
                <a:spcPct val="125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2. Porovnejte dvě postavy zahrané J.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Jakovlěvým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5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3. Charakterizujte ostatní postavy</a:t>
            </a:r>
          </a:p>
          <a:p>
            <a:pPr marL="0" indent="0" algn="just">
              <a:lnSpc>
                <a:spcPct val="125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4. V čem je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antisovětskost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filmu? </a:t>
            </a:r>
          </a:p>
          <a:p>
            <a:pPr marL="0" indent="0" algn="just">
              <a:lnSpc>
                <a:spcPct val="125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5. Nejvtipnější/nejnudnější scény filmu</a:t>
            </a:r>
          </a:p>
          <a:p>
            <a:pPr marL="0" indent="0">
              <a:buNone/>
            </a:pP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NAVÍC (nepovinně): Porovnejte Ivana Hrozného v tomto filmu s filmem Sergeje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Ejzenštejna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nebo s filmem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Царь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Pavla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Lungina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(2009)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3462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 descr="Obsah obrázku zeď, osoba, pózování, interiér&#10;&#10;Popis byl vytvořen automaticky">
            <a:extLst>
              <a:ext uri="{FF2B5EF4-FFF2-40B4-BE49-F238E27FC236}">
                <a16:creationId xmlns:a16="http://schemas.microsoft.com/office/drawing/2014/main" id="{62F59975-AA09-448A-BCEE-280E452FA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6" b="100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34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5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1C87831C-F59E-488C-BEE1-61E19194AB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7" b="-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52171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50C6AB5D-62B0-4903-AD7A-10546A9A28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13" y="849488"/>
            <a:ext cx="3785932" cy="5031139"/>
          </a:xfrm>
          <a:prstGeom prst="rect">
            <a:avLst/>
          </a:prstGeom>
        </p:spPr>
      </p:pic>
      <p:pic>
        <p:nvPicPr>
          <p:cNvPr id="8" name="Obrázek 7" descr="Obsah obrázku osoba, muž, zeď, interiér&#10;&#10;Popis byl vytvořen automaticky">
            <a:extLst>
              <a:ext uri="{FF2B5EF4-FFF2-40B4-BE49-F238E27FC236}">
                <a16:creationId xmlns:a16="http://schemas.microsoft.com/office/drawing/2014/main" id="{4D635038-2FEB-4681-BAE9-F3012F234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563" y="849488"/>
            <a:ext cx="7565624" cy="503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36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obsah 7" descr="Obsah obrázku text, muž&#10;&#10;Popis byl vytvořen automaticky">
            <a:extLst>
              <a:ext uri="{FF2B5EF4-FFF2-40B4-BE49-F238E27FC236}">
                <a16:creationId xmlns:a16="http://schemas.microsoft.com/office/drawing/2014/main" id="{E6477962-8F38-4828-AEDE-A6849C98A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79" y="484631"/>
            <a:ext cx="3847308" cy="5888737"/>
          </a:xfrm>
          <a:prstGeom prst="rect">
            <a:avLst/>
          </a:prstGeom>
        </p:spPr>
      </p:pic>
      <p:pic>
        <p:nvPicPr>
          <p:cNvPr id="10" name="Obrázek 9" descr="Obsah obrázku osoba, interiér&#10;&#10;Popis byl vytvořen automaticky">
            <a:extLst>
              <a:ext uri="{FF2B5EF4-FFF2-40B4-BE49-F238E27FC236}">
                <a16:creationId xmlns:a16="http://schemas.microsoft.com/office/drawing/2014/main" id="{75D09008-BEF9-4B79-B00F-D846D4E09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366" y="484630"/>
            <a:ext cx="5432355" cy="588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29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CEAD2DB9-B0A7-4CCE-96FD-77D1FA2521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866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45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Как Моргунов перессорился с режиссерами и чиновниками — Рамблер/кино">
            <a:extLst>
              <a:ext uri="{FF2B5EF4-FFF2-40B4-BE49-F238E27FC236}">
                <a16:creationId xmlns:a16="http://schemas.microsoft.com/office/drawing/2014/main" id="{114F0751-2DF8-4974-A851-25DD383609B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9" t="9332" r="12794" b="294"/>
          <a:stretch/>
        </p:blipFill>
        <p:spPr bwMode="auto">
          <a:xfrm>
            <a:off x="8283674" y="418434"/>
            <a:ext cx="3549749" cy="3514855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9B974F6-1CC6-4F3F-8646-865020C4F5A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0" r="21092" b="13863"/>
          <a:stretch/>
        </p:blipFill>
        <p:spPr bwMode="auto">
          <a:xfrm>
            <a:off x="384737" y="418432"/>
            <a:ext cx="3523590" cy="351485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868C290-1754-41D1-99EB-09DA09FE770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8" r="20554"/>
          <a:stretch/>
        </p:blipFill>
        <p:spPr bwMode="auto">
          <a:xfrm>
            <a:off x="4445692" y="418433"/>
            <a:ext cx="3483964" cy="351485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ové pole 2">
            <a:extLst>
              <a:ext uri="{FF2B5EF4-FFF2-40B4-BE49-F238E27FC236}">
                <a16:creationId xmlns:a16="http://schemas.microsoft.com/office/drawing/2014/main" id="{7464A45C-FB67-402E-99B4-BB9D491B4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737" y="4351719"/>
            <a:ext cx="3523589" cy="92019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cs-CZ" sz="1200" u="sng" dirty="0">
                <a:solidFill>
                  <a:srgbClr val="0000FF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Georgij </a:t>
            </a:r>
            <a:r>
              <a:rPr lang="cs-CZ" sz="1200" u="sng" dirty="0" err="1">
                <a:solidFill>
                  <a:srgbClr val="0000FF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Vicin</a:t>
            </a:r>
            <a:endParaRPr lang="cs-CZ" sz="12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cs-CZ" sz="12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„Zbabělec“. Tzv. „národní intelektuál“, uzurpovaný, a proto hodně pijící.</a:t>
            </a:r>
          </a:p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cs-CZ" sz="12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" name="Textové pole 2">
            <a:extLst>
              <a:ext uri="{FF2B5EF4-FFF2-40B4-BE49-F238E27FC236}">
                <a16:creationId xmlns:a16="http://schemas.microsoft.com/office/drawing/2014/main" id="{DB23E8C3-FA6B-4919-8568-FB316D181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692" y="4351718"/>
            <a:ext cx="3482452" cy="9201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cs-CZ" sz="1200" u="sng" dirty="0">
                <a:solidFill>
                  <a:srgbClr val="0000FF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Jurij </a:t>
            </a:r>
            <a:r>
              <a:rPr lang="cs-CZ" sz="1200" u="sng" dirty="0" err="1">
                <a:solidFill>
                  <a:srgbClr val="0000FF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Nikulin</a:t>
            </a:r>
            <a:r>
              <a:rPr lang="cs-CZ" sz="12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cs-CZ" sz="12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„Blbec“. Přihlouplý reprezentant „národa“.</a:t>
            </a:r>
          </a:p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cs-CZ" sz="12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0" name="Textové pole 2">
            <a:extLst>
              <a:ext uri="{FF2B5EF4-FFF2-40B4-BE49-F238E27FC236}">
                <a16:creationId xmlns:a16="http://schemas.microsoft.com/office/drawing/2014/main" id="{C496CC75-FA62-417E-A82C-0F35BF65F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3674" y="4351718"/>
            <a:ext cx="3549749" cy="92019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cs-CZ" sz="1200" u="sng" dirty="0">
                <a:solidFill>
                  <a:srgbClr val="0000FF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Jevgenij </a:t>
            </a:r>
            <a:r>
              <a:rPr lang="cs-CZ" sz="1200" u="sng" dirty="0" err="1">
                <a:solidFill>
                  <a:srgbClr val="0000FF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Morgunov</a:t>
            </a:r>
            <a:endParaRPr lang="cs-CZ" sz="1200" u="sng" dirty="0">
              <a:solidFill>
                <a:srgbClr val="0000FF"/>
              </a:solidFill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cs-CZ" sz="12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Ostřílený“. Sovětský úředník/šéf zločinné skupiny</a:t>
            </a:r>
          </a:p>
        </p:txBody>
      </p:sp>
    </p:spTree>
    <p:extLst>
      <p:ext uri="{BB962C8B-B14F-4D97-AF65-F5344CB8AC3E}">
        <p14:creationId xmlns:p14="http://schemas.microsoft.com/office/powerpoint/2010/main" val="2241494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Zástupný obsah 7" descr="Obsah obrázku strom, osoba, exteriér, pózování&#10;&#10;Popis byl vytvořen automaticky">
            <a:extLst>
              <a:ext uri="{FF2B5EF4-FFF2-40B4-BE49-F238E27FC236}">
                <a16:creationId xmlns:a16="http://schemas.microsoft.com/office/drawing/2014/main" id="{2B26F099-61D5-4306-867D-1D75889799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5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20472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648</Words>
  <Application>Microsoft Office PowerPoint</Application>
  <PresentationFormat>Širokoúhlá obrazovka</PresentationFormat>
  <Paragraphs>71</Paragraphs>
  <Slides>29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Cavolini</vt:lpstr>
      <vt:lpstr>Motiv Office</vt:lpstr>
      <vt:lpstr>LEONID GAJDAJ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VÍCE O REŽISÉROVI</vt:lpstr>
      <vt:lpstr>UKRADENÁ NEVĚSTA (1966)</vt:lpstr>
      <vt:lpstr>UŽITEČNÉ ODKAZY</vt:lpstr>
      <vt:lpstr>OTÁZKY</vt:lpstr>
      <vt:lpstr>DVANÁCT KŘESEL (1971)</vt:lpstr>
      <vt:lpstr>ODKAZ</vt:lpstr>
      <vt:lpstr>OTÁZKY</vt:lpstr>
      <vt:lpstr>IVAN VASILJEVIČ MĚNÍ POVOLÁNÍ (1973)</vt:lpstr>
      <vt:lpstr>UŽITEČNÉ ODKAZY</vt:lpstr>
      <vt:lpstr>OTÁZKY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LEONID GAJDAJ</dc:title>
  <dc:creator>Světlana Michálková</dc:creator>
  <cp:lastModifiedBy>Světlana Michálková</cp:lastModifiedBy>
  <cp:revision>52</cp:revision>
  <dcterms:created xsi:type="dcterms:W3CDTF">2021-03-07T10:31:11Z</dcterms:created>
  <dcterms:modified xsi:type="dcterms:W3CDTF">2021-03-07T14:34:12Z</dcterms:modified>
</cp:coreProperties>
</file>