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9B1DE-5BF6-4DD2-AA22-7C2D5F70F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2FA4F0A-3043-43F2-81F1-38DE1D045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017127-BBBF-4734-98E0-CBE092451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6109-C559-4DF9-8054-2E4090A41DC9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91FC12-DC87-4518-A84D-150DFEB64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D5E8B8-2A0A-4B6B-A47A-A492DAC4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B5A7-4A87-4D57-8584-EFF32A698A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15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EED41-2BE0-4E5D-9CAB-2B2FA27A5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3B60DB2-AEF6-42F8-BC61-46172BBC4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90F9F4-2FB7-4CD5-914B-A9DCFE6F0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6109-C559-4DF9-8054-2E4090A41DC9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4954D8-E62C-4740-84C7-4333C1BBA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A6829E-D271-44DD-99E3-B3580E15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B5A7-4A87-4D57-8584-EFF32A698A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84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754B577-5E52-424F-950D-C7D39690D9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17B8765-19FC-442C-9E8A-22392B379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51933D-B00D-485A-A815-A30ADF82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6109-C559-4DF9-8054-2E4090A41DC9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AB2694-C929-4A62-A37A-D5F25E17A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BA5933-0F43-4030-A136-7399458D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B5A7-4A87-4D57-8584-EFF32A698A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53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41FF5D-176B-4C3F-9D0B-F5FDAF23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FFBC49-8090-4690-8D7A-7BD39658C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6D1C33-ACBA-4E5D-9B40-0F73072A8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6109-C559-4DF9-8054-2E4090A41DC9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E3BE30-9E69-4A3C-BDEE-163558E40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714154-65BD-4E63-B51F-4D200709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B5A7-4A87-4D57-8584-EFF32A698A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28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3BB3B-3199-4B70-AC72-835DE370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A93902-349E-4E87-A149-AA66FB5A1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E79A5E-8D64-4834-AD64-8F01785E3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6109-C559-4DF9-8054-2E4090A41DC9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3A9021-143F-4A63-8BC3-49F66AEAA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B21D88-11B5-4866-B431-062961835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B5A7-4A87-4D57-8584-EFF32A698A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60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E36C72-530A-4A7C-9B0B-24DD71F57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58A594-D370-49EB-AF22-808C194BC8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8D46F9-1B50-48CD-A4A2-41F1A8C5F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B6198C-9200-4984-9247-E774546E3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6109-C559-4DF9-8054-2E4090A41DC9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BCE706-BE01-4CDC-8AC6-C224C508A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C03B7F-DFF4-4957-90EA-B21196822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B5A7-4A87-4D57-8584-EFF32A698A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156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3DDAB-D622-4D4C-9D02-2A5D6E2C5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D11E4B-D474-4ABD-86B2-E6500CB41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4BB3EA-FB05-43E7-A6D5-D81CDAF20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08D75E9-B4D2-4C6E-A92F-5B170B176D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8060C0-C437-45E0-AADC-264F46C898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061C02D-CAB5-4BC4-ADD8-B4A04EEC4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6109-C559-4DF9-8054-2E4090A41DC9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DD090DF-F048-48E8-B97B-C52D6D587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A043056-E2DA-4E24-A5D6-F47A3A90D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B5A7-4A87-4D57-8584-EFF32A698A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53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BEF026-B3DE-42E0-808C-85797500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518C686-75E0-47FC-8AAD-D14DA1CF4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6109-C559-4DF9-8054-2E4090A41DC9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089218-9593-4912-A9B7-0DA13589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0567A67-1D7F-4CB8-BDE4-C1CDDD8BB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B5A7-4A87-4D57-8584-EFF32A698A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69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C4E9B21-A141-4D0B-BD4E-91DC46D1A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6109-C559-4DF9-8054-2E4090A41DC9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D8F588E-36A3-4213-921C-B5DF0A99D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773CF7-5BAD-4E54-9CA2-C16B57D5F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B5A7-4A87-4D57-8584-EFF32A698A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43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7BB151-0EE8-4D51-988D-DADF858A3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A6B5DB-0190-4CC9-A75D-331A46777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F2DFD86-D325-4A39-8961-A50825E94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64C3DD4-F554-4314-85C6-7EE233F9A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6109-C559-4DF9-8054-2E4090A41DC9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CEA4BCC-6C77-4B50-AB9F-70B684ECB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A7B722-0806-4B1B-9739-F10F7950A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B5A7-4A87-4D57-8584-EFF32A698A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490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2EE0CC-54AF-4B69-BBE6-28DBA56C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37E6F9A-4F77-4865-A913-18959F2CF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2CB7BDD-1895-466A-8C2C-C21575FC5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AD9932A-230E-4786-BEC0-DA628805B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46109-C559-4DF9-8054-2E4090A41DC9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F64EB3-7AD5-45C2-B31F-69FB6A0A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E5878C-925C-4D7F-BC65-0806A340E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B5A7-4A87-4D57-8584-EFF32A698A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30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533566B-65AD-4AE3-8AF3-7D35ECD80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FAD421E-0FA0-41A6-BFA7-0188907A4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E0382A-7D5C-4306-ACC6-C5AB38A725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46109-C559-4DF9-8054-2E4090A41DC9}" type="datetimeFigureOut">
              <a:rPr lang="cs-CZ" smtClean="0"/>
              <a:t>07.03.2021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D4202A-AE11-4A18-9AF2-C103AF167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0E3FF9-4534-4FB5-92F0-FFEFD66EA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B5A7-4A87-4D57-8584-EFF32A698A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86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Kmg9bLA1eo" TargetMode="External"/><Relationship Id="rId2" Type="http://schemas.openxmlformats.org/officeDocument/2006/relationships/hyperlink" Target="https://www.youtube.com/watch?v=QdVhzb7IX2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vkultura.ru/brand/show/brand_id/21064/" TargetMode="External"/><Relationship Id="rId4" Type="http://schemas.openxmlformats.org/officeDocument/2006/relationships/hyperlink" Target="https://www.youtube.com/watch?v=lf8Hp-oK4e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inema.mosfilm.ru/films/34844/" TargetMode="External"/><Relationship Id="rId2" Type="http://schemas.openxmlformats.org/officeDocument/2006/relationships/hyperlink" Target="https://www.culture.ru/movies/2609/karnavalnaya-noch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8JA8AR0lz7w" TargetMode="External"/><Relationship Id="rId4" Type="http://schemas.openxmlformats.org/officeDocument/2006/relationships/hyperlink" Target="https://www.youtube.com/watch?v=FTf0Zh_q-ak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UcaVUPteIA" TargetMode="External"/><Relationship Id="rId2" Type="http://schemas.openxmlformats.org/officeDocument/2006/relationships/hyperlink" Target="https://cinema.mosfilm.ru/films/34315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L0KUlq7Ylc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2AC616-A2FE-4261-AC05-B75E12DB2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2445" y="3640254"/>
            <a:ext cx="5319433" cy="2076333"/>
          </a:xfrm>
        </p:spPr>
        <p:txBody>
          <a:bodyPr anchor="t">
            <a:normAutofit/>
          </a:bodyPr>
          <a:lstStyle/>
          <a:p>
            <a:pPr algn="l"/>
            <a:r>
              <a:rPr lang="cs-CZ" sz="4800" dirty="0" err="1"/>
              <a:t>Eldar</a:t>
            </a:r>
            <a:r>
              <a:rPr lang="cs-CZ" sz="4800" dirty="0"/>
              <a:t> </a:t>
            </a:r>
            <a:r>
              <a:rPr lang="cs-CZ" sz="4800" dirty="0" err="1"/>
              <a:t>Rjazanov</a:t>
            </a:r>
            <a:endParaRPr lang="cs-CZ" sz="4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E3F246-E16F-4A0E-8D57-C59879B4B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2445" y="3706240"/>
            <a:ext cx="5319431" cy="972180"/>
          </a:xfrm>
        </p:spPr>
        <p:txBody>
          <a:bodyPr anchor="b">
            <a:normAutofit/>
          </a:bodyPr>
          <a:lstStyle/>
          <a:p>
            <a:pPr algn="l"/>
            <a:r>
              <a:rPr lang="cs-CZ" sz="2000" dirty="0"/>
              <a:t>1927-2015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 descr="10 цитат великого Эльдара Рязанова Эльдар Рязанов, цитаты, о ...">
            <a:extLst>
              <a:ext uri="{FF2B5EF4-FFF2-40B4-BE49-F238E27FC236}">
                <a16:creationId xmlns:a16="http://schemas.microsoft.com/office/drawing/2014/main" id="{E28C710F-D54D-44DF-9A9A-A094F4B15C4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3"/>
          <a:stretch/>
        </p:blipFill>
        <p:spPr bwMode="auto">
          <a:xfrm>
            <a:off x="20" y="10"/>
            <a:ext cx="5234499" cy="621061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24437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61E8A8AE-4388-4248-BEE7-8CEE800B3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06" b="-3"/>
          <a:stretch/>
        </p:blipFill>
        <p:spPr>
          <a:xfrm>
            <a:off x="192528" y="171716"/>
            <a:ext cx="3793268" cy="6514565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022F17E6-0C02-41BD-84DD-2C14E5D67D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6" r="-3" b="-3"/>
          <a:stretch/>
        </p:blipFill>
        <p:spPr>
          <a:xfrm>
            <a:off x="4184538" y="171716"/>
            <a:ext cx="3822924" cy="6514565"/>
          </a:xfrm>
          <a:prstGeom prst="rect">
            <a:avLst/>
          </a:prstGeom>
        </p:spPr>
      </p:pic>
      <p:pic>
        <p:nvPicPr>
          <p:cNvPr id="9" name="Obrázek 8" descr="Obsah obrázku text, osoba, muž&#10;&#10;Popis byl vytvořen automaticky">
            <a:extLst>
              <a:ext uri="{FF2B5EF4-FFF2-40B4-BE49-F238E27FC236}">
                <a16:creationId xmlns:a16="http://schemas.microsoft.com/office/drawing/2014/main" id="{15BBD778-7D79-4681-AAFB-EDCCE232E7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1" r="1101" b="-3"/>
          <a:stretch/>
        </p:blipFill>
        <p:spPr>
          <a:xfrm>
            <a:off x="8188032" y="171716"/>
            <a:ext cx="3799007" cy="65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64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ext, osoba&#10;&#10;Popis byl vytvořen automaticky">
            <a:extLst>
              <a:ext uri="{FF2B5EF4-FFF2-40B4-BE49-F238E27FC236}">
                <a16:creationId xmlns:a16="http://schemas.microsoft.com/office/drawing/2014/main" id="{DAA00ED6-6A34-4C3F-905F-DDA8DB7C9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99" y="1271426"/>
            <a:ext cx="2880360" cy="431514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061F7513-9614-42A8-BB7B-F74AC032A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41" y="1412747"/>
            <a:ext cx="2880360" cy="4032504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EC152B6E-9C9C-4909-A5BE-0A230460EC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14" y="1273340"/>
            <a:ext cx="2879083" cy="431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0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73BBBE-538A-47BF-8962-48276DC71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UŽITEČNÉ 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6FAE2E-523F-47EC-8801-8235403A8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algn="just">
              <a:lnSpc>
                <a:spcPct val="107000"/>
              </a:lnSpc>
            </a:pPr>
            <a:r>
              <a:rPr lang="cs-CZ" sz="1800" u="sng" dirty="0">
                <a:solidFill>
                  <a:srgbClr val="8E58B6"/>
                </a:solidFill>
                <a:effectLst/>
                <a:latin typeface="Cavolini" panose="03000502040302020204" pitchFamily="66" charset="0"/>
                <a:ea typeface="Cavolini" panose="03000502040302020204" pitchFamily="66" charset="0"/>
                <a:cs typeface="Times New Roman" panose="02020603050405020304" pitchFamily="18" charset="0"/>
                <a:hlinkClick r:id="rId2"/>
              </a:rPr>
              <a:t>https://www.youtube.com/watch?v=QdVhzb7IX2M</a:t>
            </a:r>
            <a:endParaRPr lang="cs-CZ" sz="1800" dirty="0">
              <a:effectLst/>
              <a:latin typeface="Cavolini" panose="03000502040302020204" pitchFamily="66" charset="0"/>
              <a:ea typeface="Cavolini" panose="03000502040302020204" pitchFamily="66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cs-CZ" sz="1800" u="sng" dirty="0">
                <a:solidFill>
                  <a:srgbClr val="8E58B6"/>
                </a:solidFill>
                <a:effectLst/>
                <a:latin typeface="Cavolini" panose="03000502040302020204" pitchFamily="66" charset="0"/>
                <a:ea typeface="Cavolini" panose="03000502040302020204" pitchFamily="66" charset="0"/>
                <a:cs typeface="Times New Roman" panose="02020603050405020304" pitchFamily="18" charset="0"/>
                <a:hlinkClick r:id="rId3"/>
              </a:rPr>
              <a:t>https://www.youtube.com/watch?v=ZKmg9bLA1eo</a:t>
            </a:r>
            <a:r>
              <a:rPr lang="cs-CZ" sz="1800" dirty="0">
                <a:effectLst/>
                <a:latin typeface="Cavolini" panose="03000502040302020204" pitchFamily="66" charset="0"/>
                <a:ea typeface="Cavolini" panose="03000502040302020204" pitchFamily="66" charset="0"/>
                <a:cs typeface="Times New Roman" panose="02020603050405020304" pitchFamily="18" charset="0"/>
              </a:rPr>
              <a:t> 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cs-CZ" sz="1800" u="sng" dirty="0">
                <a:solidFill>
                  <a:srgbClr val="8E58B6"/>
                </a:solidFill>
                <a:effectLst/>
                <a:latin typeface="Cavolini" panose="03000502040302020204" pitchFamily="66" charset="0"/>
                <a:ea typeface="Cavolini" panose="03000502040302020204" pitchFamily="66" charset="0"/>
                <a:cs typeface="Times New Roman" panose="02020603050405020304" pitchFamily="18" charset="0"/>
                <a:hlinkClick r:id="rId4"/>
              </a:rPr>
              <a:t>https://www.youtube.com/watch?v=lf8Hp-oK4eE</a:t>
            </a:r>
            <a:r>
              <a:rPr lang="cs-CZ" sz="1800" dirty="0">
                <a:effectLst/>
                <a:latin typeface="Cavolini" panose="03000502040302020204" pitchFamily="66" charset="0"/>
                <a:ea typeface="Cavolini" panose="03000502040302020204" pitchFamily="66" charset="0"/>
                <a:cs typeface="Times New Roman" panose="02020603050405020304" pitchFamily="18" charset="0"/>
              </a:rPr>
              <a:t> 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cs-CZ" sz="1800" u="sng" dirty="0">
                <a:solidFill>
                  <a:srgbClr val="8E58B6"/>
                </a:solidFill>
                <a:effectLst/>
                <a:latin typeface="Cavolini" panose="03000502040302020204" pitchFamily="66" charset="0"/>
                <a:ea typeface="Cavolini" panose="03000502040302020204" pitchFamily="66" charset="0"/>
                <a:cs typeface="Times New Roman" panose="02020603050405020304" pitchFamily="18" charset="0"/>
                <a:hlinkClick r:id="rId5"/>
              </a:rPr>
              <a:t>https://tvkultura.ru/brand/show/brand_id/21064/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2809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144AF5-F5C3-4F88-AB46-B5B58CD3F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i="1" dirty="0"/>
              <a:t>KARNEVALOVÁ NOC (1956)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D18476-F2BD-45F1-BDE5-A3886E06F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Námět: 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Krátce před Silvestrem se pracovníci Domu kultury připravují na maškarní ples. Vymysleli dobrý program, ale jejích ředitel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Ogurcov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po přečtení planu programu s ním nesouhlasil. Řekl, že není seriózní, a proto nabídl svou variantu: program, kde chyběla jakákoliv zábava. Pracovníci Domu kultury nesmíří se s rozhodnutím ředitele a dělají všechno možné, aby organizovali svátek podle sebe.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Scénář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Boris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Laskin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Vladimir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Poljakov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Kamera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Arkadij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Kolcataj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Hudba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Anatolij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Lepin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Hrají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Igor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Iljinskij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Ljudmila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Gurčenková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Jurij Bělov, Tamara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Nosovová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Georgij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Kulikov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Sergej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Filippov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Olga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Vlasovová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Andrej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Tutyškin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Gennadij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Judin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VladimirZeldin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Boris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Petker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obsah 4" descr="Obsah obrázku text, osoba&#10;&#10;Popis byl vytvořen automaticky">
            <a:extLst>
              <a:ext uri="{FF2B5EF4-FFF2-40B4-BE49-F238E27FC236}">
                <a16:creationId xmlns:a16="http://schemas.microsoft.com/office/drawing/2014/main" id="{332E2416-46AD-4603-904B-81FD6E4950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642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549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461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35B9E-2764-4424-A1DF-D712C79A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UŽITEČNÉ 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F22F67-81A5-4E21-8957-871CB55A2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1800" b="1" dirty="0">
                <a:solidFill>
                  <a:srgbClr val="7C9163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Film: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u="sng" dirty="0">
                <a:solidFill>
                  <a:srgbClr val="8E58B6"/>
                </a:solidFill>
                <a:effectLst/>
                <a:latin typeface="Cavolini" panose="03000502040302020204" pitchFamily="66" charset="0"/>
                <a:ea typeface="Cavolini" panose="03000502040302020204" pitchFamily="66" charset="0"/>
                <a:cs typeface="Times New Roman" panose="02020603050405020304" pitchFamily="18" charset="0"/>
                <a:hlinkClick r:id="rId2"/>
              </a:rPr>
              <a:t>https://www.culture.ru/movies/2609/karnavalnaya-noch</a:t>
            </a:r>
            <a:endParaRPr lang="cs-CZ" sz="1800" dirty="0">
              <a:effectLst/>
              <a:latin typeface="Cavolini" panose="03000502040302020204" pitchFamily="66" charset="0"/>
              <a:ea typeface="Cavolini" panose="03000502040302020204" pitchFamily="66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volini" panose="03000502040302020204" pitchFamily="66" charset="0"/>
                <a:ea typeface="Cavolini" panose="03000502040302020204" pitchFamily="66" charset="0"/>
                <a:cs typeface="Times New Roman" panose="02020603050405020304" pitchFamily="18" charset="0"/>
              </a:rPr>
              <a:t>s </a:t>
            </a:r>
            <a:r>
              <a:rPr lang="en-GB" sz="1800" dirty="0" err="1">
                <a:effectLst/>
                <a:latin typeface="Cavolini" panose="03000502040302020204" pitchFamily="66" charset="0"/>
                <a:ea typeface="Cavolini" panose="03000502040302020204" pitchFamily="66" charset="0"/>
                <a:cs typeface="Times New Roman" panose="02020603050405020304" pitchFamily="18" charset="0"/>
              </a:rPr>
              <a:t>titulky</a:t>
            </a:r>
            <a:r>
              <a:rPr lang="en-GB" sz="1800" dirty="0">
                <a:effectLst/>
                <a:latin typeface="Cavolini" panose="03000502040302020204" pitchFamily="66" charset="0"/>
                <a:ea typeface="Cavolini" panose="03000502040302020204" pitchFamily="66" charset="0"/>
                <a:cs typeface="Times New Roman" panose="02020603050405020304" pitchFamily="18" charset="0"/>
              </a:rPr>
              <a:t>: </a:t>
            </a:r>
            <a:r>
              <a:rPr lang="cs-CZ" sz="1800" u="sng" dirty="0">
                <a:solidFill>
                  <a:srgbClr val="8E58B6"/>
                </a:solidFill>
                <a:effectLst/>
                <a:latin typeface="Cavolini" panose="03000502040302020204" pitchFamily="66" charset="0"/>
                <a:ea typeface="Cavolini" panose="03000502040302020204" pitchFamily="66" charset="0"/>
                <a:cs typeface="Times New Roman" panose="02020603050405020304" pitchFamily="18" charset="0"/>
                <a:hlinkClick r:id="rId3"/>
              </a:rPr>
              <a:t>https://cinema.mosfilm.ru/films/34844/</a:t>
            </a:r>
            <a:endParaRPr lang="cs-CZ" sz="1800" dirty="0">
              <a:effectLst/>
              <a:latin typeface="Cavolini" panose="03000502040302020204" pitchFamily="66" charset="0"/>
              <a:ea typeface="Cavolini" panose="03000502040302020204" pitchFamily="66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volini" panose="03000502040302020204" pitchFamily="66" charset="0"/>
              <a:ea typeface="Cavolini" panose="03000502040302020204" pitchFamily="66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1800" b="1" dirty="0">
                <a:solidFill>
                  <a:srgbClr val="7C9163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Další odkazy: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u="sng" dirty="0">
                <a:solidFill>
                  <a:srgbClr val="8E58B6"/>
                </a:solidFill>
                <a:effectLst/>
                <a:latin typeface="Cavolini" panose="03000502040302020204" pitchFamily="66" charset="0"/>
                <a:ea typeface="Cavolini" panose="03000502040302020204" pitchFamily="66" charset="0"/>
                <a:cs typeface="Times New Roman" panose="02020603050405020304" pitchFamily="18" charset="0"/>
                <a:hlinkClick r:id="rId4"/>
              </a:rPr>
              <a:t>https://www.youtube.com/watch?v=FTf0Zh_q-ak</a:t>
            </a:r>
            <a:endParaRPr lang="cs-CZ" sz="1800" dirty="0">
              <a:effectLst/>
              <a:latin typeface="Cavolini" panose="03000502040302020204" pitchFamily="66" charset="0"/>
              <a:ea typeface="Cavolini" panose="03000502040302020204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u="sng" dirty="0">
                <a:solidFill>
                  <a:srgbClr val="8E58B6"/>
                </a:solidFill>
                <a:effectLst/>
                <a:latin typeface="Cavolini" panose="03000502040302020204" pitchFamily="66" charset="0"/>
                <a:ea typeface="Cavolini" panose="03000502040302020204" pitchFamily="66" charset="0"/>
                <a:cs typeface="Times New Roman" panose="02020603050405020304" pitchFamily="18" charset="0"/>
                <a:hlinkClick r:id="rId5"/>
              </a:rPr>
              <a:t>https://www.youtube.com/watch?v=8JA8AR0lz7w</a:t>
            </a:r>
            <a:r>
              <a:rPr lang="cs-CZ" sz="1800" dirty="0">
                <a:effectLst/>
                <a:latin typeface="Cavolini" panose="03000502040302020204" pitchFamily="66" charset="0"/>
                <a:ea typeface="Cavolini" panose="03000502040302020204" pitchFamily="66" charset="0"/>
                <a:cs typeface="Times New Roman" panose="02020603050405020304" pitchFamily="18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765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468D03-1F3D-4147-9B37-4378C423E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81A0D9-7F60-4A19-800B-2A85AFA17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Cavolini" panose="03000502040302020204" pitchFamily="66" charset="0"/>
                <a:ea typeface="Cavolini" panose="03000502040302020204" pitchFamily="66" charset="0"/>
                <a:cs typeface="Times New Roman" panose="02020603050405020304" pitchFamily="18" charset="0"/>
              </a:rPr>
              <a:t>1. Charakteristika filmu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Cavolini" panose="03000502040302020204" pitchFamily="66" charset="0"/>
                <a:ea typeface="Cavolini" panose="03000502040302020204" pitchFamily="66" charset="0"/>
                <a:cs typeface="Times New Roman" panose="02020603050405020304" pitchFamily="18" charset="0"/>
              </a:rPr>
              <a:t>2. Charakteristika hlavních hrdinů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Cavolini" panose="03000502040302020204" pitchFamily="66" charset="0"/>
                <a:ea typeface="Cavolini" panose="03000502040302020204" pitchFamily="66" charset="0"/>
                <a:cs typeface="Times New Roman" panose="02020603050405020304" pitchFamily="18" charset="0"/>
              </a:rPr>
              <a:t>3. Nejvtipnější scény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Cavolini" panose="03000502040302020204" pitchFamily="66" charset="0"/>
                <a:ea typeface="Cavolini" panose="03000502040302020204" pitchFamily="66" charset="0"/>
                <a:cs typeface="Times New Roman" panose="02020603050405020304" pitchFamily="18" charset="0"/>
              </a:rPr>
              <a:t>4. Co se ve filmu kritizuje?</a:t>
            </a:r>
          </a:p>
          <a:p>
            <a:pPr marL="0" indent="0">
              <a:buNone/>
            </a:pPr>
            <a:r>
              <a:rPr lang="cs-CZ" sz="1800" dirty="0">
                <a:effectLst/>
                <a:latin typeface="Cavolini" panose="03000502040302020204" pitchFamily="66" charset="0"/>
                <a:ea typeface="Cavolini" panose="03000502040302020204" pitchFamily="66" charset="0"/>
                <a:cs typeface="Times New Roman" panose="02020603050405020304" pitchFamily="18" charset="0"/>
              </a:rPr>
              <a:t>5. Žánr filmu a jeho znaky.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0204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F29414-7168-4BD2-8635-B2E728AB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dirty="0"/>
              <a:t>SLUŽEBNÍ ROMÁN (1977)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1546F8B-7E6A-4900-86F1-245901BBE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Námět: 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podle hry Emile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Braginského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Eldara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Rjazanová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Příběh lásky ředitelky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mymry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(baba, stará rašple) a skromného statistika.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Scénář: 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Emil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Braginskij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Eldar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Rjazanov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Kamera: 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Vladimir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Nachabcev</a:t>
            </a:r>
            <a:endParaRPr lang="cs-CZ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Hudba: 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Andrej Petrov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Hrají: 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Alisa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Frejndlichová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Andrej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Mjagkov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Světlana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Němoljajevová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Oleg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Basilašvili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Lija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Achedžakovová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Ljudmila Ivanovová,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Pjotr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Ščerbakov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Nelli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Pšennaja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Naděžda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Rěpinová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Viktor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Filippov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Alik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Děnisov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Goša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Zaranko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B4D4013A-AE38-4594-9B5F-6A6AB2E392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" b="195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9B4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388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7CD159-0216-42ED-B8F2-A2BD87A99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UŽITEČNÉ 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98F23F-C041-4649-8AD8-6154AF33A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1800" b="1" dirty="0">
                <a:solidFill>
                  <a:srgbClr val="7C9163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Film: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u="sng" dirty="0">
                <a:solidFill>
                  <a:srgbClr val="8E58B6"/>
                </a:solidFill>
                <a:effectLst/>
                <a:latin typeface="Cavolini" panose="03000502040302020204" pitchFamily="66" charset="0"/>
                <a:ea typeface="Cavolini" panose="03000502040302020204" pitchFamily="66" charset="0"/>
                <a:cs typeface="Times New Roman" panose="02020603050405020304" pitchFamily="18" charset="0"/>
                <a:hlinkClick r:id="rId2"/>
              </a:rPr>
              <a:t>https://cinema.mosfilm.ru/films/34315/</a:t>
            </a:r>
            <a:r>
              <a:rPr lang="cs-CZ" sz="1800" dirty="0">
                <a:effectLst/>
                <a:latin typeface="Cavolini" panose="03000502040302020204" pitchFamily="66" charset="0"/>
                <a:ea typeface="Cavolini" panose="03000502040302020204" pitchFamily="66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1800" b="1" dirty="0">
                <a:solidFill>
                  <a:srgbClr val="7C9163"/>
                </a:solidFill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Další odkazy: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u="sng" dirty="0">
                <a:solidFill>
                  <a:srgbClr val="8E58B6"/>
                </a:solidFill>
                <a:effectLst/>
                <a:latin typeface="Cavolini" panose="03000502040302020204" pitchFamily="66" charset="0"/>
                <a:ea typeface="Cavolini" panose="03000502040302020204" pitchFamily="66" charset="0"/>
                <a:cs typeface="Times New Roman" panose="02020603050405020304" pitchFamily="18" charset="0"/>
                <a:hlinkClick r:id="rId3"/>
              </a:rPr>
              <a:t>https://www.youtube.com/watch?v=9UcaVUPteIA</a:t>
            </a:r>
            <a:r>
              <a:rPr lang="cs-CZ" sz="1800" dirty="0">
                <a:effectLst/>
                <a:latin typeface="Cavolini" panose="03000502040302020204" pitchFamily="66" charset="0"/>
                <a:ea typeface="Cavolini" panose="03000502040302020204" pitchFamily="66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cs-CZ" sz="1800" u="sng" dirty="0">
                <a:solidFill>
                  <a:srgbClr val="8E58B6"/>
                </a:solidFill>
                <a:effectLst/>
                <a:latin typeface="Cavolini" panose="03000502040302020204" pitchFamily="66" charset="0"/>
                <a:ea typeface="Cavolini" panose="03000502040302020204" pitchFamily="66" charset="0"/>
                <a:cs typeface="Times New Roman" panose="02020603050405020304" pitchFamily="18" charset="0"/>
                <a:hlinkClick r:id="rId4"/>
              </a:rPr>
              <a:t>https://www.youtube.com/watch?v=xL0KUlq7Ylc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0751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60FE2D-AE48-4574-A74D-5E625B9BC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73697A-526D-4986-B20A-A8BFD9EA9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Cavolini" panose="03000502040302020204" pitchFamily="66" charset="0"/>
                <a:ea typeface="Cavolini" panose="03000502040302020204" pitchFamily="66" charset="0"/>
                <a:cs typeface="Times New Roman" panose="02020603050405020304" pitchFamily="18" charset="0"/>
              </a:rPr>
              <a:t>1. Charakteristika filmu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Cavolini" panose="03000502040302020204" pitchFamily="66" charset="0"/>
                <a:ea typeface="Cavolini" panose="03000502040302020204" pitchFamily="66" charset="0"/>
                <a:cs typeface="Times New Roman" panose="02020603050405020304" pitchFamily="18" charset="0"/>
              </a:rPr>
              <a:t>2. Charakteristika hlavních hrdinů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Cavolini" panose="03000502040302020204" pitchFamily="66" charset="0"/>
                <a:ea typeface="Cavolini" panose="03000502040302020204" pitchFamily="66" charset="0"/>
                <a:cs typeface="Times New Roman" panose="02020603050405020304" pitchFamily="18" charset="0"/>
              </a:rPr>
              <a:t>3. Zobrazení Moskvy.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effectLst/>
                <a:latin typeface="Cavolini" panose="03000502040302020204" pitchFamily="66" charset="0"/>
                <a:ea typeface="Cavolini" panose="03000502040302020204" pitchFamily="66" charset="0"/>
                <a:cs typeface="Times New Roman" panose="02020603050405020304" pitchFamily="18" charset="0"/>
              </a:rPr>
              <a:t>4. Sovětské reálie ve filmu.</a:t>
            </a:r>
          </a:p>
          <a:p>
            <a:pPr marL="0" indent="0">
              <a:buNone/>
            </a:pPr>
            <a:r>
              <a:rPr lang="cs-CZ" sz="1800" dirty="0">
                <a:effectLst/>
                <a:latin typeface="Cavolini" panose="03000502040302020204" pitchFamily="66" charset="0"/>
                <a:ea typeface="Cavolini" panose="03000502040302020204" pitchFamily="66" charset="0"/>
                <a:cs typeface="Times New Roman" panose="02020603050405020304" pitchFamily="18" charset="0"/>
              </a:rPr>
              <a:t>5. Osobní dojem: např. které scény byly moc vtipné nebo naopak nudné, co se líbilo/nelíbilo z různých hledisek.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003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muž, zeď, osoba, vázanka&#10;&#10;Popis byl vytvořen automaticky">
            <a:extLst>
              <a:ext uri="{FF2B5EF4-FFF2-40B4-BE49-F238E27FC236}">
                <a16:creationId xmlns:a16="http://schemas.microsoft.com/office/drawing/2014/main" id="{514DD17C-729F-4658-90BC-A84CC2088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03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Zástupný obsah 5" descr="Obsah obrázku text, rostlina, strom&#10;&#10;Popis byl vytvořen automaticky">
            <a:extLst>
              <a:ext uri="{FF2B5EF4-FFF2-40B4-BE49-F238E27FC236}">
                <a16:creationId xmlns:a16="http://schemas.microsoft.com/office/drawing/2014/main" id="{4BC261D1-9461-4A3F-8E29-A5EE38B47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7" b="1055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66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Zástupný obsah 7" descr="Obsah obrázku text&#10;&#10;Popis byl vytvořen automaticky">
            <a:extLst>
              <a:ext uri="{FF2B5EF4-FFF2-40B4-BE49-F238E27FC236}">
                <a16:creationId xmlns:a16="http://schemas.microsoft.com/office/drawing/2014/main" id="{6B5F80EE-748A-4E31-82B0-604405D97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49591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3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 descr="Obsah obrázku text, kniha, staré&#10;&#10;Popis byl vytvořen automaticky">
            <a:extLst>
              <a:ext uri="{FF2B5EF4-FFF2-40B4-BE49-F238E27FC236}">
                <a16:creationId xmlns:a16="http://schemas.microsoft.com/office/drawing/2014/main" id="{F89E51E1-9563-40A5-8453-E33572388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62" y="643467"/>
            <a:ext cx="3941529" cy="557106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4A595F5D-2975-43A4-84C9-83DDA4527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57" y="643467"/>
            <a:ext cx="402243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50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 descr="Obsah obrázku mapa&#10;&#10;Popis byl vytvořen automaticky">
            <a:extLst>
              <a:ext uri="{FF2B5EF4-FFF2-40B4-BE49-F238E27FC236}">
                <a16:creationId xmlns:a16="http://schemas.microsoft.com/office/drawing/2014/main" id="{9431E20E-0088-44DE-9BD0-6FB3CBFF0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76" y="1263823"/>
            <a:ext cx="2880360" cy="433136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obsah 7" descr="Obsah obrázku text&#10;&#10;Popis byl vytvořen automaticky">
            <a:extLst>
              <a:ext uri="{FF2B5EF4-FFF2-40B4-BE49-F238E27FC236}">
                <a16:creationId xmlns:a16="http://schemas.microsoft.com/office/drawing/2014/main" id="{DB095CFA-262D-479D-AC05-E2FD5EA5D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8" y="1288141"/>
            <a:ext cx="2880360" cy="4315146"/>
          </a:xfrm>
          <a:prstGeom prst="rect">
            <a:avLst/>
          </a:prstGeom>
        </p:spPr>
      </p:pic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3BDFA55E-98BB-4B3A-A90D-299547593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79" y="1229775"/>
            <a:ext cx="2879083" cy="456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1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93EDF00-FC75-458C-BF3E-126D13794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1" r="1" b="1"/>
          <a:stretch/>
        </p:blipFill>
        <p:spPr>
          <a:xfrm>
            <a:off x="321734" y="557189"/>
            <a:ext cx="4276956" cy="5743616"/>
          </a:xfrm>
          <a:prstGeom prst="rect">
            <a:avLst/>
          </a:prstGeom>
        </p:spPr>
      </p:pic>
      <p:pic>
        <p:nvPicPr>
          <p:cNvPr id="7" name="Obrázek 6" descr="Obsah obrázku osoba, mobilní telefon&#10;&#10;Popis byl vytvořen automaticky">
            <a:extLst>
              <a:ext uri="{FF2B5EF4-FFF2-40B4-BE49-F238E27FC236}">
                <a16:creationId xmlns:a16="http://schemas.microsoft.com/office/drawing/2014/main" id="{81C76C27-764A-4AE6-ABA2-0E45A8091F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r="11371" b="2"/>
          <a:stretch/>
        </p:blipFill>
        <p:spPr>
          <a:xfrm>
            <a:off x="4772525" y="557189"/>
            <a:ext cx="7097742" cy="57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01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CD92827A-C36B-4C01-9F6D-AF251BC2B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99" y="1281775"/>
            <a:ext cx="2880360" cy="436418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10" descr="Obsah obrázku text, osoba, lidé, pózování&#10;&#10;Popis byl vytvořen automaticky">
            <a:extLst>
              <a:ext uri="{FF2B5EF4-FFF2-40B4-BE49-F238E27FC236}">
                <a16:creationId xmlns:a16="http://schemas.microsoft.com/office/drawing/2014/main" id="{57ECE486-B246-4364-96DF-E53055E07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41" y="1271426"/>
            <a:ext cx="2880360" cy="4315146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23F37441-0A73-4C6C-B0CE-A2936A6A9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14" y="1103017"/>
            <a:ext cx="2879083" cy="472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96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osoba&#10;&#10;Popis byl vytvořen automaticky">
            <a:extLst>
              <a:ext uri="{FF2B5EF4-FFF2-40B4-BE49-F238E27FC236}">
                <a16:creationId xmlns:a16="http://schemas.microsoft.com/office/drawing/2014/main" id="{94D1E9AB-6DAE-478E-8F96-7BA4F92A7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35" y="643467"/>
            <a:ext cx="3941529" cy="5571066"/>
          </a:xfrm>
          <a:prstGeom prst="rect">
            <a:avLst/>
          </a:prstGeom>
        </p:spPr>
      </p:pic>
      <p:pic>
        <p:nvPicPr>
          <p:cNvPr id="5" name="Zástupný obsah 4" descr="Obsah obrázku text, osoba&#10;&#10;Popis byl vytvořen automaticky">
            <a:extLst>
              <a:ext uri="{FF2B5EF4-FFF2-40B4-BE49-F238E27FC236}">
                <a16:creationId xmlns:a16="http://schemas.microsoft.com/office/drawing/2014/main" id="{D84FE83C-662C-4F69-B939-558265911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70" y="643467"/>
            <a:ext cx="395545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227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448</Words>
  <Application>Microsoft Office PowerPoint</Application>
  <PresentationFormat>Širokoúhlá obrazovka</PresentationFormat>
  <Paragraphs>45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Cavolini</vt:lpstr>
      <vt:lpstr>Motiv Office</vt:lpstr>
      <vt:lpstr>Eldar Rjazanov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UŽITEČNÉ ODKAZY</vt:lpstr>
      <vt:lpstr>KARNEVALOVÁ NOC (1956)</vt:lpstr>
      <vt:lpstr>UŽITEČNÉ ODKAZY</vt:lpstr>
      <vt:lpstr>OTÁZKY</vt:lpstr>
      <vt:lpstr>SLUŽEBNÍ ROMÁN (1977)</vt:lpstr>
      <vt:lpstr>UŽITEČNÉ ODKAZY</vt:lpstr>
      <vt:lpstr>OTÁZKY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Eldar Rjazanov</dc:title>
  <dc:creator>Světlana Michálková</dc:creator>
  <cp:lastModifiedBy>Světlana Michálková</cp:lastModifiedBy>
  <cp:revision>22</cp:revision>
  <dcterms:created xsi:type="dcterms:W3CDTF">2021-03-06T16:36:49Z</dcterms:created>
  <dcterms:modified xsi:type="dcterms:W3CDTF">2021-03-07T14:11:32Z</dcterms:modified>
</cp:coreProperties>
</file>