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74" r:id="rId12"/>
    <p:sldId id="263" r:id="rId13"/>
    <p:sldId id="270" r:id="rId14"/>
    <p:sldId id="271" r:id="rId15"/>
    <p:sldId id="275" r:id="rId16"/>
    <p:sldId id="267" r:id="rId17"/>
    <p:sldId id="268" r:id="rId18"/>
    <p:sldId id="272" r:id="rId19"/>
    <p:sldId id="273" r:id="rId2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2B81F147-FB8C-4AE2-BB59-BC3425681CB9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  <p14:section name="Sekcia bez názvu" id="{1CF34531-70AB-4D28-9BBD-FE0F1DF5DEC6}">
          <p14:sldIdLst>
            <p14:sldId id="262"/>
            <p14:sldId id="264"/>
            <p14:sldId id="265"/>
            <p14:sldId id="266"/>
            <p14:sldId id="274"/>
            <p14:sldId id="263"/>
            <p14:sldId id="270"/>
            <p14:sldId id="271"/>
            <p14:sldId id="275"/>
            <p14:sldId id="267"/>
            <p14:sldId id="268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2EEFE1-33E5-4DA4-93EA-5B4E8B2FEC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DEC9689-3D37-4615-9543-5AED13C71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31F3946-AB50-41E2-9F3B-6560528DB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6CB6-9AA0-4C53-A6B4-8CDF1C22697E}" type="datetimeFigureOut">
              <a:rPr lang="sk-SK" smtClean="0"/>
              <a:t>26. 4. 2021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A78F89E-B868-4811-AD78-BA8BFC9E0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ACA8F83-4E42-4E13-8826-BE5774F5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07F5-5A7A-4E8B-8EDF-D9A2DE7672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4835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CD735A-A6EF-4C63-AF78-049D715BB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D6DF883-DA7B-4EA5-BEEA-B738B26F72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5F5D0C0-7227-4993-8A76-B848ED8B2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6CB6-9AA0-4C53-A6B4-8CDF1C22697E}" type="datetimeFigureOut">
              <a:rPr lang="sk-SK" smtClean="0"/>
              <a:t>26. 4. 2021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DE1CD7D-FB12-4B62-8CCF-27938EC37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F033004-5DF5-405B-A3A4-0A3DAEAA2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07F5-5A7A-4E8B-8EDF-D9A2DE7672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994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6F1F9CED-6356-4404-A6B9-62FD897F55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876B5C31-CB16-45FF-816D-5BC2DD82D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625EA24-35F4-443E-B869-11E5A283B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6CB6-9AA0-4C53-A6B4-8CDF1C22697E}" type="datetimeFigureOut">
              <a:rPr lang="sk-SK" smtClean="0"/>
              <a:t>26. 4. 2021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0BDB373-ED0D-4736-8F26-C0E731AC2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9EE2B8C-3F42-4971-ADDA-9C2191DFF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07F5-5A7A-4E8B-8EDF-D9A2DE7672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57123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910EB5-247A-48CE-AFD6-E04AA9C4C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BB1BC53-EFF6-49B3-9501-5F2642068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F9DC238-6C55-4400-9AEA-F01D79B47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6CB6-9AA0-4C53-A6B4-8CDF1C22697E}" type="datetimeFigureOut">
              <a:rPr lang="sk-SK" smtClean="0"/>
              <a:t>26. 4. 2021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23D1C6A-14F0-4F0A-B126-53ABFA897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D6D3F73-BEE0-40C8-AB2E-90EAE2840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07F5-5A7A-4E8B-8EDF-D9A2DE7672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3237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3184B2-D92F-43AD-AE3E-A460AB333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3A32F3F-6DDE-46B2-A46D-43A37F70D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E9513B5-464F-469D-B1D1-7BE0B6648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6CB6-9AA0-4C53-A6B4-8CDF1C22697E}" type="datetimeFigureOut">
              <a:rPr lang="sk-SK" smtClean="0"/>
              <a:t>26. 4. 2021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7EE0146-307B-4276-8EF4-844733996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3BAA22C-DBA9-4F4D-B9D8-5F1ECD89B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07F5-5A7A-4E8B-8EDF-D9A2DE7672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088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ECAF0A-8DC1-4ADC-BE2F-B0ADF8284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AA5699E-B71A-46CF-B68C-76287D469F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88A411F-E0A2-4D21-906E-604D8C9F7C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44EE499-6645-459F-92D9-C619A8184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6CB6-9AA0-4C53-A6B4-8CDF1C22697E}" type="datetimeFigureOut">
              <a:rPr lang="sk-SK" smtClean="0"/>
              <a:t>26. 4. 2021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62AB928-A788-4CA4-8F55-250CC7394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B425FD3-65B0-4841-8279-72CC3594D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07F5-5A7A-4E8B-8EDF-D9A2DE7672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8551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C9B47C-450C-4B60-9D06-92A6B3992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13581D0-98FB-428A-8DC3-7E84D6A46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66A9A84-9ABF-4798-A9FE-A3002C8B0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4CC9A41-2EB6-47D0-BEDE-BD73F5D582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F38EF556-F837-41C2-B234-147EE912CD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895371DB-D146-4EC3-96FA-2765CF5F9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6CB6-9AA0-4C53-A6B4-8CDF1C22697E}" type="datetimeFigureOut">
              <a:rPr lang="sk-SK" smtClean="0"/>
              <a:t>26. 4. 2021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90A6F5C0-B284-4C86-BD0E-D6347C6DC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0F9F3AA8-1C0B-496D-8A4D-3CB42A0F7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07F5-5A7A-4E8B-8EDF-D9A2DE7672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3970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4FBA45-A305-412C-8631-E84CF1897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ECD296B1-6CA4-47CC-8FDB-5E9D40B91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6CB6-9AA0-4C53-A6B4-8CDF1C22697E}" type="datetimeFigureOut">
              <a:rPr lang="sk-SK" smtClean="0"/>
              <a:t>26. 4. 2021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CD46F59A-B64D-433D-A456-7BDFA9416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FB3B552-C378-4290-B6D4-21A2B42B3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07F5-5A7A-4E8B-8EDF-D9A2DE7672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829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AC311731-B7EF-4A63-95AF-2BFD3E7B6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6CB6-9AA0-4C53-A6B4-8CDF1C22697E}" type="datetimeFigureOut">
              <a:rPr lang="sk-SK" smtClean="0"/>
              <a:t>26. 4. 2021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594BF9A0-9582-4BD9-B3A4-36BEB53F4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6618E2F-E48A-4708-AC57-76C0B9E0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07F5-5A7A-4E8B-8EDF-D9A2DE7672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4025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CA28D7-B977-4971-B37D-786F4724A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A85BDCF-3E04-411B-9DA2-06512D3FE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25868C1-F7C4-4A83-AAD7-6189C0470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CE1B94AB-6E23-410A-894B-6EBF01A5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6CB6-9AA0-4C53-A6B4-8CDF1C22697E}" type="datetimeFigureOut">
              <a:rPr lang="sk-SK" smtClean="0"/>
              <a:t>26. 4. 2021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6964184-A4F3-4C38-9860-1A02C18B8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B5D4948-719B-46B5-BD6C-893BDEB55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07F5-5A7A-4E8B-8EDF-D9A2DE7672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2763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482A2D-7779-41AC-89A7-DD8A6619C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E3FE357A-38DC-4B86-B5F3-F4C2161BFF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986CD0B-7935-448E-94F3-3C9429A16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9CC15DEA-12E8-4886-8980-5E58B7BE4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6CB6-9AA0-4C53-A6B4-8CDF1C22697E}" type="datetimeFigureOut">
              <a:rPr lang="sk-SK" smtClean="0"/>
              <a:t>26. 4. 2021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4AE41DF-608C-4BC6-AB7F-49F4F7AFE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4CBD74A7-3D9E-40F3-AEEC-2F97A377F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07F5-5A7A-4E8B-8EDF-D9A2DE7672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57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D03EEBBC-4397-4366-AAF6-00BE2A906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FA20DF9-B938-4C6E-8D28-EAFE10697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1882F26-798C-4E5E-B429-B6D81CB4AA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F6CB6-9AA0-4C53-A6B4-8CDF1C22697E}" type="datetimeFigureOut">
              <a:rPr lang="sk-SK" smtClean="0"/>
              <a:t>26. 4. 2021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6327D05-122B-475E-BCBC-4889999BA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476A4BE-C1E4-41F3-AAA8-705528732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207F5-5A7A-4E8B-8EDF-D9A2DE7672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918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_8bbetv?x=1jqt&amp;i=1vldr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quizlet.com/_8ba60o?x=1jqt&amp;i=1vldrm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0A2B7F3-65A0-4CC5-8310-3252C59E0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E23DCA-7409-447D-82AB-199FD7A9B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950725"/>
            <a:ext cx="10515600" cy="1132696"/>
          </a:xfrm>
        </p:spPr>
        <p:txBody>
          <a:bodyPr>
            <a:normAutofit/>
          </a:bodyPr>
          <a:lstStyle/>
          <a:p>
            <a:r>
              <a:rPr lang="sk-SK" sz="4400" dirty="0">
                <a:latin typeface="Baskerville Old Face" panose="02020602080505020303" pitchFamily="18" charset="0"/>
              </a:rPr>
              <a:t>Aula 6 e</a:t>
            </a:r>
            <a:r>
              <a:rPr lang="pt-PT" sz="4400">
                <a:latin typeface="Baskerville Old Face" panose="02020602080505020303" pitchFamily="18" charset="0"/>
              </a:rPr>
              <a:t> </a:t>
            </a:r>
            <a:r>
              <a:rPr lang="sk-SK" sz="4400">
                <a:latin typeface="Baskerville Old Face" panose="02020602080505020303" pitchFamily="18" charset="0"/>
              </a:rPr>
              <a:t> </a:t>
            </a:r>
            <a:r>
              <a:rPr lang="sk-SK" sz="4400" dirty="0">
                <a:latin typeface="Baskerville Old Face" panose="02020602080505020303" pitchFamily="18" charset="0"/>
              </a:rPr>
              <a:t>7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385E1FD-3734-4C52-8C25-7A5F13543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145583"/>
            <a:ext cx="10515600" cy="1132696"/>
          </a:xfrm>
        </p:spPr>
        <p:txBody>
          <a:bodyPr>
            <a:normAutofit/>
          </a:bodyPr>
          <a:lstStyle/>
          <a:p>
            <a:r>
              <a:rPr lang="sk-SK" dirty="0" err="1">
                <a:latin typeface="Baskerville Old Face" panose="02020602080505020303" pitchFamily="18" charset="0"/>
              </a:rPr>
              <a:t>Pretérito</a:t>
            </a:r>
            <a:r>
              <a:rPr lang="sk-SK" dirty="0">
                <a:latin typeface="Baskerville Old Face" panose="02020602080505020303" pitchFamily="18" charset="0"/>
              </a:rPr>
              <a:t> </a:t>
            </a:r>
            <a:r>
              <a:rPr lang="sk-SK" dirty="0" err="1">
                <a:latin typeface="Baskerville Old Face" panose="02020602080505020303" pitchFamily="18" charset="0"/>
              </a:rPr>
              <a:t>perfeito</a:t>
            </a:r>
            <a:r>
              <a:rPr lang="sk-SK" dirty="0">
                <a:latin typeface="Baskerville Old Face" panose="02020602080505020303" pitchFamily="18" charset="0"/>
              </a:rPr>
              <a:t> do </a:t>
            </a:r>
            <a:r>
              <a:rPr lang="sk-SK" dirty="0" err="1">
                <a:latin typeface="Baskerville Old Face" panose="02020602080505020303" pitchFamily="18" charset="0"/>
              </a:rPr>
              <a:t>indicativo</a:t>
            </a:r>
            <a:endParaRPr lang="sk-SK" dirty="0">
              <a:latin typeface="Baskerville Old Face" panose="02020602080505020303" pitchFamily="18" charset="0"/>
            </a:endParaRPr>
          </a:p>
        </p:txBody>
      </p:sp>
      <p:pic>
        <p:nvPicPr>
          <p:cNvPr id="5" name="Obrázok 4" descr="Obrázok, na ktorom je text, socha, budova, staré&#10;&#10;Automaticky generovaný popis">
            <a:extLst>
              <a:ext uri="{FF2B5EF4-FFF2-40B4-BE49-F238E27FC236}">
                <a16:creationId xmlns:a16="http://schemas.microsoft.com/office/drawing/2014/main" id="{8077D88B-740E-4D43-98F8-B1B12094A1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7" r="-1" b="21780"/>
          <a:stretch/>
        </p:blipFill>
        <p:spPr>
          <a:xfrm>
            <a:off x="1420261" y="304800"/>
            <a:ext cx="9392179" cy="3672406"/>
          </a:xfrm>
          <a:custGeom>
            <a:avLst/>
            <a:gdLst/>
            <a:ahLst/>
            <a:cxnLst/>
            <a:rect l="l" t="t" r="r" b="b"/>
            <a:pathLst>
              <a:path w="9392179" h="3672406">
                <a:moveTo>
                  <a:pt x="8328426" y="0"/>
                </a:moveTo>
                <a:cubicBezTo>
                  <a:pt x="8306669" y="212063"/>
                  <a:pt x="8209966" y="234386"/>
                  <a:pt x="8156780" y="365530"/>
                </a:cubicBezTo>
                <a:cubicBezTo>
                  <a:pt x="8193044" y="376692"/>
                  <a:pt x="8224472" y="390643"/>
                  <a:pt x="8255900" y="396224"/>
                </a:cubicBezTo>
                <a:cubicBezTo>
                  <a:pt x="8379195" y="424127"/>
                  <a:pt x="8497654" y="496675"/>
                  <a:pt x="8608861" y="619448"/>
                </a:cubicBezTo>
                <a:cubicBezTo>
                  <a:pt x="8693475" y="711528"/>
                  <a:pt x="8785341" y="750593"/>
                  <a:pt x="8877208" y="756173"/>
                </a:cubicBezTo>
                <a:cubicBezTo>
                  <a:pt x="8923141" y="758964"/>
                  <a:pt x="8971492" y="761754"/>
                  <a:pt x="9012590" y="795238"/>
                </a:cubicBezTo>
                <a:cubicBezTo>
                  <a:pt x="9053688" y="828721"/>
                  <a:pt x="9133466" y="814770"/>
                  <a:pt x="9106875" y="996140"/>
                </a:cubicBezTo>
                <a:cubicBezTo>
                  <a:pt x="9210828" y="1068688"/>
                  <a:pt x="9167313" y="1283542"/>
                  <a:pt x="9215663" y="1417476"/>
                </a:cubicBezTo>
                <a:cubicBezTo>
                  <a:pt x="9268849" y="1565363"/>
                  <a:pt x="9300277" y="1746734"/>
                  <a:pt x="9370386" y="1872297"/>
                </a:cubicBezTo>
                <a:cubicBezTo>
                  <a:pt x="9396979" y="1916942"/>
                  <a:pt x="9396979" y="1967168"/>
                  <a:pt x="9382473" y="2014603"/>
                </a:cubicBezTo>
                <a:cubicBezTo>
                  <a:pt x="9355881" y="2115054"/>
                  <a:pt x="9322035" y="2201554"/>
                  <a:pt x="9276102" y="2268521"/>
                </a:cubicBezTo>
                <a:cubicBezTo>
                  <a:pt x="9106875" y="2514068"/>
                  <a:pt x="8932811" y="2756825"/>
                  <a:pt x="8746660" y="2949356"/>
                </a:cubicBezTo>
                <a:cubicBezTo>
                  <a:pt x="8536335" y="3169790"/>
                  <a:pt x="8304251" y="3289774"/>
                  <a:pt x="8069749" y="3384644"/>
                </a:cubicBezTo>
                <a:cubicBezTo>
                  <a:pt x="7624922" y="3566014"/>
                  <a:pt x="7172842" y="3632982"/>
                  <a:pt x="6713509" y="3649724"/>
                </a:cubicBezTo>
                <a:cubicBezTo>
                  <a:pt x="6406482" y="3660885"/>
                  <a:pt x="6101872" y="3674836"/>
                  <a:pt x="5794844" y="3672046"/>
                </a:cubicBezTo>
                <a:cubicBezTo>
                  <a:pt x="5526498" y="3669256"/>
                  <a:pt x="5258151" y="3638562"/>
                  <a:pt x="4987387" y="3599498"/>
                </a:cubicBezTo>
                <a:cubicBezTo>
                  <a:pt x="4636843" y="3546482"/>
                  <a:pt x="3362799" y="3312096"/>
                  <a:pt x="2920390" y="3220016"/>
                </a:cubicBezTo>
                <a:cubicBezTo>
                  <a:pt x="2702811" y="3175371"/>
                  <a:pt x="1498875" y="2762406"/>
                  <a:pt x="1472282" y="2695438"/>
                </a:cubicBezTo>
                <a:cubicBezTo>
                  <a:pt x="1554478" y="2650793"/>
                  <a:pt x="1634257" y="2728922"/>
                  <a:pt x="1721289" y="2681487"/>
                </a:cubicBezTo>
                <a:cubicBezTo>
                  <a:pt x="1571401" y="2578245"/>
                  <a:pt x="1399756" y="2625681"/>
                  <a:pt x="1257121" y="2555923"/>
                </a:cubicBezTo>
                <a:cubicBezTo>
                  <a:pt x="1259538" y="2488955"/>
                  <a:pt x="1322394" y="2508488"/>
                  <a:pt x="1332064" y="2463843"/>
                </a:cubicBezTo>
                <a:cubicBezTo>
                  <a:pt x="1061300" y="2335488"/>
                  <a:pt x="759108" y="2341069"/>
                  <a:pt x="483508" y="2229457"/>
                </a:cubicBezTo>
                <a:cubicBezTo>
                  <a:pt x="734932" y="2184812"/>
                  <a:pt x="981521" y="2232247"/>
                  <a:pt x="1235363" y="2240618"/>
                </a:cubicBezTo>
                <a:cubicBezTo>
                  <a:pt x="1211188" y="2182021"/>
                  <a:pt x="1167672" y="2187602"/>
                  <a:pt x="1138662" y="2168069"/>
                </a:cubicBezTo>
                <a:cubicBezTo>
                  <a:pt x="1099981" y="2142957"/>
                  <a:pt x="1068553" y="2120635"/>
                  <a:pt x="1092728" y="2056458"/>
                </a:cubicBezTo>
                <a:cubicBezTo>
                  <a:pt x="1116903" y="1995071"/>
                  <a:pt x="1085475" y="1978329"/>
                  <a:pt x="1039542" y="1956007"/>
                </a:cubicBezTo>
                <a:cubicBezTo>
                  <a:pt x="923501" y="1894620"/>
                  <a:pt x="795371" y="1914152"/>
                  <a:pt x="674494" y="1894620"/>
                </a:cubicBezTo>
                <a:cubicBezTo>
                  <a:pt x="618891" y="1886249"/>
                  <a:pt x="529441" y="1900200"/>
                  <a:pt x="514936" y="1852765"/>
                </a:cubicBezTo>
                <a:cubicBezTo>
                  <a:pt x="464168" y="1699298"/>
                  <a:pt x="362631" y="1743943"/>
                  <a:pt x="268347" y="1735572"/>
                </a:cubicBezTo>
                <a:cubicBezTo>
                  <a:pt x="171646" y="1727201"/>
                  <a:pt x="152305" y="1657444"/>
                  <a:pt x="200656" y="1529089"/>
                </a:cubicBezTo>
                <a:cubicBezTo>
                  <a:pt x="149887" y="1467702"/>
                  <a:pt x="65273" y="1537459"/>
                  <a:pt x="0" y="1453750"/>
                </a:cubicBezTo>
                <a:cubicBezTo>
                  <a:pt x="502848" y="1411896"/>
                  <a:pt x="993609" y="1450960"/>
                  <a:pt x="1479534" y="1330977"/>
                </a:cubicBezTo>
                <a:cubicBezTo>
                  <a:pt x="1324812" y="1336557"/>
                  <a:pt x="1172507" y="1286332"/>
                  <a:pt x="1017784" y="1317025"/>
                </a:cubicBezTo>
                <a:cubicBezTo>
                  <a:pt x="993609" y="1322606"/>
                  <a:pt x="964599" y="1317025"/>
                  <a:pt x="940423" y="1311445"/>
                </a:cubicBezTo>
                <a:cubicBezTo>
                  <a:pt x="913830" y="1305864"/>
                  <a:pt x="889655" y="1294703"/>
                  <a:pt x="889655" y="1255638"/>
                </a:cubicBezTo>
                <a:cubicBezTo>
                  <a:pt x="889655" y="1227735"/>
                  <a:pt x="908995" y="1213784"/>
                  <a:pt x="928335" y="1202623"/>
                </a:cubicBezTo>
                <a:cubicBezTo>
                  <a:pt x="981521" y="1171929"/>
                  <a:pt x="1039542" y="1163558"/>
                  <a:pt x="1092728" y="1194252"/>
                </a:cubicBezTo>
                <a:cubicBezTo>
                  <a:pt x="1153167" y="1227735"/>
                  <a:pt x="1201518" y="1219364"/>
                  <a:pt x="1247451" y="1160768"/>
                </a:cubicBezTo>
                <a:cubicBezTo>
                  <a:pt x="1307889" y="1085430"/>
                  <a:pt x="1394920" y="1113333"/>
                  <a:pt x="1467447" y="1088220"/>
                </a:cubicBezTo>
                <a:cubicBezTo>
                  <a:pt x="1547226" y="1063107"/>
                  <a:pt x="1631840" y="1077059"/>
                  <a:pt x="1735794" y="1032414"/>
                </a:cubicBezTo>
                <a:cubicBezTo>
                  <a:pt x="1559313" y="982188"/>
                  <a:pt x="1397338" y="1057527"/>
                  <a:pt x="1218440" y="1007301"/>
                </a:cubicBezTo>
                <a:cubicBezTo>
                  <a:pt x="1290966" y="937543"/>
                  <a:pt x="1356240" y="957076"/>
                  <a:pt x="1416678" y="945914"/>
                </a:cubicBezTo>
                <a:cubicBezTo>
                  <a:pt x="1489204" y="931963"/>
                  <a:pt x="1561731" y="929172"/>
                  <a:pt x="1634257" y="915221"/>
                </a:cubicBezTo>
                <a:cubicBezTo>
                  <a:pt x="1701949" y="904060"/>
                  <a:pt x="1767223" y="884528"/>
                  <a:pt x="1834914" y="873366"/>
                </a:cubicBezTo>
                <a:cubicBezTo>
                  <a:pt x="1900187" y="862205"/>
                  <a:pt x="1967878" y="876157"/>
                  <a:pt x="2028317" y="814770"/>
                </a:cubicBezTo>
                <a:cubicBezTo>
                  <a:pt x="1863924" y="691996"/>
                  <a:pt x="1677773" y="750593"/>
                  <a:pt x="1484370" y="719899"/>
                </a:cubicBezTo>
                <a:cubicBezTo>
                  <a:pt x="1535138" y="661303"/>
                  <a:pt x="1588324" y="672464"/>
                  <a:pt x="1631840" y="655722"/>
                </a:cubicBezTo>
                <a:cubicBezTo>
                  <a:pt x="1651180" y="650142"/>
                  <a:pt x="1675355" y="650142"/>
                  <a:pt x="1682608" y="622239"/>
                </a:cubicBezTo>
                <a:cubicBezTo>
                  <a:pt x="1692278" y="585965"/>
                  <a:pt x="1670520" y="563642"/>
                  <a:pt x="1646344" y="552481"/>
                </a:cubicBezTo>
                <a:cubicBezTo>
                  <a:pt x="1537556" y="499465"/>
                  <a:pt x="1421514" y="471562"/>
                  <a:pt x="1305472" y="443659"/>
                </a:cubicBezTo>
                <a:cubicBezTo>
                  <a:pt x="1240198" y="429707"/>
                  <a:pt x="1170090" y="438078"/>
                  <a:pt x="1112068" y="393433"/>
                </a:cubicBezTo>
                <a:cubicBezTo>
                  <a:pt x="1324812" y="200902"/>
                  <a:pt x="1561731" y="237176"/>
                  <a:pt x="1801068" y="248337"/>
                </a:cubicBezTo>
                <a:cubicBezTo>
                  <a:pt x="2190293" y="265079"/>
                  <a:pt x="2579516" y="281821"/>
                  <a:pt x="2971158" y="253918"/>
                </a:cubicBezTo>
                <a:cubicBezTo>
                  <a:pt x="3287854" y="200902"/>
                  <a:pt x="3609388" y="195322"/>
                  <a:pt x="3930923" y="175789"/>
                </a:cubicBezTo>
                <a:cubicBezTo>
                  <a:pt x="4283882" y="150677"/>
                  <a:pt x="4641678" y="170209"/>
                  <a:pt x="4997057" y="172999"/>
                </a:cubicBezTo>
                <a:cubicBezTo>
                  <a:pt x="5253316" y="175789"/>
                  <a:pt x="5511992" y="200902"/>
                  <a:pt x="5768252" y="178580"/>
                </a:cubicBezTo>
                <a:cubicBezTo>
                  <a:pt x="6068027" y="153467"/>
                  <a:pt x="6372637" y="172999"/>
                  <a:pt x="6674829" y="164628"/>
                </a:cubicBezTo>
                <a:cubicBezTo>
                  <a:pt x="6810212" y="161838"/>
                  <a:pt x="6945593" y="139515"/>
                  <a:pt x="7080976" y="122774"/>
                </a:cubicBezTo>
                <a:cubicBezTo>
                  <a:pt x="7334817" y="89290"/>
                  <a:pt x="7591076" y="44645"/>
                  <a:pt x="7847336" y="58596"/>
                </a:cubicBezTo>
                <a:cubicBezTo>
                  <a:pt x="8006894" y="66967"/>
                  <a:pt x="8164034" y="66967"/>
                  <a:pt x="832842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2970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CE59939-BBBC-474E-A1A6-286E45472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sk-SK" dirty="0" err="1">
                <a:latin typeface="Baskerville Old Face" panose="02020602080505020303" pitchFamily="18" charset="0"/>
              </a:rPr>
              <a:t>Procurem</a:t>
            </a:r>
            <a:r>
              <a:rPr lang="sk-SK" dirty="0">
                <a:latin typeface="Baskerville Old Face" panose="02020602080505020303" pitchFamily="18" charset="0"/>
              </a:rPr>
              <a:t> </a:t>
            </a:r>
            <a:r>
              <a:rPr lang="sk-SK" dirty="0" err="1">
                <a:latin typeface="Baskerville Old Face" panose="02020602080505020303" pitchFamily="18" charset="0"/>
              </a:rPr>
              <a:t>pelas</a:t>
            </a:r>
            <a:r>
              <a:rPr lang="sk-SK" dirty="0">
                <a:latin typeface="Baskerville Old Face" panose="02020602080505020303" pitchFamily="18" charset="0"/>
              </a:rPr>
              <a:t> </a:t>
            </a:r>
            <a:r>
              <a:rPr lang="sk-SK" dirty="0" err="1">
                <a:latin typeface="Baskerville Old Face" panose="02020602080505020303" pitchFamily="18" charset="0"/>
              </a:rPr>
              <a:t>respostas</a:t>
            </a:r>
            <a:endParaRPr lang="sk-SK" dirty="0">
              <a:latin typeface="Baskerville Old Face" panose="02020602080505020303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7BF0C10-45A3-4050-ACC1-A4FCD7EC9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pt-BR" sz="2000" dirty="0">
                <a:latin typeface="Baskerville Old Face" panose="02020602080505020303" pitchFamily="18" charset="0"/>
              </a:rPr>
              <a:t>Porque o Brasil</a:t>
            </a:r>
            <a:r>
              <a:rPr lang="sk-SK" sz="2000" dirty="0">
                <a:latin typeface="Baskerville Old Face" panose="02020602080505020303" pitchFamily="18" charset="0"/>
              </a:rPr>
              <a:t> </a:t>
            </a:r>
            <a:r>
              <a:rPr lang="sk-SK" sz="2000" dirty="0" err="1">
                <a:latin typeface="Baskerville Old Face" panose="02020602080505020303" pitchFamily="18" charset="0"/>
              </a:rPr>
              <a:t>se</a:t>
            </a:r>
            <a:r>
              <a:rPr lang="pt-BR" sz="2000" dirty="0">
                <a:latin typeface="Baskerville Old Face" panose="02020602080505020303" pitchFamily="18" charset="0"/>
              </a:rPr>
              <a:t> chama o Brasil? Em que ano descobriram o Brasil? E quem descobriu esta terra? </a:t>
            </a:r>
          </a:p>
          <a:p>
            <a:r>
              <a:rPr lang="pt-BR" sz="2000" dirty="0">
                <a:latin typeface="Baskerville Old Face" panose="02020602080505020303" pitchFamily="18" charset="0"/>
              </a:rPr>
              <a:t>O que fez Vasco da Gama?</a:t>
            </a:r>
          </a:p>
          <a:p>
            <a:r>
              <a:rPr lang="pt-BR" sz="2000" dirty="0">
                <a:latin typeface="Baskerville Old Face" panose="02020602080505020303" pitchFamily="18" charset="0"/>
              </a:rPr>
              <a:t>Quem foi Fern</a:t>
            </a:r>
            <a:r>
              <a:rPr lang="pt-PT" sz="2000" dirty="0">
                <a:latin typeface="Baskerville Old Face" panose="02020602080505020303" pitchFamily="18" charset="0"/>
              </a:rPr>
              <a:t>ão de Magalhães?</a:t>
            </a:r>
          </a:p>
          <a:p>
            <a:r>
              <a:rPr lang="pt-PT" sz="2000" dirty="0">
                <a:latin typeface="Baskerville Old Face" panose="02020602080505020303" pitchFamily="18" charset="0"/>
              </a:rPr>
              <a:t>Em que ano Portugal perdeu as suas últimas colónias? </a:t>
            </a:r>
          </a:p>
          <a:p>
            <a:endParaRPr lang="pt-PT" sz="20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77F75EB-0903-4B58-B6F1-B2136E4D03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7" r="27574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56473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DEE03FC4-6A5F-407C-91D0-E14EEE8BB0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1786" r="17821" b="2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60541B0-82B9-4DA9-9837-53223DA9A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7" y="412365"/>
            <a:ext cx="4803322" cy="1294515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rgbClr val="000000"/>
                </a:solidFill>
                <a:latin typeface="Baskerville Old Face" panose="02020602080505020303" pitchFamily="18" charset="0"/>
              </a:rPr>
              <a:t>Portugal colonial</a:t>
            </a:r>
            <a:endParaRPr lang="sk-SK" dirty="0">
              <a:solidFill>
                <a:srgbClr val="00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37F39BD-32C6-41D5-947D-6FB1466AA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1" y="1513840"/>
            <a:ext cx="5293360" cy="508000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Portugal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apesar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ser um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país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pequeno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uma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grande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história. Os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portugueses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foram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os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primeiros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europeus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não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tiveram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medo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atravessar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os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mares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os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oceanos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navegar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até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aos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continentes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desconhecidos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O 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objetivo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principal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foi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encontrar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novos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caminhos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marítimos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Chegaram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à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Índia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à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China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ao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Japão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donde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trouxeram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especiarias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tecidos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porcelana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etc. Nos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séculos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XV e XVI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fizeram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muitas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viagens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dominaram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grande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parte do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mundo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Os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nomes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Vasco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 Gama,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Bartolomeu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Dias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Pedro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Álvares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Cabral e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Fernão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Magalhães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ficaram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sempre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 história </a:t>
            </a:r>
            <a:r>
              <a:rPr lang="sk-SK" sz="2000" dirty="0" err="1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mundial</a:t>
            </a:r>
            <a:r>
              <a:rPr lang="sk-SK" sz="20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sk-SK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540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57C0883F-A569-417E-ACB9-F496274F2D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35" r="12211"/>
          <a:stretch/>
        </p:blipFill>
        <p:spPr>
          <a:xfrm>
            <a:off x="-843279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15DE63D-0801-4D70-A1ED-9DDC4BBC7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3475" y="365125"/>
            <a:ext cx="2600324" cy="1899912"/>
          </a:xfrm>
        </p:spPr>
        <p:txBody>
          <a:bodyPr>
            <a:normAutofit/>
          </a:bodyPr>
          <a:lstStyle/>
          <a:p>
            <a:r>
              <a:rPr lang="pt-PT" sz="4000" dirty="0">
                <a:latin typeface="Baskerville Old Face" panose="02020602080505020303" pitchFamily="18" charset="0"/>
              </a:rPr>
              <a:t>Quizlet</a:t>
            </a:r>
            <a:endParaRPr lang="sk-SK" sz="4000" dirty="0">
              <a:latin typeface="Baskerville Old Face" panose="02020602080505020303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A7E720D-45A8-4D25-BE66-0547D22A6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3475" y="2434201"/>
            <a:ext cx="2600324" cy="3742762"/>
          </a:xfrm>
        </p:spPr>
        <p:txBody>
          <a:bodyPr>
            <a:normAutofit/>
          </a:bodyPr>
          <a:lstStyle/>
          <a:p>
            <a:r>
              <a:rPr lang="sk-SK" sz="2000" b="0" i="0" dirty="0">
                <a:effectLst/>
                <a:latin typeface="Baskerville Old Face" panose="02020602080505020303" pitchFamily="18" charset="0"/>
                <a:hlinkClick r:id="rId3"/>
              </a:rPr>
              <a:t>https://quizlet.com/_8bbetv?x=1jqt&amp;i=1vldrm</a:t>
            </a:r>
            <a:r>
              <a:rPr lang="pt-PT" sz="2000" b="0" i="0" dirty="0">
                <a:effectLst/>
                <a:latin typeface="Baskerville Old Face" panose="02020602080505020303" pitchFamily="18" charset="0"/>
              </a:rPr>
              <a:t> </a:t>
            </a:r>
            <a:endParaRPr lang="pt-PT" sz="2000" b="0" i="0" dirty="0">
              <a:effectLst/>
              <a:latin typeface="Baskerville Old Face" panose="02020602080505020303" pitchFamily="18" charset="0"/>
              <a:hlinkClick r:id="rId4"/>
            </a:endParaRPr>
          </a:p>
          <a:p>
            <a:r>
              <a:rPr lang="sk-SK" sz="2000" b="0" i="0" dirty="0">
                <a:effectLst/>
                <a:latin typeface="Baskerville Old Face" panose="02020602080505020303" pitchFamily="18" charset="0"/>
                <a:hlinkClick r:id="rId4"/>
              </a:rPr>
              <a:t>https://quizlet.com/_8ba60o?x=1jqt&amp;i=1vldrm</a:t>
            </a:r>
            <a:r>
              <a:rPr lang="pt-PT" sz="2000" b="0" i="0" dirty="0">
                <a:effectLst/>
                <a:latin typeface="Baskerville Old Face" panose="02020602080505020303" pitchFamily="18" charset="0"/>
              </a:rPr>
              <a:t> </a:t>
            </a:r>
            <a:endParaRPr lang="pt-PT" sz="2000" dirty="0">
              <a:latin typeface="Baskerville Old Face" panose="02020602080505020303" pitchFamily="18" charset="0"/>
            </a:endParaRPr>
          </a:p>
          <a:p>
            <a:endParaRPr lang="sk-SK" sz="2000" dirty="0"/>
          </a:p>
          <a:p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307181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5A9984E-8DE6-4619-93F9-F2C192C46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Números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45F6B1FA-5419-442D-A9EC-C82324E763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732507"/>
            <a:ext cx="6780700" cy="539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27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B4CCFEE-78C3-492E-93EB-649F7548F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7ADA22C-FFEA-4730-B98E-9019CF4B0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1" y="365125"/>
            <a:ext cx="4095496" cy="2103436"/>
          </a:xfrm>
        </p:spPr>
        <p:txBody>
          <a:bodyPr>
            <a:normAutofit/>
          </a:bodyPr>
          <a:lstStyle/>
          <a:p>
            <a:r>
              <a:rPr lang="pt-PT" dirty="0">
                <a:latin typeface="Baskerville Old Face" panose="02020602080505020303" pitchFamily="18" charset="0"/>
              </a:rPr>
              <a:t>Quando é que nasceu?</a:t>
            </a:r>
            <a:endParaRPr lang="sk-SK" dirty="0">
              <a:latin typeface="Baskerville Old Face" panose="02020602080505020303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7BAD74B-0EFC-4C1B-977A-3558E334B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2357121"/>
            <a:ext cx="4095497" cy="3850322"/>
          </a:xfrm>
        </p:spPr>
        <p:txBody>
          <a:bodyPr>
            <a:normAutofit/>
          </a:bodyPr>
          <a:lstStyle/>
          <a:p>
            <a:r>
              <a:rPr lang="pt-PT" dirty="0">
                <a:latin typeface="Baskerville Old Face" panose="02020602080505020303" pitchFamily="18" charset="0"/>
              </a:rPr>
              <a:t>Eu nasci em mil </a:t>
            </a:r>
            <a:r>
              <a:rPr lang="sk-SK" dirty="0" err="1">
                <a:latin typeface="Baskerville Old Face" panose="02020602080505020303" pitchFamily="18" charset="0"/>
              </a:rPr>
              <a:t>quinhentos</a:t>
            </a:r>
            <a:r>
              <a:rPr lang="pt-PT" dirty="0">
                <a:latin typeface="Baskerville Old Face" panose="02020602080505020303" pitchFamily="18" charset="0"/>
              </a:rPr>
              <a:t> e </a:t>
            </a:r>
            <a:r>
              <a:rPr lang="sk-SK" dirty="0" err="1">
                <a:latin typeface="Baskerville Old Face" panose="02020602080505020303" pitchFamily="18" charset="0"/>
              </a:rPr>
              <a:t>vinte</a:t>
            </a:r>
            <a:r>
              <a:rPr lang="pt-PT" dirty="0">
                <a:latin typeface="Baskerville Old Face" panose="02020602080505020303" pitchFamily="18" charset="0"/>
              </a:rPr>
              <a:t> e dois. E vocês?</a:t>
            </a:r>
            <a:r>
              <a:rPr lang="sk-SK" dirty="0">
                <a:latin typeface="Baskerville Old Face" panose="02020602080505020303" pitchFamily="18" charset="0"/>
              </a:rPr>
              <a:t> </a:t>
            </a:r>
            <a:r>
              <a:rPr lang="sk-SK" dirty="0" err="1">
                <a:latin typeface="Baskerville Old Face" panose="02020602080505020303" pitchFamily="18" charset="0"/>
              </a:rPr>
              <a:t>Quando</a:t>
            </a:r>
            <a:r>
              <a:rPr lang="sk-SK" dirty="0">
                <a:latin typeface="Baskerville Old Face" panose="02020602080505020303" pitchFamily="18" charset="0"/>
              </a:rPr>
              <a:t> é </a:t>
            </a:r>
            <a:r>
              <a:rPr lang="sk-SK" dirty="0" err="1">
                <a:latin typeface="Baskerville Old Face" panose="02020602080505020303" pitchFamily="18" charset="0"/>
              </a:rPr>
              <a:t>que</a:t>
            </a:r>
            <a:r>
              <a:rPr lang="sk-SK" dirty="0">
                <a:latin typeface="Baskerville Old Face" panose="02020602080505020303" pitchFamily="18" charset="0"/>
              </a:rPr>
              <a:t> </a:t>
            </a:r>
            <a:r>
              <a:rPr lang="sk-SK" dirty="0" err="1">
                <a:latin typeface="Baskerville Old Face" panose="02020602080505020303" pitchFamily="18" charset="0"/>
              </a:rPr>
              <a:t>nasceram</a:t>
            </a:r>
            <a:r>
              <a:rPr lang="sk-SK" dirty="0">
                <a:latin typeface="Baskerville Old Face" panose="02020602080505020303" pitchFamily="18" charset="0"/>
              </a:rPr>
              <a:t>?</a:t>
            </a:r>
            <a:endParaRPr lang="pt-PT" dirty="0">
              <a:latin typeface="Baskerville Old Face" panose="02020602080505020303" pitchFamily="18" charset="0"/>
            </a:endParaRPr>
          </a:p>
          <a:p>
            <a:endParaRPr lang="pt-PT" sz="20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sk-SK" sz="20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1001F99-A427-42CE-8D9E-10AC1EF20D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73"/>
          <a:stretch/>
        </p:blipFill>
        <p:spPr>
          <a:xfrm>
            <a:off x="4726375" y="-3"/>
            <a:ext cx="4228635" cy="3694372"/>
          </a:xfrm>
          <a:custGeom>
            <a:avLst/>
            <a:gdLst/>
            <a:ahLst/>
            <a:cxnLst/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8F2B1A60-537E-4318-8FF0-0601BEC8C9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137"/>
          <a:stretch/>
        </p:blipFill>
        <p:spPr>
          <a:xfrm>
            <a:off x="9082588" y="-3"/>
            <a:ext cx="3109415" cy="3694372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A40E5312-2440-45BE-81E8-3F30D365C2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67" r="-2" b="37139"/>
          <a:stretch/>
        </p:blipFill>
        <p:spPr>
          <a:xfrm>
            <a:off x="4726725" y="3802960"/>
            <a:ext cx="4228282" cy="3055043"/>
          </a:xfrm>
          <a:custGeom>
            <a:avLst/>
            <a:gdLst/>
            <a:ahLst/>
            <a:cxnLst/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B7CD139F-1094-4235-9B58-A63E241D73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589" r="-5" b="6578"/>
          <a:stretch/>
        </p:blipFill>
        <p:spPr>
          <a:xfrm>
            <a:off x="9082585" y="3802960"/>
            <a:ext cx="3109415" cy="305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9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24BD2C-1524-4C02-8613-07CACE5F6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latin typeface="Baskerville Old Face" panose="02020602080505020303" pitchFamily="18" charset="0"/>
              </a:rPr>
              <a:t>E mais perguntas</a:t>
            </a:r>
            <a:r>
              <a:rPr lang="sk-SK" dirty="0">
                <a:latin typeface="Baskerville Old Face" panose="02020602080505020303" pitchFamily="18" charset="0"/>
              </a:rPr>
              <a:t>...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F2ADC64-4B1A-4E3C-B6CB-2B8174FD2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>
                <a:latin typeface="Baskerville Old Face" panose="02020602080505020303" pitchFamily="18" charset="0"/>
              </a:rPr>
              <a:t>Quando nasceu Mi</a:t>
            </a:r>
            <a:r>
              <a:rPr lang="sk-SK" dirty="0" err="1">
                <a:latin typeface="Baskerville Old Face" panose="02020602080505020303" pitchFamily="18" charset="0"/>
              </a:rPr>
              <a:t>loš</a:t>
            </a:r>
            <a:r>
              <a:rPr lang="sk-SK" dirty="0">
                <a:latin typeface="Baskerville Old Face" panose="02020602080505020303" pitchFamily="18" charset="0"/>
              </a:rPr>
              <a:t> Zeman? </a:t>
            </a:r>
            <a:r>
              <a:rPr lang="pt-PT" dirty="0">
                <a:latin typeface="Baskerville Old Face" panose="02020602080505020303" pitchFamily="18" charset="0"/>
              </a:rPr>
              <a:t>E em que século?</a:t>
            </a:r>
            <a:endParaRPr lang="sk-SK" dirty="0">
              <a:latin typeface="Baskerville Old Face" panose="02020602080505020303" pitchFamily="18" charset="0"/>
            </a:endParaRPr>
          </a:p>
          <a:p>
            <a:r>
              <a:rPr lang="sk-SK" dirty="0" err="1">
                <a:latin typeface="Baskerville Old Face" panose="02020602080505020303" pitchFamily="18" charset="0"/>
              </a:rPr>
              <a:t>Qu</a:t>
            </a:r>
            <a:r>
              <a:rPr lang="pt-PT" dirty="0">
                <a:latin typeface="Baskerville Old Face" panose="02020602080505020303" pitchFamily="18" charset="0"/>
              </a:rPr>
              <a:t>ando foi inventado o algodão-doce? </a:t>
            </a:r>
          </a:p>
          <a:p>
            <a:r>
              <a:rPr lang="pt-PT" dirty="0">
                <a:latin typeface="Baskerville Old Face" panose="02020602080505020303" pitchFamily="18" charset="0"/>
              </a:rPr>
              <a:t>Quantos dentes pode ter um tubarão branco?</a:t>
            </a:r>
          </a:p>
          <a:p>
            <a:r>
              <a:rPr lang="pt-PT" dirty="0">
                <a:latin typeface="Baskerville Old Face" panose="02020602080505020303" pitchFamily="18" charset="0"/>
              </a:rPr>
              <a:t>Em que ano morreu a autora da publicação «Um quarto que seja seu»?</a:t>
            </a:r>
            <a:endParaRPr lang="sk-SK" dirty="0">
              <a:latin typeface="Baskerville Old Face" panose="02020602080505020303" pitchFamily="18" charset="0"/>
            </a:endParaRPr>
          </a:p>
          <a:p>
            <a:r>
              <a:rPr lang="sk-SK" dirty="0" err="1">
                <a:latin typeface="Baskerville Old Face" panose="02020602080505020303" pitchFamily="18" charset="0"/>
              </a:rPr>
              <a:t>Quantos</a:t>
            </a:r>
            <a:r>
              <a:rPr lang="sk-SK" dirty="0">
                <a:latin typeface="Baskerville Old Face" panose="02020602080505020303" pitchFamily="18" charset="0"/>
              </a:rPr>
              <a:t> </a:t>
            </a:r>
            <a:r>
              <a:rPr lang="sk-SK" dirty="0" err="1">
                <a:latin typeface="Baskerville Old Face" panose="02020602080505020303" pitchFamily="18" charset="0"/>
              </a:rPr>
              <a:t>habitantes</a:t>
            </a:r>
            <a:r>
              <a:rPr lang="sk-SK" dirty="0">
                <a:latin typeface="Baskerville Old Face" panose="02020602080505020303" pitchFamily="18" charset="0"/>
              </a:rPr>
              <a:t> </a:t>
            </a:r>
            <a:r>
              <a:rPr lang="sk-SK" dirty="0" err="1">
                <a:latin typeface="Baskerville Old Face" panose="02020602080505020303" pitchFamily="18" charset="0"/>
              </a:rPr>
              <a:t>moram</a:t>
            </a:r>
            <a:r>
              <a:rPr lang="sk-SK" dirty="0">
                <a:latin typeface="Baskerville Old Face" panose="02020602080505020303" pitchFamily="18" charset="0"/>
              </a:rPr>
              <a:t> </a:t>
            </a:r>
            <a:r>
              <a:rPr lang="sk-SK" dirty="0" err="1">
                <a:latin typeface="Baskerville Old Face" panose="02020602080505020303" pitchFamily="18" charset="0"/>
              </a:rPr>
              <a:t>em</a:t>
            </a:r>
            <a:r>
              <a:rPr lang="sk-SK" dirty="0">
                <a:latin typeface="Baskerville Old Face" panose="02020602080505020303" pitchFamily="18" charset="0"/>
              </a:rPr>
              <a:t> Dobrohošť (na </a:t>
            </a:r>
            <a:r>
              <a:rPr lang="sk-SK" dirty="0" err="1">
                <a:latin typeface="Baskerville Old Face" panose="02020602080505020303" pitchFamily="18" charset="0"/>
              </a:rPr>
              <a:t>Rep</a:t>
            </a:r>
            <a:r>
              <a:rPr lang="sk-SK" dirty="0">
                <a:latin typeface="Baskerville Old Face" panose="02020602080505020303" pitchFamily="18" charset="0"/>
              </a:rPr>
              <a:t>. </a:t>
            </a:r>
            <a:r>
              <a:rPr lang="sk-SK" dirty="0" err="1">
                <a:latin typeface="Baskerville Old Face" panose="02020602080505020303" pitchFamily="18" charset="0"/>
              </a:rPr>
              <a:t>Checa</a:t>
            </a:r>
            <a:r>
              <a:rPr lang="sk-SK" dirty="0">
                <a:latin typeface="Baskerville Old Face" panose="02020602080505020303" pitchFamily="18" charset="0"/>
              </a:rPr>
              <a:t>)? </a:t>
            </a:r>
            <a:endParaRPr lang="pt-PT" dirty="0">
              <a:latin typeface="Baskerville Old Face" panose="02020602080505020303" pitchFamily="18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87356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8F8019-498F-41AC-85AD-FEC5C725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24635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7" name="Zástupný objekt pre obsah 6">
            <a:extLst>
              <a:ext uri="{FF2B5EF4-FFF2-40B4-BE49-F238E27FC236}">
                <a16:creationId xmlns:a16="http://schemas.microsoft.com/office/drawing/2014/main" id="{97C87F1E-B216-4237-A892-223676296D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639" y="2441992"/>
            <a:ext cx="7536315" cy="3297138"/>
          </a:xfr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6640394E-E72E-41A5-9EC6-9D86FF276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39" y="475288"/>
            <a:ext cx="7279961" cy="166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40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A0A724CB-FEE9-4680-9E7B-9BBF910BF3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888659"/>
            <a:ext cx="10905066" cy="308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98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6CF2A2B-0745-440C-9224-C5C6A0A4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BE6D6B-84C9-4D2B-97EB-773B7369E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F0AEADB-F1D4-4EEC-B0F1-CA395FA72C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7875" r="8126" b="1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47771C0-FAC7-4E7C-A41F-3CFCFFE80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728906"/>
            <a:ext cx="9792471" cy="2057037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rgbClr val="FFFFFF"/>
                </a:solidFill>
                <a:latin typeface="Baskerville Old Face" panose="02020602080505020303" pitchFamily="18" charset="0"/>
              </a:rPr>
              <a:t>Tempos e modos</a:t>
            </a:r>
            <a:endParaRPr lang="sk-SK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59241A5-5464-4AD0-9A19-6D495F84E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181" y="2957665"/>
            <a:ext cx="9792471" cy="3171423"/>
          </a:xfrm>
        </p:spPr>
        <p:txBody>
          <a:bodyPr>
            <a:normAutofit lnSpcReduction="10000"/>
          </a:bodyPr>
          <a:lstStyle/>
          <a:p>
            <a:r>
              <a:rPr lang="pt-PT" sz="3200" u="sng" dirty="0">
                <a:solidFill>
                  <a:srgbClr val="FFFFFF"/>
                </a:solidFill>
                <a:latin typeface="Baskerville Old Face" panose="02020602080505020303" pitchFamily="18" charset="0"/>
              </a:rPr>
              <a:t>Responda às</a:t>
            </a:r>
            <a:r>
              <a:rPr lang="sk-SK" sz="3200" u="sng" dirty="0">
                <a:solidFill>
                  <a:srgbClr val="FFFFFF"/>
                </a:solidFill>
                <a:latin typeface="Baskerville Old Face" panose="02020602080505020303" pitchFamily="18" charset="0"/>
              </a:rPr>
              <a:t> </a:t>
            </a:r>
            <a:r>
              <a:rPr lang="sk-SK" sz="3200" u="sng" dirty="0" err="1">
                <a:solidFill>
                  <a:srgbClr val="FFFFFF"/>
                </a:solidFill>
                <a:latin typeface="Baskerville Old Face" panose="02020602080505020303" pitchFamily="18" charset="0"/>
              </a:rPr>
              <a:t>seguintes</a:t>
            </a:r>
            <a:r>
              <a:rPr lang="pt-PT" sz="3200" u="sng" dirty="0">
                <a:solidFill>
                  <a:srgbClr val="FFFFFF"/>
                </a:solidFill>
                <a:latin typeface="Baskerville Old Face" panose="02020602080505020303" pitchFamily="18" charset="0"/>
              </a:rPr>
              <a:t> pergunta</a:t>
            </a:r>
            <a:r>
              <a:rPr lang="sk-SK" sz="3200" u="sng" dirty="0">
                <a:solidFill>
                  <a:srgbClr val="FFFFFF"/>
                </a:solidFill>
                <a:latin typeface="Baskerville Old Face" panose="02020602080505020303" pitchFamily="18" charset="0"/>
              </a:rPr>
              <a:t>s</a:t>
            </a:r>
            <a:r>
              <a:rPr lang="pt-PT" sz="3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:</a:t>
            </a:r>
          </a:p>
          <a:p>
            <a:r>
              <a:rPr lang="pt-PT" sz="3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O que estás a fazer agora?</a:t>
            </a:r>
          </a:p>
          <a:p>
            <a:r>
              <a:rPr lang="pt-PT" sz="3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O que fizeste durante o último fim de semana?</a:t>
            </a:r>
          </a:p>
          <a:p>
            <a:r>
              <a:rPr lang="pt-PT" sz="3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O que vais fazer nos próximos dias?</a:t>
            </a:r>
            <a:endParaRPr lang="sk-SK" sz="3200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  <a:p>
            <a:endParaRPr lang="sk-SK" sz="3200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  <a:p>
            <a:r>
              <a:rPr lang="pt-PT" sz="3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https://conjuga-me.net/</a:t>
            </a:r>
          </a:p>
          <a:p>
            <a:endParaRPr lang="sk-SK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405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6CF2A2B-0745-440C-9224-C5C6A0A4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BE6D6B-84C9-4D2B-97EB-773B7369E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77ED2834-F0DE-475C-A520-EB767ECE7E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2497" b="6410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ADBCEAB-3F95-4714-A370-39F3400B6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728906"/>
            <a:ext cx="9792471" cy="2057037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rgbClr val="FFFFFF"/>
                </a:solidFill>
                <a:latin typeface="Baskerville Old Face" panose="02020602080505020303" pitchFamily="18" charset="0"/>
              </a:rPr>
              <a:t>Onde assistir aos filmes online:</a:t>
            </a:r>
            <a:endParaRPr lang="sk-SK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A8EF082-F15E-40F0-A1CE-DA308EFA9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181" y="2957665"/>
            <a:ext cx="9792471" cy="3171423"/>
          </a:xfrm>
        </p:spPr>
        <p:txBody>
          <a:bodyPr>
            <a:normAutofit/>
          </a:bodyPr>
          <a:lstStyle/>
          <a:p>
            <a:r>
              <a:rPr lang="sk-SK" sz="54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https://www.rtp.pt/play/</a:t>
            </a:r>
          </a:p>
        </p:txBody>
      </p:sp>
    </p:spTree>
    <p:extLst>
      <p:ext uri="{BB962C8B-B14F-4D97-AF65-F5344CB8AC3E}">
        <p14:creationId xmlns:p14="http://schemas.microsoft.com/office/powerpoint/2010/main" val="114380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8A2E346-D322-4987-B252-B1894F45C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Pretérito perfeito do indicativo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1ECA1349-CD63-41A5-BAD2-738446A8E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2495562"/>
            <a:ext cx="10905066" cy="275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66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AD9C0A80-062E-4EA4-BC20-5222CA448B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9591" y="643466"/>
            <a:ext cx="7612817" cy="5571067"/>
          </a:xfrm>
          <a:prstGeom prst="rect">
            <a:avLst/>
          </a:prstGeom>
        </p:spPr>
      </p:pic>
      <p:cxnSp>
        <p:nvCxnSpPr>
          <p:cNvPr id="7" name="Rovná spojnica 6">
            <a:extLst>
              <a:ext uri="{FF2B5EF4-FFF2-40B4-BE49-F238E27FC236}">
                <a16:creationId xmlns:a16="http://schemas.microsoft.com/office/drawing/2014/main" id="{E4689C0B-3504-43DE-AEA7-EC6D11B0EF18}"/>
              </a:ext>
            </a:extLst>
          </p:cNvPr>
          <p:cNvCxnSpPr/>
          <p:nvPr/>
        </p:nvCxnSpPr>
        <p:spPr>
          <a:xfrm>
            <a:off x="2289591" y="4988560"/>
            <a:ext cx="745384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uľka 2">
            <a:extLst>
              <a:ext uri="{FF2B5EF4-FFF2-40B4-BE49-F238E27FC236}">
                <a16:creationId xmlns:a16="http://schemas.microsoft.com/office/drawing/2014/main" id="{A974B5F7-13EE-41B4-8F43-7528930210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894545"/>
              </p:ext>
            </p:extLst>
          </p:nvPr>
        </p:nvGraphicFramePr>
        <p:xfrm>
          <a:off x="6324600" y="3867155"/>
          <a:ext cx="3418840" cy="61911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418840">
                  <a:extLst>
                    <a:ext uri="{9D8B030D-6E8A-4147-A177-3AD203B41FA5}">
                      <a16:colId xmlns:a16="http://schemas.microsoft.com/office/drawing/2014/main" val="2098909266"/>
                    </a:ext>
                  </a:extLst>
                </a:gridCol>
              </a:tblGrid>
              <a:tr h="619117">
                <a:tc>
                  <a:txBody>
                    <a:bodyPr/>
                    <a:lstStyle/>
                    <a:p>
                      <a:r>
                        <a:rPr lang="sk-SK" sz="3200" b="1" dirty="0" err="1">
                          <a:latin typeface="Candara Light" panose="020E0502030303020204" pitchFamily="34" charset="0"/>
                        </a:rPr>
                        <a:t>Nós</a:t>
                      </a:r>
                      <a:r>
                        <a:rPr lang="sk-SK" sz="3200" b="1" dirty="0">
                          <a:latin typeface="Candara Light" panose="020E0502030303020204" pitchFamily="34" charset="0"/>
                        </a:rPr>
                        <a:t> </a:t>
                      </a:r>
                      <a:r>
                        <a:rPr lang="sk-SK" sz="3200" b="1" dirty="0" err="1">
                          <a:latin typeface="Candara Light" panose="020E0502030303020204" pitchFamily="34" charset="0"/>
                        </a:rPr>
                        <a:t>cantámos</a:t>
                      </a:r>
                      <a:r>
                        <a:rPr lang="sk-SK" sz="3200" b="1" dirty="0">
                          <a:latin typeface="Candara Light" panose="020E0502030303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677653"/>
                  </a:ext>
                </a:extLst>
              </a:tr>
            </a:tbl>
          </a:graphicData>
        </a:graphic>
      </p:graphicFrame>
      <p:graphicFrame>
        <p:nvGraphicFramePr>
          <p:cNvPr id="3" name="Tabuľka 3">
            <a:extLst>
              <a:ext uri="{FF2B5EF4-FFF2-40B4-BE49-F238E27FC236}">
                <a16:creationId xmlns:a16="http://schemas.microsoft.com/office/drawing/2014/main" id="{81BEAFDD-6D67-472A-A719-65EE7A57D7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13511"/>
              </p:ext>
            </p:extLst>
          </p:nvPr>
        </p:nvGraphicFramePr>
        <p:xfrm>
          <a:off x="6324600" y="5419733"/>
          <a:ext cx="3418840" cy="5791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418840">
                  <a:extLst>
                    <a:ext uri="{9D8B030D-6E8A-4147-A177-3AD203B41FA5}">
                      <a16:colId xmlns:a16="http://schemas.microsoft.com/office/drawing/2014/main" val="3048927960"/>
                    </a:ext>
                  </a:extLst>
                </a:gridCol>
              </a:tblGrid>
              <a:tr h="561962">
                <a:tc>
                  <a:txBody>
                    <a:bodyPr/>
                    <a:lstStyle/>
                    <a:p>
                      <a:r>
                        <a:rPr lang="sk-SK" sz="3200" b="0" dirty="0" err="1">
                          <a:latin typeface="+mj-lt"/>
                        </a:rPr>
                        <a:t>Eles</a:t>
                      </a:r>
                      <a:r>
                        <a:rPr lang="sk-SK" sz="3200" b="0" dirty="0">
                          <a:latin typeface="+mj-lt"/>
                        </a:rPr>
                        <a:t>/</a:t>
                      </a:r>
                      <a:r>
                        <a:rPr lang="sk-SK" sz="3200" b="0" dirty="0" err="1">
                          <a:latin typeface="+mj-lt"/>
                        </a:rPr>
                        <a:t>elas</a:t>
                      </a:r>
                      <a:r>
                        <a:rPr lang="sk-SK" sz="3200" b="0" dirty="0">
                          <a:latin typeface="+mj-lt"/>
                        </a:rPr>
                        <a:t> </a:t>
                      </a:r>
                      <a:r>
                        <a:rPr lang="sk-SK" sz="3200" b="0" dirty="0" err="1">
                          <a:latin typeface="+mj-lt"/>
                        </a:rPr>
                        <a:t>cantaram</a:t>
                      </a:r>
                      <a:endParaRPr lang="sk-SK" sz="32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689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668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8D26FB6E-E8E2-464E-913E-C125C5CE1D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1533" y="643466"/>
            <a:ext cx="7588933" cy="5571067"/>
          </a:xfrm>
          <a:prstGeom prst="rect">
            <a:avLst/>
          </a:prstGeom>
        </p:spPr>
      </p:pic>
      <p:cxnSp>
        <p:nvCxnSpPr>
          <p:cNvPr id="7" name="Rovná spojnica 6">
            <a:extLst>
              <a:ext uri="{FF2B5EF4-FFF2-40B4-BE49-F238E27FC236}">
                <a16:creationId xmlns:a16="http://schemas.microsoft.com/office/drawing/2014/main" id="{F5254B4F-5274-49CA-9523-56271E48CBC1}"/>
              </a:ext>
            </a:extLst>
          </p:cNvPr>
          <p:cNvCxnSpPr/>
          <p:nvPr/>
        </p:nvCxnSpPr>
        <p:spPr>
          <a:xfrm>
            <a:off x="2495550" y="4991100"/>
            <a:ext cx="70770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294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46127783-F4D8-4F4C-BD3B-27094EB1FC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5853" y="643466"/>
            <a:ext cx="7320293" cy="5571067"/>
          </a:xfrm>
          <a:prstGeom prst="rect">
            <a:avLst/>
          </a:prstGeom>
        </p:spPr>
      </p:pic>
      <p:cxnSp>
        <p:nvCxnSpPr>
          <p:cNvPr id="7" name="Rovná spojnica 6">
            <a:extLst>
              <a:ext uri="{FF2B5EF4-FFF2-40B4-BE49-F238E27FC236}">
                <a16:creationId xmlns:a16="http://schemas.microsoft.com/office/drawing/2014/main" id="{07899597-7C7A-4AA3-9389-05DEF71DF705}"/>
              </a:ext>
            </a:extLst>
          </p:cNvPr>
          <p:cNvCxnSpPr/>
          <p:nvPr/>
        </p:nvCxnSpPr>
        <p:spPr>
          <a:xfrm>
            <a:off x="2590800" y="4981575"/>
            <a:ext cx="6800850" cy="666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393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EFD7C4D-77CD-4C84-8DE9-07CCC2F65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Atenção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aos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verbos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irregulares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957A5629-FEDB-4330-8DDB-AD1F2EC303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854890"/>
            <a:ext cx="10905066" cy="4034872"/>
          </a:xfrm>
          <a:prstGeom prst="rect">
            <a:avLst/>
          </a:prstGeom>
        </p:spPr>
      </p:pic>
      <p:cxnSp>
        <p:nvCxnSpPr>
          <p:cNvPr id="8" name="Rovná spojnica 7">
            <a:extLst>
              <a:ext uri="{FF2B5EF4-FFF2-40B4-BE49-F238E27FC236}">
                <a16:creationId xmlns:a16="http://schemas.microsoft.com/office/drawing/2014/main" id="{20F19D1C-4553-4AD1-83C2-3D03A109B390}"/>
              </a:ext>
            </a:extLst>
          </p:cNvPr>
          <p:cNvCxnSpPr/>
          <p:nvPr/>
        </p:nvCxnSpPr>
        <p:spPr>
          <a:xfrm>
            <a:off x="5867400" y="2038350"/>
            <a:ext cx="1143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Rovná spojnica 10">
            <a:extLst>
              <a:ext uri="{FF2B5EF4-FFF2-40B4-BE49-F238E27FC236}">
                <a16:creationId xmlns:a16="http://schemas.microsoft.com/office/drawing/2014/main" id="{4C1EAE2F-27DC-4FD8-9139-8FCACE51D410}"/>
              </a:ext>
            </a:extLst>
          </p:cNvPr>
          <p:cNvCxnSpPr/>
          <p:nvPr/>
        </p:nvCxnSpPr>
        <p:spPr>
          <a:xfrm>
            <a:off x="7010400" y="2400300"/>
            <a:ext cx="142875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Rovná spojnica 12">
            <a:extLst>
              <a:ext uri="{FF2B5EF4-FFF2-40B4-BE49-F238E27FC236}">
                <a16:creationId xmlns:a16="http://schemas.microsoft.com/office/drawing/2014/main" id="{BF3D9987-120B-40BD-8601-6A0508B4D42E}"/>
              </a:ext>
            </a:extLst>
          </p:cNvPr>
          <p:cNvCxnSpPr/>
          <p:nvPr/>
        </p:nvCxnSpPr>
        <p:spPr>
          <a:xfrm>
            <a:off x="8115300" y="2809875"/>
            <a:ext cx="161925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Rovná spojnica 14">
            <a:extLst>
              <a:ext uri="{FF2B5EF4-FFF2-40B4-BE49-F238E27FC236}">
                <a16:creationId xmlns:a16="http://schemas.microsoft.com/office/drawing/2014/main" id="{07DF2BEF-299B-4CEE-975E-9D10F401173A}"/>
              </a:ext>
            </a:extLst>
          </p:cNvPr>
          <p:cNvCxnSpPr/>
          <p:nvPr/>
        </p:nvCxnSpPr>
        <p:spPr>
          <a:xfrm>
            <a:off x="5867400" y="3209925"/>
            <a:ext cx="127635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Rovná spojnica 16">
            <a:extLst>
              <a:ext uri="{FF2B5EF4-FFF2-40B4-BE49-F238E27FC236}">
                <a16:creationId xmlns:a16="http://schemas.microsoft.com/office/drawing/2014/main" id="{72E0C309-7EBD-4C2A-AFFA-8A97D0457575}"/>
              </a:ext>
            </a:extLst>
          </p:cNvPr>
          <p:cNvCxnSpPr/>
          <p:nvPr/>
        </p:nvCxnSpPr>
        <p:spPr>
          <a:xfrm flipV="1">
            <a:off x="4876800" y="3638550"/>
            <a:ext cx="990600" cy="6667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Rovná spojnica 18">
            <a:extLst>
              <a:ext uri="{FF2B5EF4-FFF2-40B4-BE49-F238E27FC236}">
                <a16:creationId xmlns:a16="http://schemas.microsoft.com/office/drawing/2014/main" id="{3031EE1C-C130-4C36-8016-EDCA53D7F69C}"/>
              </a:ext>
            </a:extLst>
          </p:cNvPr>
          <p:cNvCxnSpPr/>
          <p:nvPr/>
        </p:nvCxnSpPr>
        <p:spPr>
          <a:xfrm>
            <a:off x="4676775" y="4114800"/>
            <a:ext cx="89535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Rovná spojnica 20">
            <a:extLst>
              <a:ext uri="{FF2B5EF4-FFF2-40B4-BE49-F238E27FC236}">
                <a16:creationId xmlns:a16="http://schemas.microsoft.com/office/drawing/2014/main" id="{FBE3BD53-AAF6-4CDF-86B1-C3754CAB76DD}"/>
              </a:ext>
            </a:extLst>
          </p:cNvPr>
          <p:cNvCxnSpPr/>
          <p:nvPr/>
        </p:nvCxnSpPr>
        <p:spPr>
          <a:xfrm flipV="1">
            <a:off x="7677150" y="4381500"/>
            <a:ext cx="1600200" cy="6667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Rovná spojnica 22">
            <a:extLst>
              <a:ext uri="{FF2B5EF4-FFF2-40B4-BE49-F238E27FC236}">
                <a16:creationId xmlns:a16="http://schemas.microsoft.com/office/drawing/2014/main" id="{5145EAEF-66FB-44DD-8A63-533EF54D114F}"/>
              </a:ext>
            </a:extLst>
          </p:cNvPr>
          <p:cNvCxnSpPr/>
          <p:nvPr/>
        </p:nvCxnSpPr>
        <p:spPr>
          <a:xfrm flipV="1">
            <a:off x="7286625" y="4762500"/>
            <a:ext cx="1514475" cy="12382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Rovná spojnica 24">
            <a:extLst>
              <a:ext uri="{FF2B5EF4-FFF2-40B4-BE49-F238E27FC236}">
                <a16:creationId xmlns:a16="http://schemas.microsoft.com/office/drawing/2014/main" id="{BB03C364-0957-40C7-B6F9-53E194B06019}"/>
              </a:ext>
            </a:extLst>
          </p:cNvPr>
          <p:cNvCxnSpPr/>
          <p:nvPr/>
        </p:nvCxnSpPr>
        <p:spPr>
          <a:xfrm>
            <a:off x="7143750" y="5667375"/>
            <a:ext cx="13335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Rovná spojovacia šípka 26">
            <a:extLst>
              <a:ext uri="{FF2B5EF4-FFF2-40B4-BE49-F238E27FC236}">
                <a16:creationId xmlns:a16="http://schemas.microsoft.com/office/drawing/2014/main" id="{3C9064A7-2EBA-4713-A277-F2C6D555CA38}"/>
              </a:ext>
            </a:extLst>
          </p:cNvPr>
          <p:cNvCxnSpPr/>
          <p:nvPr/>
        </p:nvCxnSpPr>
        <p:spPr>
          <a:xfrm>
            <a:off x="142875" y="4114800"/>
            <a:ext cx="60007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Rovná spojovacia šípka 28">
            <a:extLst>
              <a:ext uri="{FF2B5EF4-FFF2-40B4-BE49-F238E27FC236}">
                <a16:creationId xmlns:a16="http://schemas.microsoft.com/office/drawing/2014/main" id="{83F2A438-4E3B-4223-BCF7-DEA47395F9B8}"/>
              </a:ext>
            </a:extLst>
          </p:cNvPr>
          <p:cNvCxnSpPr/>
          <p:nvPr/>
        </p:nvCxnSpPr>
        <p:spPr>
          <a:xfrm>
            <a:off x="142875" y="3671887"/>
            <a:ext cx="600075" cy="333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574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B9F76712-59FB-4DA7-AFE6-DE3EF4CD10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368"/>
          <a:stretch/>
        </p:blipFill>
        <p:spPr>
          <a:xfrm>
            <a:off x="2014631" y="1276350"/>
            <a:ext cx="8162737" cy="4938183"/>
          </a:xfrm>
          <a:prstGeom prst="rect">
            <a:avLst/>
          </a:prstGeom>
        </p:spPr>
      </p:pic>
      <p:graphicFrame>
        <p:nvGraphicFramePr>
          <p:cNvPr id="6" name="Tabuľka 6">
            <a:extLst>
              <a:ext uri="{FF2B5EF4-FFF2-40B4-BE49-F238E27FC236}">
                <a16:creationId xmlns:a16="http://schemas.microsoft.com/office/drawing/2014/main" id="{5923B91C-F962-42F4-944E-214ABDAAE2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001954"/>
              </p:ext>
            </p:extLst>
          </p:nvPr>
        </p:nvGraphicFramePr>
        <p:xfrm>
          <a:off x="1066800" y="361950"/>
          <a:ext cx="9093200" cy="728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3200">
                  <a:extLst>
                    <a:ext uri="{9D8B030D-6E8A-4147-A177-3AD203B41FA5}">
                      <a16:colId xmlns:a16="http://schemas.microsoft.com/office/drawing/2014/main" val="236789575"/>
                    </a:ext>
                  </a:extLst>
                </a:gridCol>
              </a:tblGrid>
              <a:tr h="728556">
                <a:tc>
                  <a:txBody>
                    <a:bodyPr/>
                    <a:lstStyle/>
                    <a:p>
                      <a:r>
                        <a:rPr lang="sk-SK" sz="2800" dirty="0" err="1">
                          <a:latin typeface="Baskerville Old Face" panose="02020602080505020303" pitchFamily="18" charset="0"/>
                        </a:rPr>
                        <a:t>Responda</a:t>
                      </a:r>
                      <a:r>
                        <a:rPr lang="sk-SK" sz="2800" dirty="0">
                          <a:latin typeface="Baskerville Old Face" panose="02020602080505020303" pitchFamily="18" charset="0"/>
                        </a:rPr>
                        <a:t> </a:t>
                      </a:r>
                      <a:r>
                        <a:rPr lang="pt-PT" sz="2800" dirty="0">
                          <a:latin typeface="Baskerville Old Face" panose="02020602080505020303" pitchFamily="18" charset="0"/>
                        </a:rPr>
                        <a:t>às perguntas seguintes:</a:t>
                      </a:r>
                      <a:endParaRPr lang="sk-SK" sz="2800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128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679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A5FCA9B9-CB09-42EA-A728-05D62C2ADA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902290"/>
            <a:ext cx="10905066" cy="30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86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1227E446-D55F-4F2C-B16B-2F12DA098B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738716"/>
            <a:ext cx="10905066" cy="338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68461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351</Words>
  <Application>Microsoft Office PowerPoint</Application>
  <PresentationFormat>Širokouhlá</PresentationFormat>
  <Paragraphs>35</Paragraphs>
  <Slides>19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5" baseType="lpstr">
      <vt:lpstr>Arial</vt:lpstr>
      <vt:lpstr>Baskerville Old Face</vt:lpstr>
      <vt:lpstr>Calibri</vt:lpstr>
      <vt:lpstr>Calibri Light</vt:lpstr>
      <vt:lpstr>Candara Light</vt:lpstr>
      <vt:lpstr>Motív Office</vt:lpstr>
      <vt:lpstr>Aula 6 e  7</vt:lpstr>
      <vt:lpstr>Pretérito perfeito do indicativo</vt:lpstr>
      <vt:lpstr>Prezentácia programu PowerPoint</vt:lpstr>
      <vt:lpstr>Prezentácia programu PowerPoint</vt:lpstr>
      <vt:lpstr>Prezentácia programu PowerPoint</vt:lpstr>
      <vt:lpstr>Atenção aos verbos irregulares!</vt:lpstr>
      <vt:lpstr>Prezentácia programu PowerPoint</vt:lpstr>
      <vt:lpstr>Prezentácia programu PowerPoint</vt:lpstr>
      <vt:lpstr>Prezentácia programu PowerPoint</vt:lpstr>
      <vt:lpstr>Procurem pelas respostas</vt:lpstr>
      <vt:lpstr>Portugal colonial</vt:lpstr>
      <vt:lpstr>Quizlet</vt:lpstr>
      <vt:lpstr>Números</vt:lpstr>
      <vt:lpstr>Quando é que nasceu?</vt:lpstr>
      <vt:lpstr>E mais perguntas...</vt:lpstr>
      <vt:lpstr>Prezentácia programu PowerPoint</vt:lpstr>
      <vt:lpstr>Prezentácia programu PowerPoint</vt:lpstr>
      <vt:lpstr>Tempos e modos</vt:lpstr>
      <vt:lpstr>Onde assistir aos filmes online: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6</dc:title>
  <dc:creator>Zuzana Rákociová</dc:creator>
  <cp:lastModifiedBy>Zuzana Rákociová</cp:lastModifiedBy>
  <cp:revision>11</cp:revision>
  <dcterms:created xsi:type="dcterms:W3CDTF">2021-04-18T20:22:34Z</dcterms:created>
  <dcterms:modified xsi:type="dcterms:W3CDTF">2021-04-26T07:12:39Z</dcterms:modified>
</cp:coreProperties>
</file>