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56" d="100"/>
          <a:sy n="56" d="100"/>
        </p:scale>
        <p:origin x="73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B338B5-5BB7-4736-B809-43ED08CDB2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F6962F5-1674-4D49-BF00-64518ECA80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cs-C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54652C-6015-443E-9CF7-BD6F932505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884F-5C91-4BBA-964E-2AA1ABC35C3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106A04-03E9-4580-AAAF-928B0A31EC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F9ACF1-1EBF-4CF1-85A7-7272B24D5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D78A-9BAE-43DD-872B-27D07F85A2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118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A6D12E-7908-4C4A-9C29-921D4A8D7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9A89F42-303A-48EB-AACF-9E5F9C5FB8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cs-C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6F8683-6EEC-4A26-B589-330524DC59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884F-5C91-4BBA-964E-2AA1ABC35C3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E15FC3-3F54-4837-9E65-66A3746D9E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68B07E-DF02-421F-AB64-F7D3EFF01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D78A-9BAE-43DD-872B-27D07F85A2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157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12A2952-CE56-4680-B02D-26BDF35B58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18A36B5-0BB5-4A00-AFAB-2EB9C93DB0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cs-C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F00B664-4D13-4BFF-A34D-9FF50CF8B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884F-5C91-4BBA-964E-2AA1ABC35C3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8DBC8F3-4A49-47D6-9C7B-77FE6C0D5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8CB408-7F3C-45A8-852C-5CB48610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D78A-9BAE-43DD-872B-27D07F85A2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334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04B7DF-FF1A-4236-8715-8212A0211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95E0BCC-A2E3-4A55-BA09-7449661863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cs-C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79111B2-3083-4A3A-84C8-11230E298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884F-5C91-4BBA-964E-2AA1ABC35C3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B2DED7A-F086-43D9-8826-DAEA2559FD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1CE3403-8158-4BEF-A22D-9661BF5CA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D78A-9BAE-43DD-872B-27D07F85A2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82710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D1F4D2-60F1-46D7-A43A-269169323F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AB9620F-6D02-4754-A06A-ACDBA1C9C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2C2311A-3248-464F-8F36-C1727D340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884F-5C91-4BBA-964E-2AA1ABC35C3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5423C0-E3C8-4DB4-BB34-1B48858C0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D40F45-36A5-420E-B8E0-5A58C2126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D78A-9BAE-43DD-872B-27D07F85A2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82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059F18-BF0D-464F-ABA5-3830CCB30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12FC6E-39C1-4B5D-9BF1-F32BDAAEDD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cs-CZ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03A9075-D9C4-4875-A8FB-DC24345362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cs-CZ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C15DB6E-82C4-4185-93E7-2E0918D87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884F-5C91-4BBA-964E-2AA1ABC35C3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58624EE-DF71-455C-AD70-1E3DEAFDA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8392356-1BCE-4825-A59A-A238291B0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D78A-9BAE-43DD-872B-27D07F85A2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241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D41481-C4A4-4C6A-A4B2-9535AFC79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A847ED-6EED-4912-B414-B701170955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E019DC0-3875-45D9-A2D3-8AA16849F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cs-CZ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F750138-6E77-498D-B898-EA8BE92840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AFEE9AD-053F-40D1-84C7-7D66D0840E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cs-CZ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4CF8FF1-1132-4249-987C-EB458511B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884F-5C91-4BBA-964E-2AA1ABC35C3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F3B9ABB-E64E-4EF8-B2C3-E5D2AE290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84D8741-F0E5-43A2-8039-2563A2419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D78A-9BAE-43DD-872B-27D07F85A2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863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B6AC16-DB58-4BE6-82C4-99BF56076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B82E0F0-B4BD-4BBB-9754-6818C422C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884F-5C91-4BBA-964E-2AA1ABC35C3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7C7961D-889A-4D0D-AE89-4CBDB41EF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1728D7A-2940-434E-B075-DBE56A966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D78A-9BAE-43DD-872B-27D07F85A2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0307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844E256-1984-447F-9F3C-888238B0E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884F-5C91-4BBA-964E-2AA1ABC35C3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720FAC1-7A9C-4005-BF33-1214A3CDC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140A0EB-442E-4904-A972-EDE4FACBE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D78A-9BAE-43DD-872B-27D07F85A2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318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792EEB-2A81-4E0D-8B6F-2AE530BD55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E5CD6B2-1E1C-46A3-9CC0-8FC898808C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cs-C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14CF951-8CA0-4488-B30E-A71274F5E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6B4D170-232F-4427-9214-AB72FB2A7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884F-5C91-4BBA-964E-2AA1ABC35C3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838427F-B239-44E0-BBC4-6DBEC56F56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7A42EDB-3AD7-42B6-95D4-9C3B70CB5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D78A-9BAE-43DD-872B-27D07F85A2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804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BE0ACA-7AB1-4965-AB38-D1E488812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8658F57-5D62-4249-AC1A-532660B3C9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E30B846-354F-4197-ABB4-7F0FC1C94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367DFC3-DBEC-4417-96E9-C98D0FB59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F884F-5C91-4BBA-964E-2AA1ABC35C3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FF0AD15-AED5-455E-BD1C-ACA1C08711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78AC8B-4D34-44F5-9696-8813CA751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AD78A-9BAE-43DD-872B-27D07F85A2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2454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5E658C-13DA-4DBC-B4AF-575468DF4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cs-CZ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3440B07-1BCA-4920-9EB6-7E407C2358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cs-CZ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ADF318C-FA56-4AF9-BA45-D640B16CF9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F884F-5C91-4BBA-964E-2AA1ABC35C33}" type="datetimeFigureOut">
              <a:rPr lang="cs-CZ" smtClean="0"/>
              <a:t>16.04.2020</a:t>
            </a:fld>
            <a:endParaRPr lang="cs-CZ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60FC1D-AF05-48FA-B07F-3CDF254CEF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C9DBC45-FA98-46DD-97CF-E03CB37107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4AD78A-9BAE-43DD-872B-27D07F85A2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161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3A99C0-6551-43FD-A0BF-3CA6E25F37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Члены предложения. Второстепенные члены предложения</a:t>
            </a:r>
            <a:endParaRPr lang="cs-CZ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0BE1114-25E7-46E2-A701-2C2642DEF0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Бергер Ольга Львовна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2088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457F6E8-E507-439E-BE86-C346766A9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2923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B9EDC20-F2AC-4476-8C82-51CC84A457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5469"/>
            <a:ext cx="10515600" cy="5071494"/>
          </a:xfrm>
        </p:spPr>
        <p:txBody>
          <a:bodyPr/>
          <a:lstStyle/>
          <a:p>
            <a:r>
              <a:rPr lang="ru-RU" dirty="0"/>
              <a:t>В традиции чешских русистов принято выделять и другие члены предложения.</a:t>
            </a:r>
          </a:p>
          <a:p>
            <a:r>
              <a:rPr lang="ru-RU" dirty="0"/>
              <a:t>1) семантический субъект ( в учебнике Кубика – косвенный субъект)</a:t>
            </a:r>
          </a:p>
          <a:p>
            <a:r>
              <a:rPr lang="ru-RU" dirty="0"/>
              <a:t>Это член предложения, занимающий особое положение между главными и второстепенными членами предложения. Он совмещает в себе признаки подлежащего и дополнения (или обстоятельства), служит для выражения субъекта действия, но субъект выражается косвенным падежом синтаксического существительного или наречием.</a:t>
            </a:r>
            <a:r>
              <a:rPr lang="ru-RU" i="1" dirty="0"/>
              <a:t> Тебе еще заниматься. Его здесь</a:t>
            </a:r>
            <a:r>
              <a:rPr lang="ru-RU" dirty="0"/>
              <a:t> </a:t>
            </a:r>
            <a:r>
              <a:rPr lang="ru-RU" i="1" dirty="0"/>
              <a:t>нет. Водой сорвало мост.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6445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1B1500-A939-4D26-B0BA-4CB9DF317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3741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59D5D8-DA3B-4154-9856-32D55898E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8866"/>
            <a:ext cx="10515600" cy="5358097"/>
          </a:xfrm>
        </p:spPr>
        <p:txBody>
          <a:bodyPr/>
          <a:lstStyle/>
          <a:p>
            <a:r>
              <a:rPr lang="ru-RU" dirty="0"/>
              <a:t>2) </a:t>
            </a:r>
            <a:r>
              <a:rPr lang="ru-RU" dirty="0" err="1"/>
              <a:t>дуплексив</a:t>
            </a:r>
            <a:endParaRPr lang="ru-RU" dirty="0"/>
          </a:p>
          <a:p>
            <a:r>
              <a:rPr lang="ru-RU" dirty="0"/>
              <a:t>Термином «</a:t>
            </a:r>
            <a:r>
              <a:rPr lang="ru-RU" dirty="0" err="1"/>
              <a:t>дуплексив</a:t>
            </a:r>
            <a:r>
              <a:rPr lang="ru-RU" dirty="0"/>
              <a:t>» мы будем обозначать тот член предложения, который в чешской синтаксической традиции принято называть </a:t>
            </a:r>
            <a:r>
              <a:rPr lang="cs-CZ" dirty="0"/>
              <a:t>doplněk</a:t>
            </a:r>
            <a:r>
              <a:rPr lang="ru-RU" dirty="0"/>
              <a:t>.</a:t>
            </a:r>
            <a:endParaRPr lang="cs-CZ" dirty="0"/>
          </a:p>
          <a:p>
            <a:r>
              <a:rPr lang="ru-RU" dirty="0"/>
              <a:t>Отличительной чертой </a:t>
            </a:r>
            <a:r>
              <a:rPr lang="ru-RU" dirty="0" err="1"/>
              <a:t>дуплексива</a:t>
            </a:r>
            <a:r>
              <a:rPr lang="ru-RU" dirty="0"/>
              <a:t> является то, что он находится в двойной синтаксической связи: он относится к сказуемому (к единому главному члену): </a:t>
            </a:r>
            <a:r>
              <a:rPr lang="ru-RU" i="1" dirty="0"/>
              <a:t>Аня обыкновенно вставала из-за стола голодной</a:t>
            </a:r>
            <a:r>
              <a:rPr lang="ru-RU" dirty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11844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9ED6EC-C7F3-4804-B53E-D1D4E8FAE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3741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908E77-B6F9-449B-BE81-253D3AC8D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2639"/>
            <a:ext cx="10515600" cy="5194324"/>
          </a:xfrm>
        </p:spPr>
        <p:txBody>
          <a:bodyPr/>
          <a:lstStyle/>
          <a:p>
            <a:r>
              <a:rPr lang="ru-RU" dirty="0"/>
              <a:t> Спасибо </a:t>
            </a:r>
            <a:r>
              <a:rPr lang="ru-RU"/>
              <a:t>за внимание!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0114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E7ACDA-70A2-49C1-ACAA-5D20D5104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Второстепенные члены предложения</a:t>
            </a:r>
            <a:br>
              <a:rPr lang="ru-RU" dirty="0"/>
            </a:b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E5B888-9107-4A0F-B1E3-FEB02CB206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Различительным признаком, на основе которого ЧП делятся на главные и второстепенные, является вхождение или </a:t>
            </a:r>
            <a:r>
              <a:rPr lang="ru-RU" dirty="0" err="1"/>
              <a:t>невхождение</a:t>
            </a:r>
            <a:r>
              <a:rPr lang="ru-RU" dirty="0"/>
              <a:t> в предикативную основу предложения, т.е. в тот минимум, которого достаточно для того, чтобы предложение стало грамматически оформленной предикативной единицей.</a:t>
            </a:r>
            <a:endParaRPr lang="cs-CZ" dirty="0"/>
          </a:p>
          <a:p>
            <a:endParaRPr lang="ru-RU" dirty="0"/>
          </a:p>
          <a:p>
            <a:r>
              <a:rPr lang="ru-RU" dirty="0"/>
              <a:t>-дополнение</a:t>
            </a:r>
          </a:p>
          <a:p>
            <a:r>
              <a:rPr lang="ru-RU" dirty="0"/>
              <a:t>-определение</a:t>
            </a:r>
          </a:p>
          <a:p>
            <a:r>
              <a:rPr lang="ru-RU" dirty="0"/>
              <a:t>-обстоятельство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947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37CE35-D336-4AC2-8B3F-61B1DDDF1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94433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0B1BBAA-5D04-48B9-A57A-0D5AF7D50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6036"/>
            <a:ext cx="10515600" cy="5480927"/>
          </a:xfrm>
        </p:spPr>
        <p:txBody>
          <a:bodyPr>
            <a:normAutofit/>
          </a:bodyPr>
          <a:lstStyle/>
          <a:p>
            <a:r>
              <a:rPr lang="ru-RU" dirty="0"/>
              <a:t>Кроме общепринятых пяти членов предложения некоторые синтаксисты выделяют «новые» дополнительные члены предложения.  Как правило, это новые члены предложения вводятся для более точной классификации синкретичных синтаксических явлений.</a:t>
            </a:r>
          </a:p>
          <a:p>
            <a:r>
              <a:rPr lang="ru-RU" dirty="0"/>
              <a:t> Р. </a:t>
            </a:r>
            <a:r>
              <a:rPr lang="ru-RU" dirty="0" err="1"/>
              <a:t>Мразек</a:t>
            </a:r>
            <a:r>
              <a:rPr lang="ru-RU" dirty="0"/>
              <a:t>: «Синтаксические отношения и члены предложения» (1961) «Современная русская синтаксическая наука различает следующие второстепенные члены: дополнение, определение (с приложением) и обстоятельство. В чешских грамматиках, кроме того, в качестве самостоятельного второстепенного члена выделяется — на наш взгляд, вполне справедливо — сказуемостное определение (</a:t>
            </a:r>
            <a:r>
              <a:rPr lang="cs-CZ" dirty="0"/>
              <a:t>doplněk</a:t>
            </a:r>
            <a:r>
              <a:rPr lang="ru-RU" dirty="0"/>
              <a:t>, предикативный детерминант).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5110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E36843-618C-4ED2-95C5-772215DB7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ru-RU" dirty="0"/>
              <a:t>Дополнение</a:t>
            </a: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4927BC-8956-4128-B5CE-5B930098C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5218"/>
            <a:ext cx="10926170" cy="537174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[</a:t>
            </a:r>
            <a:r>
              <a:rPr lang="en-US" dirty="0" err="1"/>
              <a:t>Adamec</a:t>
            </a:r>
            <a:r>
              <a:rPr lang="ru-RU" dirty="0"/>
              <a:t>, </a:t>
            </a:r>
            <a:r>
              <a:rPr lang="en-US" dirty="0" err="1"/>
              <a:t>Zimek</a:t>
            </a:r>
            <a:r>
              <a:rPr lang="en-US" dirty="0"/>
              <a:t> In</a:t>
            </a:r>
            <a:r>
              <a:rPr lang="ru-RU" dirty="0"/>
              <a:t>: </a:t>
            </a:r>
            <a:r>
              <a:rPr lang="cs-CZ" dirty="0"/>
              <a:t>Kubík a kol.</a:t>
            </a:r>
            <a:r>
              <a:rPr lang="ru-RU" dirty="0"/>
              <a:t>]«Это второстепенный член предложения, синтаксически зависящий чаще всего от объектного глагола в спрягаемой форме (</a:t>
            </a:r>
            <a:r>
              <a:rPr lang="ru-RU" i="1" dirty="0"/>
              <a:t>читаю книгу, читал книгу</a:t>
            </a:r>
            <a:r>
              <a:rPr lang="ru-RU" dirty="0"/>
              <a:t>). В ней дополнение, как зависимый член, получает свою форму в силу управления данного </a:t>
            </a:r>
            <a:r>
              <a:rPr lang="ru-RU" dirty="0" err="1"/>
              <a:t>глагола».По</a:t>
            </a:r>
            <a:r>
              <a:rPr lang="ru-RU" dirty="0"/>
              <a:t> мнению авторов пособия, дополнение может зависеть не только от глагола, но и «от прилагательного, требующего объекта (полный сил)</a:t>
            </a:r>
          </a:p>
          <a:p>
            <a:r>
              <a:rPr lang="ru-RU" dirty="0"/>
              <a:t>прямое дополнение – это дополнение в форме винительного падежа без предлога, сочетающееся с так наз. переходным глаголом, напр., </a:t>
            </a:r>
            <a:r>
              <a:rPr lang="ru-RU" i="1" dirty="0"/>
              <a:t>слушать лекцию, получить приз</a:t>
            </a:r>
            <a:endParaRPr lang="ru-RU" dirty="0"/>
          </a:p>
          <a:p>
            <a:r>
              <a:rPr lang="ru-RU" dirty="0"/>
              <a:t>косвенное дополнение – это дополнение в любой падежной или предложно-падежной формы, кроме формы беспредложного винительного, сочетающееся с непереходным глаголом (</a:t>
            </a:r>
            <a:r>
              <a:rPr lang="ru-RU" i="1" dirty="0"/>
              <a:t>говорить с другом, сидеть на стуле, пользоваться учебником)</a:t>
            </a:r>
          </a:p>
          <a:p>
            <a:r>
              <a:rPr lang="ru-RU" i="1" dirty="0"/>
              <a:t>Я поздравил друга</a:t>
            </a:r>
            <a:r>
              <a:rPr lang="ru-RU" dirty="0"/>
              <a:t>(прямое дополнение) </a:t>
            </a:r>
            <a:r>
              <a:rPr lang="ru-RU" i="1" dirty="0"/>
              <a:t>с праздником</a:t>
            </a:r>
            <a:r>
              <a:rPr lang="ru-RU" dirty="0"/>
              <a:t>(косвенное дополнение).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89699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7EC23B-471C-4DB9-A294-89153B93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Разница между русскими и чешскими учебниками</a:t>
            </a: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FBD2502-2E2D-4440-8169-27ADFB208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 русской грамматической традиции  дополнение понимается шире, к дополнениям относятся и случаи распространения существительного (</a:t>
            </a:r>
            <a:r>
              <a:rPr lang="ru-RU" i="1" dirty="0"/>
              <a:t>чтение стихов, распространение газеты, пристрастие к офицерам</a:t>
            </a:r>
            <a:r>
              <a:rPr lang="ru-RU" dirty="0"/>
              <a:t>), в соответствии с чешской синтаксической традиции эти случаи должны классифицироваться как несогласованное определение. Как отмечает Г. </a:t>
            </a:r>
            <a:r>
              <a:rPr lang="ru-RU" dirty="0" err="1"/>
              <a:t>Флидрова</a:t>
            </a:r>
            <a:r>
              <a:rPr lang="ru-RU" dirty="0"/>
              <a:t>: «В русской традиции к этой проблеме подходили с позиции логики, тогда как в чешской традиции подход формальный, т. е</a:t>
            </a:r>
            <a:r>
              <a:rPr lang="ru-RU" dirty="0">
                <a:highlight>
                  <a:srgbClr val="FFFF00"/>
                </a:highlight>
              </a:rPr>
              <a:t>. после существительного стоит определение, после глагола – дополнение» </a:t>
            </a:r>
            <a:r>
              <a:rPr lang="ru-RU" dirty="0"/>
              <a:t>[</a:t>
            </a:r>
            <a:r>
              <a:rPr lang="cs-CZ" dirty="0"/>
              <a:t>Flídrová </a:t>
            </a:r>
            <a:r>
              <a:rPr lang="ru-RU" dirty="0"/>
              <a:t>2012]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9207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700581-BC1D-4A31-8D44-C85ACAF04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49274"/>
          </a:xfrm>
        </p:spPr>
        <p:txBody>
          <a:bodyPr>
            <a:normAutofit fontScale="90000"/>
          </a:bodyPr>
          <a:lstStyle/>
          <a:p>
            <a:r>
              <a:rPr lang="ru-RU" dirty="0"/>
              <a:t>Определение</a:t>
            </a: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218B23E-ED3E-464A-9661-84CD92A53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8173"/>
            <a:ext cx="10515600" cy="509879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определение – это второстепенный член предложения, который имеет общее значение признака, отвечает на вопросы какой? чей? который? и относится к отдельному члену предложения, выраженному словом с предметным значением.</a:t>
            </a:r>
          </a:p>
          <a:p>
            <a:r>
              <a:rPr lang="ru-RU" dirty="0"/>
              <a:t>- согласованное определение согласуется с определяемым словом в роде, числе падеже</a:t>
            </a:r>
            <a:r>
              <a:rPr lang="ru-RU" i="1" dirty="0"/>
              <a:t>. </a:t>
            </a:r>
            <a:r>
              <a:rPr lang="ru-RU" i="1" u="sng" dirty="0"/>
              <a:t>Мои (согласованное определение) </a:t>
            </a:r>
            <a:r>
              <a:rPr lang="ru-RU" i="1" dirty="0"/>
              <a:t>студенты хорошо сдали </a:t>
            </a:r>
            <a:r>
              <a:rPr lang="ru-RU" i="1" u="sng" dirty="0"/>
              <a:t>сложный (согласованное определение)</a:t>
            </a:r>
            <a:r>
              <a:rPr lang="ru-RU" i="1" dirty="0"/>
              <a:t> экзамен.</a:t>
            </a:r>
          </a:p>
          <a:p>
            <a:r>
              <a:rPr lang="ru-RU" dirty="0"/>
              <a:t>-несогласованное определение</a:t>
            </a:r>
            <a:r>
              <a:rPr lang="ru-RU" i="1" dirty="0"/>
              <a:t>. Он купил рубашку (какую? Несогласованное определение</a:t>
            </a:r>
            <a:r>
              <a:rPr lang="ru-RU" i="1" u="sng" dirty="0"/>
              <a:t>) в клетку</a:t>
            </a:r>
            <a:r>
              <a:rPr lang="ru-RU" i="1" dirty="0"/>
              <a:t>.</a:t>
            </a:r>
          </a:p>
          <a:p>
            <a:r>
              <a:rPr lang="ru-RU" dirty="0"/>
              <a:t>В грамматиках чешских русистах определение с невыраженным согласованием/ определение без согласования. Это сочетания с несклоняемыми прилагательными: </a:t>
            </a:r>
            <a:r>
              <a:rPr lang="ru-RU" i="1" dirty="0"/>
              <a:t>платье декольте, цвет бордо, юбка мини.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9844272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8FAE49-3CDC-4DA7-80BE-05A8C5F95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9399"/>
          </a:xfrm>
        </p:spPr>
        <p:txBody>
          <a:bodyPr/>
          <a:lstStyle/>
          <a:p>
            <a:r>
              <a:rPr lang="ru-RU" dirty="0"/>
              <a:t>Приложение</a:t>
            </a: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61CEEA-30EC-4AFF-880D-F9980EC5A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4525"/>
            <a:ext cx="10515600" cy="5112438"/>
          </a:xfrm>
        </p:spPr>
        <p:txBody>
          <a:bodyPr/>
          <a:lstStyle/>
          <a:p>
            <a:r>
              <a:rPr lang="ru-RU" dirty="0"/>
              <a:t>Некоторые лингвисты выделяют приложение как отдельный член предложения, но чаще его рассматривают как особую разновидность определения. </a:t>
            </a:r>
          </a:p>
          <a:p>
            <a:r>
              <a:rPr lang="ru-RU" dirty="0"/>
              <a:t>«Приложение – это согласованное определение, выраженное существительным».</a:t>
            </a:r>
          </a:p>
          <a:p>
            <a:r>
              <a:rPr lang="ru-RU" dirty="0"/>
              <a:t>За стойкой стоял </a:t>
            </a:r>
            <a:r>
              <a:rPr lang="ru-RU" u="sng" dirty="0"/>
              <a:t>старичок</a:t>
            </a:r>
            <a:r>
              <a:rPr lang="ru-RU" dirty="0"/>
              <a:t> продавец. В этом году выросло много грибов </a:t>
            </a:r>
            <a:r>
              <a:rPr lang="ru-RU" i="1" u="sng" dirty="0"/>
              <a:t>подберезовиков</a:t>
            </a:r>
            <a:r>
              <a:rPr lang="ru-RU" dirty="0"/>
              <a:t>. Там течет река </a:t>
            </a:r>
            <a:r>
              <a:rPr lang="ru-RU" u="sng" dirty="0"/>
              <a:t>Волга</a:t>
            </a:r>
            <a:r>
              <a:rPr lang="ru-RU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1097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C69BF4-DE18-436B-A098-B6C6982E5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8582"/>
          </a:xfrm>
        </p:spPr>
        <p:txBody>
          <a:bodyPr/>
          <a:lstStyle/>
          <a:p>
            <a:r>
              <a:rPr lang="ru-RU" dirty="0"/>
              <a:t>Обстоятельство.</a:t>
            </a:r>
            <a:endParaRPr lang="cs-CZ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A4E8C38-BA9D-440D-BC8C-AD88677DC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3708"/>
            <a:ext cx="10515600" cy="5003255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Обстоятельством принято называть член предложения, синтаксически зависящий от сказуемого или единого главного члена), определения или другого обстоятельства, выраженный наречием, косвенно-падежной или предложно-падежной формой существительного и выражающий различные адвербиальные значения (место, время, причину, образ действия и др.).</a:t>
            </a:r>
          </a:p>
          <a:p>
            <a:r>
              <a:rPr lang="ru-RU" dirty="0"/>
              <a:t>В учебнике подчеркивается неоднородность обстоятельства как синтаксической категории и предлагается 4 разные классификации обстоятельств по разным критериям: 1) по тому, к какому члену предложения относится обстоятельство,2) по морфологическому выражению обстоятельства, 3) по тому, в каком отношении находится информация, приносимая обстоятельством, к информации, выражаемой предикатом, 4) по семантике. Для нас самая важная классификация 4 (по семантике).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7597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AA7FD3-4F50-494E-A3EF-1EADD987C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1162"/>
          </a:xfrm>
        </p:spPr>
        <p:txBody>
          <a:bodyPr>
            <a:normAutofit/>
          </a:bodyPr>
          <a:lstStyle/>
          <a:p>
            <a:r>
              <a:rPr lang="ru-RU" sz="2800" dirty="0"/>
              <a:t>Обстоятельства. [</a:t>
            </a:r>
            <a:r>
              <a:rPr lang="cs-CZ" sz="2800" dirty="0"/>
              <a:t>Adamec In: Kubík a kol., 1982</a:t>
            </a:r>
            <a:r>
              <a:rPr lang="ru-RU" sz="2800" dirty="0"/>
              <a:t>: 66] </a:t>
            </a:r>
            <a:endParaRPr lang="cs-CZ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CB5924-BF39-4EC3-A5BE-642FEC299E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6288"/>
            <a:ext cx="10515600" cy="5496586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1) обстоятельства места </a:t>
            </a:r>
            <a:r>
              <a:rPr lang="ru-RU" dirty="0">
                <a:solidFill>
                  <a:schemeClr val="accent1"/>
                </a:solidFill>
              </a:rPr>
              <a:t>–где?</a:t>
            </a:r>
            <a:r>
              <a:rPr lang="cs-CZ" dirty="0"/>
              <a:t>- </a:t>
            </a:r>
            <a:r>
              <a:rPr lang="en-US" dirty="0"/>
              <a:t> </a:t>
            </a:r>
            <a:r>
              <a:rPr lang="ru-RU" dirty="0"/>
              <a:t>Мы были в лесу.</a:t>
            </a:r>
            <a:endParaRPr lang="cs-CZ" dirty="0"/>
          </a:p>
          <a:p>
            <a:r>
              <a:rPr lang="ru-RU" dirty="0"/>
              <a:t>2) обстоятельства направления </a:t>
            </a:r>
            <a:r>
              <a:rPr lang="ru-RU" dirty="0">
                <a:solidFill>
                  <a:schemeClr val="accent1"/>
                </a:solidFill>
              </a:rPr>
              <a:t>–куда? </a:t>
            </a:r>
            <a:r>
              <a:rPr lang="ru-RU" dirty="0"/>
              <a:t>Мы пришли в лес.</a:t>
            </a:r>
            <a:endParaRPr lang="cs-CZ" dirty="0"/>
          </a:p>
          <a:p>
            <a:r>
              <a:rPr lang="ru-RU" dirty="0"/>
              <a:t>3) обстоятельства исходного пункта </a:t>
            </a:r>
            <a:r>
              <a:rPr lang="ru-RU" dirty="0">
                <a:solidFill>
                  <a:schemeClr val="accent1"/>
                </a:solidFill>
              </a:rPr>
              <a:t>– откуда? </a:t>
            </a:r>
            <a:r>
              <a:rPr lang="ru-RU" dirty="0"/>
              <a:t>Мы пришли из леса.</a:t>
            </a:r>
            <a:endParaRPr lang="cs-CZ" dirty="0"/>
          </a:p>
          <a:p>
            <a:r>
              <a:rPr lang="ru-RU" dirty="0"/>
              <a:t>4) обстоятельства трассы </a:t>
            </a:r>
            <a:r>
              <a:rPr lang="ru-RU" dirty="0">
                <a:solidFill>
                  <a:schemeClr val="accent1"/>
                </a:solidFill>
              </a:rPr>
              <a:t>– по какой трассе? </a:t>
            </a:r>
            <a:r>
              <a:rPr lang="ru-RU" dirty="0"/>
              <a:t>Мы шли через лес.</a:t>
            </a:r>
            <a:endParaRPr lang="cs-CZ" dirty="0"/>
          </a:p>
          <a:p>
            <a:r>
              <a:rPr lang="ru-RU" dirty="0"/>
              <a:t>5) обстоятельства времени </a:t>
            </a:r>
            <a:r>
              <a:rPr lang="ru-RU" dirty="0">
                <a:solidFill>
                  <a:schemeClr val="accent1"/>
                </a:solidFill>
              </a:rPr>
              <a:t>– когда? </a:t>
            </a:r>
            <a:r>
              <a:rPr lang="ru-RU" dirty="0"/>
              <a:t>Мы приехали вчера.</a:t>
            </a:r>
            <a:endParaRPr lang="cs-CZ" dirty="0"/>
          </a:p>
          <a:p>
            <a:r>
              <a:rPr lang="ru-RU" dirty="0"/>
              <a:t>6) обстоятельства временной продолжительности </a:t>
            </a:r>
            <a:r>
              <a:rPr lang="ru-RU" dirty="0">
                <a:solidFill>
                  <a:schemeClr val="accent1"/>
                </a:solidFill>
              </a:rPr>
              <a:t>– как долго?</a:t>
            </a:r>
            <a:r>
              <a:rPr lang="ru-RU" dirty="0"/>
              <a:t> Мы часто ходим в лес.</a:t>
            </a:r>
            <a:endParaRPr lang="cs-CZ" dirty="0"/>
          </a:p>
          <a:p>
            <a:r>
              <a:rPr lang="ru-RU" dirty="0"/>
              <a:t>7) обстоятельства образа действия </a:t>
            </a:r>
            <a:r>
              <a:rPr lang="ru-RU" dirty="0">
                <a:solidFill>
                  <a:schemeClr val="accent1"/>
                </a:solidFill>
              </a:rPr>
              <a:t>– как? каким образом? </a:t>
            </a:r>
            <a:r>
              <a:rPr lang="ru-RU" dirty="0"/>
              <a:t>Мы относимся к лесу с любовью.</a:t>
            </a:r>
            <a:endParaRPr lang="cs-CZ" dirty="0"/>
          </a:p>
          <a:p>
            <a:r>
              <a:rPr lang="ru-RU" dirty="0"/>
              <a:t>8) обстоятельства меры и степени </a:t>
            </a:r>
            <a:r>
              <a:rPr lang="ru-RU" dirty="0">
                <a:solidFill>
                  <a:schemeClr val="accent1"/>
                </a:solidFill>
              </a:rPr>
              <a:t>– насколько? в какой мере? </a:t>
            </a:r>
            <a:r>
              <a:rPr lang="ru-RU" dirty="0"/>
              <a:t>Мы очень любим лес.</a:t>
            </a:r>
            <a:endParaRPr lang="cs-CZ" dirty="0"/>
          </a:p>
          <a:p>
            <a:r>
              <a:rPr lang="ru-RU" dirty="0"/>
              <a:t>9) обстоятельства орудия и средства </a:t>
            </a:r>
            <a:r>
              <a:rPr lang="ru-RU" dirty="0">
                <a:solidFill>
                  <a:schemeClr val="accent1"/>
                </a:solidFill>
              </a:rPr>
              <a:t>– каким образом? </a:t>
            </a:r>
            <a:r>
              <a:rPr lang="ru-RU" dirty="0"/>
              <a:t>Мы ходили пешком. </a:t>
            </a:r>
            <a:endParaRPr lang="cs-CZ" dirty="0"/>
          </a:p>
          <a:p>
            <a:r>
              <a:rPr lang="ru-RU" dirty="0"/>
              <a:t>10) обстоятельства причины и обоснования </a:t>
            </a:r>
            <a:r>
              <a:rPr lang="ru-RU" dirty="0">
                <a:solidFill>
                  <a:schemeClr val="accent1"/>
                </a:solidFill>
              </a:rPr>
              <a:t>– почему?</a:t>
            </a:r>
            <a:r>
              <a:rPr lang="ru-RU" dirty="0"/>
              <a:t> Из-за прогулки в лесу мы опоздали на обед.</a:t>
            </a:r>
            <a:endParaRPr lang="cs-CZ" dirty="0"/>
          </a:p>
          <a:p>
            <a:r>
              <a:rPr lang="ru-RU" dirty="0"/>
              <a:t>11) обстоятельства цели</a:t>
            </a:r>
            <a:r>
              <a:rPr lang="ru-RU" dirty="0">
                <a:solidFill>
                  <a:schemeClr val="accent1"/>
                </a:solidFill>
              </a:rPr>
              <a:t> – для какой цели? </a:t>
            </a:r>
            <a:r>
              <a:rPr lang="ru-RU" dirty="0"/>
              <a:t>Мы пошли в лес за грибами.</a:t>
            </a:r>
            <a:endParaRPr lang="cs-CZ" dirty="0"/>
          </a:p>
          <a:p>
            <a:r>
              <a:rPr lang="ru-RU" dirty="0"/>
              <a:t>12) обстоятельства условия </a:t>
            </a:r>
            <a:r>
              <a:rPr lang="ru-RU" dirty="0">
                <a:solidFill>
                  <a:schemeClr val="accent1"/>
                </a:solidFill>
              </a:rPr>
              <a:t>– при каком условии?</a:t>
            </a:r>
            <a:r>
              <a:rPr lang="ru-RU" dirty="0"/>
              <a:t> При солнечной погоде в лесу красиво.</a:t>
            </a:r>
            <a:endParaRPr lang="cs-CZ" dirty="0"/>
          </a:p>
          <a:p>
            <a:r>
              <a:rPr lang="ru-RU" dirty="0"/>
              <a:t>13) обстоятельства уступки </a:t>
            </a:r>
            <a:r>
              <a:rPr lang="ru-RU" dirty="0">
                <a:solidFill>
                  <a:schemeClr val="accent1"/>
                </a:solidFill>
              </a:rPr>
              <a:t>– несмотря на что? </a:t>
            </a:r>
            <a:r>
              <a:rPr lang="ru-RU" dirty="0"/>
              <a:t>Несмотря на дождь мы пошли в лес.</a:t>
            </a:r>
            <a:endParaRPr lang="cs-CZ" dirty="0"/>
          </a:p>
          <a:p>
            <a:r>
              <a:rPr lang="ru-RU" dirty="0"/>
              <a:t>14) обстоятельства сопутствующей деятельности Мы гуляли по лесу с корзинкой.</a:t>
            </a:r>
            <a:endParaRPr lang="cs-CZ" dirty="0"/>
          </a:p>
          <a:p>
            <a:r>
              <a:rPr lang="ru-RU" dirty="0"/>
              <a:t>15) обстоятельства ограничения Мы пойдем в лес с учетом погоды.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04528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1043</Words>
  <Application>Microsoft Office PowerPoint</Application>
  <PresentationFormat>Широкоэкранный</PresentationFormat>
  <Paragraphs>52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Члены предложения. Второстепенные члены предложения</vt:lpstr>
      <vt:lpstr>Второстепенные члены предложения </vt:lpstr>
      <vt:lpstr>Презентация PowerPoint</vt:lpstr>
      <vt:lpstr>Дополнение</vt:lpstr>
      <vt:lpstr>Разница между русскими и чешскими учебниками</vt:lpstr>
      <vt:lpstr>Определение</vt:lpstr>
      <vt:lpstr>Приложение</vt:lpstr>
      <vt:lpstr>Обстоятельство.</vt:lpstr>
      <vt:lpstr>Обстоятельства. [Adamec In: Kubík a kol., 1982: 66]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Члены предложения. Второстепенные члены предложения</dc:title>
  <dc:creator>Olga Berger</dc:creator>
  <cp:lastModifiedBy>Olga Berger</cp:lastModifiedBy>
  <cp:revision>9</cp:revision>
  <dcterms:created xsi:type="dcterms:W3CDTF">2020-04-15T15:50:49Z</dcterms:created>
  <dcterms:modified xsi:type="dcterms:W3CDTF">2020-04-16T07:36:49Z</dcterms:modified>
</cp:coreProperties>
</file>