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estina20.cz/kniha/" TargetMode="External"/><Relationship Id="rId2" Type="http://schemas.openxmlformats.org/officeDocument/2006/relationships/hyperlink" Target="https://cestina20.c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iWLFX73B4Y" TargetMode="External"/><Relationship Id="rId2" Type="http://schemas.openxmlformats.org/officeDocument/2006/relationships/hyperlink" Target="https://novayagazeta.ru/articles/2020/12/18/88429-udalilis-na-obnuleni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losameriki.com/a/word-of-the-year-commentary/5716252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3%D0%BE%D1%81%D0%B4%D1%83%D1%80%D0%B0" TargetMode="External"/><Relationship Id="rId13" Type="http://schemas.openxmlformats.org/officeDocument/2006/relationships/hyperlink" Target="https://ru.wikipedia.org/wiki/%D0%9D%D0%BE%D0%B2%D0%B8%D1%87%D0%BE%D0%BA_(%D0%BE%D1%82%D1%80%D0%B0%D0%B2%D0%BB%D1%8F%D1%8E%D1%89%D0%B8%D0%B5_%D0%B2%D0%B5%D1%89%D0%B5%D1%81%D1%82%D0%B2%D0%B0)" TargetMode="External"/><Relationship Id="rId3" Type="http://schemas.openxmlformats.org/officeDocument/2006/relationships/hyperlink" Target="https://ru.wikipedia.org/wiki/%D0%9A%D1%80%D0%B8%D0%B7%D0%B8%D1%81" TargetMode="External"/><Relationship Id="rId7" Type="http://schemas.openxmlformats.org/officeDocument/2006/relationships/hyperlink" Target="https://ru.wikipedia.org/wiki/%D0%91%D0%BE%D0%BB%D0%BE%D1%82%D0%BD%D0%B0%D1%8F_%D0%BF%D0%BB%D0%BE%D1%89%D0%B0%D0%B4%D1%8C" TargetMode="External"/><Relationship Id="rId12" Type="http://schemas.openxmlformats.org/officeDocument/2006/relationships/hyperlink" Target="https://ru.wikipedia.org/wiki/%D0%9F%D1%80%D0%BE%D0%B3%D1%80%D0%B0%D0%BC%D0%BC%D0%B0_%D1%80%D0%B5%D0%BD%D0%BE%D0%B2%D0%B0%D1%86%D0%B8%D0%B8_%D0%B6%D0%B8%D0%BB%D1%8C%D1%8F_%D0%B2_%D0%9C%D0%BE%D1%81%D0%BA%D0%B2%D0%B5_(2017)" TargetMode="External"/><Relationship Id="rId2" Type="http://schemas.openxmlformats.org/officeDocument/2006/relationships/hyperlink" Target="https://ru.wikipedia.org/wiki/%D0%93%D0%BB%D0%B0%D0%BC%D1%83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0%BE%D0%BB%D0%B8%D1%86%D0%B8%D1%8F" TargetMode="External"/><Relationship Id="rId11" Type="http://schemas.openxmlformats.org/officeDocument/2006/relationships/hyperlink" Target="https://ru.wikipedia.org/wiki/%D0%92%D1%8B%D1%85%D0%BE%D0%B4_%D0%92%D0%B5%D0%BB%D0%B8%D0%BA%D0%BE%D0%B1%D1%80%D0%B8%D1%82%D0%B0%D0%BD%D0%B8%D0%B8_%D0%B8%D0%B7_%D0%95%D0%B2%D1%80%D0%BE%D0%BF%D0%B5%D0%B9%D1%81%D0%BA%D0%BE%D0%B3%D0%BE_%D1%81%D0%BE%D1%8E%D0%B7%D0%B0" TargetMode="External"/><Relationship Id="rId5" Type="http://schemas.openxmlformats.org/officeDocument/2006/relationships/hyperlink" Target="https://ru.wikipedia.org/wiki/%D0%9E%D0%B3%D0%BD%D0%B5%D0%B1%D0%BE%D1%80%D1%86%D1%8B" TargetMode="External"/><Relationship Id="rId10" Type="http://schemas.openxmlformats.org/officeDocument/2006/relationships/hyperlink" Target="https://ru.wikipedia.org/wiki/%D0%91%D0%B5%D0%B6%D0%B5%D0%BD%D1%86%D1%8B" TargetMode="External"/><Relationship Id="rId4" Type="http://schemas.openxmlformats.org/officeDocument/2006/relationships/hyperlink" Target="https://ru.wikipedia.org/wiki/%D0%9F%D0%B5%D1%80%D0%B5%D0%B7%D0%B0%D0%B3%D1%80%D1%83%D0%B7%D0%BA%D0%B0" TargetMode="External"/><Relationship Id="rId9" Type="http://schemas.openxmlformats.org/officeDocument/2006/relationships/hyperlink" Target="https://ru.wikipedia.org/wiki/%D0%9A%D1%80%D1%8B%D0%BC%D0%BD%D0%B0%D1%88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390618"/>
            <a:ext cx="8825658" cy="4386764"/>
          </a:xfrm>
        </p:spPr>
        <p:txBody>
          <a:bodyPr/>
          <a:lstStyle/>
          <a:p>
            <a:r>
              <a:rPr lang="ru-RU" dirty="0"/>
              <a:t>Актуальная лексика в конкурсе Слово года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БЕРГЕР Ольга Львовна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200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86" y="266329"/>
            <a:ext cx="9404723" cy="1065321"/>
          </a:xfrm>
        </p:spPr>
        <p:txBody>
          <a:bodyPr/>
          <a:lstStyle/>
          <a:p>
            <a:r>
              <a:rPr lang="ru-RU" dirty="0"/>
              <a:t>Слово 2010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225118"/>
            <a:ext cx="8946541" cy="5446138"/>
          </a:xfrm>
        </p:spPr>
        <p:txBody>
          <a:bodyPr/>
          <a:lstStyle/>
          <a:p>
            <a:r>
              <a:rPr lang="ru-RU" dirty="0"/>
              <a:t>Номинация «Слово года»</a:t>
            </a:r>
          </a:p>
          <a:p>
            <a:pPr marL="0" indent="0">
              <a:buNone/>
            </a:pPr>
            <a:r>
              <a:rPr lang="ru-RU" dirty="0"/>
              <a:t>— </a:t>
            </a:r>
            <a:r>
              <a:rPr lang="ru-RU" dirty="0" err="1"/>
              <a:t>аватар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— жара </a:t>
            </a:r>
            <a:br>
              <a:rPr lang="ru-RU" dirty="0"/>
            </a:br>
            <a:r>
              <a:rPr lang="ru-RU" dirty="0"/>
              <a:t>— морозы </a:t>
            </a:r>
            <a:br>
              <a:rPr lang="ru-RU" dirty="0"/>
            </a:br>
            <a:r>
              <a:rPr lang="ru-RU" dirty="0"/>
              <a:t>— </a:t>
            </a:r>
            <a:r>
              <a:rPr lang="ru-RU" dirty="0" err="1"/>
              <a:t>огнеборцы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— </a:t>
            </a:r>
            <a:r>
              <a:rPr lang="ru-RU" dirty="0" err="1"/>
              <a:t>околокремля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— Распадская </a:t>
            </a:r>
            <a:br>
              <a:rPr lang="ru-RU" dirty="0"/>
            </a:br>
            <a:r>
              <a:rPr lang="ru-RU" dirty="0"/>
              <a:t>— Речник </a:t>
            </a:r>
            <a:br>
              <a:rPr lang="ru-RU" dirty="0"/>
            </a:br>
            <a:r>
              <a:rPr lang="ru-RU" dirty="0"/>
              <a:t>— сити-менеджер </a:t>
            </a:r>
            <a:br>
              <a:rPr lang="ru-RU" dirty="0"/>
            </a:br>
            <a:r>
              <a:rPr lang="ru-RU" dirty="0"/>
              <a:t>— смог </a:t>
            </a:r>
            <a:br>
              <a:rPr lang="ru-RU" dirty="0"/>
            </a:br>
            <a:r>
              <a:rPr lang="ru-RU" dirty="0"/>
              <a:t>— Шевчук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264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3586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145219"/>
            <a:ext cx="8946541" cy="5326602"/>
          </a:xfrm>
        </p:spPr>
        <p:txBody>
          <a:bodyPr>
            <a:normAutofit fontScale="77500" lnSpcReduction="20000"/>
          </a:bodyPr>
          <a:lstStyle/>
          <a:p>
            <a:r>
              <a:rPr lang="ru-RU" sz="2200" dirty="0">
                <a:latin typeface="+mn-lt"/>
              </a:rPr>
              <a:t>СЛОВО-2011</a:t>
            </a:r>
          </a:p>
          <a:p>
            <a:r>
              <a:rPr lang="ru-RU" sz="2200" dirty="0">
                <a:latin typeface="+mn-lt"/>
              </a:rPr>
              <a:t> </a:t>
            </a:r>
            <a:r>
              <a:rPr lang="ru-RU" sz="2200" u="sng" dirty="0">
                <a:latin typeface="+mn-lt"/>
              </a:rPr>
              <a:t>ОТДЕЛЬНЫЕ СЛОВА</a:t>
            </a:r>
            <a:endParaRPr lang="ru-RU" sz="2200" dirty="0">
              <a:latin typeface="+mn-lt"/>
            </a:endParaRPr>
          </a:p>
          <a:p>
            <a:pPr marL="0" indent="0">
              <a:buNone/>
            </a:pPr>
            <a:r>
              <a:rPr lang="ru-RU" sz="2200" dirty="0">
                <a:latin typeface="+mn-lt"/>
              </a:rPr>
              <a:t>1. Полиция              36,5</a:t>
            </a:r>
          </a:p>
          <a:p>
            <a:pPr marL="0" indent="0">
              <a:buNone/>
            </a:pPr>
            <a:r>
              <a:rPr lang="ru-RU" sz="2200" dirty="0">
                <a:latin typeface="+mn-lt"/>
              </a:rPr>
              <a:t>2. Рокировка</a:t>
            </a:r>
            <a:r>
              <a:rPr lang="ru-RU" sz="2200" u="sng" dirty="0">
                <a:latin typeface="+mn-lt"/>
              </a:rPr>
              <a:t> </a:t>
            </a:r>
            <a:r>
              <a:rPr lang="ru-RU" sz="2200" dirty="0">
                <a:latin typeface="+mn-lt"/>
              </a:rPr>
              <a:t>           33</a:t>
            </a:r>
          </a:p>
          <a:p>
            <a:pPr marL="0" indent="0">
              <a:buNone/>
            </a:pPr>
            <a:r>
              <a:rPr lang="ru-RU" sz="2200" dirty="0">
                <a:latin typeface="+mn-lt"/>
              </a:rPr>
              <a:t>3. Альфа-самец      26</a:t>
            </a:r>
          </a:p>
          <a:p>
            <a:pPr marL="0" indent="0">
              <a:buNone/>
            </a:pPr>
            <a:r>
              <a:rPr lang="ru-RU" sz="2200" dirty="0">
                <a:latin typeface="+mn-lt"/>
              </a:rPr>
              <a:t>4. </a:t>
            </a:r>
            <a:r>
              <a:rPr lang="ru-RU" sz="2200" dirty="0" err="1">
                <a:latin typeface="+mn-lt"/>
              </a:rPr>
              <a:t>Брежневизация</a:t>
            </a:r>
            <a:r>
              <a:rPr lang="ru-RU" sz="2200" dirty="0">
                <a:latin typeface="+mn-lt"/>
              </a:rPr>
              <a:t>    19</a:t>
            </a:r>
          </a:p>
          <a:p>
            <a:pPr marL="0" indent="0">
              <a:buNone/>
            </a:pPr>
            <a:r>
              <a:rPr lang="ru-RU" sz="2200" dirty="0">
                <a:latin typeface="+mn-lt"/>
              </a:rPr>
              <a:t>5. Коррупция    18 </a:t>
            </a:r>
          </a:p>
          <a:p>
            <a:endParaRPr lang="ru-RU" sz="2200" dirty="0">
              <a:latin typeface="+mn-lt"/>
            </a:endParaRPr>
          </a:p>
          <a:p>
            <a:r>
              <a:rPr lang="ru-RU" sz="2200" u="sng" dirty="0">
                <a:latin typeface="+mn-lt"/>
              </a:rPr>
              <a:t>ЗАИМСТВОВАНИЯ</a:t>
            </a:r>
            <a:r>
              <a:rPr lang="ru-RU" sz="2200" dirty="0">
                <a:latin typeface="+mn-lt"/>
              </a:rPr>
              <a:t> </a:t>
            </a:r>
          </a:p>
          <a:p>
            <a:pPr marL="0" indent="0">
              <a:buNone/>
            </a:pPr>
            <a:r>
              <a:rPr lang="ru-RU" sz="2200" dirty="0">
                <a:latin typeface="+mn-lt"/>
              </a:rPr>
              <a:t>1. </a:t>
            </a:r>
            <a:r>
              <a:rPr lang="ru-RU" sz="2200" dirty="0" err="1">
                <a:latin typeface="+mn-lt"/>
              </a:rPr>
              <a:t>Твиттер</a:t>
            </a:r>
            <a:r>
              <a:rPr lang="ru-RU" sz="2200" dirty="0">
                <a:latin typeface="+mn-lt"/>
              </a:rPr>
              <a:t>  43</a:t>
            </a:r>
          </a:p>
          <a:p>
            <a:pPr marL="0" indent="0">
              <a:buNone/>
            </a:pPr>
            <a:r>
              <a:rPr lang="ru-RU" sz="2200" dirty="0">
                <a:latin typeface="+mn-lt"/>
              </a:rPr>
              <a:t>2. </a:t>
            </a:r>
            <a:r>
              <a:rPr lang="ru-RU" sz="2200" dirty="0" err="1">
                <a:latin typeface="+mn-lt"/>
              </a:rPr>
              <a:t>Фейсбук</a:t>
            </a:r>
            <a:r>
              <a:rPr lang="ru-RU" sz="2200" dirty="0">
                <a:latin typeface="+mn-lt"/>
              </a:rPr>
              <a:t>  32</a:t>
            </a:r>
          </a:p>
          <a:p>
            <a:pPr marL="0" indent="0">
              <a:buNone/>
            </a:pPr>
            <a:r>
              <a:rPr lang="ru-RU" sz="2200" dirty="0">
                <a:latin typeface="+mn-lt"/>
              </a:rPr>
              <a:t>3. </a:t>
            </a:r>
            <a:r>
              <a:rPr lang="ru-RU" sz="2200" dirty="0" err="1">
                <a:latin typeface="+mn-lt"/>
              </a:rPr>
              <a:t>Лайкать</a:t>
            </a:r>
            <a:r>
              <a:rPr lang="ru-RU" sz="2200" dirty="0">
                <a:latin typeface="+mn-lt"/>
              </a:rPr>
              <a:t>  27</a:t>
            </a:r>
          </a:p>
          <a:p>
            <a:pPr marL="0" indent="0">
              <a:buNone/>
            </a:pPr>
            <a:r>
              <a:rPr lang="ru-RU" sz="2200" dirty="0">
                <a:latin typeface="+mn-lt"/>
              </a:rPr>
              <a:t>4. Гаджет   20</a:t>
            </a:r>
          </a:p>
          <a:p>
            <a:pPr marL="0" indent="0">
              <a:buNone/>
            </a:pPr>
            <a:r>
              <a:rPr lang="ru-RU" sz="2200" dirty="0">
                <a:latin typeface="+mn-lt"/>
              </a:rPr>
              <a:t>5-6. </a:t>
            </a:r>
            <a:r>
              <a:rPr lang="ru-RU" sz="2200" dirty="0" err="1">
                <a:latin typeface="+mn-lt"/>
              </a:rPr>
              <a:t>Айфон</a:t>
            </a:r>
            <a:r>
              <a:rPr lang="ru-RU" sz="2200" dirty="0">
                <a:latin typeface="+mn-lt"/>
              </a:rPr>
              <a:t>  19</a:t>
            </a:r>
          </a:p>
          <a:p>
            <a:pPr marL="0" indent="0">
              <a:buNone/>
            </a:pPr>
            <a:r>
              <a:rPr lang="ru-RU" sz="2200" dirty="0">
                <a:latin typeface="+mn-lt"/>
              </a:rPr>
              <a:t>5-6. </a:t>
            </a:r>
            <a:r>
              <a:rPr lang="ru-RU" sz="2200" dirty="0" err="1">
                <a:latin typeface="+mn-lt"/>
              </a:rPr>
              <a:t>Троллинг</a:t>
            </a:r>
            <a:r>
              <a:rPr lang="ru-RU" sz="2200" dirty="0">
                <a:latin typeface="+mn-lt"/>
              </a:rPr>
              <a:t>  19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203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975" y="452718"/>
            <a:ext cx="9303859" cy="461682"/>
          </a:xfrm>
        </p:spPr>
        <p:txBody>
          <a:bodyPr/>
          <a:lstStyle/>
          <a:p>
            <a:r>
              <a:rPr lang="ru-RU" dirty="0"/>
              <a:t>Слово 2012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145219"/>
            <a:ext cx="8946541" cy="550028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Болотная 31 </a:t>
            </a:r>
          </a:p>
          <a:p>
            <a:r>
              <a:rPr lang="ru-RU" dirty="0" err="1"/>
              <a:t>Религархия</a:t>
            </a:r>
            <a:r>
              <a:rPr lang="ru-RU" dirty="0"/>
              <a:t> 14</a:t>
            </a:r>
          </a:p>
          <a:p>
            <a:r>
              <a:rPr lang="ru-RU" dirty="0"/>
              <a:t>Панк-молебен 13</a:t>
            </a:r>
          </a:p>
          <a:p>
            <a:r>
              <a:rPr lang="ru-RU" dirty="0" err="1"/>
              <a:t>Карусель,карусельщик</a:t>
            </a:r>
            <a:r>
              <a:rPr lang="ru-RU" dirty="0"/>
              <a:t> 11</a:t>
            </a:r>
          </a:p>
          <a:p>
            <a:r>
              <a:rPr lang="ru-RU" dirty="0" err="1"/>
              <a:t>Кощунницы</a:t>
            </a:r>
            <a:r>
              <a:rPr lang="ru-RU" dirty="0"/>
              <a:t> 11</a:t>
            </a:r>
          </a:p>
          <a:p>
            <a:r>
              <a:rPr lang="ru-RU" dirty="0"/>
              <a:t>Митинг 11</a:t>
            </a:r>
          </a:p>
          <a:p>
            <a:r>
              <a:rPr lang="ru-RU" dirty="0"/>
              <a:t>Кривосудие 9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471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474561"/>
          </a:xfrm>
        </p:spPr>
        <p:txBody>
          <a:bodyPr/>
          <a:lstStyle/>
          <a:p>
            <a:r>
              <a:rPr lang="ru-RU" sz="2800" dirty="0"/>
              <a:t>Слово 2013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287262"/>
            <a:ext cx="8946541" cy="5570738"/>
          </a:xfrm>
        </p:spPr>
        <p:txBody>
          <a:bodyPr/>
          <a:lstStyle/>
          <a:p>
            <a:pPr marL="0" indent="0">
              <a:buNone/>
            </a:pPr>
            <a:br>
              <a:rPr lang="ru-RU" dirty="0">
                <a:latin typeface="+mn-lt"/>
              </a:rPr>
            </a:b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1. ГОСДУРА                  50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2. ЕВРОМАЙДАН      37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3. КРЕАКЛ (креативный класс)    22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4. ДЕПАРДИРОВАТЬ            20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5. ДИССЕРГЕЙТ        17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6. БИРЮЛЁВО           16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7. ПРИКРЕМЛЁННЫЕ          14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8. СВЯТОБЕСИЕ        12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9. РЕЛИГАРХИЯ        11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10. ТРОЛЛИНГ           11     </a:t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962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452718"/>
            <a:ext cx="9404723" cy="349087"/>
          </a:xfrm>
        </p:spPr>
        <p:txBody>
          <a:bodyPr/>
          <a:lstStyle/>
          <a:p>
            <a:r>
              <a:rPr lang="ru-RU" dirty="0"/>
              <a:t>Слово 2014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216241"/>
            <a:ext cx="8946541" cy="503215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/>
              <a:t>Крымнаш</a:t>
            </a:r>
            <a:r>
              <a:rPr lang="ru-RU" dirty="0"/>
              <a:t> 59</a:t>
            </a:r>
            <a:br>
              <a:rPr lang="ru-RU" dirty="0"/>
            </a:br>
            <a:r>
              <a:rPr lang="ru-RU" dirty="0"/>
              <a:t>санкции 31</a:t>
            </a:r>
            <a:br>
              <a:rPr lang="ru-RU" dirty="0"/>
            </a:br>
            <a:r>
              <a:rPr lang="ru-RU" dirty="0" err="1"/>
              <a:t>бандеровцы</a:t>
            </a:r>
            <a:r>
              <a:rPr lang="ru-RU" dirty="0"/>
              <a:t>, </a:t>
            </a:r>
            <a:r>
              <a:rPr lang="ru-RU" dirty="0" err="1"/>
              <a:t>бендеровцы</a:t>
            </a:r>
            <a:r>
              <a:rPr lang="ru-RU" dirty="0"/>
              <a:t> 30</a:t>
            </a:r>
          </a:p>
          <a:p>
            <a:pPr marL="0" indent="0">
              <a:buNone/>
            </a:pPr>
            <a:r>
              <a:rPr lang="ru-RU" dirty="0" err="1"/>
              <a:t>Новороссия</a:t>
            </a:r>
            <a:r>
              <a:rPr lang="ru-RU" dirty="0"/>
              <a:t> 26</a:t>
            </a:r>
            <a:br>
              <a:rPr lang="ru-RU" dirty="0"/>
            </a:br>
            <a:r>
              <a:rPr lang="ru-RU" dirty="0"/>
              <a:t>ополчение, ополченцы 24</a:t>
            </a:r>
            <a:br>
              <a:rPr lang="ru-RU" dirty="0"/>
            </a:br>
            <a:r>
              <a:rPr lang="ru-RU" dirty="0"/>
              <a:t>война 15</a:t>
            </a:r>
            <a:br>
              <a:rPr lang="ru-RU" dirty="0"/>
            </a:br>
            <a:r>
              <a:rPr lang="ru-RU" dirty="0" err="1"/>
              <a:t>селфи</a:t>
            </a:r>
            <a:r>
              <a:rPr lang="ru-RU" dirty="0"/>
              <a:t> 15</a:t>
            </a:r>
            <a:br>
              <a:rPr lang="ru-RU" dirty="0"/>
            </a:br>
            <a:r>
              <a:rPr lang="ru-RU" dirty="0"/>
              <a:t>Украина 14</a:t>
            </a:r>
            <a:br>
              <a:rPr lang="ru-RU" dirty="0"/>
            </a:br>
            <a:r>
              <a:rPr lang="ru-RU" dirty="0" err="1"/>
              <a:t>диссернет</a:t>
            </a:r>
            <a:r>
              <a:rPr lang="ru-RU" dirty="0"/>
              <a:t>, </a:t>
            </a:r>
            <a:r>
              <a:rPr lang="ru-RU" dirty="0" err="1"/>
              <a:t>диссергейт</a:t>
            </a:r>
            <a:r>
              <a:rPr lang="ru-RU" dirty="0"/>
              <a:t> 13</a:t>
            </a:r>
            <a:br>
              <a:rPr lang="ru-RU" dirty="0"/>
            </a:br>
            <a:r>
              <a:rPr lang="ru-RU" dirty="0"/>
              <a:t>геополитика 11</a:t>
            </a:r>
            <a:br>
              <a:rPr lang="ru-RU" dirty="0"/>
            </a:br>
            <a:r>
              <a:rPr lang="ru-RU" dirty="0"/>
              <a:t>Крым 11</a:t>
            </a:r>
            <a:br>
              <a:rPr lang="ru-RU" dirty="0"/>
            </a:br>
            <a:r>
              <a:rPr lang="ru-RU" dirty="0"/>
              <a:t>изоляция, самоизоляция 11</a:t>
            </a:r>
          </a:p>
        </p:txBody>
      </p:sp>
    </p:spTree>
    <p:extLst>
      <p:ext uri="{BB962C8B-B14F-4D97-AF65-F5344CB8AC3E}">
        <p14:creationId xmlns:p14="http://schemas.microsoft.com/office/powerpoint/2010/main" val="1045332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474561"/>
          </a:xfrm>
        </p:spPr>
        <p:txBody>
          <a:bodyPr/>
          <a:lstStyle/>
          <a:p>
            <a:r>
              <a:rPr lang="ru-RU" sz="3200" dirty="0"/>
              <a:t>Слово 2015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136342"/>
            <a:ext cx="8946541" cy="54447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1. беженцы  38</a:t>
            </a:r>
          </a:p>
          <a:p>
            <a:r>
              <a:rPr lang="ru-RU" dirty="0"/>
              <a:t>2. санкции, </a:t>
            </a:r>
            <a:r>
              <a:rPr lang="ru-RU" dirty="0" err="1"/>
              <a:t>антисанкции</a:t>
            </a:r>
            <a:r>
              <a:rPr lang="ru-RU" dirty="0"/>
              <a:t>, </a:t>
            </a:r>
            <a:r>
              <a:rPr lang="ru-RU" dirty="0" err="1"/>
              <a:t>санкционка</a:t>
            </a:r>
            <a:r>
              <a:rPr lang="ru-RU" dirty="0"/>
              <a:t> 33</a:t>
            </a:r>
          </a:p>
          <a:p>
            <a:r>
              <a:rPr lang="ru-RU" dirty="0"/>
              <a:t>3. война – 30</a:t>
            </a:r>
          </a:p>
          <a:p>
            <a:r>
              <a:rPr lang="ru-RU" dirty="0"/>
              <a:t>4. Карл (обращение-</a:t>
            </a:r>
            <a:r>
              <a:rPr lang="ru-RU" dirty="0" err="1"/>
              <a:t>мем</a:t>
            </a:r>
            <a:r>
              <a:rPr lang="ru-RU" dirty="0"/>
              <a:t>) 26</a:t>
            </a:r>
          </a:p>
          <a:p>
            <a:r>
              <a:rPr lang="ru-RU" dirty="0"/>
              <a:t>5. терроризм 21</a:t>
            </a:r>
          </a:p>
          <a:p>
            <a:r>
              <a:rPr lang="ru-RU" dirty="0"/>
              <a:t>6–7. дальнобойщики 16</a:t>
            </a:r>
          </a:p>
          <a:p>
            <a:r>
              <a:rPr lang="ru-RU" dirty="0"/>
              <a:t>6–7. </a:t>
            </a:r>
            <a:r>
              <a:rPr lang="ru-RU" dirty="0" err="1"/>
              <a:t>стартап</a:t>
            </a:r>
            <a:r>
              <a:rPr lang="ru-RU" dirty="0"/>
              <a:t> 16</a:t>
            </a:r>
          </a:p>
          <a:p>
            <a:r>
              <a:rPr lang="ru-RU" dirty="0"/>
              <a:t>8. </a:t>
            </a:r>
            <a:r>
              <a:rPr lang="ru-RU" dirty="0" err="1"/>
              <a:t>запрещенка</a:t>
            </a:r>
            <a:r>
              <a:rPr lang="ru-RU" dirty="0"/>
              <a:t> (запрещенная еда) 15</a:t>
            </a:r>
          </a:p>
          <a:p>
            <a:r>
              <a:rPr lang="ru-RU" dirty="0"/>
              <a:t>9. гибридный 14</a:t>
            </a:r>
          </a:p>
          <a:p>
            <a:r>
              <a:rPr lang="ru-RU" dirty="0"/>
              <a:t>10. </a:t>
            </a:r>
            <a:r>
              <a:rPr lang="ru-RU" dirty="0" err="1"/>
              <a:t>селфи</a:t>
            </a:r>
            <a:r>
              <a:rPr lang="ru-RU" dirty="0"/>
              <a:t> 11</a:t>
            </a:r>
          </a:p>
          <a:p>
            <a:r>
              <a:rPr lang="ru-RU" dirty="0"/>
              <a:t>11–12. Левиафан 10</a:t>
            </a:r>
          </a:p>
          <a:p>
            <a:r>
              <a:rPr lang="ru-RU" dirty="0"/>
              <a:t>11–12. милитаризм 10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151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48575"/>
            <a:ext cx="9404723" cy="479394"/>
          </a:xfrm>
        </p:spPr>
        <p:txBody>
          <a:bodyPr/>
          <a:lstStyle/>
          <a:p>
            <a:r>
              <a:rPr lang="ru-RU" dirty="0"/>
              <a:t>Облако слов 2015</a:t>
            </a:r>
          </a:p>
        </p:txBody>
      </p:sp>
      <p:pic>
        <p:nvPicPr>
          <p:cNvPr id="4" name="Объект 3" descr="https://snob.ru/i/indoc/user_27356/eccc3aa5cb56881e69bd85d0dc3157df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828" y="862885"/>
            <a:ext cx="8384147" cy="56023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0020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14948"/>
          </a:xfrm>
        </p:spPr>
        <p:txBody>
          <a:bodyPr/>
          <a:lstStyle/>
          <a:p>
            <a:r>
              <a:rPr lang="ru-RU" sz="3600" dirty="0"/>
              <a:t>Слово 2016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2886" y="1162974"/>
            <a:ext cx="9186968" cy="508542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1. </a:t>
            </a:r>
            <a:r>
              <a:rPr lang="ru-RU" dirty="0" err="1"/>
              <a:t>Брекзит</a:t>
            </a:r>
            <a:r>
              <a:rPr lang="ru-RU" dirty="0"/>
              <a:t>  66</a:t>
            </a:r>
          </a:p>
          <a:p>
            <a:pPr marL="0" indent="0">
              <a:buNone/>
            </a:pPr>
            <a:r>
              <a:rPr lang="ru-RU" dirty="0"/>
              <a:t>2. Дно (экономики, кризиса)  31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dirty="0" err="1"/>
              <a:t>Покемоны</a:t>
            </a:r>
            <a:r>
              <a:rPr lang="ru-RU" dirty="0"/>
              <a:t> 29</a:t>
            </a:r>
          </a:p>
          <a:p>
            <a:pPr marL="0" indent="0">
              <a:buNone/>
            </a:pPr>
            <a:r>
              <a:rPr lang="ru-RU" dirty="0"/>
              <a:t>4. Допинг  24</a:t>
            </a:r>
          </a:p>
          <a:p>
            <a:pPr marL="0" indent="0">
              <a:buNone/>
            </a:pPr>
            <a:r>
              <a:rPr lang="ru-RU" dirty="0"/>
              <a:t>5. Выборы 23</a:t>
            </a:r>
          </a:p>
          <a:p>
            <a:pPr marL="0" indent="0">
              <a:buNone/>
            </a:pPr>
            <a:r>
              <a:rPr lang="ru-RU" dirty="0"/>
              <a:t>6. Война  20</a:t>
            </a:r>
          </a:p>
          <a:p>
            <a:pPr marL="0" indent="0">
              <a:buNone/>
            </a:pPr>
            <a:r>
              <a:rPr lang="ru-RU" dirty="0"/>
              <a:t>7. </a:t>
            </a:r>
            <a:r>
              <a:rPr lang="ru-RU" dirty="0" err="1"/>
              <a:t>Лабутены</a:t>
            </a:r>
            <a:r>
              <a:rPr lang="ru-RU" dirty="0"/>
              <a:t>  17</a:t>
            </a:r>
          </a:p>
          <a:p>
            <a:pPr marL="0" indent="0">
              <a:buNone/>
            </a:pPr>
            <a:r>
              <a:rPr lang="ru-RU" dirty="0"/>
              <a:t>8. </a:t>
            </a:r>
            <a:r>
              <a:rPr lang="ru-RU" dirty="0" err="1"/>
              <a:t>Трампизм</a:t>
            </a:r>
            <a:r>
              <a:rPr lang="ru-RU" dirty="0"/>
              <a:t>, </a:t>
            </a:r>
            <a:r>
              <a:rPr lang="ru-RU" dirty="0" err="1"/>
              <a:t>трампанутый</a:t>
            </a:r>
            <a:r>
              <a:rPr lang="ru-RU" dirty="0"/>
              <a:t>, </a:t>
            </a:r>
            <a:r>
              <a:rPr lang="ru-RU" dirty="0" err="1"/>
              <a:t>трампофилы</a:t>
            </a:r>
            <a:r>
              <a:rPr lang="ru-RU" dirty="0"/>
              <a:t>, </a:t>
            </a:r>
            <a:r>
              <a:rPr lang="ru-RU" dirty="0" err="1"/>
              <a:t>трампировать</a:t>
            </a:r>
            <a:r>
              <a:rPr lang="ru-RU" dirty="0"/>
              <a:t>, </a:t>
            </a:r>
            <a:r>
              <a:rPr lang="ru-RU" dirty="0" err="1"/>
              <a:t>трампункт</a:t>
            </a:r>
            <a:r>
              <a:rPr lang="ru-RU" dirty="0"/>
              <a:t> 17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601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snob.ru/i/indoc/user_27356/2330da4cdf587f69a8e45f6b2c8a377b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492919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180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48113"/>
          </a:xfrm>
        </p:spPr>
        <p:txBody>
          <a:bodyPr/>
          <a:lstStyle/>
          <a:p>
            <a:r>
              <a:rPr lang="ru-RU" dirty="0"/>
              <a:t>Слово года 2017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349406"/>
            <a:ext cx="9403742" cy="4898993"/>
          </a:xfrm>
        </p:spPr>
        <p:txBody>
          <a:bodyPr>
            <a:normAutofit/>
          </a:bodyPr>
          <a:lstStyle/>
          <a:p>
            <a:r>
              <a:rPr lang="ru-RU" dirty="0"/>
              <a:t>Слово года 2017</a:t>
            </a:r>
          </a:p>
          <a:p>
            <a:r>
              <a:rPr lang="ru-RU" dirty="0"/>
              <a:t>1.реновация            53</a:t>
            </a:r>
          </a:p>
          <a:p>
            <a:r>
              <a:rPr lang="ru-RU" dirty="0"/>
              <a:t>2. </a:t>
            </a:r>
            <a:r>
              <a:rPr lang="ru-RU" dirty="0" err="1"/>
              <a:t>биткоин</a:t>
            </a:r>
            <a:r>
              <a:rPr lang="ru-RU" dirty="0"/>
              <a:t>                43</a:t>
            </a:r>
          </a:p>
          <a:p>
            <a:r>
              <a:rPr lang="ru-RU" dirty="0"/>
              <a:t>3. </a:t>
            </a:r>
            <a:r>
              <a:rPr lang="ru-RU" dirty="0" err="1"/>
              <a:t>хайп</a:t>
            </a:r>
            <a:r>
              <a:rPr lang="ru-RU" dirty="0"/>
              <a:t>                       40</a:t>
            </a:r>
          </a:p>
          <a:p>
            <a:r>
              <a:rPr lang="ru-RU" dirty="0"/>
              <a:t>4. токсичный                     38</a:t>
            </a:r>
          </a:p>
          <a:p>
            <a:r>
              <a:rPr lang="ru-RU" dirty="0"/>
              <a:t>5. </a:t>
            </a:r>
            <a:r>
              <a:rPr lang="ru-RU" dirty="0" err="1"/>
              <a:t>баттл</a:t>
            </a:r>
            <a:r>
              <a:rPr lang="ru-RU" dirty="0"/>
              <a:t>                              33</a:t>
            </a:r>
          </a:p>
          <a:p>
            <a:r>
              <a:rPr lang="ru-RU" dirty="0"/>
              <a:t>6. допинг                            30</a:t>
            </a:r>
          </a:p>
          <a:p>
            <a:r>
              <a:rPr lang="ru-RU" dirty="0"/>
              <a:t>7. </a:t>
            </a:r>
            <a:r>
              <a:rPr lang="ru-RU" dirty="0" err="1"/>
              <a:t>криптовалюта</a:t>
            </a:r>
            <a:r>
              <a:rPr lang="ru-RU" dirty="0"/>
              <a:t>                24</a:t>
            </a:r>
          </a:p>
          <a:p>
            <a:r>
              <a:rPr lang="ru-RU" dirty="0"/>
              <a:t>8. </a:t>
            </a:r>
            <a:r>
              <a:rPr lang="ru-RU" dirty="0" err="1"/>
              <a:t>фейк</a:t>
            </a:r>
            <a:r>
              <a:rPr lang="ru-RU" dirty="0"/>
              <a:t>                                20</a:t>
            </a:r>
          </a:p>
          <a:p>
            <a:r>
              <a:rPr lang="ru-RU" dirty="0"/>
              <a:t>9. </a:t>
            </a:r>
            <a:r>
              <a:rPr lang="ru-RU" dirty="0" err="1"/>
              <a:t>безвиз</a:t>
            </a:r>
            <a:r>
              <a:rPr lang="ru-RU" dirty="0"/>
              <a:t>                              17</a:t>
            </a:r>
          </a:p>
          <a:p>
            <a:r>
              <a:rPr lang="ru-RU" dirty="0"/>
              <a:t>10 домогательство/</a:t>
            </a:r>
            <a:r>
              <a:rPr lang="ru-RU" dirty="0" err="1"/>
              <a:t>харассмент</a:t>
            </a:r>
            <a:r>
              <a:rPr lang="ru-RU" dirty="0"/>
              <a:t> 16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787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220" y="319595"/>
            <a:ext cx="9404723" cy="773799"/>
          </a:xfrm>
        </p:spPr>
        <p:txBody>
          <a:bodyPr/>
          <a:lstStyle/>
          <a:p>
            <a:r>
              <a:rPr lang="ru-RU" dirty="0"/>
              <a:t>Изменяемость лексики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416676"/>
            <a:ext cx="9629791" cy="489397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Изменения на разных уровнях языка проходят с разной скоростью. На уровне лексике развитие проявляется быстрее всего. Постоянно возникают новые слова, новые значения у старых слов. Для того, чтобы держать руку на пульсе изменений, появляются разные проекты, посвящённые фиксации и анализу новой лексики. </a:t>
            </a:r>
          </a:p>
          <a:p>
            <a:pPr algn="just"/>
            <a:r>
              <a:rPr lang="ru-RU" dirty="0"/>
              <a:t> Среди самых известных таких проектов в России можно назвать Словарь перемен и Слово года. </a:t>
            </a:r>
          </a:p>
          <a:p>
            <a:pPr algn="just"/>
            <a:r>
              <a:rPr lang="ru-RU" dirty="0"/>
              <a:t>Объединяет эти проекты, что они рисуют языковой портрет современности. Спустя некоторое время интересно проверить, какие слова прижились, какие забылись. Такие проекты существуют во многих странах, например, в Чехии есть </a:t>
            </a:r>
            <a:r>
              <a:rPr lang="ru-RU" u="sng" dirty="0">
                <a:hlinkClick r:id="rId2"/>
              </a:rPr>
              <a:t>https://cestina20.cz/</a:t>
            </a:r>
            <a:r>
              <a:rPr lang="ru-RU" dirty="0"/>
              <a:t>,  есть и печатная версия этого словаря </a:t>
            </a:r>
            <a:r>
              <a:rPr lang="ru-RU" u="sng" dirty="0">
                <a:hlinkClick r:id="rId3"/>
              </a:rPr>
              <a:t>https://cestina20.cz/kniha/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543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static.novayagazeta.ru/storage/content/pictures/22578/content_12345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1" y="452718"/>
            <a:ext cx="10315977" cy="5845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0286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static.novayagazeta.ru/storage/content/pictures/22513/content_oblo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04" y="334963"/>
            <a:ext cx="9578730" cy="5991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2157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497193"/>
          </a:xfrm>
        </p:spPr>
        <p:txBody>
          <a:bodyPr/>
          <a:lstStyle/>
          <a:p>
            <a:r>
              <a:rPr lang="ru-RU" dirty="0"/>
              <a:t>Итоги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8490" y="1251751"/>
            <a:ext cx="9251363" cy="499664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Часто обыватели упрекают конкурс, что это одна «иностранщина». Как мы видим, заимствований не так много, среди слов-победителей это заимствованная лексика, уже прочно вошедшая в русский язык (кризис), или новая реалия общеевропейского или мирового масштаба (</a:t>
            </a:r>
            <a:r>
              <a:rPr lang="ru-RU" dirty="0" err="1"/>
              <a:t>брекзит</a:t>
            </a:r>
            <a:r>
              <a:rPr lang="ru-RU" dirty="0"/>
              <a:t>).</a:t>
            </a:r>
          </a:p>
          <a:p>
            <a:r>
              <a:rPr lang="ru-RU" dirty="0"/>
              <a:t>Заимствования среди номинантов часто связаны именно с интернет-средой (</a:t>
            </a:r>
            <a:r>
              <a:rPr lang="ru-RU" dirty="0" err="1"/>
              <a:t>хайп</a:t>
            </a:r>
            <a:r>
              <a:rPr lang="ru-RU" dirty="0"/>
              <a:t>, </a:t>
            </a:r>
            <a:r>
              <a:rPr lang="ru-RU" dirty="0" err="1"/>
              <a:t>лайк</a:t>
            </a:r>
            <a:r>
              <a:rPr lang="ru-RU" dirty="0"/>
              <a:t>, </a:t>
            </a:r>
            <a:r>
              <a:rPr lang="ru-RU" dirty="0" err="1"/>
              <a:t>репост</a:t>
            </a:r>
            <a:r>
              <a:rPr lang="ru-RU" dirty="0"/>
              <a:t>).</a:t>
            </a:r>
          </a:p>
          <a:p>
            <a:r>
              <a:rPr lang="ru-RU" dirty="0"/>
              <a:t>Заимствования служат базой для словотворчества, среди слов</a:t>
            </a:r>
            <a:r>
              <a:rPr lang="cs-CZ" dirty="0"/>
              <a:t>-</a:t>
            </a:r>
            <a:r>
              <a:rPr lang="ru-RU" dirty="0"/>
              <a:t>номинантов можем заметить такие слова, как </a:t>
            </a:r>
            <a:r>
              <a:rPr lang="ru-RU" dirty="0" err="1"/>
              <a:t>хайпануть</a:t>
            </a:r>
            <a:r>
              <a:rPr lang="ru-RU" dirty="0"/>
              <a:t>, </a:t>
            </a:r>
            <a:r>
              <a:rPr lang="ru-RU" dirty="0" err="1"/>
              <a:t>хайпожор</a:t>
            </a:r>
            <a:r>
              <a:rPr lang="ru-RU" dirty="0"/>
              <a:t>, </a:t>
            </a:r>
            <a:r>
              <a:rPr lang="ru-RU" dirty="0" err="1"/>
              <a:t>сорян</a:t>
            </a:r>
            <a:r>
              <a:rPr lang="ru-RU" dirty="0"/>
              <a:t>, </a:t>
            </a:r>
            <a:r>
              <a:rPr lang="ru-RU" dirty="0" err="1"/>
              <a:t>харрасить</a:t>
            </a:r>
            <a:r>
              <a:rPr lang="ru-RU" dirty="0"/>
              <a:t>, </a:t>
            </a:r>
            <a:r>
              <a:rPr lang="ru-RU" dirty="0" err="1"/>
              <a:t>фейковый</a:t>
            </a:r>
            <a:r>
              <a:rPr lang="ru-RU" dirty="0"/>
              <a:t>, </a:t>
            </a:r>
            <a:r>
              <a:rPr lang="ru-RU" dirty="0" err="1"/>
              <a:t>санкционка</a:t>
            </a:r>
            <a:r>
              <a:rPr lang="ru-RU" dirty="0"/>
              <a:t>. Для таких новообразований могут использоваться и аффиксы, свойственные заимствованным словам (</a:t>
            </a:r>
            <a:r>
              <a:rPr lang="ru-RU" dirty="0" err="1"/>
              <a:t>домогатор</a:t>
            </a:r>
            <a:r>
              <a:rPr lang="ru-RU" dirty="0"/>
              <a:t>).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748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2985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9404723" cy="4352364"/>
          </a:xfrm>
        </p:spPr>
        <p:txBody>
          <a:bodyPr/>
          <a:lstStyle/>
          <a:p>
            <a:r>
              <a:rPr lang="ru-RU" dirty="0"/>
              <a:t>Новый 2019 год уже дает новые материалы:</a:t>
            </a:r>
          </a:p>
          <a:p>
            <a:pPr marL="0" indent="0">
              <a:buNone/>
            </a:pPr>
            <a:r>
              <a:rPr lang="ru-RU" dirty="0"/>
              <a:t>Сиди и </a:t>
            </a:r>
            <a:r>
              <a:rPr lang="ru-RU" dirty="0" err="1"/>
              <a:t>полайкивай</a:t>
            </a:r>
            <a:r>
              <a:rPr lang="ru-RU" dirty="0"/>
              <a:t>! – Сиди и помалкивай!</a:t>
            </a:r>
          </a:p>
          <a:p>
            <a:pPr marL="0" indent="0">
              <a:buNone/>
            </a:pPr>
            <a:r>
              <a:rPr lang="ru-RU" dirty="0" err="1"/>
              <a:t>Шринкфляция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--------------------</a:t>
            </a:r>
          </a:p>
          <a:p>
            <a:pPr marL="0" indent="0">
              <a:buNone/>
            </a:pPr>
            <a:r>
              <a:rPr lang="ru-RU" dirty="0"/>
              <a:t>Результаты 2020. Комментарий </a:t>
            </a:r>
            <a:r>
              <a:rPr lang="cs-CZ" dirty="0">
                <a:hlinkClick r:id="rId2"/>
              </a:rPr>
              <a:t>https://novayagazeta.ru/articles/2020/12/18/88429-udalilis-na-obnulenie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Интервью с Эпштейном </a:t>
            </a:r>
            <a:r>
              <a:rPr lang="cs-CZ" dirty="0">
                <a:hlinkClick r:id="rId3"/>
              </a:rPr>
              <a:t>https://www.youtube.com/watch?v=biWLFX73B4Y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Еще одно интервью </a:t>
            </a:r>
            <a:r>
              <a:rPr lang="cs-CZ" dirty="0">
                <a:hlinkClick r:id="rId4"/>
              </a:rPr>
              <a:t>https://www.golosameriki.com/a/word-of-the-year-commentary/5716252.html</a:t>
            </a:r>
            <a:r>
              <a:rPr lang="ru-RU" dirty="0"/>
              <a:t> ( с Ксенией </a:t>
            </a:r>
            <a:r>
              <a:rPr lang="ru-RU" dirty="0" err="1"/>
              <a:t>Турковой</a:t>
            </a:r>
            <a:r>
              <a:rPr lang="ru-RU" dirty="0"/>
              <a:t>)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382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>
                <a:latin typeface="+mn-lt"/>
              </a:rPr>
              <a:t> </a:t>
            </a:r>
            <a:r>
              <a:rPr lang="ru-RU" sz="3600" dirty="0">
                <a:latin typeface="+mn-l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85217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13197"/>
          </a:xfrm>
        </p:spPr>
        <p:txBody>
          <a:bodyPr/>
          <a:lstStyle/>
          <a:p>
            <a:r>
              <a:rPr lang="ru-RU" sz="2800" dirty="0"/>
              <a:t>Заимствования в новой лексике </a:t>
            </a:r>
          </a:p>
        </p:txBody>
      </p:sp>
      <p:pic>
        <p:nvPicPr>
          <p:cNvPr id="4" name="Объект 3" descr="C:\Users\Olga\Pictures\49485808_2244722318906508_1863150031251439616_n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304111"/>
            <a:ext cx="8947150" cy="4976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214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41581"/>
          </a:xfrm>
        </p:spPr>
        <p:txBody>
          <a:bodyPr/>
          <a:lstStyle/>
          <a:p>
            <a:r>
              <a:rPr lang="ru-RU" sz="2800" dirty="0"/>
              <a:t>Категории конкурса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205" y="1174314"/>
            <a:ext cx="8946541" cy="523096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Слово года</a:t>
            </a:r>
          </a:p>
          <a:p>
            <a:r>
              <a:rPr lang="ru-RU" dirty="0"/>
              <a:t>Выражение года</a:t>
            </a:r>
          </a:p>
          <a:p>
            <a:r>
              <a:rPr lang="ru-RU" dirty="0" err="1"/>
              <a:t>Антислово</a:t>
            </a:r>
            <a:r>
              <a:rPr lang="ru-RU" dirty="0"/>
              <a:t> года + язык ненависти, язык лжи – можно посмотреть </a:t>
            </a:r>
            <a:r>
              <a:rPr lang="cs-CZ" dirty="0"/>
              <a:t>https://www.youtube.com/watch?v=nB7fw62IR9E&amp;t=74s</a:t>
            </a:r>
            <a:endParaRPr lang="ru-RU" dirty="0"/>
          </a:p>
          <a:p>
            <a:r>
              <a:rPr lang="ru-RU" dirty="0" err="1"/>
              <a:t>Протологизм</a:t>
            </a:r>
            <a:r>
              <a:rPr lang="ru-RU" dirty="0"/>
              <a:t> года</a:t>
            </a:r>
          </a:p>
          <a:p>
            <a:pPr algn="just"/>
            <a:r>
              <a:rPr lang="ru-RU" dirty="0"/>
              <a:t> В Экспертный совет входят писатели Людмила Улицкая, Елена Черникова, Татьяна Щербина; лингвисты Светлана Друговейко-Должанская, Людмила Зубова, Ольга Северская, Наталья Фатеева, Елена Шмелева; журналисты и филологи Александр Архангельский, Марина Королева, Ксения </a:t>
            </a:r>
            <a:r>
              <a:rPr lang="ru-RU" dirty="0" err="1"/>
              <a:t>Туркова</a:t>
            </a:r>
            <a:r>
              <a:rPr lang="ru-RU" dirty="0"/>
              <a:t>; режиссер Владимир Мирзоев; психолог и деятель педагогики Александр Асмолов; филолог и педагог Евгения </a:t>
            </a:r>
            <a:r>
              <a:rPr lang="ru-RU" dirty="0" err="1"/>
              <a:t>Абелюк</a:t>
            </a:r>
            <a:r>
              <a:rPr lang="ru-RU" dirty="0"/>
              <a:t>; публицист и библеист Андрей Десницкий; социологи Владимир </a:t>
            </a:r>
            <a:r>
              <a:rPr lang="ru-RU" dirty="0" err="1"/>
              <a:t>Костюшев</a:t>
            </a:r>
            <a:r>
              <a:rPr lang="ru-RU" dirty="0"/>
              <a:t> и Алла Корниенко; философы и культурологи Григорий Тульчинский и Михаил Эпштейн. Секретарь Совета — лингвист Яна Астахова.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480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372" y="301840"/>
            <a:ext cx="9404723" cy="662765"/>
          </a:xfrm>
        </p:spPr>
        <p:txBody>
          <a:bodyPr/>
          <a:lstStyle/>
          <a:p>
            <a:r>
              <a:rPr lang="ru-RU" dirty="0"/>
              <a:t>История слов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4523" y="1065319"/>
            <a:ext cx="9154898" cy="5296843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2007 </a:t>
            </a:r>
            <a:r>
              <a:rPr lang="ru-RU" dirty="0">
                <a:solidFill>
                  <a:srgbClr val="FFFF00"/>
                </a:solidFill>
              </a:rPr>
              <a:t>— </a:t>
            </a:r>
            <a:r>
              <a:rPr lang="ru-RU" dirty="0" err="1">
                <a:solidFill>
                  <a:srgbClr val="FFFF00"/>
                </a:solidFill>
                <a:hlinkClick r:id="rId2" tooltip="Гламур"/>
              </a:rPr>
              <a:t>гламур</a:t>
            </a:r>
            <a:endParaRPr lang="ru-RU" dirty="0">
              <a:solidFill>
                <a:srgbClr val="FFFF00"/>
              </a:solidFill>
            </a:endParaRPr>
          </a:p>
          <a:p>
            <a:pPr lvl="0"/>
            <a:r>
              <a:rPr lang="ru-RU" dirty="0"/>
              <a:t>2008 </a:t>
            </a:r>
            <a:r>
              <a:rPr lang="ru-RU" dirty="0">
                <a:solidFill>
                  <a:srgbClr val="FFFF00"/>
                </a:solidFill>
              </a:rPr>
              <a:t>—</a:t>
            </a:r>
            <a:r>
              <a:rPr lang="ru-RU" dirty="0"/>
              <a:t> </a:t>
            </a:r>
            <a:r>
              <a:rPr lang="ru-RU" dirty="0">
                <a:hlinkClick r:id="rId3" tooltip="Кризис"/>
              </a:rPr>
              <a:t>кризис</a:t>
            </a:r>
            <a:endParaRPr lang="ru-RU" dirty="0"/>
          </a:p>
          <a:p>
            <a:pPr lvl="0"/>
            <a:r>
              <a:rPr lang="ru-RU" dirty="0"/>
              <a:t>2009 — </a:t>
            </a:r>
            <a:r>
              <a:rPr lang="ru-RU" dirty="0">
                <a:hlinkClick r:id="rId4" tooltip="Перезагрузка"/>
              </a:rPr>
              <a:t>перезагрузка</a:t>
            </a:r>
            <a:endParaRPr lang="ru-RU" dirty="0"/>
          </a:p>
          <a:p>
            <a:pPr lvl="0"/>
            <a:r>
              <a:rPr lang="ru-RU" dirty="0"/>
              <a:t>2010 — </a:t>
            </a:r>
            <a:r>
              <a:rPr lang="ru-RU" dirty="0" err="1">
                <a:hlinkClick r:id="rId5" tooltip="Огнеборцы"/>
              </a:rPr>
              <a:t>огнеборцы</a:t>
            </a:r>
            <a:endParaRPr lang="ru-RU" dirty="0"/>
          </a:p>
          <a:p>
            <a:pPr lvl="0"/>
            <a:r>
              <a:rPr lang="ru-RU" dirty="0"/>
              <a:t>2011 </a:t>
            </a:r>
            <a:r>
              <a:rPr lang="ru-RU" dirty="0">
                <a:solidFill>
                  <a:srgbClr val="FFFF00"/>
                </a:solidFill>
              </a:rPr>
              <a:t>—</a:t>
            </a:r>
            <a:r>
              <a:rPr lang="ru-RU" dirty="0"/>
              <a:t> </a:t>
            </a:r>
            <a:r>
              <a:rPr lang="ru-RU" dirty="0">
                <a:hlinkClick r:id="rId6" tooltip="Полиция"/>
              </a:rPr>
              <a:t>полиция</a:t>
            </a:r>
            <a:endParaRPr lang="ru-RU" dirty="0"/>
          </a:p>
          <a:p>
            <a:pPr lvl="0"/>
            <a:r>
              <a:rPr lang="ru-RU" dirty="0"/>
              <a:t>2012 — </a:t>
            </a:r>
            <a:r>
              <a:rPr lang="ru-RU" dirty="0">
                <a:hlinkClick r:id="rId7" tooltip="Болотная площадь"/>
              </a:rPr>
              <a:t>Болотная</a:t>
            </a:r>
            <a:endParaRPr lang="ru-RU" dirty="0"/>
          </a:p>
          <a:p>
            <a:pPr lvl="0"/>
            <a:r>
              <a:rPr lang="ru-RU" dirty="0"/>
              <a:t>2013 — </a:t>
            </a:r>
            <a:r>
              <a:rPr lang="ru-RU" dirty="0" err="1">
                <a:hlinkClick r:id="rId8" tooltip="Госдура"/>
              </a:rPr>
              <a:t>госдура</a:t>
            </a:r>
            <a:endParaRPr lang="ru-RU" dirty="0"/>
          </a:p>
          <a:p>
            <a:pPr lvl="0"/>
            <a:r>
              <a:rPr lang="ru-RU" dirty="0"/>
              <a:t>2014 — </a:t>
            </a:r>
            <a:r>
              <a:rPr lang="ru-RU" dirty="0" err="1">
                <a:hlinkClick r:id="rId9" tooltip="Крымнаш"/>
              </a:rPr>
              <a:t>крымнаш</a:t>
            </a:r>
            <a:endParaRPr lang="ru-RU" dirty="0"/>
          </a:p>
          <a:p>
            <a:pPr lvl="0"/>
            <a:r>
              <a:rPr lang="ru-RU" dirty="0"/>
              <a:t>2015 — </a:t>
            </a:r>
            <a:r>
              <a:rPr lang="ru-RU" dirty="0">
                <a:hlinkClick r:id="rId10" tooltip="Беженцы"/>
              </a:rPr>
              <a:t>беженцы</a:t>
            </a:r>
            <a:endParaRPr lang="ru-RU" dirty="0"/>
          </a:p>
          <a:p>
            <a:pPr lvl="0"/>
            <a:r>
              <a:rPr lang="ru-RU" dirty="0"/>
              <a:t>2016 </a:t>
            </a:r>
            <a:r>
              <a:rPr lang="ru-RU" dirty="0">
                <a:solidFill>
                  <a:srgbClr val="FFFF00"/>
                </a:solidFill>
              </a:rPr>
              <a:t>—</a:t>
            </a:r>
            <a:r>
              <a:rPr lang="ru-RU" dirty="0"/>
              <a:t> </a:t>
            </a:r>
            <a:r>
              <a:rPr lang="ru-RU" dirty="0" err="1">
                <a:hlinkClick r:id="rId11" tooltip="Выход Великобритании из Европейского союза"/>
              </a:rPr>
              <a:t>брeкзит</a:t>
            </a:r>
            <a:endParaRPr lang="ru-RU" dirty="0"/>
          </a:p>
          <a:p>
            <a:pPr lvl="0"/>
            <a:r>
              <a:rPr lang="ru-RU" dirty="0"/>
              <a:t>2017</a:t>
            </a:r>
            <a:r>
              <a:rPr lang="ru-RU" dirty="0">
                <a:solidFill>
                  <a:srgbClr val="FFFF00"/>
                </a:solidFill>
              </a:rPr>
              <a:t> —</a:t>
            </a:r>
            <a:r>
              <a:rPr lang="ru-RU" dirty="0"/>
              <a:t> </a:t>
            </a:r>
            <a:r>
              <a:rPr lang="ru-RU" dirty="0">
                <a:hlinkClick r:id="rId12" tooltip="Программа реновации жилья в Москве (2017)"/>
              </a:rPr>
              <a:t>реновация</a:t>
            </a:r>
            <a:endParaRPr lang="ru-RU" dirty="0"/>
          </a:p>
          <a:p>
            <a:r>
              <a:rPr lang="ru-RU" dirty="0"/>
              <a:t>2018 — </a:t>
            </a:r>
            <a:r>
              <a:rPr lang="ru-RU" dirty="0">
                <a:hlinkClick r:id="rId13" tooltip="Новичок (отравляющие вещества)"/>
              </a:rPr>
              <a:t>Новичок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785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C4938C-4510-4640-B77C-80E3D1F5F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5933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C3B196-2780-4DC7-A393-08B8AAA96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58284"/>
            <a:ext cx="10499803" cy="525558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СЛОВО 2019. 1. Протест. 2. Допускай! (к выборам) 3. Пытки (заключенных)</a:t>
            </a:r>
          </a:p>
          <a:p>
            <a:r>
              <a:rPr lang="ru-RU" dirty="0"/>
              <a:t>ВЫРАЖЕНИЕ 2019 1. Московское дело 2. Клоачный язык 3. Я/МЫ (плюс имя)</a:t>
            </a:r>
          </a:p>
          <a:p>
            <a:r>
              <a:rPr lang="ru-RU" dirty="0"/>
              <a:t>АНТИЯЗЫК 2019 1. Иностранный агент (</a:t>
            </a:r>
            <a:r>
              <a:rPr lang="ru-RU" dirty="0" err="1"/>
              <a:t>иноагент</a:t>
            </a:r>
            <a:r>
              <a:rPr lang="ru-RU" dirty="0"/>
              <a:t>) 2. Пещерные русофобы. 3. Глубинный народ.</a:t>
            </a:r>
          </a:p>
          <a:p>
            <a:r>
              <a:rPr lang="ru-RU" dirty="0"/>
              <a:t>ПРОТОЛОГИЗМ ГОДА 2019 (новые слова) 1. Бо-бо-гвардия. Плаксиво-инфантильная самопрезентация силовых органов в судах. 2. </a:t>
            </a:r>
            <a:r>
              <a:rPr lang="ru-RU" dirty="0" err="1"/>
              <a:t>ГАСАНта</a:t>
            </a:r>
            <a:r>
              <a:rPr lang="ru-RU" dirty="0"/>
              <a:t>-Барбара. Искусственно порождённая волна «народного возмущения». 3. </a:t>
            </a:r>
            <a:r>
              <a:rPr lang="ru-RU" dirty="0" err="1"/>
              <a:t>Фейсдельничать</a:t>
            </a:r>
            <a:r>
              <a:rPr lang="ru-RU" dirty="0"/>
              <a:t>. Бездельничать, сидя в </a:t>
            </a:r>
            <a:r>
              <a:rPr lang="ru-RU" dirty="0" err="1"/>
              <a:t>фейсбуке</a:t>
            </a:r>
            <a:r>
              <a:rPr lang="ru-RU" dirty="0"/>
              <a:t>.</a:t>
            </a:r>
          </a:p>
          <a:p>
            <a:r>
              <a:rPr lang="ru-RU" dirty="0"/>
              <a:t>СЛОВО 2020 1. Обнуление 2. Коронавирус 3-4. </a:t>
            </a:r>
            <a:r>
              <a:rPr lang="ru-RU" dirty="0" err="1"/>
              <a:t>Ковид</a:t>
            </a:r>
            <a:r>
              <a:rPr lang="ru-RU" dirty="0"/>
              <a:t> 3-4. Самоизоляция</a:t>
            </a:r>
          </a:p>
          <a:p>
            <a:r>
              <a:rPr lang="ru-RU" dirty="0"/>
              <a:t>ВЫРАЖЕНИЕ 2020 1. </a:t>
            </a:r>
            <a:r>
              <a:rPr lang="ru-RU" dirty="0" err="1"/>
              <a:t>Жыве</a:t>
            </a:r>
            <a:r>
              <a:rPr lang="ru-RU" dirty="0"/>
              <a:t> Беларусь! 2. Масочный режим 3. Социальное дистанцирование</a:t>
            </a:r>
          </a:p>
          <a:p>
            <a:r>
              <a:rPr lang="ru-RU" dirty="0"/>
              <a:t>АНТИЯЗЫК 2020 (язык пропаганды, лжи, агрессии) 1. Навальный мог сам себя отравить 2. Государствообразующий народ 3. Изменения в Конституцию</a:t>
            </a:r>
          </a:p>
          <a:p>
            <a:r>
              <a:rPr lang="ru-RU" dirty="0"/>
              <a:t>ПРОТОЛОГИЗМ ГОДА 2020 (новые слова) 1. </a:t>
            </a:r>
            <a:r>
              <a:rPr lang="ru-RU" dirty="0" err="1"/>
              <a:t>Обнулидер</a:t>
            </a:r>
            <a:r>
              <a:rPr lang="ru-RU" dirty="0"/>
              <a:t> — лидер, прошедший обряд обнуления.</a:t>
            </a:r>
          </a:p>
          <a:p>
            <a:pPr marL="0" indent="0">
              <a:buNone/>
            </a:pPr>
            <a:r>
              <a:rPr lang="ru-RU" dirty="0"/>
              <a:t> 2. </a:t>
            </a:r>
            <a:r>
              <a:rPr lang="ru-RU" dirty="0" err="1"/>
              <a:t>Расковидеться</a:t>
            </a:r>
            <a:r>
              <a:rPr lang="ru-RU" dirty="0"/>
              <a:t> — увидеться после карантина (по типу «разговеться») 3. </a:t>
            </a:r>
            <a:r>
              <a:rPr lang="ru-RU" dirty="0" err="1"/>
              <a:t>Гоминицид</a:t>
            </a:r>
            <a:r>
              <a:rPr lang="ru-RU" dirty="0"/>
              <a:t> — то, что убивает людей; средства их истребления (коронавирус — новейший и опаснейший </a:t>
            </a:r>
            <a:r>
              <a:rPr lang="ru-RU" dirty="0" err="1"/>
              <a:t>гоминицид</a:t>
            </a:r>
            <a:r>
              <a:rPr lang="ru-RU" dirty="0"/>
              <a:t>).</a:t>
            </a:r>
          </a:p>
          <a:p>
            <a:endParaRPr lang="ru-RU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356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400530"/>
          </a:xfrm>
        </p:spPr>
        <p:txBody>
          <a:bodyPr/>
          <a:lstStyle/>
          <a:p>
            <a:r>
              <a:rPr lang="ru-RU" dirty="0"/>
              <a:t>Слово 2007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748901"/>
            <a:ext cx="8946541" cy="449949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+mn-lt"/>
              </a:rPr>
              <a:t>1. </a:t>
            </a:r>
            <a:r>
              <a:rPr lang="ru-RU" dirty="0" err="1">
                <a:latin typeface="+mn-lt"/>
              </a:rPr>
              <a:t>Гламур</a:t>
            </a:r>
            <a:r>
              <a:rPr lang="ru-RU" dirty="0">
                <a:latin typeface="+mn-lt"/>
              </a:rPr>
              <a:t> — 35 баллов 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2. Нано- (включая </a:t>
            </a:r>
            <a:r>
              <a:rPr lang="ru-RU" dirty="0" err="1">
                <a:latin typeface="+mn-lt"/>
              </a:rPr>
              <a:t>нанотехнологии</a:t>
            </a:r>
            <a:r>
              <a:rPr lang="ru-RU" dirty="0">
                <a:latin typeface="+mn-lt"/>
              </a:rPr>
              <a:t>) — 23 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3. Блог (и </a:t>
            </a:r>
            <a:r>
              <a:rPr lang="ru-RU" dirty="0" err="1">
                <a:latin typeface="+mn-lt"/>
              </a:rPr>
              <a:t>блоггер</a:t>
            </a:r>
            <a:r>
              <a:rPr lang="ru-RU" dirty="0">
                <a:latin typeface="+mn-lt"/>
              </a:rPr>
              <a:t>) — 15</a:t>
            </a:r>
          </a:p>
          <a:p>
            <a:r>
              <a:rPr lang="ru-RU" b="1" dirty="0">
                <a:latin typeface="+mn-lt"/>
              </a:rPr>
              <a:t>Антислово-2007:</a:t>
            </a:r>
            <a:endParaRPr lang="ru-RU" dirty="0">
              <a:latin typeface="+mn-lt"/>
            </a:endParaRPr>
          </a:p>
          <a:p>
            <a:pPr marL="0" indent="0">
              <a:buNone/>
            </a:pPr>
            <a:r>
              <a:rPr lang="ru-RU" dirty="0">
                <a:latin typeface="+mn-lt"/>
              </a:rPr>
              <a:t>1-2. Креатив — 15 </a:t>
            </a:r>
            <a:br>
              <a:rPr lang="ru-RU" dirty="0">
                <a:latin typeface="+mn-lt"/>
              </a:rPr>
            </a:br>
            <a:r>
              <a:rPr lang="ru-RU" dirty="0" err="1">
                <a:latin typeface="+mn-lt"/>
              </a:rPr>
              <a:t>Политконкретность</a:t>
            </a:r>
            <a:r>
              <a:rPr lang="ru-RU" dirty="0">
                <a:latin typeface="+mn-lt"/>
              </a:rPr>
              <a:t> — 15 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3. Преемник — 11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678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00319"/>
          </a:xfrm>
        </p:spPr>
        <p:txBody>
          <a:bodyPr/>
          <a:lstStyle/>
          <a:p>
            <a:r>
              <a:rPr lang="ru-RU" sz="2800" dirty="0"/>
              <a:t>Слово 2008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189608"/>
            <a:ext cx="8946541" cy="505879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Слово-2008: </a:t>
            </a:r>
            <a:br>
              <a:rPr lang="ru-RU" dirty="0"/>
            </a:br>
            <a:r>
              <a:rPr lang="ru-RU" dirty="0"/>
              <a:t>1. кризис - 27 баллов </a:t>
            </a:r>
            <a:br>
              <a:rPr lang="ru-RU" dirty="0"/>
            </a:br>
            <a:r>
              <a:rPr lang="ru-RU" dirty="0"/>
              <a:t>2. </a:t>
            </a:r>
            <a:r>
              <a:rPr lang="ru-RU" dirty="0" err="1"/>
              <a:t>коллайдер</a:t>
            </a:r>
            <a:r>
              <a:rPr lang="ru-RU" dirty="0"/>
              <a:t> - 14 </a:t>
            </a:r>
            <a:br>
              <a:rPr lang="ru-RU" dirty="0"/>
            </a:br>
            <a:r>
              <a:rPr lang="ru-RU" dirty="0"/>
              <a:t>3. великодержавность - 12 </a:t>
            </a:r>
            <a:br>
              <a:rPr lang="ru-RU" dirty="0"/>
            </a:br>
            <a:r>
              <a:rPr lang="ru-RU" dirty="0"/>
              <a:t>4. война - 11 </a:t>
            </a:r>
            <a:br>
              <a:rPr lang="ru-RU" dirty="0"/>
            </a:br>
            <a:r>
              <a:rPr lang="ru-RU" dirty="0"/>
              <a:t>5. коррупция - 9 </a:t>
            </a:r>
            <a:br>
              <a:rPr lang="ru-RU" dirty="0"/>
            </a:br>
            <a:r>
              <a:rPr lang="ru-RU" dirty="0"/>
              <a:t>6. </a:t>
            </a:r>
            <a:r>
              <a:rPr lang="ru-RU" dirty="0" err="1"/>
              <a:t>волатильный</a:t>
            </a:r>
            <a:r>
              <a:rPr lang="ru-RU" dirty="0"/>
              <a:t> - 6 </a:t>
            </a:r>
            <a:br>
              <a:rPr lang="ru-RU" dirty="0"/>
            </a:br>
            <a:r>
              <a:rPr lang="ru-RU" dirty="0"/>
              <a:t>7. нефть - 6.</a:t>
            </a:r>
          </a:p>
          <a:p>
            <a:r>
              <a:rPr lang="ru-RU" dirty="0"/>
              <a:t>Жаргонизм и неологизм - 2008: </a:t>
            </a:r>
            <a:br>
              <a:rPr lang="ru-RU" dirty="0"/>
            </a:br>
            <a:r>
              <a:rPr lang="ru-RU" dirty="0"/>
              <a:t>1. </a:t>
            </a:r>
            <a:r>
              <a:rPr lang="ru-RU" dirty="0" err="1"/>
              <a:t>пазитифф</a:t>
            </a:r>
            <a:r>
              <a:rPr lang="ru-RU" dirty="0"/>
              <a:t> (</a:t>
            </a:r>
            <a:r>
              <a:rPr lang="ru-RU" dirty="0" err="1"/>
              <a:t>позитифф</a:t>
            </a:r>
            <a:r>
              <a:rPr lang="ru-RU" dirty="0"/>
              <a:t>) - 17</a:t>
            </a:r>
            <a:br>
              <a:rPr lang="ru-RU" dirty="0"/>
            </a:br>
            <a:r>
              <a:rPr lang="ru-RU" dirty="0"/>
              <a:t>2. </a:t>
            </a:r>
            <a:r>
              <a:rPr lang="ru-RU" dirty="0" err="1"/>
              <a:t>Обаманна</a:t>
            </a:r>
            <a:r>
              <a:rPr lang="ru-RU" dirty="0"/>
              <a:t> - 16 </a:t>
            </a:r>
            <a:br>
              <a:rPr lang="ru-RU" dirty="0"/>
            </a:br>
            <a:r>
              <a:rPr lang="ru-RU" dirty="0"/>
              <a:t>3. </a:t>
            </a:r>
            <a:r>
              <a:rPr lang="ru-RU" dirty="0" err="1"/>
              <a:t>стабилизец</a:t>
            </a:r>
            <a:r>
              <a:rPr lang="ru-RU" dirty="0"/>
              <a:t> - 15 </a:t>
            </a:r>
            <a:br>
              <a:rPr lang="ru-RU" dirty="0"/>
            </a:br>
            <a:r>
              <a:rPr lang="ru-RU" dirty="0"/>
              <a:t>4. </a:t>
            </a:r>
            <a:r>
              <a:rPr lang="ru-RU" dirty="0" err="1"/>
              <a:t>кошмарить</a:t>
            </a:r>
            <a:r>
              <a:rPr lang="ru-RU" dirty="0"/>
              <a:t> - 13</a:t>
            </a:r>
            <a:br>
              <a:rPr lang="ru-RU" dirty="0"/>
            </a:br>
            <a:r>
              <a:rPr lang="ru-RU" dirty="0"/>
              <a:t>5. </a:t>
            </a:r>
            <a:r>
              <a:rPr lang="ru-RU" dirty="0" err="1"/>
              <a:t>замкадыши</a:t>
            </a:r>
            <a:r>
              <a:rPr lang="ru-RU" dirty="0"/>
              <a:t> - 8</a:t>
            </a:r>
            <a:br>
              <a:rPr lang="ru-RU" dirty="0"/>
            </a:br>
            <a:r>
              <a:rPr lang="ru-RU" dirty="0"/>
              <a:t>6. </a:t>
            </a:r>
            <a:r>
              <a:rPr lang="ru-RU" dirty="0" err="1"/>
              <a:t>брехлама</a:t>
            </a:r>
            <a:r>
              <a:rPr lang="ru-RU" dirty="0"/>
              <a:t> - 7</a:t>
            </a:r>
            <a:br>
              <a:rPr lang="ru-RU" dirty="0"/>
            </a:br>
            <a:r>
              <a:rPr lang="ru-RU" dirty="0"/>
              <a:t>7. </a:t>
            </a:r>
            <a:r>
              <a:rPr lang="ru-RU" dirty="0" err="1"/>
              <a:t>тандемократия</a:t>
            </a:r>
            <a:r>
              <a:rPr lang="ru-RU" dirty="0"/>
              <a:t> - 7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293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968" y="257452"/>
            <a:ext cx="9404723" cy="872828"/>
          </a:xfrm>
        </p:spPr>
        <p:txBody>
          <a:bodyPr/>
          <a:lstStyle/>
          <a:p>
            <a:r>
              <a:rPr lang="ru-RU" dirty="0"/>
              <a:t>Слово 2009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976544"/>
            <a:ext cx="9177030" cy="5486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Народное голосование: антикризисный – 29,4%; </a:t>
            </a:r>
            <a:r>
              <a:rPr lang="ru-RU" dirty="0" err="1"/>
              <a:t>зомбоящик</a:t>
            </a:r>
            <a:r>
              <a:rPr lang="ru-RU" dirty="0"/>
              <a:t> – 27,2%; </a:t>
            </a:r>
            <a:r>
              <a:rPr lang="ru-RU" dirty="0" err="1"/>
              <a:t>медвепутия</a:t>
            </a:r>
            <a:r>
              <a:rPr lang="ru-RU" dirty="0"/>
              <a:t> – 26,4%</a:t>
            </a:r>
          </a:p>
          <a:p>
            <a:r>
              <a:rPr lang="ru-RU" dirty="0"/>
              <a:t>Профессиональное жюри: перезагрузка; ЕГЭ; дуумвират, тандем; </a:t>
            </a:r>
          </a:p>
          <a:p>
            <a:r>
              <a:rPr lang="ru-RU" dirty="0"/>
              <a:t>Словотворчество – неологизмы-2009.</a:t>
            </a:r>
          </a:p>
          <a:p>
            <a:pPr marL="0" indent="0">
              <a:buNone/>
            </a:pPr>
            <a:r>
              <a:rPr lang="ru-RU" dirty="0"/>
              <a:t>Народное голосование: </a:t>
            </a:r>
            <a:r>
              <a:rPr lang="ru-RU" dirty="0" err="1"/>
              <a:t>нЕхоть</a:t>
            </a:r>
            <a:r>
              <a:rPr lang="ru-RU" dirty="0"/>
              <a:t> – состояние, когда ничего не хочется – 23,4%; </a:t>
            </a:r>
            <a:r>
              <a:rPr lang="ru-RU" dirty="0" err="1"/>
              <a:t>брехлАма</a:t>
            </a:r>
            <a:r>
              <a:rPr lang="ru-RU" dirty="0"/>
              <a:t> – реклама, которая одновременно </a:t>
            </a:r>
            <a:r>
              <a:rPr lang="ru-RU" dirty="0" err="1"/>
              <a:t>брехня</a:t>
            </a:r>
            <a:r>
              <a:rPr lang="ru-RU" dirty="0"/>
              <a:t> и хлам – 21,6%; </a:t>
            </a:r>
            <a:r>
              <a:rPr lang="ru-RU" dirty="0" err="1"/>
              <a:t>нанА</a:t>
            </a:r>
            <a:r>
              <a:rPr lang="ru-RU" dirty="0"/>
              <a:t>-технологии – предвыборные подачки – 21,3%</a:t>
            </a:r>
          </a:p>
          <a:p>
            <a:pPr marL="0" indent="0">
              <a:buNone/>
            </a:pPr>
            <a:r>
              <a:rPr lang="ru-RU" dirty="0"/>
              <a:t>Профессиональное жюри: </a:t>
            </a:r>
            <a:r>
              <a:rPr lang="ru-RU" dirty="0" err="1"/>
              <a:t>нанА</a:t>
            </a:r>
            <a:r>
              <a:rPr lang="ru-RU" dirty="0"/>
              <a:t>-технологии, </a:t>
            </a:r>
            <a:r>
              <a:rPr lang="ru-RU" dirty="0" err="1"/>
              <a:t>брехлАма</a:t>
            </a:r>
            <a:r>
              <a:rPr lang="ru-RU" dirty="0"/>
              <a:t>, </a:t>
            </a:r>
            <a:r>
              <a:rPr lang="ru-RU" dirty="0" err="1"/>
              <a:t>держАвничать</a:t>
            </a:r>
            <a:r>
              <a:rPr lang="ru-RU" dirty="0"/>
              <a:t> – вести себя державно или великодержавно</a:t>
            </a:r>
          </a:p>
          <a:p>
            <a:r>
              <a:rPr lang="ru-RU" dirty="0" err="1"/>
              <a:t>Словосеть</a:t>
            </a:r>
            <a:r>
              <a:rPr lang="ru-RU" dirty="0"/>
              <a:t> – слова про Интернет.</a:t>
            </a:r>
          </a:p>
          <a:p>
            <a:pPr marL="0" indent="0">
              <a:buNone/>
            </a:pPr>
            <a:r>
              <a:rPr lang="ru-RU" dirty="0"/>
              <a:t>Народное голосование: </a:t>
            </a:r>
            <a:r>
              <a:rPr lang="ru-RU" dirty="0" err="1"/>
              <a:t>гУглик</a:t>
            </a:r>
            <a:r>
              <a:rPr lang="ru-RU" dirty="0"/>
              <a:t> – единица известности в интернете; новейшая информационная валюта – 30.01%; </a:t>
            </a:r>
            <a:r>
              <a:rPr lang="ru-RU" dirty="0" err="1"/>
              <a:t>френдёж</a:t>
            </a:r>
            <a:r>
              <a:rPr lang="ru-RU" dirty="0"/>
              <a:t> – механическое расширение списка друзей( в США – </a:t>
            </a:r>
            <a:r>
              <a:rPr lang="ru-RU" dirty="0" err="1"/>
              <a:t>unfriend</a:t>
            </a:r>
            <a:r>
              <a:rPr lang="ru-RU" dirty="0"/>
              <a:t>), «</a:t>
            </a:r>
            <a:r>
              <a:rPr lang="ru-RU" dirty="0" err="1"/>
              <a:t>фрэндов</a:t>
            </a:r>
            <a:r>
              <a:rPr lang="ru-RU" dirty="0"/>
              <a:t>» – 28,3%; </a:t>
            </a:r>
            <a:r>
              <a:rPr lang="ru-RU" dirty="0" err="1"/>
              <a:t>вампьЮтер</a:t>
            </a:r>
            <a:r>
              <a:rPr lang="ru-RU" dirty="0"/>
              <a:t> (от нем. </a:t>
            </a:r>
            <a:r>
              <a:rPr lang="ru-RU" dirty="0" err="1"/>
              <a:t>vampire</a:t>
            </a:r>
            <a:r>
              <a:rPr lang="ru-RU" dirty="0"/>
              <a:t> и англ. </a:t>
            </a:r>
            <a:r>
              <a:rPr lang="ru-RU" dirty="0" err="1"/>
              <a:t>computer</a:t>
            </a:r>
            <a:r>
              <a:rPr lang="ru-RU" dirty="0"/>
              <a:t>) – компьютер по отношению к человеку, впавшему в компьютерную зависимость – 17,3%.</a:t>
            </a:r>
          </a:p>
          <a:p>
            <a:pPr marL="0" indent="0">
              <a:buNone/>
            </a:pPr>
            <a:r>
              <a:rPr lang="ru-RU" dirty="0"/>
              <a:t>Профессиональное жюри: </a:t>
            </a:r>
            <a:r>
              <a:rPr lang="ru-RU" dirty="0" err="1"/>
              <a:t>гуглик</a:t>
            </a:r>
            <a:r>
              <a:rPr lang="ru-RU" dirty="0"/>
              <a:t>, </a:t>
            </a:r>
            <a:r>
              <a:rPr lang="ru-RU" dirty="0" err="1"/>
              <a:t>вампьютер</a:t>
            </a:r>
            <a:r>
              <a:rPr lang="ru-RU" dirty="0"/>
              <a:t>, </a:t>
            </a:r>
            <a:r>
              <a:rPr lang="ru-RU" dirty="0" err="1"/>
              <a:t>осетить</a:t>
            </a:r>
            <a:r>
              <a:rPr lang="ru-RU" dirty="0"/>
              <a:t> – вывесить, опубликовать, издать в Сети; </a:t>
            </a:r>
            <a:r>
              <a:rPr lang="ru-RU" dirty="0" err="1"/>
              <a:t>осетенЕть</a:t>
            </a:r>
            <a:r>
              <a:rPr lang="ru-RU" dirty="0"/>
              <a:t> – срастись с Сетью, «запасть» на нее; </a:t>
            </a:r>
            <a:r>
              <a:rPr lang="ru-RU" dirty="0" err="1"/>
              <a:t>осетенЕлый</a:t>
            </a:r>
            <a:r>
              <a:rPr lang="ru-RU" dirty="0"/>
              <a:t> – наркотически зависимый от Сети.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7361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190</TotalTime>
  <Words>1376</Words>
  <Application>Microsoft Office PowerPoint</Application>
  <PresentationFormat>Širokoúhlá obrazovka</PresentationFormat>
  <Paragraphs>138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3</vt:lpstr>
      <vt:lpstr>Ион</vt:lpstr>
      <vt:lpstr>Актуальная лексика в конкурсе Слово года</vt:lpstr>
      <vt:lpstr>Изменяемость лексики</vt:lpstr>
      <vt:lpstr>Заимствования в новой лексике </vt:lpstr>
      <vt:lpstr>Категории конкурса</vt:lpstr>
      <vt:lpstr>История слов года</vt:lpstr>
      <vt:lpstr>Prezentace aplikace PowerPoint</vt:lpstr>
      <vt:lpstr>Слово 2007</vt:lpstr>
      <vt:lpstr>Слово 2008</vt:lpstr>
      <vt:lpstr>Слово 2009</vt:lpstr>
      <vt:lpstr>Слово 2010</vt:lpstr>
      <vt:lpstr>Prezentace aplikace PowerPoint</vt:lpstr>
      <vt:lpstr>Слово 2012</vt:lpstr>
      <vt:lpstr>Слово 2013</vt:lpstr>
      <vt:lpstr>Слово 2014</vt:lpstr>
      <vt:lpstr>Слово 2015</vt:lpstr>
      <vt:lpstr>Облако слов 2015</vt:lpstr>
      <vt:lpstr>Слово 2016</vt:lpstr>
      <vt:lpstr>Prezentace aplikace PowerPoint</vt:lpstr>
      <vt:lpstr>Слово года 2017</vt:lpstr>
      <vt:lpstr>Prezentace aplikace PowerPoint</vt:lpstr>
      <vt:lpstr>Prezentace aplikace PowerPoint</vt:lpstr>
      <vt:lpstr>Итоги</vt:lpstr>
      <vt:lpstr>Prezentace aplikace PowerPoint</vt:lpstr>
      <vt:lpstr>Prezentace aplikace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Заимствованная лексика в конкурсе Слово года</dc:title>
  <dc:creator>RePack by Diakov</dc:creator>
  <cp:lastModifiedBy>Olga Berger</cp:lastModifiedBy>
  <cp:revision>20</cp:revision>
  <dcterms:created xsi:type="dcterms:W3CDTF">2019-01-14T19:07:38Z</dcterms:created>
  <dcterms:modified xsi:type="dcterms:W3CDTF">2021-04-22T07:50:24Z</dcterms:modified>
</cp:coreProperties>
</file>