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93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62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4122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670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0113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398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024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715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44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57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99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0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39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19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43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5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17BE9-DA1A-2D46-9C81-8819EB0D89A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4E4855-94DF-6F42-A857-7C7A1F6EF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28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lCqrZgb4Css&amp;t=6s" TargetMode="External"/><Relationship Id="rId3" Type="http://schemas.openxmlformats.org/officeDocument/2006/relationships/hyperlink" Target="https://www.youtube.com/watch?v=rdAGJz4NvAg" TargetMode="External"/><Relationship Id="rId7" Type="http://schemas.openxmlformats.org/officeDocument/2006/relationships/hyperlink" Target="https://www.youtube.com/watch?v=GnBaWiFelKg" TargetMode="External"/><Relationship Id="rId2" Type="http://schemas.openxmlformats.org/officeDocument/2006/relationships/hyperlink" Target="https://www.youtube.com/watch?v=rNeKXf5Boz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6Aw2ldRV9fs" TargetMode="External"/><Relationship Id="rId5" Type="http://schemas.openxmlformats.org/officeDocument/2006/relationships/hyperlink" Target="https://www.youtube.com/watch?v=9tYIpFAqfSQ&amp;t=0s" TargetMode="External"/><Relationship Id="rId4" Type="http://schemas.openxmlformats.org/officeDocument/2006/relationships/hyperlink" Target="https://www.youtube.com/watch?v=OkEq9OhbbDQ&amp;t=72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0995707-0D00-6D4A-A68C-9266CB392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/>
            <a:r>
              <a:rPr lang="cs-CZ" sz="6600">
                <a:solidFill>
                  <a:schemeClr val="tx2">
                    <a:lumMod val="75000"/>
                  </a:schemeClr>
                </a:solidFill>
              </a:rPr>
              <a:t>El español patrimonial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4445E4-D2DC-0448-A04C-4345E154D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5048" y="1871831"/>
            <a:ext cx="3084569" cy="319980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Variedades y características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7196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694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E1902A-EBF8-6D4D-9D46-604C69DED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cs-CZ" dirty="0" err="1"/>
              <a:t>Luisiana</a:t>
            </a: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3D9DCE-91E9-5A4E-BD15-ECA900CC5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anchor="ctr">
            <a:normAutofit/>
          </a:bodyPr>
          <a:lstStyle/>
          <a:p>
            <a:pPr lvl="0"/>
            <a:r>
              <a:rPr lang="es-ES" dirty="0"/>
              <a:t>un español de origen canario que, con las influencias lingüísticas lógicas de su entorno, se ha mantenido durante décadas unas pautas reconocibles.</a:t>
            </a:r>
            <a:endParaRPr lang="cs-CZ" dirty="0"/>
          </a:p>
          <a:p>
            <a:pPr lvl="0"/>
            <a:r>
              <a:rPr lang="es-ES" dirty="0"/>
              <a:t>El </a:t>
            </a:r>
            <a:r>
              <a:rPr lang="es-ES" i="1" dirty="0"/>
              <a:t>isleño</a:t>
            </a:r>
            <a:r>
              <a:rPr lang="es-ES" dirty="0"/>
              <a:t>: un español de perfil canario, al que se han incorporado elementos de origen americano, francés e inglés. </a:t>
            </a:r>
            <a:endParaRPr lang="cs-CZ" dirty="0"/>
          </a:p>
          <a:p>
            <a:pPr lvl="0"/>
            <a:r>
              <a:rPr lang="es-ES" i="1" dirty="0"/>
              <a:t>Fonética</a:t>
            </a:r>
            <a:r>
              <a:rPr lang="es-ES" dirty="0"/>
              <a:t>: de origen canario; cierre de -</a:t>
            </a:r>
            <a:r>
              <a:rPr lang="es-ES" i="1" dirty="0"/>
              <a:t>o</a:t>
            </a:r>
            <a:r>
              <a:rPr lang="es-ES" dirty="0"/>
              <a:t> final, velarización de -</a:t>
            </a:r>
            <a:r>
              <a:rPr lang="es-ES" i="1" dirty="0"/>
              <a:t>n</a:t>
            </a:r>
            <a:r>
              <a:rPr lang="es-ES" dirty="0"/>
              <a:t> final, articulación canaria de </a:t>
            </a:r>
            <a:r>
              <a:rPr lang="es-ES" i="1" dirty="0"/>
              <a:t>ch</a:t>
            </a:r>
            <a:r>
              <a:rPr lang="es-ES" dirty="0"/>
              <a:t> o </a:t>
            </a:r>
            <a:r>
              <a:rPr lang="es-ES" dirty="0" err="1"/>
              <a:t>desnazalización</a:t>
            </a:r>
            <a:r>
              <a:rPr lang="es-ES" dirty="0"/>
              <a:t> ante aspirada (</a:t>
            </a:r>
            <a:r>
              <a:rPr lang="es-ES" i="1" dirty="0" err="1"/>
              <a:t>naraha</a:t>
            </a:r>
            <a:r>
              <a:rPr lang="es-ES" dirty="0"/>
              <a:t> ‘naranja’, </a:t>
            </a:r>
            <a:r>
              <a:rPr lang="es-ES" i="1" dirty="0" err="1"/>
              <a:t>sahita</a:t>
            </a:r>
            <a:r>
              <a:rPr lang="es-ES" dirty="0"/>
              <a:t> ‘zanjita’).</a:t>
            </a:r>
            <a:endParaRPr lang="cs-CZ" dirty="0"/>
          </a:p>
          <a:p>
            <a:pPr lvl="0"/>
            <a:r>
              <a:rPr lang="es-ES" i="1" dirty="0"/>
              <a:t>Morfología</a:t>
            </a:r>
            <a:r>
              <a:rPr lang="es-ES" dirty="0"/>
              <a:t>: </a:t>
            </a:r>
            <a:r>
              <a:rPr lang="es-ES" dirty="0" err="1"/>
              <a:t>tb</a:t>
            </a:r>
            <a:r>
              <a:rPr lang="es-ES" dirty="0"/>
              <a:t>. influencia canaria; diminutivos sin infijo (</a:t>
            </a:r>
            <a:r>
              <a:rPr lang="es-ES" i="1" dirty="0" err="1"/>
              <a:t>piesito</a:t>
            </a:r>
            <a:r>
              <a:rPr lang="es-ES" dirty="0"/>
              <a:t> ‘piececito’, </a:t>
            </a:r>
            <a:r>
              <a:rPr lang="es-ES" i="1" dirty="0"/>
              <a:t>lechita</a:t>
            </a:r>
            <a:r>
              <a:rPr lang="es-ES" dirty="0"/>
              <a:t> ‘lechecita’), terminación verbal –</a:t>
            </a:r>
            <a:r>
              <a:rPr lang="es-ES" i="1" dirty="0"/>
              <a:t>nos</a:t>
            </a:r>
            <a:r>
              <a:rPr lang="es-ES" dirty="0"/>
              <a:t> por –</a:t>
            </a:r>
            <a:r>
              <a:rPr lang="es-ES" i="1" dirty="0" err="1"/>
              <a:t>mos</a:t>
            </a:r>
            <a:r>
              <a:rPr lang="es-ES" dirty="0"/>
              <a:t> (</a:t>
            </a:r>
            <a:r>
              <a:rPr lang="es-ES" i="1" dirty="0" err="1"/>
              <a:t>estábano</a:t>
            </a:r>
            <a:r>
              <a:rPr lang="es-ES" dirty="0"/>
              <a:t> ‘estábamos’, </a:t>
            </a:r>
            <a:r>
              <a:rPr lang="es-ES" i="1" dirty="0" err="1"/>
              <a:t>véngano</a:t>
            </a:r>
            <a:r>
              <a:rPr lang="es-ES" dirty="0"/>
              <a:t> ‘vengamos’); </a:t>
            </a:r>
            <a:endParaRPr lang="cs-CZ" dirty="0"/>
          </a:p>
          <a:p>
            <a:endParaRPr lang="cs-CZ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184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9459C1-5B42-C047-8164-E90D2949B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cs-CZ" dirty="0" err="1"/>
              <a:t>Luisiana</a:t>
            </a: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2C82A-E49D-C444-84FF-19667DBE9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anchor="ctr">
            <a:normAutofit/>
          </a:bodyPr>
          <a:lstStyle/>
          <a:p>
            <a:pPr lvl="0"/>
            <a:r>
              <a:rPr lang="es-ES" i="1" dirty="0"/>
              <a:t>Léxico</a:t>
            </a:r>
            <a:r>
              <a:rPr lang="es-ES" dirty="0"/>
              <a:t>: de procedencia canaria; </a:t>
            </a:r>
            <a:r>
              <a:rPr lang="es-ES" i="1" dirty="0"/>
              <a:t>gago</a:t>
            </a:r>
            <a:r>
              <a:rPr lang="es-ES" dirty="0"/>
              <a:t> ‘tartamudo’, </a:t>
            </a:r>
            <a:r>
              <a:rPr lang="es-ES" i="1" dirty="0" err="1"/>
              <a:t>frangoyo</a:t>
            </a:r>
            <a:r>
              <a:rPr lang="es-ES" dirty="0"/>
              <a:t> ‘muchas cosas juntas’, </a:t>
            </a:r>
            <a:r>
              <a:rPr lang="es-ES" i="1" dirty="0" err="1"/>
              <a:t>andoriña</a:t>
            </a:r>
            <a:r>
              <a:rPr lang="es-ES" dirty="0"/>
              <a:t> ‘golondrina’, </a:t>
            </a:r>
            <a:r>
              <a:rPr lang="es-ES" i="1" dirty="0"/>
              <a:t>beletén</a:t>
            </a:r>
            <a:r>
              <a:rPr lang="es-ES" dirty="0"/>
              <a:t> ‘calostro’, </a:t>
            </a:r>
            <a:r>
              <a:rPr lang="es-ES" i="1" dirty="0"/>
              <a:t>gofio</a:t>
            </a:r>
            <a:r>
              <a:rPr lang="es-ES" dirty="0"/>
              <a:t> o </a:t>
            </a:r>
            <a:r>
              <a:rPr lang="es-ES" i="1" dirty="0"/>
              <a:t>botarate</a:t>
            </a:r>
            <a:r>
              <a:rPr lang="es-ES" dirty="0"/>
              <a:t> ‘manirroto’, etc.). </a:t>
            </a:r>
            <a:endParaRPr lang="cs-CZ" dirty="0"/>
          </a:p>
          <a:p>
            <a:r>
              <a:rPr lang="es-ES" dirty="0"/>
              <a:t>[Alvar pudo aplicar con los isleños el mismo cuestionario léxico utilizado para elaborar el </a:t>
            </a:r>
            <a:r>
              <a:rPr lang="es-ES" i="1" dirty="0"/>
              <a:t>Atlas Lingüístico y Etnográfico de las Islas Canarias</a:t>
            </a:r>
            <a:r>
              <a:rPr lang="es-ES" dirty="0"/>
              <a:t> (</a:t>
            </a:r>
            <a:r>
              <a:rPr lang="es-ES" i="1" dirty="0" err="1"/>
              <a:t>ALEICan</a:t>
            </a:r>
            <a:r>
              <a:rPr lang="es-ES" dirty="0"/>
              <a:t>, 1975-78)]</a:t>
            </a:r>
            <a:endParaRPr lang="cs-CZ" dirty="0"/>
          </a:p>
          <a:p>
            <a:r>
              <a:rPr lang="es-ES" dirty="0"/>
              <a:t>Notables aportaciones del español de Hispanoamérica (</a:t>
            </a:r>
            <a:r>
              <a:rPr lang="es-ES" i="1" dirty="0"/>
              <a:t>tafia</a:t>
            </a:r>
            <a:r>
              <a:rPr lang="es-ES" dirty="0"/>
              <a:t> ‘licor de caña de azúcar’, </a:t>
            </a:r>
            <a:r>
              <a:rPr lang="es-ES" i="1" dirty="0"/>
              <a:t>jaiba</a:t>
            </a:r>
            <a:r>
              <a:rPr lang="es-ES" dirty="0"/>
              <a:t> ‘cangrejo de mar’), de portugués (</a:t>
            </a:r>
            <a:r>
              <a:rPr lang="es-ES" i="1" dirty="0" err="1"/>
              <a:t>ensiña</a:t>
            </a:r>
            <a:r>
              <a:rPr lang="es-ES" dirty="0"/>
              <a:t> ‘árbol’, </a:t>
            </a:r>
            <a:r>
              <a:rPr lang="es-ES" i="1" dirty="0" err="1"/>
              <a:t>morianga</a:t>
            </a:r>
            <a:r>
              <a:rPr lang="es-ES" dirty="0"/>
              <a:t> ‘fresa’, </a:t>
            </a:r>
            <a:r>
              <a:rPr lang="es-ES" i="1" dirty="0"/>
              <a:t>sollado</a:t>
            </a:r>
            <a:r>
              <a:rPr lang="es-ES" dirty="0"/>
              <a:t> ‘suelo’), del francés (</a:t>
            </a:r>
            <a:r>
              <a:rPr lang="es-ES" i="1" dirty="0"/>
              <a:t>casquete</a:t>
            </a:r>
            <a:r>
              <a:rPr lang="es-ES" dirty="0"/>
              <a:t> ‘hacha’, </a:t>
            </a:r>
            <a:r>
              <a:rPr lang="es-ES" i="1" dirty="0"/>
              <a:t>creyón</a:t>
            </a:r>
            <a:r>
              <a:rPr lang="es-ES" dirty="0"/>
              <a:t> ‘lápiz’, </a:t>
            </a:r>
            <a:r>
              <a:rPr lang="es-ES" i="1" dirty="0" err="1"/>
              <a:t>frubir</a:t>
            </a:r>
            <a:r>
              <a:rPr lang="es-ES" dirty="0"/>
              <a:t> ‘frotar’), y arcaísmos hispánicos (</a:t>
            </a:r>
            <a:r>
              <a:rPr lang="es-ES" i="1" dirty="0" err="1"/>
              <a:t>estiseras</a:t>
            </a:r>
            <a:r>
              <a:rPr lang="es-ES" dirty="0"/>
              <a:t> ‘tijeras’, </a:t>
            </a:r>
            <a:r>
              <a:rPr lang="es-ES" i="1" dirty="0" err="1"/>
              <a:t>melesina</a:t>
            </a:r>
            <a:r>
              <a:rPr lang="es-ES" dirty="0"/>
              <a:t> ‘medicina’, </a:t>
            </a:r>
            <a:r>
              <a:rPr lang="es-ES" i="1" dirty="0"/>
              <a:t>buruca</a:t>
            </a:r>
            <a:r>
              <a:rPr lang="es-ES" dirty="0"/>
              <a:t> ‘ruido’, etc.).</a:t>
            </a:r>
            <a:endParaRPr lang="cs-CZ" dirty="0"/>
          </a:p>
          <a:p>
            <a:endParaRPr lang="cs-CZ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660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49C6F1-40B7-694C-BBE3-8F48749EC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cs-CZ" dirty="0" err="1"/>
              <a:t>Luisiana</a:t>
            </a: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F44D3C-8739-A84E-A993-42C66EBE4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anchor="ctr">
            <a:normAutofit/>
          </a:bodyPr>
          <a:lstStyle/>
          <a:p>
            <a:pPr lvl="0">
              <a:lnSpc>
                <a:spcPct val="90000"/>
              </a:lnSpc>
            </a:pPr>
            <a:r>
              <a:rPr lang="es-ES" sz="1400" dirty="0"/>
              <a:t>El </a:t>
            </a:r>
            <a:r>
              <a:rPr lang="es-ES" sz="1400" i="1" dirty="0" err="1"/>
              <a:t>bruli</a:t>
            </a:r>
            <a:r>
              <a:rPr lang="es-ES" sz="1400" dirty="0"/>
              <a:t>: una variedad del español isleño; bastante aislada =&gt; incorporación masiva de palabras y elementos fónicos del francés </a:t>
            </a:r>
            <a:r>
              <a:rPr lang="es-ES" sz="1400" i="1" dirty="0" err="1"/>
              <a:t>cajun</a:t>
            </a:r>
            <a:r>
              <a:rPr lang="es-ES" sz="1400" dirty="0"/>
              <a:t> o francés de la Luisiana. </a:t>
            </a:r>
            <a:endParaRPr lang="cs-CZ" sz="1400" dirty="0"/>
          </a:p>
          <a:p>
            <a:pPr lvl="0">
              <a:lnSpc>
                <a:spcPct val="90000"/>
              </a:lnSpc>
            </a:pPr>
            <a:r>
              <a:rPr lang="es-ES" sz="1400" dirty="0"/>
              <a:t>rasgos lingüísticos innovadores (característicos de las hablas canarias): el seseo, la pérdida de consonantes en posición final (</a:t>
            </a:r>
            <a:r>
              <a:rPr lang="es-ES" sz="1400" i="1" dirty="0"/>
              <a:t>partí</a:t>
            </a:r>
            <a:r>
              <a:rPr lang="es-ES" sz="1400" dirty="0"/>
              <a:t> ‘partir’, </a:t>
            </a:r>
            <a:r>
              <a:rPr lang="es-ES" sz="1400" i="1" dirty="0" err="1"/>
              <a:t>curá</a:t>
            </a:r>
            <a:r>
              <a:rPr lang="es-ES" sz="1400" dirty="0"/>
              <a:t> ‘curar’, </a:t>
            </a:r>
            <a:r>
              <a:rPr lang="es-ES" sz="1400" i="1" dirty="0"/>
              <a:t>to lo santo</a:t>
            </a:r>
            <a:r>
              <a:rPr lang="es-ES" sz="1400" dirty="0"/>
              <a:t> ‘todos los santos’), la pérdida de sonoras entre vocales (</a:t>
            </a:r>
            <a:r>
              <a:rPr lang="es-ES" sz="1400" i="1" dirty="0" err="1"/>
              <a:t>pueo</a:t>
            </a:r>
            <a:r>
              <a:rPr lang="es-ES" sz="1400" dirty="0"/>
              <a:t> ‘puedo’, </a:t>
            </a:r>
            <a:r>
              <a:rPr lang="es-ES" sz="1400" i="1" dirty="0" err="1"/>
              <a:t>resao</a:t>
            </a:r>
            <a:r>
              <a:rPr lang="es-ES" sz="1400" dirty="0"/>
              <a:t> ‘rezado’) o el yeísmo.</a:t>
            </a:r>
            <a:endParaRPr lang="cs-CZ" sz="1400" dirty="0"/>
          </a:p>
          <a:p>
            <a:pPr lvl="0">
              <a:lnSpc>
                <a:spcPct val="90000"/>
              </a:lnSpc>
            </a:pPr>
            <a:r>
              <a:rPr lang="es-ES" sz="1400" dirty="0"/>
              <a:t>Los arcaísmos y dialectalismos fónicos y morfológicos (</a:t>
            </a:r>
            <a:r>
              <a:rPr lang="es-ES" sz="1400" i="1" dirty="0" err="1"/>
              <a:t>yuva</a:t>
            </a:r>
            <a:r>
              <a:rPr lang="es-ES" sz="1400" dirty="0"/>
              <a:t> ‘ayuda’, </a:t>
            </a:r>
            <a:r>
              <a:rPr lang="es-ES" sz="1400" i="1" dirty="0" err="1"/>
              <a:t>vaiga</a:t>
            </a:r>
            <a:r>
              <a:rPr lang="es-ES" sz="1400" dirty="0"/>
              <a:t> ‘vaya’), como tampoco los léxicos (</a:t>
            </a:r>
            <a:r>
              <a:rPr lang="es-ES" sz="1400" i="1" dirty="0" err="1"/>
              <a:t>mercá</a:t>
            </a:r>
            <a:r>
              <a:rPr lang="es-ES" sz="1400" dirty="0"/>
              <a:t> ‘mercar’, </a:t>
            </a:r>
            <a:r>
              <a:rPr lang="es-ES" sz="1400" i="1" dirty="0" err="1"/>
              <a:t>melesina</a:t>
            </a:r>
            <a:r>
              <a:rPr lang="es-ES" sz="1400" dirty="0"/>
              <a:t> ‘medicina’, </a:t>
            </a:r>
            <a:r>
              <a:rPr lang="es-ES" sz="1400" i="1" dirty="0" err="1"/>
              <a:t>estizeras</a:t>
            </a:r>
            <a:r>
              <a:rPr lang="es-ES" sz="1400" dirty="0"/>
              <a:t> ‘tijeras’; </a:t>
            </a:r>
            <a:endParaRPr lang="cs-CZ" sz="1400" dirty="0"/>
          </a:p>
          <a:p>
            <a:pPr lvl="0">
              <a:lnSpc>
                <a:spcPct val="90000"/>
              </a:lnSpc>
            </a:pPr>
            <a:r>
              <a:rPr lang="es-ES" sz="1400" dirty="0"/>
              <a:t>abundante presencia de galicismos (</a:t>
            </a:r>
            <a:r>
              <a:rPr lang="es-ES" sz="1400" i="1" dirty="0" err="1"/>
              <a:t>arbe</a:t>
            </a:r>
            <a:r>
              <a:rPr lang="es-ES" sz="1400" dirty="0"/>
              <a:t> ‘árbol’, </a:t>
            </a:r>
            <a:r>
              <a:rPr lang="es-ES" sz="1400" i="1" dirty="0"/>
              <a:t>bató</a:t>
            </a:r>
            <a:r>
              <a:rPr lang="es-ES" sz="1400" dirty="0"/>
              <a:t> ‘bote’, </a:t>
            </a:r>
            <a:r>
              <a:rPr lang="es-ES" sz="1400" i="1" dirty="0" err="1"/>
              <a:t>canar</a:t>
            </a:r>
            <a:r>
              <a:rPr lang="es-ES" sz="1400" dirty="0"/>
              <a:t> ‘pato’, </a:t>
            </a:r>
            <a:r>
              <a:rPr lang="es-ES" sz="1400" i="1" dirty="0" err="1"/>
              <a:t>encor</a:t>
            </a:r>
            <a:r>
              <a:rPr lang="es-ES" sz="1400" dirty="0"/>
              <a:t> ‘otra vez’, </a:t>
            </a:r>
            <a:r>
              <a:rPr lang="es-ES" sz="1400" i="1" dirty="0"/>
              <a:t>feble</a:t>
            </a:r>
            <a:r>
              <a:rPr lang="es-ES" sz="1400" dirty="0"/>
              <a:t> ‘débil’, </a:t>
            </a:r>
            <a:r>
              <a:rPr lang="es-ES" sz="1400" i="1" dirty="0" err="1"/>
              <a:t>gató</a:t>
            </a:r>
            <a:r>
              <a:rPr lang="es-ES" sz="1400" dirty="0"/>
              <a:t> ‘tarta’, </a:t>
            </a:r>
            <a:r>
              <a:rPr lang="es-ES" sz="1400" i="1" dirty="0" err="1"/>
              <a:t>pandil</a:t>
            </a:r>
            <a:r>
              <a:rPr lang="es-ES" sz="1400" dirty="0"/>
              <a:t> ‘reloj’, </a:t>
            </a:r>
            <a:r>
              <a:rPr lang="es-ES" sz="1400" i="1" dirty="0" err="1"/>
              <a:t>surí</a:t>
            </a:r>
            <a:r>
              <a:rPr lang="es-ES" sz="1400" dirty="0"/>
              <a:t> ‘ratón’); frecuentemente pronunciados con fonética francesa, aunque en algunos casos se hayan producido adaptaciones al español.</a:t>
            </a:r>
            <a:endParaRPr lang="cs-CZ" sz="1400" dirty="0"/>
          </a:p>
          <a:p>
            <a:pPr lvl="0">
              <a:lnSpc>
                <a:spcPct val="90000"/>
              </a:lnSpc>
            </a:pPr>
            <a:r>
              <a:rPr lang="es-ES" sz="1400" dirty="0"/>
              <a:t>polémicas sobre la vitalidad de las hablas de Luisiana y, por lo tanto, con sus posibilidades de mantenimiento; “condiciones espléndidas” vs. “hablas vestigiales a punto de extinción” </a:t>
            </a:r>
            <a:endParaRPr lang="cs-CZ" sz="1400" dirty="0"/>
          </a:p>
          <a:p>
            <a:pPr>
              <a:lnSpc>
                <a:spcPct val="90000"/>
              </a:lnSpc>
            </a:pPr>
            <a:r>
              <a:rPr lang="es-ES" sz="1400" dirty="0"/>
              <a:t>Grupo muy reducido, de unos centenares de personas =&gt; creación de asociaciones de los estudios de genealogía, clases del propio dialecto, recolección de muestras habladas, literarias, canciones, etc.</a:t>
            </a:r>
            <a:endParaRPr lang="cs-CZ" sz="14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082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Freeform 6">
            <a:extLst>
              <a:ext uri="{FF2B5EF4-FFF2-40B4-BE49-F238E27FC236}">
                <a16:creationId xmlns:a16="http://schemas.microsoft.com/office/drawing/2014/main" id="{5BD23F8E-2E78-4C84-8EFB-FE6C8ACB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3DC978C-085F-3D42-8664-9C5EE3168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326" y="1318591"/>
            <a:ext cx="5882201" cy="42208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dirty="0" err="1">
                <a:solidFill>
                  <a:schemeClr val="tx2">
                    <a:lumMod val="75000"/>
                  </a:schemeClr>
                </a:solidFill>
              </a:rPr>
              <a:t>Geografía</a:t>
            </a:r>
            <a:r>
              <a:rPr lang="en-US" sz="5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5400" dirty="0" err="1">
                <a:solidFill>
                  <a:schemeClr val="tx2">
                    <a:lumMod val="75000"/>
                  </a:schemeClr>
                </a:solidFill>
              </a:rPr>
              <a:t>lingüística</a:t>
            </a:r>
            <a:r>
              <a:rPr lang="en-US" sz="5400" dirty="0">
                <a:solidFill>
                  <a:schemeClr val="tx2">
                    <a:lumMod val="75000"/>
                  </a:schemeClr>
                </a:solidFill>
              </a:rPr>
              <a:t> del </a:t>
            </a:r>
            <a:r>
              <a:rPr lang="en-US" sz="5400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en-US" sz="5400" dirty="0">
                <a:solidFill>
                  <a:schemeClr val="tx2">
                    <a:lumMod val="75000"/>
                  </a:schemeClr>
                </a:solidFill>
              </a:rPr>
              <a:t> patrimonial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CC2E5E-42F6-2F4D-AA2E-76301A631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519" y="804334"/>
            <a:ext cx="3164648" cy="52493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prácticamente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nada de lo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apuntado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es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exclusivo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este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territorio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=&gt; lo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característico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es el modo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en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que se produce el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cruce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elementos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influencias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tendencias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0135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05FA3-B64D-FC4B-8B16-72D8A55A1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sz="2800">
                <a:solidFill>
                  <a:schemeClr val="tx2">
                    <a:lumMod val="75000"/>
                  </a:schemeClr>
                </a:solidFill>
              </a:rPr>
              <a:t>Conservadurismo fonético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5F084E-4112-3541-B4BB-55123DE93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–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paragógica (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el mare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‘mar’,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azule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‘azul); muy escaso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conservación de labiodental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en pronunciación; en hablantes de edad avanzada (en Tucson) y solo en algunas palabras (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virhen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‘virgen’,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veinte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‘veinte’,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volber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‘volver’, etc.) pero no en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voz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observar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o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viruela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conservación de la interdental [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θ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] (Texas, norte del 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NMex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Arizona); pero hay casos en los que no aparece (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bós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‘voz’,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lús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‘luz’,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asúl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‘azul’) o lo hace de forma variable.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realización africada velar de [x], cercana a la castellana (centro de Texas, sur de 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NMex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conservadurismo en el consonantismo en posición final de sílaba; muy generalizado, salvo algunos puntos. Es rasgo habitual en el español de México.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Estas características podrían vincularse a una influencia del español castellano en su origen, aunque otras hablas hispánicas también ofrezcan restos de ellas; parecen concentrarse en las zonas más periféricas (norte de 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NMex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y Texas).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63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95AE0F-9EDA-5E4E-BB51-01DB0B933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Innovaciones fonéticas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E2724-53A7-5344-935E-7FC4F75CE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seseo; muy extendido; 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tb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 presente en las áreas distinguidoras =&gt; [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θ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] funciona más como resto fónico de una antigua oposición que como entidad fonológica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yeísmo; totalmente generalizado, con diversas realizaciones fonéticas; en general se produce un debilitamiento fónico de la palatal en todas las posiciones, sobre todo entre las vocales; pero se puede conservar en zonas conservadoras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debilitamiento de –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en posición final de sílaba. 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diptongación de vocales en hiato (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tiatro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‘teatro’); muy habitual en las hablas mexicanas. 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rotacismo/lambdacismo (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arcol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‘alcohol’); documentado en centro de Texas pero no es muy frecuente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la asibilación de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rr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observado ya a comienzos del s. XX por Espinosa en 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NMex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 Hoy documentado en la misma área, más en Arizona y en el centro de Texas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la pronunciación fricativa de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ch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; es un rasgo típicamente canario, documentado en el norte de 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NMex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en Arizona y, naturalmente, en Luisiana.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3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B1BE989-7DEA-654B-8A06-77ED3D6F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Valoraciones del léxico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2CBE8-B3D2-CA45-9D68-38F58EAC3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65% de origen patrimonial, 15% mexicanismos, 7% arcaísmos, 5% anglicismos, 3,5% de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nahuatlismos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rusismos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y galicismos no alcanzan 1% conjuntamente =&gt; la base léxica del español de los EE.UU. es de naturaleza patrimonial; además, las palabras más frecuentes de cada área léxica suelen ser siempre patrimoniales.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Arcaísmos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Colorado y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Louisiana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mexicanismos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en Colorado y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nahuatlismos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en la zona fronteriza de Arizona y de Texas. 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Por campos léxicos: 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Los fenómenos atmosféricos =&gt; mayor proporción de palabras patrimoniales, junto al campo de las cuestiones domésticas y la familia. 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Los mexicanismos: el campo del cuerpo humano y el vestuario (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relajado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‘herniado’,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hueso sabroso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‘tobillo’,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guaraches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‘sandalias’,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pantaletas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‘bragas’)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Los arcaísmos: el campo de la agricultura 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Los anglicismos en la enseñanza y en el de la vestimenta (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pale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‘profesor benévolo’,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desk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‘pupitre’,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portfolio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). 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anglicismos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la presencia del inglés en la zona data hasta el siglo XVI, su presencia ha ido creciendo hasta el siglo XIX, y, muy intensamente, a lo largo del siglo XX =&gt; la progresiva presencia de anglicismos léxicos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La transferencia desde inglés =&gt; muestra una importante falta de regularidad. 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34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AA63B4-1BC4-CE4B-A20E-F3E021E0F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El componente del español europeo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72D0BE-764B-414A-82EE-691AEAE13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la historia social del español patrimonial muestra que en Nuevo México hubo españoles usuarios de una modalidad castellana que dejaron allá su forma de hablar.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otros elementos posteriores =&gt; los usos lingüísticos de los españoles que no fueron castellanos, sino andaluces o canarios, o la modalidad de los nacidos ya en tierras americanas. 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los factores sociales: la lejanía, la marginalidad del territorio y la organización social, basada en el control ejercido por las familias oriundas de España; 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todos estos elementos en conjunto favorecieron la conservación de los componentes lingüísticos más tradicionales. 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3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04F8B1-C54B-4A41-B75E-D9DE29EEB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El componente criollo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00C13-3289-DD4B-90AA-F6632D4D7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elementos característicos del español de América, esp. mexicano y centroamericano (léxico, gramática, fonética); 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la influencia de la inmigración mexicana del s. XX.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3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0338E5-A75C-1046-BE8E-EA95D587A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El componente indígena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770E5C-9A33-7B44-8181-B8CC0A55A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coexistencia social: difusión del español entre los indios más cercanos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transferencia de elementos de una lengua a otra (indigenismos tempranos); </a:t>
            </a: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de origen nahua, pero también de otras lenguas, como el comanche.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14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BDD54D-C300-AB4A-B36D-2AAE90758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El componente inglés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63A25-A464-DF40-9F72-C81195DA9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contacto intenso con el inglés sobre todo después de 1848 (Tratado de Guadalupe Hidalgo) y la llegada masiva de los colonos angloparlantes gracias a la apertura de las vías comerciales y la fiebre de oro; 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aparece también en los textos periodísticos del español surgidos en la época, incluso en textos literarios. 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en diversos campos léxicos: cuerpo humano, vestuario, la casa, la familia y la salud, el mundo espiritual, juegos y diversiones, profesiones y oficios, enseñanza, accidentes geográficos, agricultura, animales y ganadería.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63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2F9F8C-5E3E-DF4C-AD5C-6E406B704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cs-CZ" dirty="0" err="1"/>
              <a:t>Nuevo</a:t>
            </a:r>
            <a:r>
              <a:rPr lang="cs-CZ" dirty="0"/>
              <a:t> </a:t>
            </a:r>
            <a:r>
              <a:rPr lang="cs-CZ" dirty="0" err="1"/>
              <a:t>México</a:t>
            </a:r>
            <a:r>
              <a:rPr lang="cs-CZ" dirty="0"/>
              <a:t>, Colorado, Arizona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5ADEA-8C30-BC4F-956D-10CAABB0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anchor="ctr">
            <a:normAutofit/>
          </a:bodyPr>
          <a:lstStyle/>
          <a:p>
            <a:pPr lvl="0">
              <a:lnSpc>
                <a:spcPct val="90000"/>
              </a:lnSpc>
            </a:pPr>
            <a:r>
              <a:rPr lang="es-ES" sz="1400" dirty="0"/>
              <a:t>La variante patrimonial de allí refleja rasgos lingüísticos de viejo cuño. </a:t>
            </a:r>
            <a:endParaRPr lang="cs-CZ" sz="1400" dirty="0"/>
          </a:p>
          <a:p>
            <a:pPr lvl="0">
              <a:lnSpc>
                <a:spcPct val="90000"/>
              </a:lnSpc>
            </a:pPr>
            <a:r>
              <a:rPr lang="es-ES" sz="1400" i="1" dirty="0"/>
              <a:t>fonética</a:t>
            </a:r>
            <a:r>
              <a:rPr lang="es-ES" sz="1400" dirty="0"/>
              <a:t>: una –</a:t>
            </a:r>
            <a:r>
              <a:rPr lang="es-ES" sz="1400" i="1" dirty="0"/>
              <a:t>e</a:t>
            </a:r>
            <a:r>
              <a:rPr lang="es-ES" sz="1400" dirty="0"/>
              <a:t> paragógica (</a:t>
            </a:r>
            <a:r>
              <a:rPr lang="es-ES" sz="1400" i="1" dirty="0" err="1"/>
              <a:t>bebere</a:t>
            </a:r>
            <a:r>
              <a:rPr lang="es-ES" sz="1400" dirty="0"/>
              <a:t> ‘beber’, </a:t>
            </a:r>
            <a:r>
              <a:rPr lang="es-ES" sz="1400" i="1" dirty="0" err="1"/>
              <a:t>papele</a:t>
            </a:r>
            <a:r>
              <a:rPr lang="es-ES" sz="1400" dirty="0"/>
              <a:t> ‘papel’); extendido es el carácter muy abierto de la </a:t>
            </a:r>
            <a:r>
              <a:rPr lang="es-ES" sz="1400" i="1" dirty="0"/>
              <a:t>y</a:t>
            </a:r>
            <a:r>
              <a:rPr lang="es-ES" sz="1400" dirty="0"/>
              <a:t> (</a:t>
            </a:r>
            <a:r>
              <a:rPr lang="es-ES" sz="1400" i="1" dirty="0" err="1"/>
              <a:t>hueia</a:t>
            </a:r>
            <a:r>
              <a:rPr lang="es-ES" sz="1400" dirty="0"/>
              <a:t> ‘huella’, </a:t>
            </a:r>
            <a:r>
              <a:rPr lang="es-ES" sz="1400" i="1" dirty="0" err="1"/>
              <a:t>raia</a:t>
            </a:r>
            <a:r>
              <a:rPr lang="es-ES" sz="1400" dirty="0"/>
              <a:t> ‘raya’, </a:t>
            </a:r>
            <a:r>
              <a:rPr lang="es-ES" sz="1400" i="1" dirty="0" err="1"/>
              <a:t>maio</a:t>
            </a:r>
            <a:r>
              <a:rPr lang="es-ES" sz="1400" dirty="0"/>
              <a:t> ‘mayo’) y su desaparición en contacto con </a:t>
            </a:r>
            <a:r>
              <a:rPr lang="es-ES" sz="1400" i="1" dirty="0"/>
              <a:t>e</a:t>
            </a:r>
            <a:r>
              <a:rPr lang="es-ES" sz="1400" dirty="0"/>
              <a:t> o </a:t>
            </a:r>
            <a:r>
              <a:rPr lang="es-ES" sz="1400" i="1" dirty="0"/>
              <a:t>i</a:t>
            </a:r>
            <a:r>
              <a:rPr lang="es-ES" sz="1400" dirty="0"/>
              <a:t> (</a:t>
            </a:r>
            <a:r>
              <a:rPr lang="es-ES" sz="1400" i="1" dirty="0" err="1"/>
              <a:t>tortía</a:t>
            </a:r>
            <a:r>
              <a:rPr lang="es-ES" sz="1400" dirty="0"/>
              <a:t> ‘tortilla’, </a:t>
            </a:r>
            <a:r>
              <a:rPr lang="es-ES" sz="1400" i="1" dirty="0" err="1"/>
              <a:t>cabeo</a:t>
            </a:r>
            <a:r>
              <a:rPr lang="es-ES" sz="1400" dirty="0"/>
              <a:t> ‘cabello’, </a:t>
            </a:r>
            <a:r>
              <a:rPr lang="es-ES" sz="1400" i="1" dirty="0" err="1"/>
              <a:t>anío</a:t>
            </a:r>
            <a:r>
              <a:rPr lang="es-ES" sz="1400" dirty="0"/>
              <a:t> ‘anillo’); aspiración de la f- [</a:t>
            </a:r>
            <a:r>
              <a:rPr lang="es-ES" sz="1400" dirty="0" err="1"/>
              <a:t>húmo</a:t>
            </a:r>
            <a:r>
              <a:rPr lang="es-ES" sz="1400" dirty="0"/>
              <a:t>, </a:t>
            </a:r>
            <a:r>
              <a:rPr lang="es-ES" sz="1400" dirty="0" err="1"/>
              <a:t>herbír</a:t>
            </a:r>
            <a:r>
              <a:rPr lang="es-ES" sz="1400" dirty="0"/>
              <a:t>, </a:t>
            </a:r>
            <a:r>
              <a:rPr lang="es-ES" sz="1400" dirty="0" err="1"/>
              <a:t>hilár</a:t>
            </a:r>
            <a:r>
              <a:rPr lang="es-ES" sz="1400" dirty="0"/>
              <a:t>, </a:t>
            </a:r>
            <a:r>
              <a:rPr lang="es-ES" sz="1400" dirty="0" err="1"/>
              <a:t>hedér</a:t>
            </a:r>
            <a:r>
              <a:rPr lang="es-ES" sz="1400" dirty="0"/>
              <a:t>, </a:t>
            </a:r>
            <a:r>
              <a:rPr lang="es-ES" sz="1400" dirty="0" err="1"/>
              <a:t>hóyo</a:t>
            </a:r>
            <a:r>
              <a:rPr lang="es-ES" sz="1400" dirty="0"/>
              <a:t>, </a:t>
            </a:r>
            <a:r>
              <a:rPr lang="es-ES" sz="1400" dirty="0" err="1"/>
              <a:t>ahumár</a:t>
            </a:r>
            <a:r>
              <a:rPr lang="es-ES" sz="1400" dirty="0"/>
              <a:t>]; diptongaciones vulgares [</a:t>
            </a:r>
            <a:r>
              <a:rPr lang="es-ES" sz="1400" dirty="0" err="1"/>
              <a:t>páis</a:t>
            </a:r>
            <a:r>
              <a:rPr lang="es-ES" sz="1400" dirty="0"/>
              <a:t>, </a:t>
            </a:r>
            <a:r>
              <a:rPr lang="es-ES" sz="1400" dirty="0" err="1"/>
              <a:t>paráiso</a:t>
            </a:r>
            <a:r>
              <a:rPr lang="es-ES" sz="1400" dirty="0"/>
              <a:t>].</a:t>
            </a:r>
            <a:endParaRPr lang="cs-CZ" sz="1400" dirty="0"/>
          </a:p>
          <a:p>
            <a:pPr lvl="0">
              <a:lnSpc>
                <a:spcPct val="90000"/>
              </a:lnSpc>
            </a:pPr>
            <a:r>
              <a:rPr lang="es-ES" sz="1400" i="1" dirty="0"/>
              <a:t>morfología</a:t>
            </a:r>
            <a:r>
              <a:rPr lang="es-ES" sz="1400" dirty="0"/>
              <a:t>: arcaísmos (</a:t>
            </a:r>
            <a:r>
              <a:rPr lang="es-ES" sz="1400" i="1" dirty="0" err="1"/>
              <a:t>vide</a:t>
            </a:r>
            <a:r>
              <a:rPr lang="es-ES" sz="1400" dirty="0"/>
              <a:t> ‘vi’, </a:t>
            </a:r>
            <a:r>
              <a:rPr lang="es-ES" sz="1400" i="1" dirty="0" err="1"/>
              <a:t>vido</a:t>
            </a:r>
            <a:r>
              <a:rPr lang="es-ES" sz="1400" dirty="0"/>
              <a:t> ‘vio’, </a:t>
            </a:r>
            <a:r>
              <a:rPr lang="es-ES" sz="1400" i="1" dirty="0"/>
              <a:t>truje</a:t>
            </a:r>
            <a:r>
              <a:rPr lang="es-ES" sz="1400" dirty="0"/>
              <a:t> ‘traje’, </a:t>
            </a:r>
            <a:r>
              <a:rPr lang="es-ES" sz="1400" i="1" dirty="0" err="1"/>
              <a:t>trujistes</a:t>
            </a:r>
            <a:r>
              <a:rPr lang="es-ES" sz="1400" dirty="0"/>
              <a:t> ‘trajiste’); formas hoy consideradas vulgares o populares (</a:t>
            </a:r>
            <a:r>
              <a:rPr lang="es-ES" sz="1400" i="1" dirty="0" err="1"/>
              <a:t>hablates</a:t>
            </a:r>
            <a:r>
              <a:rPr lang="es-ES" sz="1400" dirty="0"/>
              <a:t> ‘hablaste’, </a:t>
            </a:r>
            <a:r>
              <a:rPr lang="es-ES" sz="1400" i="1" dirty="0" err="1"/>
              <a:t>vivites</a:t>
            </a:r>
            <a:r>
              <a:rPr lang="es-ES" sz="1400" dirty="0"/>
              <a:t> ‘viviste’, </a:t>
            </a:r>
            <a:r>
              <a:rPr lang="es-ES" sz="1400" i="1" dirty="0"/>
              <a:t>puédanos</a:t>
            </a:r>
            <a:r>
              <a:rPr lang="es-ES" sz="1400" dirty="0"/>
              <a:t> ‘podamos’, </a:t>
            </a:r>
            <a:r>
              <a:rPr lang="es-ES" sz="1400" i="1" dirty="0" err="1"/>
              <a:t>véngamos</a:t>
            </a:r>
            <a:r>
              <a:rPr lang="es-ES" sz="1400" dirty="0"/>
              <a:t> ‘vengamos’, </a:t>
            </a:r>
            <a:r>
              <a:rPr lang="es-ES" sz="1400" i="1" dirty="0" err="1"/>
              <a:t>quedré</a:t>
            </a:r>
            <a:r>
              <a:rPr lang="es-ES" sz="1400" dirty="0"/>
              <a:t> ‘querré’, </a:t>
            </a:r>
            <a:r>
              <a:rPr lang="es-ES" sz="1400" i="1" dirty="0" err="1"/>
              <a:t>traíba</a:t>
            </a:r>
            <a:r>
              <a:rPr lang="es-ES" sz="1400" dirty="0"/>
              <a:t> ‘traía’).</a:t>
            </a:r>
            <a:endParaRPr lang="cs-CZ" sz="1400" dirty="0"/>
          </a:p>
          <a:p>
            <a:pPr lvl="0">
              <a:lnSpc>
                <a:spcPct val="90000"/>
              </a:lnSpc>
            </a:pPr>
            <a:r>
              <a:rPr lang="es-ES" sz="1400" i="1" dirty="0"/>
              <a:t>léxico</a:t>
            </a:r>
            <a:r>
              <a:rPr lang="es-ES" sz="1400" dirty="0"/>
              <a:t>: dialectalismos (</a:t>
            </a:r>
            <a:r>
              <a:rPr lang="es-ES" sz="1400" i="1" dirty="0"/>
              <a:t>lagaña</a:t>
            </a:r>
            <a:r>
              <a:rPr lang="es-ES" sz="1400" dirty="0"/>
              <a:t>, </a:t>
            </a:r>
            <a:r>
              <a:rPr lang="es-ES" sz="1400" i="1" dirty="0" err="1"/>
              <a:t>párparo</a:t>
            </a:r>
            <a:r>
              <a:rPr lang="es-ES" sz="1400" dirty="0"/>
              <a:t>, </a:t>
            </a:r>
            <a:r>
              <a:rPr lang="es-ES" sz="1400" i="1" dirty="0" err="1"/>
              <a:t>molacho</a:t>
            </a:r>
            <a:r>
              <a:rPr lang="es-ES" sz="1400" dirty="0"/>
              <a:t> ‘desdentado’); voces tradicionalmente compartidas con México (</a:t>
            </a:r>
            <a:r>
              <a:rPr lang="es-ES" sz="1400" i="1" dirty="0"/>
              <a:t>cachetazo</a:t>
            </a:r>
            <a:r>
              <a:rPr lang="es-ES" sz="1400" dirty="0"/>
              <a:t>, </a:t>
            </a:r>
            <a:r>
              <a:rPr lang="es-ES" sz="1400" i="1" dirty="0"/>
              <a:t>chueco</a:t>
            </a:r>
            <a:r>
              <a:rPr lang="es-ES" sz="1400" dirty="0"/>
              <a:t> ‘torcido, patiestevado’, </a:t>
            </a:r>
            <a:r>
              <a:rPr lang="es-ES" sz="1400" i="1" dirty="0"/>
              <a:t>halar</a:t>
            </a:r>
            <a:r>
              <a:rPr lang="es-ES" sz="1400" dirty="0"/>
              <a:t> ‘arrastrar’), incluidos los indigenismos (</a:t>
            </a:r>
            <a:r>
              <a:rPr lang="es-ES" sz="1400" i="1" dirty="0"/>
              <a:t>guaraches</a:t>
            </a:r>
            <a:r>
              <a:rPr lang="es-ES" sz="1400" dirty="0"/>
              <a:t> ‘sandalias’, </a:t>
            </a:r>
            <a:r>
              <a:rPr lang="es-ES" sz="1400" i="1" dirty="0"/>
              <a:t>milpa</a:t>
            </a:r>
            <a:r>
              <a:rPr lang="es-ES" sz="1400" dirty="0"/>
              <a:t> ‘maizal’, </a:t>
            </a:r>
            <a:r>
              <a:rPr lang="es-ES" sz="1400" i="1" dirty="0"/>
              <a:t>zopilote</a:t>
            </a:r>
            <a:r>
              <a:rPr lang="es-ES" sz="1400" dirty="0"/>
              <a:t>); indigenismos de la zona (</a:t>
            </a:r>
            <a:r>
              <a:rPr lang="es-ES" sz="1400" i="1" dirty="0"/>
              <a:t>zacate</a:t>
            </a:r>
            <a:r>
              <a:rPr lang="es-ES" sz="1400" dirty="0"/>
              <a:t> ‘césped’, </a:t>
            </a:r>
            <a:r>
              <a:rPr lang="es-ES" sz="1400" i="1" dirty="0"/>
              <a:t>zoquete</a:t>
            </a:r>
            <a:r>
              <a:rPr lang="es-ES" sz="1400" dirty="0"/>
              <a:t> ‘barro’, </a:t>
            </a:r>
            <a:r>
              <a:rPr lang="es-ES" sz="1400" i="1" dirty="0"/>
              <a:t>mitote</a:t>
            </a:r>
            <a:r>
              <a:rPr lang="es-ES" sz="1400" dirty="0"/>
              <a:t> ‘chisme’, </a:t>
            </a:r>
            <a:r>
              <a:rPr lang="es-ES" sz="1400" i="1" dirty="0" err="1"/>
              <a:t>chimajá</a:t>
            </a:r>
            <a:r>
              <a:rPr lang="es-ES" sz="1400" dirty="0"/>
              <a:t> ‘perejil’), curiosamente, en muchos de estos préstamos se mantiene una pronunciación cercana a la de la lengua original; anglicismos han llegado a ser muy frecuentes, sobre todo después de 1912 (</a:t>
            </a:r>
            <a:r>
              <a:rPr lang="es-ES" sz="1400" i="1" dirty="0"/>
              <a:t>torque</a:t>
            </a:r>
            <a:r>
              <a:rPr lang="es-ES" sz="1400" dirty="0"/>
              <a:t> ‘pavo’, </a:t>
            </a:r>
            <a:r>
              <a:rPr lang="es-ES" sz="1400" i="1" dirty="0" err="1"/>
              <a:t>baquiar</a:t>
            </a:r>
            <a:r>
              <a:rPr lang="es-ES" sz="1400" dirty="0"/>
              <a:t> ‘retroceder’, </a:t>
            </a:r>
            <a:r>
              <a:rPr lang="es-ES" sz="1400" i="1" dirty="0"/>
              <a:t>troca</a:t>
            </a:r>
            <a:r>
              <a:rPr lang="es-ES" sz="1400" dirty="0"/>
              <a:t> ‘camión’, </a:t>
            </a:r>
            <a:r>
              <a:rPr lang="es-ES" sz="1400" i="1" dirty="0" err="1"/>
              <a:t>sinc</a:t>
            </a:r>
            <a:r>
              <a:rPr lang="es-ES" sz="1400" dirty="0"/>
              <a:t> ‘fregadero’, </a:t>
            </a:r>
            <a:r>
              <a:rPr lang="es-ES" sz="1400" i="1" dirty="0"/>
              <a:t>choque</a:t>
            </a:r>
            <a:r>
              <a:rPr lang="es-ES" sz="1400" dirty="0"/>
              <a:t> ‘tiza’).</a:t>
            </a:r>
            <a:endParaRPr lang="cs-CZ" sz="1400" dirty="0"/>
          </a:p>
          <a:p>
            <a:pPr>
              <a:lnSpc>
                <a:spcPct val="90000"/>
              </a:lnSpc>
            </a:pPr>
            <a:endParaRPr lang="cs-CZ" sz="14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08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651EF7-E693-C448-9F94-98697F3E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cs-CZ" dirty="0" err="1"/>
              <a:t>Nuevo</a:t>
            </a:r>
            <a:r>
              <a:rPr lang="cs-CZ" dirty="0"/>
              <a:t> </a:t>
            </a:r>
            <a:r>
              <a:rPr lang="cs-CZ" dirty="0" err="1"/>
              <a:t>México</a:t>
            </a:r>
            <a:r>
              <a:rPr lang="cs-CZ" dirty="0"/>
              <a:t>, Colorado, Arizona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ACF62A-6B78-2745-AB46-16E9A4BDD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anchor="ctr">
            <a:normAutofit/>
          </a:bodyPr>
          <a:lstStyle/>
          <a:p>
            <a:r>
              <a:rPr lang="cs-CZ" dirty="0">
                <a:hlinkClick r:id="rId2"/>
              </a:rPr>
              <a:t>Texas</a:t>
            </a:r>
            <a:endParaRPr lang="cs-CZ" dirty="0"/>
          </a:p>
          <a:p>
            <a:r>
              <a:rPr lang="cs-CZ" dirty="0">
                <a:hlinkClick r:id="rId3"/>
              </a:rPr>
              <a:t>Nuevo México</a:t>
            </a:r>
            <a:r>
              <a:rPr lang="cs-CZ" dirty="0"/>
              <a:t> 1</a:t>
            </a:r>
          </a:p>
          <a:p>
            <a:r>
              <a:rPr lang="cs-CZ" dirty="0">
                <a:hlinkClick r:id="rId4"/>
              </a:rPr>
              <a:t>Nuevo México </a:t>
            </a:r>
            <a:r>
              <a:rPr lang="cs-CZ" dirty="0"/>
              <a:t>2</a:t>
            </a:r>
          </a:p>
          <a:p>
            <a:r>
              <a:rPr lang="cs-CZ" dirty="0" err="1">
                <a:hlinkClick r:id="rId5"/>
              </a:rPr>
              <a:t>Nuevo</a:t>
            </a:r>
            <a:r>
              <a:rPr lang="cs-CZ" dirty="0">
                <a:hlinkClick r:id="rId5"/>
              </a:rPr>
              <a:t> </a:t>
            </a:r>
            <a:r>
              <a:rPr lang="cs-CZ" dirty="0" err="1">
                <a:hlinkClick r:id="rId5"/>
              </a:rPr>
              <a:t>México</a:t>
            </a:r>
            <a:r>
              <a:rPr lang="cs-CZ" dirty="0">
                <a:hlinkClick r:id="rId5"/>
              </a:rPr>
              <a:t> </a:t>
            </a:r>
            <a:r>
              <a:rPr lang="cs-CZ" dirty="0"/>
              <a:t>3</a:t>
            </a:r>
          </a:p>
          <a:p>
            <a:r>
              <a:rPr lang="cs-CZ" dirty="0" err="1">
                <a:hlinkClick r:id="rId6"/>
              </a:rPr>
              <a:t>Nuevo</a:t>
            </a:r>
            <a:r>
              <a:rPr lang="cs-CZ" dirty="0">
                <a:hlinkClick r:id="rId6"/>
              </a:rPr>
              <a:t> </a:t>
            </a:r>
            <a:r>
              <a:rPr lang="cs-CZ" dirty="0" err="1">
                <a:hlinkClick r:id="rId6"/>
              </a:rPr>
              <a:t>México</a:t>
            </a:r>
            <a:r>
              <a:rPr lang="cs-CZ" dirty="0">
                <a:hlinkClick r:id="rId6"/>
              </a:rPr>
              <a:t> </a:t>
            </a:r>
            <a:r>
              <a:rPr lang="cs-CZ" dirty="0"/>
              <a:t>4</a:t>
            </a:r>
          </a:p>
          <a:p>
            <a:r>
              <a:rPr lang="cs-CZ" dirty="0">
                <a:hlinkClick r:id="rId7"/>
              </a:rPr>
              <a:t>Isleño</a:t>
            </a:r>
            <a:r>
              <a:rPr lang="cs-CZ" dirty="0"/>
              <a:t> 1</a:t>
            </a:r>
          </a:p>
          <a:p>
            <a:r>
              <a:rPr lang="cs-CZ" dirty="0" err="1">
                <a:hlinkClick r:id="rId8"/>
              </a:rPr>
              <a:t>Isleño</a:t>
            </a:r>
            <a:r>
              <a:rPr lang="cs-CZ" dirty="0"/>
              <a:t> 2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22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9C9AF1-8789-CD49-A29B-9BA107C24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cs-CZ" dirty="0"/>
              <a:t>Texas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54B25B-E337-034F-8BA7-BEA6166D6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anchor="ctr">
            <a:normAutofit/>
          </a:bodyPr>
          <a:lstStyle/>
          <a:p>
            <a:pPr lvl="0">
              <a:lnSpc>
                <a:spcPct val="90000"/>
              </a:lnSpc>
            </a:pPr>
            <a:r>
              <a:rPr lang="es-ES" sz="1500" dirty="0"/>
              <a:t>modalidad fronteriza constituida fundamentalmente por elementos importados desde la región central de México, esp. desde su independencia. </a:t>
            </a:r>
            <a:endParaRPr lang="cs-CZ" sz="1500" dirty="0"/>
          </a:p>
          <a:p>
            <a:pPr lvl="0">
              <a:lnSpc>
                <a:spcPct val="90000"/>
              </a:lnSpc>
            </a:pPr>
            <a:r>
              <a:rPr lang="es-ES" sz="1500" i="1" dirty="0"/>
              <a:t>Fonética</a:t>
            </a:r>
            <a:r>
              <a:rPr lang="es-ES" sz="1500" dirty="0"/>
              <a:t>: rasgos fonéticos conservadores (mantenimiento de la labiodental </a:t>
            </a:r>
            <a:r>
              <a:rPr lang="es-ES" sz="1500" i="1" dirty="0"/>
              <a:t>v</a:t>
            </a:r>
            <a:r>
              <a:rPr lang="es-ES" sz="1500" dirty="0"/>
              <a:t>), junto a otros más innovadores (debilitamiento de la </a:t>
            </a:r>
            <a:r>
              <a:rPr lang="es-ES" sz="1500" i="1" dirty="0"/>
              <a:t>y</a:t>
            </a:r>
            <a:r>
              <a:rPr lang="es-ES" sz="1500" dirty="0"/>
              <a:t> intervocálica, p. ej. </a:t>
            </a:r>
            <a:r>
              <a:rPr lang="es-ES" sz="1500" i="1" dirty="0" err="1"/>
              <a:t>gaína</a:t>
            </a:r>
            <a:r>
              <a:rPr lang="es-ES" sz="1500" dirty="0"/>
              <a:t> ‘gallina’, o la </a:t>
            </a:r>
            <a:r>
              <a:rPr lang="es-ES" sz="1500" i="1" dirty="0" err="1"/>
              <a:t>rr</a:t>
            </a:r>
            <a:r>
              <a:rPr lang="es-ES" sz="1500" dirty="0"/>
              <a:t> asibilada). </a:t>
            </a:r>
            <a:endParaRPr lang="cs-CZ" sz="1500" dirty="0"/>
          </a:p>
          <a:p>
            <a:pPr>
              <a:lnSpc>
                <a:spcPct val="90000"/>
              </a:lnSpc>
            </a:pPr>
            <a:r>
              <a:rPr lang="es-ES" sz="1500" dirty="0"/>
              <a:t>El consonantismo es conservador, en la línea del español mexicano y </a:t>
            </a:r>
            <a:r>
              <a:rPr lang="es-ES" sz="1500" dirty="0" err="1"/>
              <a:t>novomexicano</a:t>
            </a:r>
            <a:r>
              <a:rPr lang="es-ES" sz="1500" dirty="0"/>
              <a:t> (</a:t>
            </a:r>
            <a:r>
              <a:rPr lang="es-ES" sz="1500" i="1" dirty="0"/>
              <a:t>doctor, aritmética, defecto</a:t>
            </a:r>
            <a:r>
              <a:rPr lang="es-ES" sz="1500" dirty="0"/>
              <a:t>). </a:t>
            </a:r>
            <a:endParaRPr lang="cs-CZ" sz="1500" dirty="0"/>
          </a:p>
          <a:p>
            <a:pPr>
              <a:lnSpc>
                <a:spcPct val="90000"/>
              </a:lnSpc>
            </a:pPr>
            <a:r>
              <a:rPr lang="es-ES" sz="1500" dirty="0"/>
              <a:t>Vinculación con las hablas castellanas: se mantiene con cierta firmeza el uso de la interdental [</a:t>
            </a:r>
            <a:r>
              <a:rPr lang="es-ES" sz="1500" dirty="0" err="1"/>
              <a:t>θ</a:t>
            </a:r>
            <a:r>
              <a:rPr lang="es-ES" sz="1500" dirty="0"/>
              <a:t>], más que en </a:t>
            </a:r>
            <a:r>
              <a:rPr lang="es-ES" sz="1500" dirty="0" err="1"/>
              <a:t>NMex</a:t>
            </a:r>
            <a:r>
              <a:rPr lang="es-ES" sz="1500" dirty="0"/>
              <a:t> o Colorado, si no en una oposición sólida con /s/, sí al menos con una frecuencia que recuerda lo que pudo ser una distinción estable en el pasado. Alvar encuentra [</a:t>
            </a:r>
            <a:r>
              <a:rPr lang="es-ES" sz="1500" dirty="0" err="1"/>
              <a:t>θ</a:t>
            </a:r>
            <a:r>
              <a:rPr lang="es-ES" sz="1500" dirty="0"/>
              <a:t>] en casi todos los puntos encuestados en Texas.</a:t>
            </a:r>
            <a:endParaRPr lang="cs-CZ" sz="1500" dirty="0"/>
          </a:p>
          <a:p>
            <a:pPr lvl="0">
              <a:lnSpc>
                <a:spcPct val="90000"/>
              </a:lnSpc>
            </a:pPr>
            <a:r>
              <a:rPr lang="es-ES" sz="1500" i="1" dirty="0"/>
              <a:t>Léxico</a:t>
            </a:r>
            <a:r>
              <a:rPr lang="es-ES" sz="1500" dirty="0"/>
              <a:t>: usos tradicionales del español que se han adaptado a la designación de objetos en la vida actual (</a:t>
            </a:r>
            <a:r>
              <a:rPr lang="es-ES" sz="1500" i="1" dirty="0"/>
              <a:t>arrear</a:t>
            </a:r>
            <a:r>
              <a:rPr lang="es-ES" sz="1500" dirty="0"/>
              <a:t> ‘conducir’, </a:t>
            </a:r>
            <a:r>
              <a:rPr lang="es-ES" sz="1500" i="1" dirty="0"/>
              <a:t>manea</a:t>
            </a:r>
            <a:r>
              <a:rPr lang="es-ES" sz="1500" dirty="0"/>
              <a:t> ‘freno’, </a:t>
            </a:r>
            <a:r>
              <a:rPr lang="es-ES" sz="1500" i="1" dirty="0"/>
              <a:t>manear</a:t>
            </a:r>
            <a:r>
              <a:rPr lang="es-ES" sz="1500" dirty="0"/>
              <a:t> ‘frenar’, </a:t>
            </a:r>
            <a:r>
              <a:rPr lang="es-ES" sz="1500" i="1" dirty="0"/>
              <a:t>rueda</a:t>
            </a:r>
            <a:r>
              <a:rPr lang="es-ES" sz="1500" dirty="0"/>
              <a:t> ‘volante’); también hay </a:t>
            </a:r>
            <a:r>
              <a:rPr lang="es-ES" sz="1500" dirty="0" err="1"/>
              <a:t>nahuatlismos</a:t>
            </a:r>
            <a:r>
              <a:rPr lang="es-ES" sz="1500" dirty="0"/>
              <a:t> léxico, como en </a:t>
            </a:r>
            <a:r>
              <a:rPr lang="es-ES" sz="1500" dirty="0" err="1"/>
              <a:t>NMex</a:t>
            </a:r>
            <a:r>
              <a:rPr lang="es-ES" sz="1500" dirty="0"/>
              <a:t> (</a:t>
            </a:r>
            <a:r>
              <a:rPr lang="es-ES" sz="1500" i="1" dirty="0"/>
              <a:t>popote</a:t>
            </a:r>
            <a:r>
              <a:rPr lang="es-ES" sz="1500" dirty="0"/>
              <a:t> ‘pajita’, </a:t>
            </a:r>
            <a:r>
              <a:rPr lang="es-ES" sz="1500" i="1" dirty="0"/>
              <a:t>elote</a:t>
            </a:r>
            <a:r>
              <a:rPr lang="es-ES" sz="1500" dirty="0"/>
              <a:t> ‘mazorca tierna’, </a:t>
            </a:r>
            <a:r>
              <a:rPr lang="es-ES" sz="1500" i="1" dirty="0" err="1"/>
              <a:t>sacate</a:t>
            </a:r>
            <a:r>
              <a:rPr lang="es-ES" sz="1500" dirty="0"/>
              <a:t> ‘hiedra’); anglicismos (</a:t>
            </a:r>
            <a:r>
              <a:rPr lang="es-ES" sz="1500" i="1" dirty="0" err="1"/>
              <a:t>sut</a:t>
            </a:r>
            <a:r>
              <a:rPr lang="es-ES" sz="1500" dirty="0"/>
              <a:t> ‘traje’, </a:t>
            </a:r>
            <a:r>
              <a:rPr lang="es-ES" sz="1500" i="1" dirty="0"/>
              <a:t>panti</a:t>
            </a:r>
            <a:r>
              <a:rPr lang="es-ES" sz="1500" dirty="0"/>
              <a:t> ‘bragas’, </a:t>
            </a:r>
            <a:r>
              <a:rPr lang="es-ES" sz="1500" i="1" dirty="0" err="1"/>
              <a:t>choc</a:t>
            </a:r>
            <a:r>
              <a:rPr lang="es-ES" sz="1500" dirty="0"/>
              <a:t> ‘tiza’, </a:t>
            </a:r>
            <a:r>
              <a:rPr lang="es-ES" sz="1500" i="1" dirty="0" err="1"/>
              <a:t>octopus</a:t>
            </a:r>
            <a:r>
              <a:rPr lang="es-ES" sz="1500" dirty="0"/>
              <a:t> ‘pulpo’).</a:t>
            </a:r>
            <a:endParaRPr lang="cs-CZ" sz="1500" dirty="0"/>
          </a:p>
          <a:p>
            <a:pPr>
              <a:lnSpc>
                <a:spcPct val="90000"/>
              </a:lnSpc>
            </a:pPr>
            <a:endParaRPr lang="cs-CZ" sz="15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25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0685DC-0CEE-482C-8A89-7A85EECA3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6800D3-52DB-C04D-A2B1-449DAE685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cs-CZ" dirty="0"/>
              <a:t>Texas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628A5-06CF-426B-948A-59ED234C9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E1A04-CD0C-5D4F-9328-79389441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anchor="ctr">
            <a:normAutofit/>
          </a:bodyPr>
          <a:lstStyle/>
          <a:p>
            <a:pPr lvl="0"/>
            <a:r>
              <a:rPr lang="es-ES" dirty="0"/>
              <a:t>La variedad </a:t>
            </a:r>
            <a:r>
              <a:rPr lang="es-ES" i="1" dirty="0" err="1"/>
              <a:t>adaeseña</a:t>
            </a:r>
            <a:r>
              <a:rPr lang="es-ES" dirty="0"/>
              <a:t> (más vinculada históricamente a Texas que a Luisiana): yeísmo (</a:t>
            </a:r>
            <a:r>
              <a:rPr lang="es-ES" i="1" dirty="0" err="1"/>
              <a:t>yorona</a:t>
            </a:r>
            <a:r>
              <a:rPr lang="es-ES" dirty="0"/>
              <a:t> ‘llorona’, </a:t>
            </a:r>
            <a:r>
              <a:rPr lang="es-ES" i="1" dirty="0" err="1"/>
              <a:t>cabeyo</a:t>
            </a:r>
            <a:r>
              <a:rPr lang="es-ES" dirty="0"/>
              <a:t> ‘cabello’); seseo (</a:t>
            </a:r>
            <a:r>
              <a:rPr lang="es-ES" i="1" dirty="0" err="1"/>
              <a:t>dise</a:t>
            </a:r>
            <a:r>
              <a:rPr lang="es-ES" dirty="0"/>
              <a:t> ‘dice’, </a:t>
            </a:r>
            <a:r>
              <a:rPr lang="es-ES" i="1" dirty="0" err="1"/>
              <a:t>duse</a:t>
            </a:r>
            <a:r>
              <a:rPr lang="es-ES" dirty="0"/>
              <a:t> ‘dulce’); pérdida de consonantes sonoras intervocálicas (</a:t>
            </a:r>
            <a:r>
              <a:rPr lang="es-ES" i="1" dirty="0" err="1"/>
              <a:t>mieo</a:t>
            </a:r>
            <a:r>
              <a:rPr lang="es-ES" dirty="0"/>
              <a:t> ‘miedo’) ~ </a:t>
            </a:r>
            <a:r>
              <a:rPr lang="es-ES" u="sng" dirty="0"/>
              <a:t>como en otras hablas americanas</a:t>
            </a:r>
            <a:r>
              <a:rPr lang="es-ES" dirty="0"/>
              <a:t>.</a:t>
            </a:r>
            <a:endParaRPr lang="cs-CZ" dirty="0"/>
          </a:p>
          <a:p>
            <a:r>
              <a:rPr lang="es-ES" dirty="0"/>
              <a:t>Arcaísmos documentados en otros ámbitos hispánicos (</a:t>
            </a:r>
            <a:r>
              <a:rPr lang="es-ES" i="1" dirty="0"/>
              <a:t>asina</a:t>
            </a:r>
            <a:r>
              <a:rPr lang="es-ES" dirty="0"/>
              <a:t> ‘así’, </a:t>
            </a:r>
            <a:r>
              <a:rPr lang="es-ES" i="1" dirty="0"/>
              <a:t>prieto</a:t>
            </a:r>
            <a:r>
              <a:rPr lang="es-ES" dirty="0"/>
              <a:t> ‘negro’, </a:t>
            </a:r>
            <a:r>
              <a:rPr lang="es-ES" i="1" dirty="0" err="1"/>
              <a:t>mesmo</a:t>
            </a:r>
            <a:r>
              <a:rPr lang="es-ES" dirty="0"/>
              <a:t> ‘mismo’, etc.); formas habituales en Andalucía o en Canarias (</a:t>
            </a:r>
            <a:r>
              <a:rPr lang="es-ES" i="1" dirty="0"/>
              <a:t>paloma</a:t>
            </a:r>
            <a:r>
              <a:rPr lang="es-ES" dirty="0"/>
              <a:t> ‘mariposa’, </a:t>
            </a:r>
            <a:r>
              <a:rPr lang="es-ES" i="1" dirty="0"/>
              <a:t>camarón</a:t>
            </a:r>
            <a:r>
              <a:rPr lang="es-ES" dirty="0"/>
              <a:t> ‘cangrejo de agua dulce’, </a:t>
            </a:r>
            <a:r>
              <a:rPr lang="es-ES" i="1" dirty="0"/>
              <a:t>borrego</a:t>
            </a:r>
            <a:r>
              <a:rPr lang="es-ES" dirty="0"/>
              <a:t> ‘oveja’, etc.); voces de origen nahua (</a:t>
            </a:r>
            <a:r>
              <a:rPr lang="es-ES" i="1" dirty="0"/>
              <a:t>camote</a:t>
            </a:r>
            <a:r>
              <a:rPr lang="es-ES" dirty="0"/>
              <a:t> ‘batata’, </a:t>
            </a:r>
            <a:r>
              <a:rPr lang="es-ES" i="1" dirty="0"/>
              <a:t>cuate</a:t>
            </a:r>
            <a:r>
              <a:rPr lang="es-ES" dirty="0"/>
              <a:t> ‘gemelo’, </a:t>
            </a:r>
            <a:r>
              <a:rPr lang="es-ES" i="1" dirty="0"/>
              <a:t>jicote</a:t>
            </a:r>
            <a:r>
              <a:rPr lang="es-ES" dirty="0"/>
              <a:t> ‘avispa’, </a:t>
            </a:r>
            <a:r>
              <a:rPr lang="es-ES" i="1" dirty="0" err="1"/>
              <a:t>ojolote</a:t>
            </a:r>
            <a:r>
              <a:rPr lang="es-ES" dirty="0"/>
              <a:t> ‘buitre’, </a:t>
            </a:r>
            <a:r>
              <a:rPr lang="es-ES" i="1" dirty="0"/>
              <a:t>tapanco</a:t>
            </a:r>
            <a:r>
              <a:rPr lang="es-ES" dirty="0"/>
              <a:t> ‘desván’, </a:t>
            </a:r>
            <a:r>
              <a:rPr lang="es-ES" i="1" dirty="0"/>
              <a:t>tecolote</a:t>
            </a:r>
            <a:r>
              <a:rPr lang="es-ES" dirty="0"/>
              <a:t> ‘búho’); y voces de origen francés (</a:t>
            </a:r>
            <a:r>
              <a:rPr lang="es-ES" i="1" dirty="0" err="1"/>
              <a:t>clepes</a:t>
            </a:r>
            <a:r>
              <a:rPr lang="es-ES" dirty="0"/>
              <a:t> ‘pan frito’, </a:t>
            </a:r>
            <a:r>
              <a:rPr lang="es-ES" i="1" dirty="0" err="1"/>
              <a:t>flambó</a:t>
            </a:r>
            <a:r>
              <a:rPr lang="es-ES" dirty="0"/>
              <a:t> ‘cazuela con fuego’, </a:t>
            </a:r>
            <a:r>
              <a:rPr lang="es-ES" i="1" dirty="0" err="1"/>
              <a:t>grega</a:t>
            </a:r>
            <a:r>
              <a:rPr lang="es-ES" dirty="0"/>
              <a:t> ‘tetera’, </a:t>
            </a:r>
            <a:r>
              <a:rPr lang="es-ES" i="1" dirty="0" err="1"/>
              <a:t>pasaportú</a:t>
            </a:r>
            <a:r>
              <a:rPr lang="es-ES" dirty="0"/>
              <a:t> ‘sierra’, etc.).</a:t>
            </a:r>
            <a:endParaRPr lang="cs-CZ" dirty="0"/>
          </a:p>
          <a:p>
            <a:endParaRPr lang="cs-CZ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902729-F83B-46AA-B572-057BD32A6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6041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65723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{7111BE19-C718-5F4B-A0EB-3856F487B448}tf10001069</Template>
  <TotalTime>413</TotalTime>
  <Words>2075</Words>
  <Application>Microsoft Macintosh PowerPoint</Application>
  <PresentationFormat>Širokoúhlá obrazovka</PresentationFormat>
  <Paragraphs>84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Stébla</vt:lpstr>
      <vt:lpstr>El español patrimonial</vt:lpstr>
      <vt:lpstr>El componente del español europeo</vt:lpstr>
      <vt:lpstr>El componente criollo</vt:lpstr>
      <vt:lpstr>El componente indígena</vt:lpstr>
      <vt:lpstr>El componente inglés</vt:lpstr>
      <vt:lpstr>Nuevo México, Colorado, Arizona</vt:lpstr>
      <vt:lpstr>Nuevo México, Colorado, Arizona</vt:lpstr>
      <vt:lpstr>Texas </vt:lpstr>
      <vt:lpstr>Texas </vt:lpstr>
      <vt:lpstr>Luisiana</vt:lpstr>
      <vt:lpstr>Luisiana</vt:lpstr>
      <vt:lpstr>Luisiana</vt:lpstr>
      <vt:lpstr>Geografía lingüística del español patrimonial</vt:lpstr>
      <vt:lpstr>Conservadurismo fonético</vt:lpstr>
      <vt:lpstr>Innovaciones fonéticas</vt:lpstr>
      <vt:lpstr>Valoraciones del léxico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español patrimonial</dc:title>
  <dc:creator>Ivo Buzek</dc:creator>
  <cp:lastModifiedBy>Ivo Buzek</cp:lastModifiedBy>
  <cp:revision>10</cp:revision>
  <dcterms:created xsi:type="dcterms:W3CDTF">2021-03-22T09:57:45Z</dcterms:created>
  <dcterms:modified xsi:type="dcterms:W3CDTF">2021-03-23T15:16:18Z</dcterms:modified>
</cp:coreProperties>
</file>