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5" r:id="rId18"/>
    <p:sldId id="276" r:id="rId19"/>
    <p:sldId id="277" r:id="rId20"/>
    <p:sldId id="278" r:id="rId21"/>
    <p:sldId id="279" r:id="rId22"/>
    <p:sldId id="272" r:id="rId23"/>
    <p:sldId id="273" r:id="rId24"/>
    <p:sldId id="282" r:id="rId25"/>
    <p:sldId id="274" r:id="rId26"/>
    <p:sldId id="281" r:id="rId27"/>
    <p:sldId id="280" r:id="rId28"/>
    <p:sldId id="283" r:id="rId29"/>
    <p:sldId id="285" r:id="rId30"/>
    <p:sldId id="286" r:id="rId31"/>
    <p:sldId id="287" r:id="rId32"/>
    <p:sldId id="284"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4233"/>
    <a:srgbClr val="34571D"/>
    <a:srgbClr val="82B392"/>
    <a:srgbClr val="195661"/>
    <a:srgbClr val="611919"/>
    <a:srgbClr val="BA6363"/>
    <a:srgbClr val="69968D"/>
    <a:srgbClr val="4A30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562CA4-3DB3-4FFE-9F9F-A384596E23CF}" v="522" dt="2021-05-04T11:34:18.113"/>
    <p1510:client id="{548DCB93-ACF7-4367-B81D-3B1F4D2FF2AC}" v="253" dt="2021-05-04T14:55:23.414"/>
    <p1510:client id="{D94373E9-08CD-419D-9D4C-2AAA3ABF9324}" v="1737" dt="2021-05-05T09:28:50.445"/>
    <p1510:client id="{DF045049-D81C-483A-A5D9-EF12FF651955}" v="4617" dt="2021-05-04T21:58:08.1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2B392">
            <a:alpha val="7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0258" y="950298"/>
            <a:ext cx="9488129" cy="2387600"/>
          </a:xfrm>
        </p:spPr>
        <p:txBody>
          <a:bodyPr/>
          <a:lstStyle/>
          <a:p>
            <a:r>
              <a:rPr lang="en-US" sz="7200" b="1" dirty="0" err="1">
                <a:solidFill>
                  <a:srgbClr val="2D4233"/>
                </a:solidFill>
                <a:latin typeface="Arial"/>
                <a:cs typeface="Calibri Light"/>
              </a:rPr>
              <a:t>Narrativa</a:t>
            </a:r>
            <a:r>
              <a:rPr lang="en-US" sz="7200" b="1" dirty="0">
                <a:solidFill>
                  <a:srgbClr val="2D4233"/>
                </a:solidFill>
                <a:latin typeface="Arial"/>
                <a:cs typeface="Calibri Light"/>
              </a:rPr>
              <a:t> </a:t>
            </a:r>
            <a:r>
              <a:rPr lang="en-US" sz="7200" b="1" dirty="0" err="1">
                <a:solidFill>
                  <a:srgbClr val="2D4233"/>
                </a:solidFill>
                <a:latin typeface="Arial"/>
                <a:cs typeface="Calibri Light"/>
              </a:rPr>
              <a:t>desde</a:t>
            </a:r>
            <a:r>
              <a:rPr lang="en-US" sz="7200" b="1" dirty="0">
                <a:solidFill>
                  <a:srgbClr val="2D4233"/>
                </a:solidFill>
                <a:latin typeface="Arial"/>
                <a:cs typeface="Calibri Light"/>
              </a:rPr>
              <a:t> 1962</a:t>
            </a:r>
            <a:endParaRPr lang="en-US" sz="7200">
              <a:solidFill>
                <a:srgbClr val="2D4233"/>
              </a:solidFill>
              <a:latin typeface="Arial"/>
            </a:endParaRPr>
          </a:p>
        </p:txBody>
      </p:sp>
      <p:sp>
        <p:nvSpPr>
          <p:cNvPr id="4" name="TextBox 3">
            <a:extLst>
              <a:ext uri="{FF2B5EF4-FFF2-40B4-BE49-F238E27FC236}">
                <a16:creationId xmlns:a16="http://schemas.microsoft.com/office/drawing/2014/main" id="{7886BB2E-8981-4EB4-B4A5-2DA83C3DDE6F}"/>
              </a:ext>
            </a:extLst>
          </p:cNvPr>
          <p:cNvSpPr txBox="1"/>
          <p:nvPr/>
        </p:nvSpPr>
        <p:spPr>
          <a:xfrm>
            <a:off x="1565787" y="4208206"/>
            <a:ext cx="430407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Calibri"/>
              </a:rPr>
              <a:t>Mgr. Katarína </a:t>
            </a:r>
            <a:r>
              <a:rPr lang="en-US" sz="2400" b="1" dirty="0" err="1">
                <a:latin typeface="Arial"/>
                <a:cs typeface="Calibri"/>
              </a:rPr>
              <a:t>Gecelovská</a:t>
            </a:r>
            <a:endParaRPr lang="en-US" sz="2400" b="1" dirty="0">
              <a:latin typeface="Arial"/>
              <a:cs typeface="Calibri"/>
            </a:endParaRPr>
          </a:p>
          <a:p>
            <a:endParaRPr lang="en-US" dirty="0">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C593D-A34C-4C4B-B236-D9DFC59ABA19}"/>
              </a:ext>
            </a:extLst>
          </p:cNvPr>
          <p:cNvSpPr>
            <a:spLocks noGrp="1"/>
          </p:cNvSpPr>
          <p:nvPr>
            <p:ph type="title"/>
          </p:nvPr>
        </p:nvSpPr>
        <p:spPr>
          <a:xfrm>
            <a:off x="309717" y="266802"/>
            <a:ext cx="11044083" cy="735628"/>
          </a:xfrm>
        </p:spPr>
        <p:txBody>
          <a:bodyPr/>
          <a:lstStyle/>
          <a:p>
            <a:r>
              <a:rPr lang="en-US" b="1" dirty="0">
                <a:solidFill>
                  <a:srgbClr val="2D4233"/>
                </a:solidFill>
                <a:latin typeface="Arial"/>
                <a:cs typeface="Arial"/>
              </a:rPr>
              <a:t>Tiempo de </a:t>
            </a:r>
            <a:r>
              <a:rPr lang="en-US" b="1" dirty="0" err="1">
                <a:solidFill>
                  <a:srgbClr val="2D4233"/>
                </a:solidFill>
                <a:latin typeface="Arial"/>
                <a:cs typeface="Arial"/>
              </a:rPr>
              <a:t>silencio</a:t>
            </a:r>
            <a:r>
              <a:rPr lang="en-US" b="1" dirty="0">
                <a:solidFill>
                  <a:srgbClr val="2D4233"/>
                </a:solidFill>
                <a:latin typeface="Arial"/>
                <a:cs typeface="Arial"/>
              </a:rPr>
              <a:t> </a:t>
            </a:r>
          </a:p>
        </p:txBody>
      </p:sp>
      <p:sp>
        <p:nvSpPr>
          <p:cNvPr id="3" name="Content Placeholder 2">
            <a:extLst>
              <a:ext uri="{FF2B5EF4-FFF2-40B4-BE49-F238E27FC236}">
                <a16:creationId xmlns:a16="http://schemas.microsoft.com/office/drawing/2014/main" id="{50461188-8EA1-482A-BBEB-458928428238}"/>
              </a:ext>
            </a:extLst>
          </p:cNvPr>
          <p:cNvSpPr>
            <a:spLocks noGrp="1"/>
          </p:cNvSpPr>
          <p:nvPr>
            <p:ph idx="1"/>
          </p:nvPr>
        </p:nvSpPr>
        <p:spPr>
          <a:xfrm>
            <a:off x="309717" y="1174238"/>
            <a:ext cx="11609436" cy="5420595"/>
          </a:xfrm>
        </p:spPr>
        <p:txBody>
          <a:bodyPr vert="horz" lIns="91440" tIns="45720" rIns="91440" bIns="45720" rtlCol="0" anchor="t">
            <a:normAutofit/>
          </a:bodyPr>
          <a:lstStyle/>
          <a:p>
            <a:pPr marL="0" indent="0" algn="just">
              <a:buNone/>
            </a:pPr>
            <a:r>
              <a:rPr lang="es" dirty="0">
                <a:ea typeface="+mn-lt"/>
                <a:cs typeface="+mn-lt"/>
              </a:rPr>
              <a:t>Pedro, Dorita y su madre van a la feria, en donde se divierten y Pedro le compra dulces a Dorita. Pero en la feria está también el Patrona que sigue deseando la venganza y le da puñaladas a Dorita. La joven muere. Pedro está desilusionado y hastiado del mundo y de la sociedad. Tiene un monólogo trágico e irónico a la vez, sobre el tiempo de silencio, en el que vivimos. Sobre la época del sufrimiento e injusticia, soportados por la gente en silencio. Las bombas y la radiación alfa o gama tampoco matan con el ruido. La mejor y la más eficaz máquina es la que no hace ruido. Le gente es apática, cansada, ya ni siquiera siente el dolor y por eso no grita. Pedro, resignado y frustrado (no puede dedicarse a la ciencia), se va al campo. </a:t>
            </a:r>
            <a:endParaRPr lang="en-US"/>
          </a:p>
        </p:txBody>
      </p:sp>
    </p:spTree>
    <p:extLst>
      <p:ext uri="{BB962C8B-B14F-4D97-AF65-F5344CB8AC3E}">
        <p14:creationId xmlns:p14="http://schemas.microsoft.com/office/powerpoint/2010/main" val="3921695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4EEC9-67A8-4707-A63A-710703DDFFB7}"/>
              </a:ext>
            </a:extLst>
          </p:cNvPr>
          <p:cNvSpPr>
            <a:spLocks noGrp="1"/>
          </p:cNvSpPr>
          <p:nvPr>
            <p:ph type="title"/>
          </p:nvPr>
        </p:nvSpPr>
        <p:spPr>
          <a:xfrm>
            <a:off x="223684" y="131609"/>
            <a:ext cx="10589341" cy="846240"/>
          </a:xfrm>
        </p:spPr>
        <p:txBody>
          <a:bodyPr>
            <a:normAutofit/>
          </a:bodyPr>
          <a:lstStyle/>
          <a:p>
            <a:r>
              <a:rPr lang="en-US" b="1" dirty="0">
                <a:solidFill>
                  <a:srgbClr val="2D4233"/>
                </a:solidFill>
                <a:latin typeface="Arial"/>
                <a:cs typeface="Calibri Light"/>
              </a:rPr>
              <a:t>Tiempo de </a:t>
            </a:r>
            <a:r>
              <a:rPr lang="en-US" b="1" dirty="0" err="1">
                <a:solidFill>
                  <a:srgbClr val="2D4233"/>
                </a:solidFill>
                <a:latin typeface="Arial"/>
                <a:cs typeface="Calibri Light"/>
              </a:rPr>
              <a:t>silencio</a:t>
            </a:r>
            <a:endParaRPr lang="en-US" b="1" dirty="0" err="1">
              <a:latin typeface="Arial"/>
              <a:cs typeface="Calibri Light"/>
            </a:endParaRPr>
          </a:p>
        </p:txBody>
      </p:sp>
      <p:sp>
        <p:nvSpPr>
          <p:cNvPr id="3" name="Content Placeholder 2">
            <a:extLst>
              <a:ext uri="{FF2B5EF4-FFF2-40B4-BE49-F238E27FC236}">
                <a16:creationId xmlns:a16="http://schemas.microsoft.com/office/drawing/2014/main" id="{CBE7BC5A-2E0C-4C6B-9A60-CA884BE4169F}"/>
              </a:ext>
            </a:extLst>
          </p:cNvPr>
          <p:cNvSpPr>
            <a:spLocks noGrp="1"/>
          </p:cNvSpPr>
          <p:nvPr>
            <p:ph idx="1"/>
          </p:nvPr>
        </p:nvSpPr>
        <p:spPr>
          <a:xfrm>
            <a:off x="223684" y="1051335"/>
            <a:ext cx="11855246" cy="5604951"/>
          </a:xfrm>
        </p:spPr>
        <p:txBody>
          <a:bodyPr vert="horz" lIns="91440" tIns="45720" rIns="91440" bIns="45720" rtlCol="0" anchor="t">
            <a:normAutofit fontScale="92500" lnSpcReduction="20000"/>
          </a:bodyPr>
          <a:lstStyle/>
          <a:p>
            <a:r>
              <a:rPr lang="es" b="1" dirty="0">
                <a:ea typeface="+mn-lt"/>
                <a:cs typeface="+mn-lt"/>
              </a:rPr>
              <a:t>narración mediante lugares/espacios</a:t>
            </a:r>
          </a:p>
          <a:p>
            <a:r>
              <a:rPr lang="es" b="1" dirty="0">
                <a:cs typeface="Calibri"/>
              </a:rPr>
              <a:t>el narrador varía - </a:t>
            </a:r>
            <a:r>
              <a:rPr lang="es" dirty="0">
                <a:cs typeface="Calibri"/>
              </a:rPr>
              <a:t>1. persona de singular (Pedro, la dueña de la pensión, el Patrona), 1. persona de plural, 3. persona...</a:t>
            </a:r>
          </a:p>
          <a:p>
            <a:r>
              <a:rPr lang="es" b="1" dirty="0">
                <a:cs typeface="Calibri"/>
              </a:rPr>
              <a:t>se mezcla </a:t>
            </a:r>
            <a:r>
              <a:rPr lang="es" b="1" dirty="0">
                <a:ea typeface="+mn-lt"/>
                <a:cs typeface="+mn-lt"/>
              </a:rPr>
              <a:t>el estilo artístico y el estilo científico </a:t>
            </a:r>
          </a:p>
          <a:p>
            <a:r>
              <a:rPr lang="es" dirty="0">
                <a:ea typeface="+mn-lt"/>
                <a:cs typeface="+mn-lt"/>
              </a:rPr>
              <a:t>hay </a:t>
            </a:r>
            <a:r>
              <a:rPr lang="es" b="1" u="sng" dirty="0">
                <a:ea typeface="+mn-lt"/>
                <a:cs typeface="+mn-lt"/>
              </a:rPr>
              <a:t>fuerte ironía</a:t>
            </a:r>
            <a:r>
              <a:rPr lang="es" dirty="0">
                <a:ea typeface="+mn-lt"/>
                <a:cs typeface="+mn-lt"/>
              </a:rPr>
              <a:t>, </a:t>
            </a:r>
            <a:r>
              <a:rPr lang="es" b="1" u="sng" dirty="0">
                <a:ea typeface="+mn-lt"/>
                <a:cs typeface="+mn-lt"/>
              </a:rPr>
              <a:t>desajustes entre realidad y expresión</a:t>
            </a:r>
            <a:endParaRPr lang="es" b="1" u="sng">
              <a:cs typeface="Calibri"/>
            </a:endParaRPr>
          </a:p>
          <a:p>
            <a:r>
              <a:rPr lang="es" b="1" dirty="0">
                <a:ea typeface="+mn-lt"/>
                <a:cs typeface="+mn-lt"/>
              </a:rPr>
              <a:t>el tratamiento mítico:</a:t>
            </a:r>
            <a:r>
              <a:rPr lang="es" dirty="0">
                <a:ea typeface="+mn-lt"/>
                <a:cs typeface="+mn-lt"/>
              </a:rPr>
              <a:t> por ejemplo Muecas, cuando acude a la pensión de Pedro, es «mensajero que la noche envía»; las tres mujeres de la pensión son «las tres diosas» o «las tres parcas», a los burdeles se les llama «lugares de celebración de nocturnales ritos órficos», los sótanos de la Dirección General de Seguridad son un «laberinto», etc.</a:t>
            </a:r>
          </a:p>
          <a:p>
            <a:r>
              <a:rPr lang="es" dirty="0">
                <a:ea typeface="+mn-lt"/>
                <a:cs typeface="+mn-lt"/>
              </a:rPr>
              <a:t>se notan </a:t>
            </a:r>
            <a:r>
              <a:rPr lang="es" b="1" dirty="0">
                <a:ea typeface="+mn-lt"/>
                <a:cs typeface="+mn-lt"/>
              </a:rPr>
              <a:t>relaciones intertextuales</a:t>
            </a:r>
            <a:r>
              <a:rPr lang="es" dirty="0">
                <a:ea typeface="+mn-lt"/>
                <a:cs typeface="+mn-lt"/>
              </a:rPr>
              <a:t> </a:t>
            </a:r>
            <a:r>
              <a:rPr lang="es" b="1" dirty="0">
                <a:ea typeface="+mn-lt"/>
                <a:cs typeface="+mn-lt"/>
              </a:rPr>
              <a:t>con</a:t>
            </a:r>
            <a:r>
              <a:rPr lang="es" dirty="0">
                <a:ea typeface="+mn-lt"/>
                <a:cs typeface="+mn-lt"/>
              </a:rPr>
              <a:t> las obras como </a:t>
            </a:r>
            <a:r>
              <a:rPr lang="es" b="1" i="1" dirty="0">
                <a:ea typeface="+mn-lt"/>
                <a:cs typeface="+mn-lt"/>
              </a:rPr>
              <a:t>Don Quijote</a:t>
            </a:r>
            <a:r>
              <a:rPr lang="es" b="1" dirty="0">
                <a:ea typeface="+mn-lt"/>
                <a:cs typeface="+mn-lt"/>
              </a:rPr>
              <a:t> </a:t>
            </a:r>
            <a:r>
              <a:rPr lang="es" dirty="0">
                <a:ea typeface="+mn-lt"/>
                <a:cs typeface="+mn-lt"/>
              </a:rPr>
              <a:t>o</a:t>
            </a:r>
            <a:r>
              <a:rPr lang="es" b="1" dirty="0">
                <a:ea typeface="+mn-lt"/>
                <a:cs typeface="+mn-lt"/>
              </a:rPr>
              <a:t> </a:t>
            </a:r>
            <a:r>
              <a:rPr lang="es" b="1" i="1" dirty="0">
                <a:ea typeface="+mn-lt"/>
                <a:cs typeface="+mn-lt"/>
              </a:rPr>
              <a:t>Luces de Bohemia</a:t>
            </a:r>
            <a:r>
              <a:rPr lang="es" i="1" dirty="0">
                <a:ea typeface="+mn-lt"/>
                <a:cs typeface="+mn-lt"/>
              </a:rPr>
              <a:t> </a:t>
            </a:r>
          </a:p>
          <a:p>
            <a:r>
              <a:rPr lang="es" dirty="0">
                <a:ea typeface="+mn-lt"/>
                <a:cs typeface="+mn-lt"/>
              </a:rPr>
              <a:t>alusiones a </a:t>
            </a:r>
            <a:r>
              <a:rPr lang="es" b="1" i="1" dirty="0">
                <a:ea typeface="+mn-lt"/>
                <a:cs typeface="+mn-lt"/>
              </a:rPr>
              <a:t>Ulises</a:t>
            </a:r>
            <a:r>
              <a:rPr lang="es" dirty="0">
                <a:ea typeface="+mn-lt"/>
                <a:cs typeface="+mn-lt"/>
              </a:rPr>
              <a:t> de James Joyce y a la </a:t>
            </a:r>
            <a:r>
              <a:rPr lang="es" b="1" i="1" dirty="0">
                <a:ea typeface="+mn-lt"/>
                <a:cs typeface="+mn-lt"/>
              </a:rPr>
              <a:t>Odisea</a:t>
            </a:r>
          </a:p>
          <a:p>
            <a:r>
              <a:rPr lang="es" b="1" dirty="0">
                <a:ea typeface="+mn-lt"/>
                <a:cs typeface="+mn-lt"/>
              </a:rPr>
              <a:t>contraste entre la realidad presentada (vulgar, cursi,  cruel) y un enfoque plagado de referencias culturales nobles</a:t>
            </a:r>
            <a:endParaRPr lang="es" b="1" i="1" dirty="0">
              <a:ea typeface="+mn-lt"/>
              <a:cs typeface="+mn-lt"/>
            </a:endParaRPr>
          </a:p>
          <a:p>
            <a:endParaRPr lang="es" dirty="0">
              <a:cs typeface="Calibri" panose="020F0502020204030204"/>
            </a:endParaRPr>
          </a:p>
          <a:p>
            <a:endParaRPr lang="es" dirty="0">
              <a:ea typeface="+mn-lt"/>
              <a:cs typeface="+mn-lt"/>
            </a:endParaRPr>
          </a:p>
        </p:txBody>
      </p:sp>
    </p:spTree>
    <p:extLst>
      <p:ext uri="{BB962C8B-B14F-4D97-AF65-F5344CB8AC3E}">
        <p14:creationId xmlns:p14="http://schemas.microsoft.com/office/powerpoint/2010/main" val="4073919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4EEC9-67A8-4707-A63A-710703DDFFB7}"/>
              </a:ext>
            </a:extLst>
          </p:cNvPr>
          <p:cNvSpPr>
            <a:spLocks noGrp="1"/>
          </p:cNvSpPr>
          <p:nvPr>
            <p:ph type="title"/>
          </p:nvPr>
        </p:nvSpPr>
        <p:spPr>
          <a:xfrm>
            <a:off x="223684" y="131609"/>
            <a:ext cx="11351341" cy="858531"/>
          </a:xfrm>
        </p:spPr>
        <p:txBody>
          <a:bodyPr>
            <a:normAutofit/>
          </a:bodyPr>
          <a:lstStyle/>
          <a:p>
            <a:r>
              <a:rPr lang="en-US" b="1" dirty="0">
                <a:solidFill>
                  <a:srgbClr val="2D4233"/>
                </a:solidFill>
                <a:latin typeface="Arial"/>
                <a:cs typeface="Calibri Light"/>
              </a:rPr>
              <a:t>Tiempo de </a:t>
            </a:r>
            <a:r>
              <a:rPr lang="en-US" b="1" dirty="0" err="1">
                <a:solidFill>
                  <a:srgbClr val="2D4233"/>
                </a:solidFill>
                <a:latin typeface="Arial"/>
                <a:cs typeface="Calibri Light"/>
              </a:rPr>
              <a:t>silencio</a:t>
            </a:r>
            <a:endParaRPr lang="en-US" b="1" dirty="0" err="1">
              <a:latin typeface="Arial"/>
              <a:cs typeface="Calibri Light"/>
            </a:endParaRPr>
          </a:p>
        </p:txBody>
      </p:sp>
      <p:sp>
        <p:nvSpPr>
          <p:cNvPr id="3" name="Content Placeholder 2">
            <a:extLst>
              <a:ext uri="{FF2B5EF4-FFF2-40B4-BE49-F238E27FC236}">
                <a16:creationId xmlns:a16="http://schemas.microsoft.com/office/drawing/2014/main" id="{CBE7BC5A-2E0C-4C6B-9A60-CA884BE4169F}"/>
              </a:ext>
            </a:extLst>
          </p:cNvPr>
          <p:cNvSpPr>
            <a:spLocks noGrp="1"/>
          </p:cNvSpPr>
          <p:nvPr>
            <p:ph idx="1"/>
          </p:nvPr>
        </p:nvSpPr>
        <p:spPr>
          <a:xfrm>
            <a:off x="223684" y="1112787"/>
            <a:ext cx="11609439" cy="5555789"/>
          </a:xfrm>
        </p:spPr>
        <p:txBody>
          <a:bodyPr vert="horz" lIns="91440" tIns="45720" rIns="91440" bIns="45720" rtlCol="0" anchor="t">
            <a:normAutofit/>
          </a:bodyPr>
          <a:lstStyle/>
          <a:p>
            <a:pPr algn="just">
              <a:buNone/>
            </a:pPr>
            <a:r>
              <a:rPr lang="es" dirty="0">
                <a:ea typeface="+mn-lt"/>
                <a:cs typeface="+mn-lt"/>
              </a:rPr>
              <a:t> </a:t>
            </a:r>
            <a:r>
              <a:rPr lang="es" i="1" dirty="0">
                <a:ea typeface="+mn-lt"/>
                <a:cs typeface="+mn-lt"/>
              </a:rPr>
              <a:t> ¡Allí estaban las chabolas! Sobre un pequeño montículo en que concluía la carretera derruida, Amador se había alzado —como muchos siglos antes Moisés sobre un monte más alto— y señalaba con ademán solemne y con el estallido de la sonrisa de sus belfos gloriosos el </a:t>
            </a:r>
            <a:r>
              <a:rPr lang="es" i="1" dirty="0" err="1">
                <a:ea typeface="+mn-lt"/>
                <a:cs typeface="+mn-lt"/>
              </a:rPr>
              <a:t>vallizuelo</a:t>
            </a:r>
            <a:r>
              <a:rPr lang="es" i="1" dirty="0">
                <a:ea typeface="+mn-lt"/>
                <a:cs typeface="+mn-lt"/>
              </a:rPr>
              <a:t> escondido entre dos montañas altivas, una de escombrera y cascote, de ya vieja y expoliada basura ciudadana la otra (de la que la busca de los indígenas colindantes había extraído toda sustancia aprovechable valiosa o nutritiva) en el que florecían, pegados los unos a los otros, los soberbios alcázares de la miseria. La limitada llanura aparecía completamente ocupada por aquellas oníricas construcciones confeccionadas con maderas de embalaje de naranjas y latas de leche condensada, con láminas metálicas provenientes de envases de petróleo o de alquitrán, </a:t>
            </a:r>
            <a:r>
              <a:rPr lang="es" dirty="0">
                <a:ea typeface="+mn-lt"/>
                <a:cs typeface="+mn-lt"/>
              </a:rPr>
              <a:t>(…)</a:t>
            </a:r>
            <a:r>
              <a:rPr lang="es" i="1" dirty="0">
                <a:ea typeface="+mn-lt"/>
                <a:cs typeface="+mn-lt"/>
              </a:rPr>
              <a:t> con ladrillos de «gafa» uno a uno robados en la obra y traídos en el bolsillo de la gabardina, </a:t>
            </a:r>
            <a:r>
              <a:rPr lang="es" dirty="0">
                <a:ea typeface="+mn-lt"/>
                <a:cs typeface="+mn-lt"/>
              </a:rPr>
              <a:t>(…) </a:t>
            </a:r>
            <a:r>
              <a:rPr lang="es" i="1" dirty="0">
                <a:ea typeface="+mn-lt"/>
                <a:cs typeface="+mn-lt"/>
              </a:rPr>
              <a:t>con fragmentos de la barrera de una plaza de toros pintados todavía de color de herrumbre o sangre </a:t>
            </a:r>
            <a:r>
              <a:rPr lang="es" dirty="0">
                <a:ea typeface="+mn-lt"/>
                <a:cs typeface="+mn-lt"/>
              </a:rPr>
              <a:t>(…)</a:t>
            </a:r>
            <a:r>
              <a:rPr lang="es" i="1" dirty="0">
                <a:ea typeface="+mn-lt"/>
                <a:cs typeface="+mn-lt"/>
              </a:rPr>
              <a:t>. </a:t>
            </a:r>
            <a:endParaRPr lang="en-US" i="1" dirty="0">
              <a:cs typeface="Calibri"/>
            </a:endParaRPr>
          </a:p>
        </p:txBody>
      </p:sp>
    </p:spTree>
    <p:extLst>
      <p:ext uri="{BB962C8B-B14F-4D97-AF65-F5344CB8AC3E}">
        <p14:creationId xmlns:p14="http://schemas.microsoft.com/office/powerpoint/2010/main" val="906661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4EEC9-67A8-4707-A63A-710703DDFFB7}"/>
              </a:ext>
            </a:extLst>
          </p:cNvPr>
          <p:cNvSpPr>
            <a:spLocks noGrp="1"/>
          </p:cNvSpPr>
          <p:nvPr>
            <p:ph type="title"/>
          </p:nvPr>
        </p:nvSpPr>
        <p:spPr>
          <a:xfrm>
            <a:off x="223684" y="131609"/>
            <a:ext cx="10994922" cy="760208"/>
          </a:xfrm>
        </p:spPr>
        <p:txBody>
          <a:bodyPr>
            <a:normAutofit/>
          </a:bodyPr>
          <a:lstStyle/>
          <a:p>
            <a:r>
              <a:rPr lang="en-US" b="1" dirty="0">
                <a:solidFill>
                  <a:srgbClr val="2D4233"/>
                </a:solidFill>
                <a:latin typeface="Arial"/>
                <a:cs typeface="Calibri Light"/>
              </a:rPr>
              <a:t>Tiempo de </a:t>
            </a:r>
            <a:r>
              <a:rPr lang="en-US" b="1" dirty="0" err="1">
                <a:solidFill>
                  <a:srgbClr val="2D4233"/>
                </a:solidFill>
                <a:latin typeface="Arial"/>
                <a:cs typeface="Calibri Light"/>
              </a:rPr>
              <a:t>silencio</a:t>
            </a:r>
            <a:r>
              <a:rPr lang="en-US" b="1" dirty="0">
                <a:solidFill>
                  <a:srgbClr val="2D4233"/>
                </a:solidFill>
                <a:latin typeface="Arial"/>
                <a:cs typeface="Calibri Light"/>
              </a:rPr>
              <a:t> </a:t>
            </a:r>
            <a:endParaRPr lang="en-US" sz="3800" b="1" dirty="0">
              <a:latin typeface="Arial"/>
              <a:cs typeface="Calibri Light"/>
            </a:endParaRPr>
          </a:p>
        </p:txBody>
      </p:sp>
      <p:sp>
        <p:nvSpPr>
          <p:cNvPr id="3" name="Content Placeholder 2">
            <a:extLst>
              <a:ext uri="{FF2B5EF4-FFF2-40B4-BE49-F238E27FC236}">
                <a16:creationId xmlns:a16="http://schemas.microsoft.com/office/drawing/2014/main" id="{CBE7BC5A-2E0C-4C6B-9A60-CA884BE4169F}"/>
              </a:ext>
            </a:extLst>
          </p:cNvPr>
          <p:cNvSpPr>
            <a:spLocks noGrp="1"/>
          </p:cNvSpPr>
          <p:nvPr>
            <p:ph idx="1"/>
          </p:nvPr>
        </p:nvSpPr>
        <p:spPr>
          <a:xfrm>
            <a:off x="125362" y="965303"/>
            <a:ext cx="11756923" cy="5703273"/>
          </a:xfrm>
        </p:spPr>
        <p:txBody>
          <a:bodyPr vert="horz" lIns="91440" tIns="45720" rIns="91440" bIns="45720" rtlCol="0" anchor="t">
            <a:noAutofit/>
          </a:bodyPr>
          <a:lstStyle/>
          <a:p>
            <a:pPr algn="just">
              <a:lnSpc>
                <a:spcPct val="100000"/>
              </a:lnSpc>
              <a:buNone/>
            </a:pPr>
            <a:r>
              <a:rPr lang="es" sz="2400" i="1" dirty="0">
                <a:ea typeface="+mn-lt"/>
                <a:cs typeface="+mn-lt"/>
              </a:rPr>
              <a:t>  ¡De qué maravilloso modo allí quedaba patente la capacidad para la improvisación y la original fuerza constructiva del hombre ibero! ¡Cómo los valores espirituales que otros pueblos nos envidian eran palpablemente demostrados en la manera como de la nada y del detritus toda una armoniosa ciudad había surgido a impulsos de su soplo vivificador! ¡Qué conmovedor espectáculo, fuente de noble orgullo para sus compatriotas, componía el </a:t>
            </a:r>
            <a:r>
              <a:rPr lang="es" sz="2400" i="1" dirty="0" err="1">
                <a:ea typeface="+mn-lt"/>
                <a:cs typeface="+mn-lt"/>
              </a:rPr>
              <a:t>vallizuelo</a:t>
            </a:r>
            <a:r>
              <a:rPr lang="es" sz="2400" i="1" dirty="0">
                <a:ea typeface="+mn-lt"/>
                <a:cs typeface="+mn-lt"/>
              </a:rPr>
              <a:t> totalmente cubierto de una proliferante materia gárrula de vida, destellante de colores que no sólo nada tenía que envidiar, sino que incluso superaba las perfectas creaciones —en el fondo monótonas y carentes de gracia— de las especies más inteligentes: las hormigas, las laboriosas abejas, el castor norteamericano! ¡Cómo se patentizaba el brío de una civilización que sabe mostrar su poder creador tanto en la total ausencia de medios de la meseta como en la ubérrima abundancia de las selvas transoceánicas! Porque si es bello lo que otros pueblos —aparentemente superiores— han logrado a fuerza de organización, de trabajo, de riqueza y —por qué no decirlo— de aburrimiento en la haz de sus pálidos países, un grupo </a:t>
            </a:r>
            <a:r>
              <a:rPr lang="es" sz="2400" i="1" dirty="0" err="1">
                <a:ea typeface="+mn-lt"/>
                <a:cs typeface="+mn-lt"/>
              </a:rPr>
              <a:t>achabolado</a:t>
            </a:r>
            <a:r>
              <a:rPr lang="es" sz="2400" i="1" dirty="0">
                <a:ea typeface="+mn-lt"/>
                <a:cs typeface="+mn-lt"/>
              </a:rPr>
              <a:t> como aquél no deja de ser al mismo tiempo recreo para el artista y campo de estudio para el sociólogo. </a:t>
            </a:r>
            <a:endParaRPr lang="es" sz="2400" i="1">
              <a:cs typeface="Calibri"/>
            </a:endParaRPr>
          </a:p>
        </p:txBody>
      </p:sp>
    </p:spTree>
    <p:extLst>
      <p:ext uri="{BB962C8B-B14F-4D97-AF65-F5344CB8AC3E}">
        <p14:creationId xmlns:p14="http://schemas.microsoft.com/office/powerpoint/2010/main" val="876942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4EEC9-67A8-4707-A63A-710703DDFFB7}"/>
              </a:ext>
            </a:extLst>
          </p:cNvPr>
          <p:cNvSpPr>
            <a:spLocks noGrp="1"/>
          </p:cNvSpPr>
          <p:nvPr>
            <p:ph type="title"/>
          </p:nvPr>
        </p:nvSpPr>
        <p:spPr>
          <a:xfrm>
            <a:off x="223684" y="131609"/>
            <a:ext cx="7504471" cy="1153498"/>
          </a:xfrm>
        </p:spPr>
        <p:txBody>
          <a:bodyPr>
            <a:normAutofit fontScale="90000"/>
          </a:bodyPr>
          <a:lstStyle/>
          <a:p>
            <a:r>
              <a:rPr lang="en-US" b="1" dirty="0">
                <a:solidFill>
                  <a:srgbClr val="2D4233"/>
                </a:solidFill>
                <a:latin typeface="Arial"/>
                <a:cs typeface="Calibri Light"/>
              </a:rPr>
              <a:t>Tiempo de </a:t>
            </a:r>
            <a:r>
              <a:rPr lang="en-US" b="1" err="1">
                <a:solidFill>
                  <a:srgbClr val="2D4233"/>
                </a:solidFill>
                <a:latin typeface="Arial"/>
                <a:cs typeface="Calibri Light"/>
              </a:rPr>
              <a:t>silencio</a:t>
            </a:r>
            <a:br>
              <a:rPr lang="en-US" b="1" dirty="0">
                <a:solidFill>
                  <a:srgbClr val="2D4233"/>
                </a:solidFill>
                <a:latin typeface="Arial"/>
                <a:cs typeface="Calibri Light"/>
              </a:rPr>
            </a:br>
            <a:r>
              <a:rPr lang="en-US" sz="3800" b="1" dirty="0">
                <a:latin typeface="Arial"/>
                <a:cs typeface="Calibri Light"/>
              </a:rPr>
              <a:t>Luis Martín-Santos</a:t>
            </a:r>
            <a:endParaRPr lang="en-US" sz="3800" dirty="0" err="1">
              <a:latin typeface="Arial"/>
            </a:endParaRPr>
          </a:p>
        </p:txBody>
      </p:sp>
      <p:sp>
        <p:nvSpPr>
          <p:cNvPr id="3" name="Content Placeholder 2">
            <a:extLst>
              <a:ext uri="{FF2B5EF4-FFF2-40B4-BE49-F238E27FC236}">
                <a16:creationId xmlns:a16="http://schemas.microsoft.com/office/drawing/2014/main" id="{CBE7BC5A-2E0C-4C6B-9A60-CA884BE4169F}"/>
              </a:ext>
            </a:extLst>
          </p:cNvPr>
          <p:cNvSpPr>
            <a:spLocks noGrp="1"/>
          </p:cNvSpPr>
          <p:nvPr>
            <p:ph idx="1"/>
          </p:nvPr>
        </p:nvSpPr>
        <p:spPr>
          <a:xfrm>
            <a:off x="223684" y="1518367"/>
            <a:ext cx="10945762" cy="4941274"/>
          </a:xfrm>
        </p:spPr>
        <p:txBody>
          <a:bodyPr vert="horz" lIns="91440" tIns="45720" rIns="91440" bIns="45720" rtlCol="0" anchor="t">
            <a:normAutofit lnSpcReduction="10000"/>
          </a:bodyPr>
          <a:lstStyle/>
          <a:p>
            <a:pPr marL="0" indent="0">
              <a:buNone/>
            </a:pPr>
            <a:r>
              <a:rPr lang="es" b="1" dirty="0">
                <a:ea typeface="+mn-lt"/>
                <a:cs typeface="+mn-lt"/>
              </a:rPr>
              <a:t>Descripciones de la pensión:</a:t>
            </a:r>
          </a:p>
          <a:p>
            <a:r>
              <a:rPr lang="es" i="1" dirty="0">
                <a:ea typeface="+mn-lt"/>
                <a:cs typeface="+mn-lt"/>
              </a:rPr>
              <a:t>“Eran tan amables con él las tres mujeres de la casa. Aquello ya para él no era pensión. Se había convertido en una familia protectora y oprimente. La astuta anciana había ido seleccionando una colección de hombres solos, estables, de mediana edad, que se retiraban a sus cuartos en cuanto el postre había sido consumido.“</a:t>
            </a:r>
            <a:r>
              <a:rPr lang="es" dirty="0">
                <a:ea typeface="+mn-lt"/>
                <a:cs typeface="+mn-lt"/>
              </a:rPr>
              <a:t> (p. 27) </a:t>
            </a:r>
            <a:endParaRPr lang="en-US">
              <a:ea typeface="+mn-lt"/>
              <a:cs typeface="+mn-lt"/>
            </a:endParaRPr>
          </a:p>
          <a:p>
            <a:r>
              <a:rPr lang="es" dirty="0">
                <a:ea typeface="+mn-lt"/>
                <a:cs typeface="+mn-lt"/>
              </a:rPr>
              <a:t> </a:t>
            </a:r>
            <a:r>
              <a:rPr lang="es" i="1" dirty="0">
                <a:ea typeface="+mn-lt"/>
                <a:cs typeface="+mn-lt"/>
              </a:rPr>
              <a:t>„Algunas noches, pues, Pedro después de cenar se sometía al rito de la tertulia que se desarrollaba en el mismo salón-comedor cuando la criada hubiere levantado los manteles sustituyendo así el ambiente frío de un hotel de tercera por el no menos deslavazado y cursi, pero más acogedor, de un saloncito de clase media modesta con recuerdos de la gloria familiar pasada.“ </a:t>
            </a:r>
            <a:r>
              <a:rPr lang="es" dirty="0">
                <a:ea typeface="+mn-lt"/>
                <a:cs typeface="+mn-lt"/>
              </a:rPr>
              <a:t>(p. 28 – 29). </a:t>
            </a:r>
            <a:endParaRPr lang="en-US">
              <a:cs typeface="Calibri"/>
            </a:endParaRPr>
          </a:p>
        </p:txBody>
      </p:sp>
    </p:spTree>
    <p:extLst>
      <p:ext uri="{BB962C8B-B14F-4D97-AF65-F5344CB8AC3E}">
        <p14:creationId xmlns:p14="http://schemas.microsoft.com/office/powerpoint/2010/main" val="3264850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4EEC9-67A8-4707-A63A-710703DDFFB7}"/>
              </a:ext>
            </a:extLst>
          </p:cNvPr>
          <p:cNvSpPr>
            <a:spLocks noGrp="1"/>
          </p:cNvSpPr>
          <p:nvPr>
            <p:ph type="title"/>
          </p:nvPr>
        </p:nvSpPr>
        <p:spPr>
          <a:xfrm>
            <a:off x="223684" y="168480"/>
            <a:ext cx="9827341" cy="833950"/>
          </a:xfrm>
        </p:spPr>
        <p:txBody>
          <a:bodyPr>
            <a:normAutofit/>
          </a:bodyPr>
          <a:lstStyle/>
          <a:p>
            <a:r>
              <a:rPr lang="en-US" b="1" dirty="0">
                <a:solidFill>
                  <a:srgbClr val="2D4233"/>
                </a:solidFill>
                <a:latin typeface="Arial"/>
                <a:cs typeface="Calibri Light"/>
              </a:rPr>
              <a:t>Tiempo de </a:t>
            </a:r>
            <a:r>
              <a:rPr lang="en-US" b="1" dirty="0" err="1">
                <a:solidFill>
                  <a:srgbClr val="2D4233"/>
                </a:solidFill>
                <a:latin typeface="Arial"/>
                <a:cs typeface="Calibri Light"/>
              </a:rPr>
              <a:t>silencio</a:t>
            </a:r>
            <a:endParaRPr lang="en-US" b="1" dirty="0" err="1">
              <a:latin typeface="Arial"/>
              <a:cs typeface="Calibri Light"/>
            </a:endParaRPr>
          </a:p>
        </p:txBody>
      </p:sp>
      <p:sp>
        <p:nvSpPr>
          <p:cNvPr id="3" name="Content Placeholder 2">
            <a:extLst>
              <a:ext uri="{FF2B5EF4-FFF2-40B4-BE49-F238E27FC236}">
                <a16:creationId xmlns:a16="http://schemas.microsoft.com/office/drawing/2014/main" id="{CBE7BC5A-2E0C-4C6B-9A60-CA884BE4169F}"/>
              </a:ext>
            </a:extLst>
          </p:cNvPr>
          <p:cNvSpPr>
            <a:spLocks noGrp="1"/>
          </p:cNvSpPr>
          <p:nvPr>
            <p:ph idx="1"/>
          </p:nvPr>
        </p:nvSpPr>
        <p:spPr>
          <a:xfrm>
            <a:off x="223684" y="1100497"/>
            <a:ext cx="11584859" cy="5359144"/>
          </a:xfrm>
        </p:spPr>
        <p:txBody>
          <a:bodyPr vert="horz" lIns="91440" tIns="45720" rIns="91440" bIns="45720" rtlCol="0" anchor="t">
            <a:normAutofit fontScale="92500"/>
          </a:bodyPr>
          <a:lstStyle/>
          <a:p>
            <a:r>
              <a:rPr lang="es" dirty="0">
                <a:ea typeface="+mn-lt"/>
                <a:cs typeface="+mn-lt"/>
              </a:rPr>
              <a:t>la obra no se compone de capítulos - se presenta como una </a:t>
            </a:r>
            <a:r>
              <a:rPr lang="es" b="1" dirty="0">
                <a:ea typeface="+mn-lt"/>
                <a:cs typeface="+mn-lt"/>
              </a:rPr>
              <a:t>sucesión de secuencias</a:t>
            </a:r>
            <a:endParaRPr lang="es" b="1">
              <a:cs typeface="Calibri" panose="020F0502020204030204"/>
            </a:endParaRPr>
          </a:p>
          <a:p>
            <a:r>
              <a:rPr lang="es" dirty="0">
                <a:ea typeface="+mn-lt"/>
                <a:cs typeface="+mn-lt"/>
              </a:rPr>
              <a:t>rasgos originales en el desarrollo de la acción:</a:t>
            </a:r>
            <a:endParaRPr lang="es" b="1" dirty="0">
              <a:ea typeface="+mn-lt"/>
              <a:cs typeface="+mn-lt"/>
            </a:endParaRPr>
          </a:p>
          <a:p>
            <a:pPr marL="457200" indent="-457200">
              <a:buFont typeface="Wingdings" panose="020B0604020202020204" pitchFamily="34" charset="0"/>
              <a:buChar char="v"/>
            </a:pPr>
            <a:r>
              <a:rPr lang="es" dirty="0">
                <a:ea typeface="+mn-lt"/>
                <a:cs typeface="+mn-lt"/>
              </a:rPr>
              <a:t>la presentación abrupta de monólogos sin que sepamos de momento quién habla </a:t>
            </a:r>
            <a:endParaRPr lang="es">
              <a:cs typeface="Calibri" panose="020F0502020204030204"/>
            </a:endParaRPr>
          </a:p>
          <a:p>
            <a:pPr marL="457200" indent="-457200">
              <a:buFont typeface="Wingdings" panose="020B0604020202020204" pitchFamily="34" charset="0"/>
              <a:buChar char="v"/>
            </a:pPr>
            <a:r>
              <a:rPr lang="es" dirty="0">
                <a:ea typeface="+mn-lt"/>
                <a:cs typeface="+mn-lt"/>
              </a:rPr>
              <a:t>los saltos bruscos de una escena a otra, de un ambiente a otro</a:t>
            </a:r>
          </a:p>
          <a:p>
            <a:r>
              <a:rPr lang="es" dirty="0">
                <a:ea typeface="+mn-lt"/>
                <a:cs typeface="+mn-lt"/>
              </a:rPr>
              <a:t>una explotación sistemática del </a:t>
            </a:r>
            <a:r>
              <a:rPr lang="es" b="1" dirty="0">
                <a:ea typeface="+mn-lt"/>
                <a:cs typeface="+mn-lt"/>
              </a:rPr>
              <a:t>monólogo interior</a:t>
            </a:r>
            <a:r>
              <a:rPr lang="es" dirty="0">
                <a:ea typeface="+mn-lt"/>
                <a:cs typeface="+mn-lt"/>
              </a:rPr>
              <a:t>, en la línea de Joyce</a:t>
            </a:r>
            <a:endParaRPr lang="es">
              <a:cs typeface="Calibri" panose="020F0502020204030204"/>
            </a:endParaRPr>
          </a:p>
          <a:p>
            <a:r>
              <a:rPr lang="es" b="1" dirty="0">
                <a:ea typeface="+mn-lt"/>
                <a:cs typeface="+mn-lt"/>
              </a:rPr>
              <a:t>la abundancia de recursos estilísticos</a:t>
            </a:r>
            <a:r>
              <a:rPr lang="es" dirty="0">
                <a:ea typeface="+mn-lt"/>
                <a:cs typeface="+mn-lt"/>
              </a:rPr>
              <a:t>: comparaciones e imágenes (incluidas algunas de tipo surrealista), hipérboles, paralelismos, anáforas...</a:t>
            </a:r>
          </a:p>
          <a:p>
            <a:r>
              <a:rPr lang="es" dirty="0">
                <a:ea typeface="+mn-lt"/>
                <a:cs typeface="+mn-lt"/>
              </a:rPr>
              <a:t>el léxico: </a:t>
            </a:r>
            <a:r>
              <a:rPr lang="es" b="1" dirty="0">
                <a:ea typeface="+mn-lt"/>
                <a:cs typeface="+mn-lt"/>
              </a:rPr>
              <a:t>los cultismos (en especial, términos médicos), los extranjerismos, los neologismos</a:t>
            </a:r>
            <a:r>
              <a:rPr lang="es" dirty="0">
                <a:ea typeface="+mn-lt"/>
                <a:cs typeface="+mn-lt"/>
              </a:rPr>
              <a:t>...</a:t>
            </a:r>
          </a:p>
          <a:p>
            <a:r>
              <a:rPr lang="es" dirty="0">
                <a:ea typeface="+mn-lt"/>
                <a:cs typeface="+mn-lt"/>
              </a:rPr>
              <a:t>en el nivel sintáctico, destaca </a:t>
            </a:r>
            <a:r>
              <a:rPr lang="es" b="1" dirty="0">
                <a:ea typeface="+mn-lt"/>
                <a:cs typeface="+mn-lt"/>
              </a:rPr>
              <a:t>el gusto por la frase larga</a:t>
            </a:r>
            <a:r>
              <a:rPr lang="es" dirty="0">
                <a:ea typeface="+mn-lt"/>
                <a:cs typeface="+mn-lt"/>
              </a:rPr>
              <a:t>, a veces </a:t>
            </a:r>
            <a:r>
              <a:rPr lang="es" b="1" dirty="0">
                <a:ea typeface="+mn-lt"/>
                <a:cs typeface="+mn-lt"/>
              </a:rPr>
              <a:t>con complejísimas ramificaciones</a:t>
            </a:r>
          </a:p>
          <a:p>
            <a:pPr marL="0" indent="0">
              <a:buNone/>
            </a:pPr>
            <a:endParaRPr lang="es" dirty="0">
              <a:ea typeface="+mn-lt"/>
              <a:cs typeface="+mn-lt"/>
            </a:endParaRPr>
          </a:p>
          <a:p>
            <a:pPr marL="0" indent="0">
              <a:buNone/>
            </a:pPr>
            <a:endParaRPr lang="es" dirty="0">
              <a:ea typeface="+mn-lt"/>
              <a:cs typeface="+mn-lt"/>
            </a:endParaRPr>
          </a:p>
          <a:p>
            <a:endParaRPr lang="es" b="1" dirty="0">
              <a:ea typeface="+mn-lt"/>
              <a:cs typeface="+mn-lt"/>
            </a:endParaRPr>
          </a:p>
        </p:txBody>
      </p:sp>
    </p:spTree>
    <p:extLst>
      <p:ext uri="{BB962C8B-B14F-4D97-AF65-F5344CB8AC3E}">
        <p14:creationId xmlns:p14="http://schemas.microsoft.com/office/powerpoint/2010/main" val="876724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222E6-C69A-4D03-AB75-71C198F6211A}"/>
              </a:ext>
            </a:extLst>
          </p:cNvPr>
          <p:cNvSpPr>
            <a:spLocks noGrp="1"/>
          </p:cNvSpPr>
          <p:nvPr>
            <p:ph type="title"/>
          </p:nvPr>
        </p:nvSpPr>
        <p:spPr>
          <a:xfrm>
            <a:off x="186813" y="266802"/>
            <a:ext cx="11166987" cy="907692"/>
          </a:xfrm>
        </p:spPr>
        <p:txBody>
          <a:bodyPr/>
          <a:lstStyle/>
          <a:p>
            <a:r>
              <a:rPr lang="en-US" b="1" dirty="0">
                <a:solidFill>
                  <a:srgbClr val="2D4233"/>
                </a:solidFill>
                <a:latin typeface="Arial"/>
                <a:cs typeface="Calibri Light"/>
              </a:rPr>
              <a:t> Renovación de las </a:t>
            </a:r>
            <a:r>
              <a:rPr lang="en-US" b="1" dirty="0" err="1">
                <a:solidFill>
                  <a:srgbClr val="2D4233"/>
                </a:solidFill>
                <a:latin typeface="Arial"/>
                <a:cs typeface="Calibri Light"/>
              </a:rPr>
              <a:t>técnicas</a:t>
            </a:r>
            <a:r>
              <a:rPr lang="en-US" b="1" dirty="0">
                <a:solidFill>
                  <a:srgbClr val="2D4233"/>
                </a:solidFill>
                <a:latin typeface="Arial"/>
                <a:cs typeface="Calibri Light"/>
              </a:rPr>
              <a:t> </a:t>
            </a:r>
            <a:r>
              <a:rPr lang="en-US" b="1" dirty="0" err="1">
                <a:solidFill>
                  <a:srgbClr val="2D4233"/>
                </a:solidFill>
                <a:latin typeface="Arial"/>
                <a:cs typeface="Calibri Light"/>
              </a:rPr>
              <a:t>narrativas</a:t>
            </a:r>
          </a:p>
        </p:txBody>
      </p:sp>
      <p:sp>
        <p:nvSpPr>
          <p:cNvPr id="3" name="Content Placeholder 2">
            <a:extLst>
              <a:ext uri="{FF2B5EF4-FFF2-40B4-BE49-F238E27FC236}">
                <a16:creationId xmlns:a16="http://schemas.microsoft.com/office/drawing/2014/main" id="{5FCEAF98-E8C1-48D3-8CF3-97EB5CD69AE2}"/>
              </a:ext>
            </a:extLst>
          </p:cNvPr>
          <p:cNvSpPr>
            <a:spLocks noGrp="1"/>
          </p:cNvSpPr>
          <p:nvPr>
            <p:ph idx="1"/>
          </p:nvPr>
        </p:nvSpPr>
        <p:spPr>
          <a:xfrm>
            <a:off x="186813" y="1247979"/>
            <a:ext cx="11683180" cy="5260822"/>
          </a:xfrm>
        </p:spPr>
        <p:txBody>
          <a:bodyPr vert="horz" lIns="91440" tIns="45720" rIns="91440" bIns="45720" rtlCol="0" anchor="t">
            <a:normAutofit lnSpcReduction="10000"/>
          </a:bodyPr>
          <a:lstStyle/>
          <a:p>
            <a:pPr marL="457200" indent="-457200"/>
            <a:r>
              <a:rPr lang="en-US" b="1" dirty="0" err="1">
                <a:cs typeface="Calibri"/>
              </a:rPr>
              <a:t>influencia</a:t>
            </a:r>
            <a:r>
              <a:rPr lang="en-US" b="1" dirty="0">
                <a:cs typeface="Calibri"/>
              </a:rPr>
              <a:t> de </a:t>
            </a:r>
            <a:r>
              <a:rPr lang="en-US" b="1" dirty="0">
                <a:solidFill>
                  <a:srgbClr val="2D4233"/>
                </a:solidFill>
                <a:cs typeface="Calibri"/>
              </a:rPr>
              <a:t>Kafka, James Joyce, Marcel Proust, William Faulkner, </a:t>
            </a:r>
            <a:r>
              <a:rPr lang="en-US" b="1" dirty="0">
                <a:ea typeface="+mn-lt"/>
                <a:cs typeface="+mn-lt"/>
              </a:rPr>
              <a:t>«nouveau roman»</a:t>
            </a:r>
            <a:r>
              <a:rPr lang="en-US" dirty="0">
                <a:ea typeface="+mn-lt"/>
                <a:cs typeface="+mn-lt"/>
              </a:rPr>
              <a:t> («</a:t>
            </a:r>
            <a:r>
              <a:rPr lang="en-US" dirty="0" err="1">
                <a:ea typeface="+mn-lt"/>
                <a:cs typeface="+mn-lt"/>
              </a:rPr>
              <a:t>nueva</a:t>
            </a:r>
            <a:r>
              <a:rPr lang="en-US" dirty="0">
                <a:ea typeface="+mn-lt"/>
                <a:cs typeface="+mn-lt"/>
              </a:rPr>
              <a:t> </a:t>
            </a:r>
            <a:r>
              <a:rPr lang="en-US" dirty="0" err="1">
                <a:ea typeface="+mn-lt"/>
                <a:cs typeface="+mn-lt"/>
              </a:rPr>
              <a:t>novela</a:t>
            </a:r>
            <a:r>
              <a:rPr lang="en-US" dirty="0">
                <a:ea typeface="+mn-lt"/>
                <a:cs typeface="+mn-lt"/>
              </a:rPr>
              <a:t>»)</a:t>
            </a:r>
            <a:r>
              <a:rPr lang="en-US" b="1" dirty="0">
                <a:cs typeface="Calibri"/>
              </a:rPr>
              <a:t> </a:t>
            </a:r>
            <a:r>
              <a:rPr lang="en-US" dirty="0">
                <a:cs typeface="Calibri"/>
              </a:rPr>
              <a:t>y de la</a:t>
            </a:r>
            <a:r>
              <a:rPr lang="en-US" b="1" dirty="0">
                <a:cs typeface="Calibri"/>
              </a:rPr>
              <a:t> </a:t>
            </a:r>
            <a:r>
              <a:rPr lang="en-US" b="1" dirty="0" err="1">
                <a:ea typeface="+mn-lt"/>
                <a:cs typeface="+mn-lt"/>
              </a:rPr>
              <a:t>narrativa</a:t>
            </a:r>
            <a:r>
              <a:rPr lang="en-US" b="1" dirty="0">
                <a:ea typeface="+mn-lt"/>
                <a:cs typeface="+mn-lt"/>
              </a:rPr>
              <a:t> </a:t>
            </a:r>
            <a:r>
              <a:rPr lang="en-US" b="1" dirty="0" err="1">
                <a:ea typeface="+mn-lt"/>
                <a:cs typeface="+mn-lt"/>
              </a:rPr>
              <a:t>hispanoamericana</a:t>
            </a:r>
            <a:r>
              <a:rPr lang="en-US" b="1" dirty="0">
                <a:ea typeface="+mn-lt"/>
                <a:cs typeface="+mn-lt"/>
              </a:rPr>
              <a:t> (</a:t>
            </a:r>
            <a:r>
              <a:rPr lang="en-US" b="1" dirty="0">
                <a:solidFill>
                  <a:srgbClr val="2D4233"/>
                </a:solidFill>
                <a:ea typeface="+mn-lt"/>
                <a:cs typeface="+mn-lt"/>
              </a:rPr>
              <a:t>Márquez, Cortázar, Vargas Llosa, Carlos Fuentes</a:t>
            </a:r>
            <a:r>
              <a:rPr lang="en-US" b="1" dirty="0">
                <a:ea typeface="+mn-lt"/>
                <a:cs typeface="+mn-lt"/>
              </a:rPr>
              <a:t>...)</a:t>
            </a:r>
            <a:endParaRPr lang="en-US" b="1">
              <a:ea typeface="+mn-lt"/>
              <a:cs typeface="+mn-lt"/>
            </a:endParaRPr>
          </a:p>
          <a:p>
            <a:r>
              <a:rPr lang="en-US" b="1" dirty="0" err="1">
                <a:ea typeface="+mn-lt"/>
                <a:cs typeface="+mn-lt"/>
              </a:rPr>
              <a:t>nuevos</a:t>
            </a:r>
            <a:r>
              <a:rPr lang="en-US" b="1" dirty="0">
                <a:ea typeface="+mn-lt"/>
                <a:cs typeface="+mn-lt"/>
              </a:rPr>
              <a:t> </a:t>
            </a:r>
            <a:r>
              <a:rPr lang="en-US" b="1" dirty="0" err="1">
                <a:ea typeface="+mn-lt"/>
                <a:cs typeface="+mn-lt"/>
              </a:rPr>
              <a:t>procedimientos</a:t>
            </a:r>
            <a:r>
              <a:rPr lang="en-US" b="1" dirty="0">
                <a:ea typeface="+mn-lt"/>
                <a:cs typeface="+mn-lt"/>
              </a:rPr>
              <a:t> </a:t>
            </a:r>
            <a:r>
              <a:rPr lang="en-US" b="1" dirty="0" err="1">
                <a:ea typeface="+mn-lt"/>
                <a:cs typeface="+mn-lt"/>
              </a:rPr>
              <a:t>narrativos</a:t>
            </a:r>
            <a:r>
              <a:rPr lang="en-US" dirty="0">
                <a:ea typeface="+mn-lt"/>
                <a:cs typeface="+mn-lt"/>
              </a:rPr>
              <a:t>:</a:t>
            </a:r>
            <a:endParaRPr lang="en-US" b="1" dirty="0" err="1">
              <a:cs typeface="Calibri"/>
            </a:endParaRPr>
          </a:p>
          <a:p>
            <a:pPr>
              <a:buFont typeface="Wingdings" panose="020B0604020202020204" pitchFamily="34" charset="0"/>
              <a:buChar char="v"/>
            </a:pPr>
            <a:r>
              <a:rPr lang="en-US" b="1" err="1">
                <a:ea typeface="+mn-lt"/>
                <a:cs typeface="+mn-lt"/>
              </a:rPr>
              <a:t>desaparición</a:t>
            </a:r>
            <a:r>
              <a:rPr lang="en-US" b="1" dirty="0">
                <a:ea typeface="+mn-lt"/>
                <a:cs typeface="+mn-lt"/>
              </a:rPr>
              <a:t> del </a:t>
            </a:r>
            <a:r>
              <a:rPr lang="en-US" b="1" err="1">
                <a:ea typeface="+mn-lt"/>
                <a:cs typeface="+mn-lt"/>
              </a:rPr>
              <a:t>autor</a:t>
            </a:r>
            <a:r>
              <a:rPr lang="en-US" dirty="0">
                <a:ea typeface="+mn-lt"/>
                <a:cs typeface="+mn-lt"/>
              </a:rPr>
              <a:t> o al </a:t>
            </a:r>
            <a:r>
              <a:rPr lang="en-US" err="1">
                <a:ea typeface="+mn-lt"/>
                <a:cs typeface="+mn-lt"/>
              </a:rPr>
              <a:t>revés</a:t>
            </a:r>
            <a:r>
              <a:rPr lang="en-US" dirty="0">
                <a:ea typeface="+mn-lt"/>
                <a:cs typeface="+mn-lt"/>
              </a:rPr>
              <a:t> - </a:t>
            </a:r>
            <a:r>
              <a:rPr lang="en-US" b="1" err="1">
                <a:ea typeface="+mn-lt"/>
                <a:cs typeface="+mn-lt"/>
              </a:rPr>
              <a:t>presencia</a:t>
            </a:r>
            <a:r>
              <a:rPr lang="en-US" b="1" dirty="0">
                <a:ea typeface="+mn-lt"/>
                <a:cs typeface="+mn-lt"/>
              </a:rPr>
              <a:t> </a:t>
            </a:r>
            <a:r>
              <a:rPr lang="en-US" b="1" err="1">
                <a:ea typeface="+mn-lt"/>
                <a:cs typeface="+mn-lt"/>
              </a:rPr>
              <a:t>directa</a:t>
            </a:r>
            <a:r>
              <a:rPr lang="en-US" b="1" dirty="0">
                <a:ea typeface="+mn-lt"/>
                <a:cs typeface="+mn-lt"/>
              </a:rPr>
              <a:t> del </a:t>
            </a:r>
            <a:r>
              <a:rPr lang="en-US" b="1" err="1">
                <a:ea typeface="+mn-lt"/>
                <a:cs typeface="+mn-lt"/>
              </a:rPr>
              <a:t>autor</a:t>
            </a:r>
            <a:r>
              <a:rPr lang="en-US" b="1" dirty="0">
                <a:ea typeface="+mn-lt"/>
                <a:cs typeface="+mn-lt"/>
              </a:rPr>
              <a:t> en el </a:t>
            </a:r>
            <a:r>
              <a:rPr lang="en-US" b="1" err="1">
                <a:ea typeface="+mn-lt"/>
                <a:cs typeface="+mn-lt"/>
              </a:rPr>
              <a:t>argumento</a:t>
            </a:r>
            <a:endParaRPr lang="en-US" b="1">
              <a:cs typeface="Calibri"/>
            </a:endParaRPr>
          </a:p>
          <a:p>
            <a:pPr>
              <a:buFont typeface="Wingdings" panose="020B0604020202020204" pitchFamily="34" charset="0"/>
              <a:buChar char="v"/>
            </a:pPr>
            <a:r>
              <a:rPr lang="en-US" b="1" dirty="0" err="1">
                <a:cs typeface="Calibri"/>
              </a:rPr>
              <a:t>múltiples</a:t>
            </a:r>
            <a:r>
              <a:rPr lang="en-US" b="1" dirty="0">
                <a:cs typeface="Calibri"/>
              </a:rPr>
              <a:t> puntos de vista, </a:t>
            </a:r>
            <a:r>
              <a:rPr lang="en-US" b="1" dirty="0" err="1">
                <a:cs typeface="Calibri"/>
              </a:rPr>
              <a:t>varios</a:t>
            </a:r>
            <a:r>
              <a:rPr lang="en-US" b="1" dirty="0">
                <a:cs typeface="Calibri"/>
              </a:rPr>
              <a:t> </a:t>
            </a:r>
            <a:r>
              <a:rPr lang="en-US" b="1" dirty="0" err="1">
                <a:cs typeface="Calibri"/>
              </a:rPr>
              <a:t>narradores</a:t>
            </a:r>
            <a:endParaRPr lang="en-US" b="1">
              <a:cs typeface="Calibri"/>
            </a:endParaRPr>
          </a:p>
          <a:p>
            <a:pPr>
              <a:buFont typeface="Wingdings" panose="020B0604020202020204" pitchFamily="34" charset="0"/>
              <a:buChar char="v"/>
            </a:pPr>
            <a:r>
              <a:rPr lang="en-US" u="sng" dirty="0">
                <a:ea typeface="+mn-lt"/>
                <a:cs typeface="+mn-lt"/>
              </a:rPr>
              <a:t>la </a:t>
            </a:r>
            <a:r>
              <a:rPr lang="en-US" u="sng" dirty="0" err="1">
                <a:ea typeface="+mn-lt"/>
                <a:cs typeface="+mn-lt"/>
              </a:rPr>
              <a:t>proliferación</a:t>
            </a:r>
            <a:r>
              <a:rPr lang="en-US" u="sng" dirty="0">
                <a:ea typeface="+mn-lt"/>
                <a:cs typeface="+mn-lt"/>
              </a:rPr>
              <a:t> de una </a:t>
            </a:r>
            <a:r>
              <a:rPr lang="en-US" b="1" u="sng" dirty="0" err="1">
                <a:ea typeface="+mn-lt"/>
                <a:cs typeface="+mn-lt"/>
              </a:rPr>
              <a:t>segunda</a:t>
            </a:r>
            <a:r>
              <a:rPr lang="en-US" b="1" u="sng" dirty="0">
                <a:ea typeface="+mn-lt"/>
                <a:cs typeface="+mn-lt"/>
              </a:rPr>
              <a:t> persona </a:t>
            </a:r>
            <a:r>
              <a:rPr lang="en-US" b="1" u="sng" dirty="0" err="1">
                <a:ea typeface="+mn-lt"/>
                <a:cs typeface="+mn-lt"/>
              </a:rPr>
              <a:t>narrativa</a:t>
            </a:r>
            <a:r>
              <a:rPr lang="en-US" b="1" dirty="0">
                <a:ea typeface="+mn-lt"/>
                <a:cs typeface="+mn-lt"/>
              </a:rPr>
              <a:t> (</a:t>
            </a:r>
            <a:r>
              <a:rPr lang="en-US" b="1" i="1" dirty="0">
                <a:solidFill>
                  <a:srgbClr val="2D4233"/>
                </a:solidFill>
                <a:ea typeface="+mn-lt"/>
                <a:cs typeface="+mn-lt"/>
              </a:rPr>
              <a:t>Cinco horas con Mario</a:t>
            </a:r>
            <a:r>
              <a:rPr lang="en-US" dirty="0">
                <a:ea typeface="+mn-lt"/>
                <a:cs typeface="+mn-lt"/>
              </a:rPr>
              <a:t> de </a:t>
            </a:r>
            <a:r>
              <a:rPr lang="en-US" b="1" dirty="0">
                <a:solidFill>
                  <a:srgbClr val="2D4233"/>
                </a:solidFill>
                <a:ea typeface="+mn-lt"/>
                <a:cs typeface="+mn-lt"/>
              </a:rPr>
              <a:t>Miguel Delibes</a:t>
            </a:r>
            <a:r>
              <a:rPr lang="en-US" dirty="0">
                <a:ea typeface="+mn-lt"/>
                <a:cs typeface="+mn-lt"/>
              </a:rPr>
              <a:t>)</a:t>
            </a:r>
            <a:endParaRPr lang="en-US" b="1" dirty="0" err="1">
              <a:ea typeface="+mn-lt"/>
              <a:cs typeface="+mn-lt"/>
            </a:endParaRPr>
          </a:p>
          <a:p>
            <a:pPr>
              <a:buFont typeface="Wingdings" panose="020B0604020202020204" pitchFamily="34" charset="0"/>
              <a:buChar char="v"/>
            </a:pPr>
            <a:r>
              <a:rPr lang="en-US" err="1">
                <a:cs typeface="Calibri"/>
              </a:rPr>
              <a:t>uso</a:t>
            </a:r>
            <a:r>
              <a:rPr lang="en-US" dirty="0">
                <a:cs typeface="Calibri"/>
              </a:rPr>
              <a:t> de</a:t>
            </a:r>
            <a:r>
              <a:rPr lang="en-US" b="1" dirty="0">
                <a:cs typeface="Calibri"/>
              </a:rPr>
              <a:t> </a:t>
            </a:r>
            <a:r>
              <a:rPr lang="en-US" b="1" dirty="0">
                <a:ea typeface="+mn-lt"/>
                <a:cs typeface="+mn-lt"/>
              </a:rPr>
              <a:t>lo </a:t>
            </a:r>
            <a:r>
              <a:rPr lang="en-US" b="1" err="1">
                <a:ea typeface="+mn-lt"/>
                <a:cs typeface="+mn-lt"/>
              </a:rPr>
              <a:t>imaginativo</a:t>
            </a:r>
            <a:r>
              <a:rPr lang="en-US" b="1" dirty="0">
                <a:ea typeface="+mn-lt"/>
                <a:cs typeface="+mn-lt"/>
              </a:rPr>
              <a:t>, lo </a:t>
            </a:r>
            <a:r>
              <a:rPr lang="en-US" b="1" err="1">
                <a:ea typeface="+mn-lt"/>
                <a:cs typeface="+mn-lt"/>
              </a:rPr>
              <a:t>alucinante</a:t>
            </a:r>
            <a:r>
              <a:rPr lang="en-US" b="1" dirty="0">
                <a:ea typeface="+mn-lt"/>
                <a:cs typeface="+mn-lt"/>
              </a:rPr>
              <a:t>, lo </a:t>
            </a:r>
            <a:r>
              <a:rPr lang="en-US" b="1" err="1">
                <a:ea typeface="+mn-lt"/>
                <a:cs typeface="+mn-lt"/>
              </a:rPr>
              <a:t>irracional</a:t>
            </a:r>
            <a:r>
              <a:rPr lang="en-US" b="1" dirty="0">
                <a:ea typeface="+mn-lt"/>
                <a:cs typeface="+mn-lt"/>
              </a:rPr>
              <a:t>, lo </a:t>
            </a:r>
            <a:r>
              <a:rPr lang="en-US" b="1" err="1">
                <a:ea typeface="+mn-lt"/>
                <a:cs typeface="+mn-lt"/>
              </a:rPr>
              <a:t>onírico</a:t>
            </a:r>
            <a:r>
              <a:rPr lang="en-US" b="1" dirty="0">
                <a:ea typeface="+mn-lt"/>
                <a:cs typeface="+mn-lt"/>
              </a:rPr>
              <a:t> - </a:t>
            </a:r>
            <a:r>
              <a:rPr lang="en-US" b="1" err="1">
                <a:ea typeface="+mn-lt"/>
                <a:cs typeface="+mn-lt"/>
              </a:rPr>
              <a:t>aparece</a:t>
            </a:r>
            <a:r>
              <a:rPr lang="en-US" b="1" dirty="0">
                <a:ea typeface="+mn-lt"/>
                <a:cs typeface="+mn-lt"/>
              </a:rPr>
              <a:t> </a:t>
            </a:r>
            <a:r>
              <a:rPr lang="en-US" err="1">
                <a:ea typeface="+mn-lt"/>
                <a:cs typeface="+mn-lt"/>
              </a:rPr>
              <a:t>aparece</a:t>
            </a:r>
            <a:r>
              <a:rPr lang="en-US" dirty="0">
                <a:ea typeface="+mn-lt"/>
                <a:cs typeface="+mn-lt"/>
              </a:rPr>
              <a:t> </a:t>
            </a:r>
            <a:r>
              <a:rPr lang="en-US" err="1">
                <a:ea typeface="+mn-lt"/>
                <a:cs typeface="+mn-lt"/>
              </a:rPr>
              <a:t>incluso</a:t>
            </a:r>
            <a:r>
              <a:rPr lang="en-US" dirty="0">
                <a:ea typeface="+mn-lt"/>
                <a:cs typeface="+mn-lt"/>
              </a:rPr>
              <a:t> la «</a:t>
            </a:r>
            <a:r>
              <a:rPr lang="en-US" b="1" err="1">
                <a:ea typeface="+mn-lt"/>
                <a:cs typeface="+mn-lt"/>
              </a:rPr>
              <a:t>novela</a:t>
            </a:r>
            <a:r>
              <a:rPr lang="en-US" b="1" dirty="0">
                <a:ea typeface="+mn-lt"/>
                <a:cs typeface="+mn-lt"/>
              </a:rPr>
              <a:t> </a:t>
            </a:r>
            <a:r>
              <a:rPr lang="en-US" b="1" err="1">
                <a:ea typeface="+mn-lt"/>
                <a:cs typeface="+mn-lt"/>
              </a:rPr>
              <a:t>mítica</a:t>
            </a:r>
            <a:r>
              <a:rPr lang="en-US" dirty="0">
                <a:ea typeface="+mn-lt"/>
                <a:cs typeface="+mn-lt"/>
              </a:rPr>
              <a:t>» </a:t>
            </a:r>
            <a:r>
              <a:rPr lang="en-US" b="1" i="1" dirty="0">
                <a:solidFill>
                  <a:srgbClr val="2D4233"/>
                </a:solidFill>
                <a:ea typeface="+mn-lt"/>
                <a:cs typeface="+mn-lt"/>
              </a:rPr>
              <a:t>(La saga/</a:t>
            </a:r>
            <a:r>
              <a:rPr lang="en-US" b="1" i="1" err="1">
                <a:solidFill>
                  <a:srgbClr val="2D4233"/>
                </a:solidFill>
                <a:ea typeface="+mn-lt"/>
                <a:cs typeface="+mn-lt"/>
              </a:rPr>
              <a:t>fuga</a:t>
            </a:r>
            <a:r>
              <a:rPr lang="en-US" b="1" i="1" dirty="0">
                <a:solidFill>
                  <a:srgbClr val="2D4233"/>
                </a:solidFill>
                <a:ea typeface="+mn-lt"/>
                <a:cs typeface="+mn-lt"/>
              </a:rPr>
              <a:t> de J.B. </a:t>
            </a:r>
            <a:r>
              <a:rPr lang="en-US" b="1" dirty="0">
                <a:ea typeface="+mn-lt"/>
                <a:cs typeface="+mn-lt"/>
              </a:rPr>
              <a:t>de</a:t>
            </a:r>
            <a:r>
              <a:rPr lang="en-US" b="1" dirty="0">
                <a:solidFill>
                  <a:srgbClr val="000000"/>
                </a:solidFill>
                <a:ea typeface="+mn-lt"/>
                <a:cs typeface="+mn-lt"/>
              </a:rPr>
              <a:t> </a:t>
            </a:r>
            <a:r>
              <a:rPr lang="en-US" b="1" dirty="0">
                <a:solidFill>
                  <a:srgbClr val="2D4233"/>
                </a:solidFill>
                <a:ea typeface="+mn-lt"/>
                <a:cs typeface="+mn-lt"/>
              </a:rPr>
              <a:t>Torrente Ballester</a:t>
            </a:r>
            <a:r>
              <a:rPr lang="en-US" b="1" dirty="0">
                <a:ea typeface="+mn-lt"/>
                <a:cs typeface="+mn-lt"/>
              </a:rPr>
              <a:t>)</a:t>
            </a:r>
            <a:endParaRPr lang="en-US" b="1" dirty="0">
              <a:cs typeface="Calibri"/>
            </a:endParaRPr>
          </a:p>
          <a:p>
            <a:pPr marL="0" indent="0">
              <a:buNone/>
            </a:pPr>
            <a:endParaRPr lang="en-US" dirty="0">
              <a:cs typeface="Calibri" panose="020F0502020204030204"/>
            </a:endParaRPr>
          </a:p>
          <a:p>
            <a:pPr>
              <a:buFont typeface="Wingdings" panose="020B0604020202020204" pitchFamily="34" charset="0"/>
              <a:buChar char="v"/>
            </a:pPr>
            <a:endParaRPr lang="en-US" b="1" dirty="0">
              <a:cs typeface="Calibri"/>
            </a:endParaRPr>
          </a:p>
          <a:p>
            <a:endParaRPr lang="en-US" dirty="0">
              <a:cs typeface="Calibri"/>
            </a:endParaRPr>
          </a:p>
          <a:p>
            <a:endParaRPr lang="en-US" b="1" dirty="0">
              <a:cs typeface="Calibri"/>
            </a:endParaRPr>
          </a:p>
        </p:txBody>
      </p:sp>
    </p:spTree>
    <p:extLst>
      <p:ext uri="{BB962C8B-B14F-4D97-AF65-F5344CB8AC3E}">
        <p14:creationId xmlns:p14="http://schemas.microsoft.com/office/powerpoint/2010/main" val="2596046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9444-8752-4F68-B948-FBC1B61E6ED1}"/>
              </a:ext>
            </a:extLst>
          </p:cNvPr>
          <p:cNvSpPr>
            <a:spLocks noGrp="1"/>
          </p:cNvSpPr>
          <p:nvPr>
            <p:ph type="title"/>
          </p:nvPr>
        </p:nvSpPr>
        <p:spPr>
          <a:xfrm>
            <a:off x="1182330" y="365125"/>
            <a:ext cx="10681635" cy="674176"/>
          </a:xfrm>
        </p:spPr>
        <p:txBody>
          <a:bodyPr>
            <a:normAutofit fontScale="90000"/>
          </a:bodyPr>
          <a:lstStyle/>
          <a:p>
            <a:r>
              <a:rPr lang="en-US" b="1">
                <a:solidFill>
                  <a:srgbClr val="2D4233"/>
                </a:solidFill>
                <a:latin typeface="Arial"/>
                <a:cs typeface="Calibri Light"/>
              </a:rPr>
              <a:t>Miguel Delibes: </a:t>
            </a:r>
            <a:r>
              <a:rPr lang="en-US" b="1" i="1">
                <a:solidFill>
                  <a:srgbClr val="2D4233"/>
                </a:solidFill>
                <a:latin typeface="Arial"/>
                <a:cs typeface="Calibri Light"/>
              </a:rPr>
              <a:t>Cinco horas con Mario</a:t>
            </a:r>
            <a:endParaRPr lang="en-US" b="1" i="1">
              <a:solidFill>
                <a:srgbClr val="2D4233"/>
              </a:solidFill>
              <a:latin typeface="Arial"/>
            </a:endParaRPr>
          </a:p>
        </p:txBody>
      </p:sp>
      <p:sp>
        <p:nvSpPr>
          <p:cNvPr id="3" name="Content Placeholder 2">
            <a:extLst>
              <a:ext uri="{FF2B5EF4-FFF2-40B4-BE49-F238E27FC236}">
                <a16:creationId xmlns:a16="http://schemas.microsoft.com/office/drawing/2014/main" id="{375EF64C-618D-4D2D-B933-0693B2898E55}"/>
              </a:ext>
            </a:extLst>
          </p:cNvPr>
          <p:cNvSpPr>
            <a:spLocks noGrp="1"/>
          </p:cNvSpPr>
          <p:nvPr>
            <p:ph idx="1"/>
          </p:nvPr>
        </p:nvSpPr>
        <p:spPr>
          <a:xfrm>
            <a:off x="3542072" y="1346303"/>
            <a:ext cx="5106002" cy="5150208"/>
          </a:xfrm>
        </p:spPr>
        <p:txBody>
          <a:bodyPr vert="horz" lIns="91440" tIns="45720" rIns="91440" bIns="45720" rtlCol="0" anchor="t">
            <a:normAutofit fontScale="85000" lnSpcReduction="20000"/>
          </a:bodyPr>
          <a:lstStyle/>
          <a:p>
            <a:r>
              <a:rPr lang="en-US" b="1">
                <a:cs typeface="Calibri"/>
              </a:rPr>
              <a:t>un largo monólogo interior</a:t>
            </a:r>
            <a:r>
              <a:rPr lang="en-US">
                <a:cs typeface="Calibri"/>
              </a:rPr>
              <a:t> - </a:t>
            </a:r>
            <a:r>
              <a:rPr lang="en-US">
                <a:ea typeface="+mn-lt"/>
                <a:cs typeface="+mn-lt"/>
              </a:rPr>
              <a:t>el relato carece de acciones concretas y presenta de manera continua un diálogo sin respuesta</a:t>
            </a:r>
          </a:p>
          <a:p>
            <a:r>
              <a:rPr lang="en-US">
                <a:ea typeface="+mn-lt"/>
                <a:cs typeface="+mn-lt"/>
              </a:rPr>
              <a:t>la situación: una mujer habla durante 5 horas con su marido difunto</a:t>
            </a:r>
            <a:endParaRPr lang="en-US" dirty="0">
              <a:ea typeface="+mn-lt"/>
              <a:cs typeface="+mn-lt"/>
            </a:endParaRPr>
          </a:p>
          <a:p>
            <a:r>
              <a:rPr lang="en-US" b="1">
                <a:ea typeface="+mn-lt"/>
                <a:cs typeface="+mn-lt"/>
              </a:rPr>
              <a:t>la antítesis social</a:t>
            </a:r>
            <a:r>
              <a:rPr lang="en-US">
                <a:ea typeface="+mn-lt"/>
                <a:cs typeface="+mn-lt"/>
              </a:rPr>
              <a:t>: Carmen, con su inacabada charla, representa la voz institucional de la España oficialista, mientras que el silencio de Mario será el símbolo de la búsqueda de la esencialidad humana </a:t>
            </a:r>
            <a:endParaRPr lang="en-US" dirty="0">
              <a:cs typeface="Calibri"/>
            </a:endParaRPr>
          </a:p>
          <a:p>
            <a:r>
              <a:rPr lang="en-US" b="1">
                <a:ea typeface="+mn-lt"/>
                <a:cs typeface="+mn-lt"/>
              </a:rPr>
              <a:t>Carmen </a:t>
            </a:r>
            <a:r>
              <a:rPr lang="en-US">
                <a:ea typeface="+mn-lt"/>
                <a:cs typeface="+mn-lt"/>
              </a:rPr>
              <a:t>representa</a:t>
            </a:r>
            <a:r>
              <a:rPr lang="en-US" b="1">
                <a:ea typeface="+mn-lt"/>
                <a:cs typeface="+mn-lt"/>
              </a:rPr>
              <a:t> la Espaňa tradicional, conservadora, religiosa, la Espaňa franquista) </a:t>
            </a:r>
            <a:r>
              <a:rPr lang="en-US">
                <a:ea typeface="+mn-lt"/>
                <a:cs typeface="+mn-lt"/>
              </a:rPr>
              <a:t>y</a:t>
            </a:r>
            <a:r>
              <a:rPr lang="en-US" b="1" dirty="0">
                <a:ea typeface="+mn-lt"/>
                <a:cs typeface="+mn-lt"/>
              </a:rPr>
              <a:t> </a:t>
            </a:r>
            <a:r>
              <a:rPr lang="en-US" b="1">
                <a:solidFill>
                  <a:srgbClr val="2D4233"/>
                </a:solidFill>
                <a:ea typeface="+mn-lt"/>
                <a:cs typeface="+mn-lt"/>
              </a:rPr>
              <a:t>Mario la Espaňa democrática, humanista, progresiva, de izquierda</a:t>
            </a:r>
            <a:endParaRPr lang="en-US" dirty="0">
              <a:solidFill>
                <a:srgbClr val="2D4233"/>
              </a:solidFill>
              <a:cs typeface="Calibri"/>
            </a:endParaRPr>
          </a:p>
          <a:p>
            <a:endParaRPr lang="en-US" b="1" dirty="0">
              <a:solidFill>
                <a:srgbClr val="2D4233"/>
              </a:solidFill>
              <a:cs typeface="Calibri"/>
            </a:endParaRPr>
          </a:p>
          <a:p>
            <a:endParaRPr lang="en-US" dirty="0">
              <a:cs typeface="Calibri"/>
            </a:endParaRPr>
          </a:p>
        </p:txBody>
      </p:sp>
      <p:pic>
        <p:nvPicPr>
          <p:cNvPr id="4" name="Picture 4" descr="A picture containing text, book&#10;&#10;Description automatically generated">
            <a:extLst>
              <a:ext uri="{FF2B5EF4-FFF2-40B4-BE49-F238E27FC236}">
                <a16:creationId xmlns:a16="http://schemas.microsoft.com/office/drawing/2014/main" id="{2426BA89-CD12-4899-B5F5-99D66F9FC146}"/>
              </a:ext>
            </a:extLst>
          </p:cNvPr>
          <p:cNvPicPr>
            <a:picLocks noChangeAspect="1"/>
          </p:cNvPicPr>
          <p:nvPr/>
        </p:nvPicPr>
        <p:blipFill>
          <a:blip r:embed="rId2"/>
          <a:stretch>
            <a:fillRect/>
          </a:stretch>
        </p:blipFill>
        <p:spPr>
          <a:xfrm>
            <a:off x="305875" y="1205528"/>
            <a:ext cx="3063055" cy="5282687"/>
          </a:xfrm>
          <a:prstGeom prst="rect">
            <a:avLst/>
          </a:prstGeom>
        </p:spPr>
      </p:pic>
      <p:pic>
        <p:nvPicPr>
          <p:cNvPr id="5" name="Picture 5" descr="A picture containing text, book&#10;&#10;Description automatically generated">
            <a:extLst>
              <a:ext uri="{FF2B5EF4-FFF2-40B4-BE49-F238E27FC236}">
                <a16:creationId xmlns:a16="http://schemas.microsoft.com/office/drawing/2014/main" id="{685C6DFF-F044-4364-B4A7-852388A32121}"/>
              </a:ext>
            </a:extLst>
          </p:cNvPr>
          <p:cNvPicPr>
            <a:picLocks noChangeAspect="1"/>
          </p:cNvPicPr>
          <p:nvPr/>
        </p:nvPicPr>
        <p:blipFill>
          <a:blip r:embed="rId3"/>
          <a:stretch>
            <a:fillRect/>
          </a:stretch>
        </p:blipFill>
        <p:spPr>
          <a:xfrm>
            <a:off x="8857407" y="1210862"/>
            <a:ext cx="3068585" cy="5294977"/>
          </a:xfrm>
          <a:prstGeom prst="rect">
            <a:avLst/>
          </a:prstGeom>
        </p:spPr>
      </p:pic>
    </p:spTree>
    <p:extLst>
      <p:ext uri="{BB962C8B-B14F-4D97-AF65-F5344CB8AC3E}">
        <p14:creationId xmlns:p14="http://schemas.microsoft.com/office/powerpoint/2010/main" val="2661192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B5924F-32B6-47F1-B63B-EA3E1CC61590}"/>
              </a:ext>
            </a:extLst>
          </p:cNvPr>
          <p:cNvSpPr>
            <a:spLocks noGrp="1"/>
          </p:cNvSpPr>
          <p:nvPr>
            <p:ph idx="1"/>
          </p:nvPr>
        </p:nvSpPr>
        <p:spPr>
          <a:xfrm>
            <a:off x="322007" y="277045"/>
            <a:ext cx="11277599" cy="6231757"/>
          </a:xfrm>
        </p:spPr>
        <p:txBody>
          <a:bodyPr vert="horz" lIns="91440" tIns="45720" rIns="91440" bIns="45720" rtlCol="0" anchor="t">
            <a:normAutofit/>
          </a:bodyPr>
          <a:lstStyle/>
          <a:p>
            <a:pPr marL="0" indent="0" algn="just">
              <a:buNone/>
            </a:pPr>
            <a:r>
              <a:rPr lang="en-US" i="1">
                <a:ea typeface="+mn-lt"/>
                <a:cs typeface="+mn-lt"/>
              </a:rPr>
              <a:t>„Carmen es un arquetipo real de la clase social </a:t>
            </a:r>
            <a:r>
              <a:rPr lang="en-US" i="1" dirty="0">
                <a:ea typeface="+mn-lt"/>
                <a:cs typeface="+mn-lt"/>
              </a:rPr>
              <a:t>media de provincia que únicamente encontraba una razón de vida en la apariencia y la vanidad, viviendo de manera sumisa a los parámetros convencionales y a las hipocresías sociales. En este sentido, Carmen, más que una representación consciente de los principios heredados e impuestos por el Régimen, es una víctima más de los ideales deshumanizados y retórico s del gobierno franquista, ya que ha cumplido con los deberes dictados por sus padres sin ninguna recriminación.“ </a:t>
            </a:r>
          </a:p>
          <a:p>
            <a:pPr marL="0" indent="0" algn="just">
              <a:buNone/>
            </a:pPr>
            <a:r>
              <a:rPr lang="en-US" i="1" dirty="0">
                <a:ea typeface="+mn-lt"/>
                <a:cs typeface="+mn-lt"/>
              </a:rPr>
              <a:t>"El intento de Carmen por hablarle a Mario y comprenderlo termina en la defensa de sus propios conceptos, que da paso a la ironía que se aprecia a lo largo de la novela por parte del autor, esto porque la defensa de Carmen se convierte en su propia acusación, ya que ella no es la que piensa, sino que resulta repitiendo lo que los otros han dicho, reflejando su pobreza mental y </a:t>
            </a:r>
            <a:r>
              <a:rPr lang="en-US" i="1">
                <a:ea typeface="+mn-lt"/>
                <a:cs typeface="+mn-lt"/>
              </a:rPr>
              <a:t>elevando, como consecuencia, el carácter autónomo de Mario."</a:t>
            </a:r>
          </a:p>
          <a:p>
            <a:pPr marL="0" indent="0" algn="r">
              <a:buNone/>
            </a:pPr>
            <a:r>
              <a:rPr lang="en-US" sz="2400">
                <a:ea typeface="+mn-lt"/>
                <a:cs typeface="+mn-lt"/>
              </a:rPr>
              <a:t>(César Fredy Pongutá Puerto)</a:t>
            </a:r>
            <a:r>
              <a:rPr lang="en-US" dirty="0">
                <a:ea typeface="+mn-lt"/>
                <a:cs typeface="+mn-lt"/>
              </a:rPr>
              <a:t> </a:t>
            </a:r>
            <a:endParaRPr lang="en-US" dirty="0">
              <a:cs typeface="Calibri" panose="020F0502020204030204"/>
            </a:endParaRPr>
          </a:p>
          <a:p>
            <a:pPr marL="0" indent="0" algn="r">
              <a:buNone/>
            </a:pPr>
            <a:endParaRPr lang="en-US" i="1" dirty="0">
              <a:cs typeface="Calibri"/>
            </a:endParaRPr>
          </a:p>
        </p:txBody>
      </p:sp>
    </p:spTree>
    <p:extLst>
      <p:ext uri="{BB962C8B-B14F-4D97-AF65-F5344CB8AC3E}">
        <p14:creationId xmlns:p14="http://schemas.microsoft.com/office/powerpoint/2010/main" val="2218382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B5924F-32B6-47F1-B63B-EA3E1CC61590}"/>
              </a:ext>
            </a:extLst>
          </p:cNvPr>
          <p:cNvSpPr>
            <a:spLocks noGrp="1"/>
          </p:cNvSpPr>
          <p:nvPr>
            <p:ph idx="1"/>
          </p:nvPr>
        </p:nvSpPr>
        <p:spPr>
          <a:xfrm>
            <a:off x="322007" y="277045"/>
            <a:ext cx="11277599" cy="6231757"/>
          </a:xfrm>
        </p:spPr>
        <p:txBody>
          <a:bodyPr vert="horz" lIns="91440" tIns="45720" rIns="91440" bIns="45720" rtlCol="0" anchor="t">
            <a:normAutofit fontScale="92500" lnSpcReduction="10000"/>
          </a:bodyPr>
          <a:lstStyle/>
          <a:p>
            <a:pPr marL="0" indent="0" algn="just">
              <a:buNone/>
            </a:pPr>
            <a:r>
              <a:rPr lang="en-US" b="1" i="1">
                <a:ea typeface="+mn-lt"/>
                <a:cs typeface="+mn-lt"/>
              </a:rPr>
              <a:t>"</a:t>
            </a:r>
            <a:r>
              <a:rPr lang="en-US" i="1">
                <a:ea typeface="+mn-lt"/>
                <a:cs typeface="+mn-lt"/>
              </a:rPr>
              <a:t>En teniendo con qué alimentarnos y con qué cubrir­nos, estemos con eso contentos. Los que quieren enri­quecerse caen en tentaciones, en lazos y en muchas codicias locas y perniciosas que hunden a los hombres en la perdición y en la ruina, porque la raíz de todos los males es la avaricia, </a:t>
            </a:r>
            <a:r>
              <a:rPr lang="en-US">
                <a:ea typeface="+mn-lt"/>
                <a:cs typeface="+mn-lt"/>
              </a:rPr>
              <a:t>y por eso mismo me será muy difícil perdonarte, cariño, por mil años que viva, el que me quitases el capricho de un coche. Comprendo que a poco de casarnos eso era un lujo, pero hoy un Seiscientos lo tiene todo el mundo, Mario, hasta las porteras si me apuras, que a la vista está. Nunca lo entenderás, pero a una mujer, no sé cómo decirte, le humilla que todas sus amigas vayan en coche y ella a patita, que, te digo mi verdad, pero cada vez que Esther o Valentina o el mismo Crescente, el ultramarinero, me hablaban de su excursión del domingo me enfermaba, palabra. Aunque me esté mal el decirlo, tú has tenido la suerte de dar con una mujer de su casa, una mujer que de dos saca cuatro y te has dejado que­rer, Mario, que así qué cómodo, que te crees que con un broche de dos reales o un detallito por mi santo ya estás cumplido, y ni hablar, borrico, que me he harta­do de decirte que no vivías en el mundo pero tú, que si quieres. Y eso, ¿sabes lo que es, Mario? Egoísmo puro, para que te enteres, que ya sé que un catedrático de Instituto no es un millonario, ojalá, pero hay otras cosas, creo yo, que hoy en día nadie se conforma con un empleo. </a:t>
            </a:r>
            <a:endParaRPr lang="en-US">
              <a:cs typeface="Calibri" panose="020F0502020204030204"/>
            </a:endParaRPr>
          </a:p>
        </p:txBody>
      </p:sp>
    </p:spTree>
    <p:extLst>
      <p:ext uri="{BB962C8B-B14F-4D97-AF65-F5344CB8AC3E}">
        <p14:creationId xmlns:p14="http://schemas.microsoft.com/office/powerpoint/2010/main" val="1951859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3CDD7-2AA8-4A4B-A650-24641DFBAA96}"/>
              </a:ext>
            </a:extLst>
          </p:cNvPr>
          <p:cNvSpPr>
            <a:spLocks noGrp="1"/>
          </p:cNvSpPr>
          <p:nvPr>
            <p:ph type="title"/>
          </p:nvPr>
        </p:nvSpPr>
        <p:spPr>
          <a:xfrm>
            <a:off x="457201" y="365125"/>
            <a:ext cx="10896599" cy="956853"/>
          </a:xfrm>
        </p:spPr>
        <p:txBody>
          <a:bodyPr>
            <a:normAutofit fontScale="90000"/>
          </a:bodyPr>
          <a:lstStyle/>
          <a:p>
            <a:r>
              <a:rPr lang="en-US" b="1">
                <a:solidFill>
                  <a:srgbClr val="2D4233"/>
                </a:solidFill>
                <a:latin typeface="Arial"/>
                <a:cs typeface="Calibri Light"/>
              </a:rPr>
              <a:t>Contexto histórico - </a:t>
            </a:r>
            <a:r>
              <a:rPr lang="sk-SK" b="1">
                <a:solidFill>
                  <a:srgbClr val="2D4233"/>
                </a:solidFill>
                <a:latin typeface="Arial"/>
                <a:ea typeface="+mj-lt"/>
                <a:cs typeface="+mj-lt"/>
              </a:rPr>
              <a:t>La dictadura franquista</a:t>
            </a:r>
            <a:endParaRPr lang="en-US" b="1" dirty="0" err="1">
              <a:solidFill>
                <a:srgbClr val="2D4233"/>
              </a:solidFill>
              <a:latin typeface="Arial"/>
              <a:ea typeface="+mj-lt"/>
              <a:cs typeface="+mj-lt"/>
            </a:endParaRPr>
          </a:p>
        </p:txBody>
      </p:sp>
      <p:sp>
        <p:nvSpPr>
          <p:cNvPr id="3" name="Content Placeholder 2">
            <a:extLst>
              <a:ext uri="{FF2B5EF4-FFF2-40B4-BE49-F238E27FC236}">
                <a16:creationId xmlns:a16="http://schemas.microsoft.com/office/drawing/2014/main" id="{1EDBE294-2F3F-44B9-B1F5-1ABCF45E44C0}"/>
              </a:ext>
            </a:extLst>
          </p:cNvPr>
          <p:cNvSpPr>
            <a:spLocks noGrp="1"/>
          </p:cNvSpPr>
          <p:nvPr>
            <p:ph idx="1"/>
          </p:nvPr>
        </p:nvSpPr>
        <p:spPr>
          <a:xfrm>
            <a:off x="457200" y="1469206"/>
            <a:ext cx="10822858" cy="5027305"/>
          </a:xfrm>
        </p:spPr>
        <p:txBody>
          <a:bodyPr vert="horz" lIns="91440" tIns="45720" rIns="91440" bIns="45720" rtlCol="0" anchor="t">
            <a:normAutofit/>
          </a:bodyPr>
          <a:lstStyle/>
          <a:p>
            <a:pPr marL="0" indent="0">
              <a:buNone/>
            </a:pPr>
            <a:r>
              <a:rPr lang="es-ES" sz="3000" b="1">
                <a:ea typeface="+mn-lt"/>
                <a:cs typeface="+mn-lt"/>
              </a:rPr>
              <a:t>4. Apertura al exterior y desarrollo económico (1959-1973)</a:t>
            </a:r>
            <a:endParaRPr lang="en-US" sz="3000">
              <a:cs typeface="Calibri"/>
            </a:endParaRPr>
          </a:p>
          <a:p>
            <a:r>
              <a:rPr lang="sk-SK" sz="3000">
                <a:ea typeface="+mn-lt"/>
                <a:cs typeface="+mn-lt"/>
              </a:rPr>
              <a:t>l</a:t>
            </a:r>
            <a:r>
              <a:rPr lang="es-ES" sz="3000">
                <a:ea typeface="+mn-lt"/>
                <a:cs typeface="+mn-lt"/>
              </a:rPr>
              <a:t>a apertura económica causó un </a:t>
            </a:r>
            <a:r>
              <a:rPr lang="es-ES" sz="3000" b="1">
                <a:ea typeface="+mn-lt"/>
                <a:cs typeface="+mn-lt"/>
              </a:rPr>
              <a:t>espectacular desarrollo económico</a:t>
            </a:r>
            <a:r>
              <a:rPr lang="sk-SK" sz="3000" b="1" dirty="0">
                <a:ea typeface="+mn-lt"/>
                <a:cs typeface="+mn-lt"/>
              </a:rPr>
              <a:t> </a:t>
            </a:r>
            <a:r>
              <a:rPr lang="sk-SK" sz="3000">
                <a:ea typeface="+mn-lt"/>
                <a:cs typeface="+mn-lt"/>
              </a:rPr>
              <a:t>(el crecimiento de las ciudades, el desarrollo de la industria, el turismo, l</a:t>
            </a:r>
            <a:r>
              <a:rPr lang="es-ES" sz="3000">
                <a:ea typeface="+mn-lt"/>
                <a:cs typeface="+mn-lt"/>
              </a:rPr>
              <a:t>a renovación de la agricultura tradicional</a:t>
            </a:r>
            <a:r>
              <a:rPr lang="sk-SK" sz="3000">
                <a:ea typeface="+mn-lt"/>
                <a:cs typeface="+mn-lt"/>
              </a:rPr>
              <a:t>...</a:t>
            </a:r>
            <a:r>
              <a:rPr lang="es-ES" sz="3000">
                <a:ea typeface="+mn-lt"/>
                <a:cs typeface="+mn-lt"/>
              </a:rPr>
              <a:t>)</a:t>
            </a:r>
            <a:endParaRPr lang="es-ES" sz="3000" dirty="0">
              <a:ea typeface="+mn-lt"/>
              <a:cs typeface="+mn-lt"/>
            </a:endParaRPr>
          </a:p>
          <a:p>
            <a:r>
              <a:rPr lang="es-ES" sz="3000" dirty="0">
                <a:ea typeface="+mn-lt"/>
                <a:cs typeface="+mn-lt"/>
              </a:rPr>
              <a:t>con el aumento del nivel económico y cultural del país</a:t>
            </a:r>
            <a:r>
              <a:rPr lang="es-ES" sz="3000" b="1" dirty="0">
                <a:ea typeface="+mn-lt"/>
                <a:cs typeface="+mn-lt"/>
              </a:rPr>
              <a:t> no llegó una mayor liberalización política</a:t>
            </a:r>
            <a:endParaRPr lang="es-ES" sz="3000" dirty="0">
              <a:cs typeface="Calibri"/>
            </a:endParaRPr>
          </a:p>
          <a:p>
            <a:endParaRPr lang="es-ES" b="1" dirty="0">
              <a:cs typeface="Calibri"/>
            </a:endParaRPr>
          </a:p>
        </p:txBody>
      </p:sp>
    </p:spTree>
    <p:extLst>
      <p:ext uri="{BB962C8B-B14F-4D97-AF65-F5344CB8AC3E}">
        <p14:creationId xmlns:p14="http://schemas.microsoft.com/office/powerpoint/2010/main" val="1366315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B5924F-32B6-47F1-B63B-EA3E1CC61590}"/>
              </a:ext>
            </a:extLst>
          </p:cNvPr>
          <p:cNvSpPr>
            <a:spLocks noGrp="1"/>
          </p:cNvSpPr>
          <p:nvPr>
            <p:ph idx="1"/>
          </p:nvPr>
        </p:nvSpPr>
        <p:spPr>
          <a:xfrm>
            <a:off x="322007" y="277045"/>
            <a:ext cx="11277599" cy="6231757"/>
          </a:xfrm>
        </p:spPr>
        <p:txBody>
          <a:bodyPr vert="horz" lIns="91440" tIns="45720" rIns="91440" bIns="45720" rtlCol="0" anchor="t">
            <a:normAutofit/>
          </a:bodyPr>
          <a:lstStyle/>
          <a:p>
            <a:pPr algn="just">
              <a:buNone/>
            </a:pPr>
            <a:r>
              <a:rPr lang="en-US" sz="2600" dirty="0">
                <a:ea typeface="+mn-lt"/>
                <a:cs typeface="+mn-lt"/>
              </a:rPr>
              <a:t> </a:t>
            </a:r>
            <a:r>
              <a:rPr lang="en-US" sz="2600">
                <a:ea typeface="+mn-lt"/>
                <a:cs typeface="+mn-lt"/>
              </a:rPr>
              <a:t>Ya, vas a decirme que tú tenías tus libros y "El Correo", pero si yo te digo que tus libros y tu periodicucho no nos han dado más que disgustos, a ver si miento, no me vengas ahora, hijo, líos con la censura, líos con la gente y, en sustancia, dos pesetas. Y no es que me pille de sorpresa, Mario, porque lo que yo digo, ¿quién iba a leer esas cosas tristes de gentes muertas de hambre que se revuelcan en el barro como puercos? Vamos a ver, tú piensa con la cabeza, ¿quién iba a leer ese rollo de "El Castillo de Arena" donde no hablas más que de filosofías? Tú mucho con que si la tesis y el impacto y todas esas historias, pero ¿quieres decirme con qué se come eso? A la gente le importan un comino las tesis y los impactos, créeme, que a ti, querido, te echaron a perder los de la tertulia, el Aróstegui y el Moyano, ese de las barbas, que son unos inadaptados. Y no sería porque papá no te lo advir­tiera, bueno es, que leyó tu libro con lupa, Mario, a conciencia, ya lo oyes, y dijo que no, que si escribías para divertirte, bien, pero que si pretendías la gloria o el dinero lo buscases por otro camino, ¿te acuerdas?, bueno, pues tú erre que erre. </a:t>
            </a:r>
            <a:endParaRPr lang="en-US" sz="2500" dirty="0">
              <a:cs typeface="Calibri"/>
            </a:endParaRPr>
          </a:p>
        </p:txBody>
      </p:sp>
    </p:spTree>
    <p:extLst>
      <p:ext uri="{BB962C8B-B14F-4D97-AF65-F5344CB8AC3E}">
        <p14:creationId xmlns:p14="http://schemas.microsoft.com/office/powerpoint/2010/main" val="3609769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B5924F-32B6-47F1-B63B-EA3E1CC61590}"/>
              </a:ext>
            </a:extLst>
          </p:cNvPr>
          <p:cNvSpPr>
            <a:spLocks noGrp="1"/>
          </p:cNvSpPr>
          <p:nvPr>
            <p:ph idx="1"/>
          </p:nvPr>
        </p:nvSpPr>
        <p:spPr>
          <a:xfrm>
            <a:off x="322007" y="277045"/>
            <a:ext cx="11277599" cy="6231757"/>
          </a:xfrm>
        </p:spPr>
        <p:txBody>
          <a:bodyPr vert="horz" lIns="91440" tIns="45720" rIns="91440" bIns="45720" rtlCol="0" anchor="t">
            <a:normAutofit/>
          </a:bodyPr>
          <a:lstStyle/>
          <a:p>
            <a:pPr algn="just">
              <a:buNone/>
            </a:pPr>
            <a:r>
              <a:rPr lang="en-US" sz="2600" dirty="0">
                <a:ea typeface="+mn-lt"/>
                <a:cs typeface="+mn-lt"/>
              </a:rPr>
              <a:t>  </a:t>
            </a:r>
            <a:r>
              <a:rPr lang="en-US" sz="2600">
                <a:ea typeface="+mn-lt"/>
                <a:cs typeface="+mn-lt"/>
              </a:rPr>
              <a:t>Y me explico que a otro cualquiera no le hicieras caso, pero lo que es a papá, un hombre bien objetivo que es, no me digas, que colabora en las páginas gráficas de ABC yo creo que desde que se fundó, hace muchísimo, y en otra cosa puede que no, pero en eso de escribir, sabe la tecla que toca, ¡vaya si sabe! Y yo misma, Mario, ¿no te dije yo misma mil veces que buscases un buen argumento, sin ir más lejos el de Maximino Conde el que se casó con la viuda aquella y luego se enamoró de la hijastra? Pues esos argumentos son los que interesan a la gente, Mario, desengáñate, que ya sé que era un poco así, un poquitín verde, vamos, pero cabría hacerle reaccionar al protagonista en decente cuando ella, la hija, se le entrega, y de este modo la novela quedaría inclusive aleccionadora. Bueno, pues tú a tu cuento, por un oído me entra y por otro me sale, a los dos años publicaste aquello de "El Patrimonio", que era irresistible, te lo digo de corazón, que es que no hay por dónde cogerlo, porque ¿tú crees, Mario, que le puede interesar a alguien un libro que pasa en un país que no existe y cuyo protagonista es un sorche al que le duelen los pies?" </a:t>
            </a:r>
            <a:r>
              <a:rPr lang="en-US" sz="2500" dirty="0">
                <a:ea typeface="+mn-lt"/>
                <a:cs typeface="+mn-lt"/>
              </a:rPr>
              <a:t> </a:t>
            </a:r>
          </a:p>
          <a:p>
            <a:pPr algn="r">
              <a:buNone/>
            </a:pPr>
            <a:r>
              <a:rPr lang="en-US" sz="2500">
                <a:cs typeface="Calibri"/>
              </a:rPr>
              <a:t>(fragmento del capítulo 2)</a:t>
            </a:r>
            <a:endParaRPr lang="en-US" sz="2500" dirty="0">
              <a:cs typeface="Calibri"/>
            </a:endParaRPr>
          </a:p>
        </p:txBody>
      </p:sp>
    </p:spTree>
    <p:extLst>
      <p:ext uri="{BB962C8B-B14F-4D97-AF65-F5344CB8AC3E}">
        <p14:creationId xmlns:p14="http://schemas.microsoft.com/office/powerpoint/2010/main" val="1688635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222E6-C69A-4D03-AB75-71C198F6211A}"/>
              </a:ext>
            </a:extLst>
          </p:cNvPr>
          <p:cNvSpPr>
            <a:spLocks noGrp="1"/>
          </p:cNvSpPr>
          <p:nvPr>
            <p:ph type="title"/>
          </p:nvPr>
        </p:nvSpPr>
        <p:spPr>
          <a:xfrm>
            <a:off x="186813" y="266802"/>
            <a:ext cx="11166987" cy="907692"/>
          </a:xfrm>
        </p:spPr>
        <p:txBody>
          <a:bodyPr/>
          <a:lstStyle/>
          <a:p>
            <a:r>
              <a:rPr lang="en-US" b="1" dirty="0">
                <a:solidFill>
                  <a:srgbClr val="2D4233"/>
                </a:solidFill>
                <a:latin typeface="Arial"/>
                <a:cs typeface="Arial"/>
              </a:rPr>
              <a:t>Renovación de las </a:t>
            </a:r>
            <a:r>
              <a:rPr lang="en-US" b="1" dirty="0" err="1">
                <a:solidFill>
                  <a:srgbClr val="2D4233"/>
                </a:solidFill>
                <a:latin typeface="Arial"/>
                <a:cs typeface="Arial"/>
              </a:rPr>
              <a:t>técnicas</a:t>
            </a:r>
            <a:r>
              <a:rPr lang="en-US" b="1" dirty="0">
                <a:solidFill>
                  <a:srgbClr val="2D4233"/>
                </a:solidFill>
                <a:latin typeface="Arial"/>
                <a:cs typeface="Arial"/>
              </a:rPr>
              <a:t> </a:t>
            </a:r>
            <a:r>
              <a:rPr lang="en-US" b="1" dirty="0" err="1">
                <a:solidFill>
                  <a:srgbClr val="2D4233"/>
                </a:solidFill>
                <a:latin typeface="Arial"/>
                <a:cs typeface="Arial"/>
              </a:rPr>
              <a:t>narrativas</a:t>
            </a:r>
            <a:endParaRPr lang="en-US" dirty="0" err="1"/>
          </a:p>
        </p:txBody>
      </p:sp>
      <p:sp>
        <p:nvSpPr>
          <p:cNvPr id="3" name="Content Placeholder 2">
            <a:extLst>
              <a:ext uri="{FF2B5EF4-FFF2-40B4-BE49-F238E27FC236}">
                <a16:creationId xmlns:a16="http://schemas.microsoft.com/office/drawing/2014/main" id="{5FCEAF98-E8C1-48D3-8CF3-97EB5CD69AE2}"/>
              </a:ext>
            </a:extLst>
          </p:cNvPr>
          <p:cNvSpPr>
            <a:spLocks noGrp="1"/>
          </p:cNvSpPr>
          <p:nvPr>
            <p:ph idx="1"/>
          </p:nvPr>
        </p:nvSpPr>
        <p:spPr>
          <a:xfrm>
            <a:off x="186813" y="1247979"/>
            <a:ext cx="11683180" cy="5260822"/>
          </a:xfrm>
        </p:spPr>
        <p:txBody>
          <a:bodyPr vert="horz" lIns="91440" tIns="45720" rIns="91440" bIns="45720" rtlCol="0" anchor="t">
            <a:normAutofit/>
          </a:bodyPr>
          <a:lstStyle/>
          <a:p>
            <a:pPr marL="457200" indent="-457200">
              <a:buFont typeface="Wingdings" panose="020B0604020202020204" pitchFamily="34" charset="0"/>
              <a:buChar char="v"/>
            </a:pPr>
            <a:r>
              <a:rPr lang="en-US" b="1" dirty="0" err="1">
                <a:cs typeface="Calibri" panose="020F0502020204030204"/>
              </a:rPr>
              <a:t>fragmentos</a:t>
            </a:r>
            <a:r>
              <a:rPr lang="en-US" b="1" dirty="0">
                <a:cs typeface="Calibri" panose="020F0502020204030204"/>
              </a:rPr>
              <a:t> o </a:t>
            </a:r>
            <a:r>
              <a:rPr lang="en-US" b="1" dirty="0" err="1">
                <a:cs typeface="Calibri" panose="020F0502020204030204"/>
              </a:rPr>
              <a:t>secuencias</a:t>
            </a:r>
            <a:r>
              <a:rPr lang="en-US" dirty="0">
                <a:cs typeface="Calibri" panose="020F0502020204030204"/>
              </a:rPr>
              <a:t> en </a:t>
            </a:r>
            <a:r>
              <a:rPr lang="en-US" dirty="0" err="1">
                <a:cs typeface="Calibri" panose="020F0502020204030204"/>
              </a:rPr>
              <a:t>vez</a:t>
            </a:r>
            <a:r>
              <a:rPr lang="en-US" dirty="0">
                <a:cs typeface="Calibri" panose="020F0502020204030204"/>
              </a:rPr>
              <a:t> de </a:t>
            </a:r>
            <a:r>
              <a:rPr lang="en-US" dirty="0" err="1">
                <a:cs typeface="Calibri" panose="020F0502020204030204"/>
              </a:rPr>
              <a:t>capítulos</a:t>
            </a:r>
            <a:r>
              <a:rPr lang="en-US" dirty="0">
                <a:cs typeface="Calibri" panose="020F0502020204030204"/>
              </a:rPr>
              <a:t> </a:t>
            </a:r>
            <a:r>
              <a:rPr lang="en-US" b="1" i="1" dirty="0">
                <a:solidFill>
                  <a:srgbClr val="2D4233"/>
                </a:solidFill>
                <a:cs typeface="Calibri" panose="020F0502020204030204"/>
              </a:rPr>
              <a:t>(Tiempo de </a:t>
            </a:r>
            <a:r>
              <a:rPr lang="en-US" b="1" i="1" dirty="0" err="1">
                <a:solidFill>
                  <a:srgbClr val="2D4233"/>
                </a:solidFill>
                <a:cs typeface="Calibri" panose="020F0502020204030204"/>
              </a:rPr>
              <a:t>silencio</a:t>
            </a:r>
            <a:r>
              <a:rPr lang="en-US" b="1" i="1" dirty="0">
                <a:solidFill>
                  <a:srgbClr val="2D4233"/>
                </a:solidFill>
                <a:cs typeface="Calibri" panose="020F0502020204030204"/>
              </a:rPr>
              <a:t>)</a:t>
            </a:r>
            <a:r>
              <a:rPr lang="en-US" dirty="0">
                <a:cs typeface="Calibri" panose="020F0502020204030204"/>
              </a:rPr>
              <a:t>, o un</a:t>
            </a:r>
            <a:r>
              <a:rPr lang="en-US" dirty="0">
                <a:ea typeface="+mn-lt"/>
                <a:cs typeface="+mn-lt"/>
              </a:rPr>
              <a:t> </a:t>
            </a:r>
            <a:r>
              <a:rPr lang="en-US" b="1" dirty="0" err="1">
                <a:ea typeface="+mn-lt"/>
                <a:cs typeface="+mn-lt"/>
              </a:rPr>
              <a:t>discurso</a:t>
            </a:r>
            <a:r>
              <a:rPr lang="en-US" b="1" dirty="0">
                <a:ea typeface="+mn-lt"/>
                <a:cs typeface="+mn-lt"/>
              </a:rPr>
              <a:t> </a:t>
            </a:r>
            <a:r>
              <a:rPr lang="en-US" b="1" dirty="0" err="1">
                <a:ea typeface="+mn-lt"/>
                <a:cs typeface="+mn-lt"/>
              </a:rPr>
              <a:t>ininterrumpido</a:t>
            </a:r>
            <a:r>
              <a:rPr lang="en-US" b="1" dirty="0">
                <a:cs typeface="Calibri" panose="020F0502020204030204"/>
              </a:rPr>
              <a:t> </a:t>
            </a:r>
            <a:r>
              <a:rPr lang="en-US" dirty="0">
                <a:cs typeface="Calibri" panose="020F0502020204030204"/>
              </a:rPr>
              <a:t>(</a:t>
            </a:r>
            <a:r>
              <a:rPr lang="en-US" b="1" i="1" dirty="0">
                <a:solidFill>
                  <a:srgbClr val="2D4233"/>
                </a:solidFill>
                <a:ea typeface="+mn-lt"/>
                <a:cs typeface="+mn-lt"/>
              </a:rPr>
              <a:t>Una </a:t>
            </a:r>
            <a:r>
              <a:rPr lang="en-US" b="1" i="1" dirty="0" err="1">
                <a:solidFill>
                  <a:srgbClr val="2D4233"/>
                </a:solidFill>
                <a:ea typeface="+mn-lt"/>
                <a:cs typeface="+mn-lt"/>
              </a:rPr>
              <a:t>meditación</a:t>
            </a:r>
            <a:r>
              <a:rPr lang="en-US" dirty="0">
                <a:ea typeface="+mn-lt"/>
                <a:cs typeface="+mn-lt"/>
              </a:rPr>
              <a:t> de </a:t>
            </a:r>
            <a:r>
              <a:rPr lang="en-US" b="1" dirty="0">
                <a:solidFill>
                  <a:srgbClr val="2D4233"/>
                </a:solidFill>
                <a:ea typeface="+mn-lt"/>
                <a:cs typeface="+mn-lt"/>
              </a:rPr>
              <a:t>Juan Benet</a:t>
            </a:r>
            <a:r>
              <a:rPr lang="en-US" dirty="0">
                <a:ea typeface="+mn-lt"/>
                <a:cs typeface="+mn-lt"/>
              </a:rPr>
              <a:t>)</a:t>
            </a:r>
            <a:endParaRPr lang="en-US" b="1" dirty="0">
              <a:cs typeface="Calibri" panose="020F0502020204030204"/>
            </a:endParaRPr>
          </a:p>
          <a:p>
            <a:pPr>
              <a:buFont typeface="Wingdings" panose="020B0604020202020204" pitchFamily="34" charset="0"/>
              <a:buChar char="v"/>
            </a:pPr>
            <a:r>
              <a:rPr lang="en-US" dirty="0">
                <a:ea typeface="+mn-lt"/>
                <a:cs typeface="+mn-lt"/>
              </a:rPr>
              <a:t>el </a:t>
            </a:r>
            <a:r>
              <a:rPr lang="en-US" dirty="0" err="1">
                <a:ea typeface="+mn-lt"/>
                <a:cs typeface="+mn-lt"/>
              </a:rPr>
              <a:t>desorden</a:t>
            </a:r>
            <a:r>
              <a:rPr lang="en-US" dirty="0">
                <a:ea typeface="+mn-lt"/>
                <a:cs typeface="+mn-lt"/>
              </a:rPr>
              <a:t> </a:t>
            </a:r>
            <a:r>
              <a:rPr lang="en-US" dirty="0" err="1">
                <a:ea typeface="+mn-lt"/>
                <a:cs typeface="+mn-lt"/>
              </a:rPr>
              <a:t>cronológico</a:t>
            </a:r>
            <a:r>
              <a:rPr lang="en-US" dirty="0">
                <a:ea typeface="+mn-lt"/>
                <a:cs typeface="+mn-lt"/>
              </a:rPr>
              <a:t>, la </a:t>
            </a:r>
            <a:r>
              <a:rPr lang="en-US" dirty="0" err="1">
                <a:ea typeface="+mn-lt"/>
                <a:cs typeface="+mn-lt"/>
              </a:rPr>
              <a:t>influencia</a:t>
            </a:r>
            <a:r>
              <a:rPr lang="en-US" dirty="0">
                <a:ea typeface="+mn-lt"/>
                <a:cs typeface="+mn-lt"/>
              </a:rPr>
              <a:t> del </a:t>
            </a:r>
            <a:r>
              <a:rPr lang="en-US" dirty="0" err="1">
                <a:ea typeface="+mn-lt"/>
                <a:cs typeface="+mn-lt"/>
              </a:rPr>
              <a:t>montaje</a:t>
            </a:r>
            <a:r>
              <a:rPr lang="en-US" dirty="0">
                <a:ea typeface="+mn-lt"/>
                <a:cs typeface="+mn-lt"/>
              </a:rPr>
              <a:t> </a:t>
            </a:r>
            <a:r>
              <a:rPr lang="en-US" dirty="0" err="1">
                <a:ea typeface="+mn-lt"/>
                <a:cs typeface="+mn-lt"/>
              </a:rPr>
              <a:t>cinematográfico</a:t>
            </a:r>
            <a:r>
              <a:rPr lang="en-US" dirty="0">
                <a:ea typeface="+mn-lt"/>
                <a:cs typeface="+mn-lt"/>
              </a:rPr>
              <a:t>, con </a:t>
            </a:r>
            <a:r>
              <a:rPr lang="en-US" dirty="0" err="1">
                <a:ea typeface="+mn-lt"/>
                <a:cs typeface="+mn-lt"/>
              </a:rPr>
              <a:t>su</a:t>
            </a:r>
            <a:r>
              <a:rPr lang="en-US" dirty="0">
                <a:ea typeface="+mn-lt"/>
                <a:cs typeface="+mn-lt"/>
              </a:rPr>
              <a:t> </a:t>
            </a:r>
            <a:r>
              <a:rPr lang="en-US" dirty="0" err="1">
                <a:ea typeface="+mn-lt"/>
                <a:cs typeface="+mn-lt"/>
              </a:rPr>
              <a:t>técnica</a:t>
            </a:r>
            <a:r>
              <a:rPr lang="en-US" dirty="0">
                <a:ea typeface="+mn-lt"/>
                <a:cs typeface="+mn-lt"/>
              </a:rPr>
              <a:t> del flashback o «</a:t>
            </a:r>
            <a:r>
              <a:rPr lang="en-US" dirty="0" err="1">
                <a:ea typeface="+mn-lt"/>
                <a:cs typeface="+mn-lt"/>
              </a:rPr>
              <a:t>salto</a:t>
            </a:r>
            <a:r>
              <a:rPr lang="en-US" dirty="0">
                <a:ea typeface="+mn-lt"/>
                <a:cs typeface="+mn-lt"/>
              </a:rPr>
              <a:t> </a:t>
            </a:r>
            <a:r>
              <a:rPr lang="en-US" dirty="0" err="1">
                <a:ea typeface="+mn-lt"/>
                <a:cs typeface="+mn-lt"/>
              </a:rPr>
              <a:t>atrás</a:t>
            </a:r>
            <a:r>
              <a:rPr lang="en-US" dirty="0">
                <a:ea typeface="+mn-lt"/>
                <a:cs typeface="+mn-lt"/>
              </a:rPr>
              <a:t>», el </a:t>
            </a:r>
            <a:r>
              <a:rPr lang="en-US" dirty="0" err="1">
                <a:ea typeface="+mn-lt"/>
                <a:cs typeface="+mn-lt"/>
              </a:rPr>
              <a:t>desarrollo</a:t>
            </a:r>
            <a:r>
              <a:rPr lang="en-US" dirty="0">
                <a:ea typeface="+mn-lt"/>
                <a:cs typeface="+mn-lt"/>
              </a:rPr>
              <a:t> </a:t>
            </a:r>
            <a:r>
              <a:rPr lang="en-US" dirty="0" err="1">
                <a:ea typeface="+mn-lt"/>
                <a:cs typeface="+mn-lt"/>
              </a:rPr>
              <a:t>discontinuo</a:t>
            </a:r>
            <a:r>
              <a:rPr lang="en-US" dirty="0">
                <a:ea typeface="+mn-lt"/>
                <a:cs typeface="+mn-lt"/>
              </a:rPr>
              <a:t> de la </a:t>
            </a:r>
            <a:r>
              <a:rPr lang="en-US" dirty="0" err="1">
                <a:ea typeface="+mn-lt"/>
                <a:cs typeface="+mn-lt"/>
              </a:rPr>
              <a:t>acción</a:t>
            </a:r>
            <a:r>
              <a:rPr lang="en-US" dirty="0">
                <a:ea typeface="+mn-lt"/>
                <a:cs typeface="+mn-lt"/>
              </a:rPr>
              <a:t> (con </a:t>
            </a:r>
            <a:r>
              <a:rPr lang="en-US" dirty="0" err="1">
                <a:ea typeface="+mn-lt"/>
                <a:cs typeface="+mn-lt"/>
              </a:rPr>
              <a:t>violentas</a:t>
            </a:r>
            <a:r>
              <a:rPr lang="en-US" dirty="0">
                <a:ea typeface="+mn-lt"/>
                <a:cs typeface="+mn-lt"/>
              </a:rPr>
              <a:t> </a:t>
            </a:r>
            <a:r>
              <a:rPr lang="en-US" dirty="0" err="1">
                <a:ea typeface="+mn-lt"/>
                <a:cs typeface="+mn-lt"/>
              </a:rPr>
              <a:t>elipsis</a:t>
            </a:r>
            <a:r>
              <a:rPr lang="en-US" dirty="0">
                <a:ea typeface="+mn-lt"/>
                <a:cs typeface="+mn-lt"/>
              </a:rPr>
              <a:t>), la </a:t>
            </a:r>
            <a:r>
              <a:rPr lang="en-US" dirty="0" err="1">
                <a:ea typeface="+mn-lt"/>
                <a:cs typeface="+mn-lt"/>
              </a:rPr>
              <a:t>ausencia</a:t>
            </a:r>
            <a:r>
              <a:rPr lang="en-US" dirty="0">
                <a:ea typeface="+mn-lt"/>
                <a:cs typeface="+mn-lt"/>
              </a:rPr>
              <a:t> de </a:t>
            </a:r>
            <a:r>
              <a:rPr lang="en-US" dirty="0" err="1">
                <a:ea typeface="+mn-lt"/>
                <a:cs typeface="+mn-lt"/>
              </a:rPr>
              <a:t>desenlace</a:t>
            </a:r>
            <a:r>
              <a:rPr lang="en-US" dirty="0">
                <a:ea typeface="+mn-lt"/>
                <a:cs typeface="+mn-lt"/>
              </a:rPr>
              <a:t> (</a:t>
            </a:r>
            <a:r>
              <a:rPr lang="en-US" dirty="0" err="1">
                <a:ea typeface="+mn-lt"/>
                <a:cs typeface="+mn-lt"/>
              </a:rPr>
              <a:t>propia</a:t>
            </a:r>
            <a:r>
              <a:rPr lang="en-US" dirty="0">
                <a:ea typeface="+mn-lt"/>
                <a:cs typeface="+mn-lt"/>
              </a:rPr>
              <a:t> de la «</a:t>
            </a:r>
            <a:r>
              <a:rPr lang="en-US" dirty="0" err="1">
                <a:ea typeface="+mn-lt"/>
                <a:cs typeface="+mn-lt"/>
              </a:rPr>
              <a:t>novela</a:t>
            </a:r>
            <a:r>
              <a:rPr lang="en-US" dirty="0">
                <a:ea typeface="+mn-lt"/>
                <a:cs typeface="+mn-lt"/>
              </a:rPr>
              <a:t> </a:t>
            </a:r>
            <a:r>
              <a:rPr lang="en-US" dirty="0" err="1">
                <a:ea typeface="+mn-lt"/>
                <a:cs typeface="+mn-lt"/>
              </a:rPr>
              <a:t>abierta</a:t>
            </a:r>
            <a:r>
              <a:rPr lang="en-US" dirty="0">
                <a:ea typeface="+mn-lt"/>
                <a:cs typeface="+mn-lt"/>
              </a:rPr>
              <a:t>»)…</a:t>
            </a:r>
          </a:p>
          <a:p>
            <a:pPr>
              <a:buFont typeface="Wingdings" panose="020B0604020202020204" pitchFamily="34" charset="0"/>
              <a:buChar char="v"/>
            </a:pPr>
            <a:r>
              <a:rPr lang="en-US" b="1" dirty="0">
                <a:ea typeface="+mn-lt"/>
                <a:cs typeface="+mn-lt"/>
              </a:rPr>
              <a:t>el </a:t>
            </a:r>
            <a:r>
              <a:rPr lang="en-US" b="1" dirty="0" err="1">
                <a:ea typeface="+mn-lt"/>
                <a:cs typeface="+mn-lt"/>
              </a:rPr>
              <a:t>estilo</a:t>
            </a:r>
            <a:r>
              <a:rPr lang="en-US" b="1" dirty="0">
                <a:ea typeface="+mn-lt"/>
                <a:cs typeface="+mn-lt"/>
              </a:rPr>
              <a:t> </a:t>
            </a:r>
            <a:r>
              <a:rPr lang="en-US" b="1" dirty="0" err="1">
                <a:ea typeface="+mn-lt"/>
                <a:cs typeface="+mn-lt"/>
              </a:rPr>
              <a:t>indirecto</a:t>
            </a:r>
            <a:r>
              <a:rPr lang="en-US" b="1" dirty="0">
                <a:ea typeface="+mn-lt"/>
                <a:cs typeface="+mn-lt"/>
              </a:rPr>
              <a:t> libre</a:t>
            </a:r>
            <a:r>
              <a:rPr lang="en-US" dirty="0">
                <a:ea typeface="+mn-lt"/>
                <a:cs typeface="+mn-lt"/>
              </a:rPr>
              <a:t> y el </a:t>
            </a:r>
            <a:r>
              <a:rPr lang="en-US" b="1" dirty="0" err="1">
                <a:ea typeface="+mn-lt"/>
                <a:cs typeface="+mn-lt"/>
              </a:rPr>
              <a:t>monólogo</a:t>
            </a:r>
            <a:r>
              <a:rPr lang="en-US" b="1" dirty="0">
                <a:ea typeface="+mn-lt"/>
                <a:cs typeface="+mn-lt"/>
              </a:rPr>
              <a:t> interior</a:t>
            </a:r>
            <a:endParaRPr lang="en-US" dirty="0">
              <a:ea typeface="+mn-lt"/>
              <a:cs typeface="+mn-lt"/>
            </a:endParaRPr>
          </a:p>
          <a:p>
            <a:pPr>
              <a:buFont typeface="Wingdings" panose="020B0604020202020204" pitchFamily="34" charset="0"/>
              <a:buChar char="v"/>
            </a:pPr>
            <a:r>
              <a:rPr lang="en-US" b="1" dirty="0" err="1">
                <a:ea typeface="+mn-lt"/>
                <a:cs typeface="+mn-lt"/>
              </a:rPr>
              <a:t>digresiones</a:t>
            </a:r>
            <a:r>
              <a:rPr lang="en-US" b="1" dirty="0">
                <a:ea typeface="+mn-lt"/>
                <a:cs typeface="+mn-lt"/>
              </a:rPr>
              <a:t> del </a:t>
            </a:r>
            <a:r>
              <a:rPr lang="en-US" b="1" dirty="0" err="1">
                <a:ea typeface="+mn-lt"/>
                <a:cs typeface="+mn-lt"/>
              </a:rPr>
              <a:t>autor</a:t>
            </a:r>
            <a:endParaRPr lang="en-US" b="1" dirty="0" err="1">
              <a:cs typeface="Calibri" panose="020F0502020204030204"/>
            </a:endParaRPr>
          </a:p>
          <a:p>
            <a:pPr>
              <a:buFont typeface="Wingdings" panose="020B0604020202020204" pitchFamily="34" charset="0"/>
              <a:buChar char="v"/>
            </a:pPr>
            <a:r>
              <a:rPr lang="en-US" dirty="0">
                <a:ea typeface="+mn-lt"/>
                <a:cs typeface="+mn-lt"/>
              </a:rPr>
              <a:t>se </a:t>
            </a:r>
            <a:r>
              <a:rPr lang="en-US" dirty="0" err="1">
                <a:ea typeface="+mn-lt"/>
                <a:cs typeface="+mn-lt"/>
              </a:rPr>
              <a:t>tiende</a:t>
            </a:r>
            <a:r>
              <a:rPr lang="en-US" dirty="0">
                <a:ea typeface="+mn-lt"/>
                <a:cs typeface="+mn-lt"/>
              </a:rPr>
              <a:t> a </a:t>
            </a:r>
            <a:r>
              <a:rPr lang="en-US" dirty="0" err="1">
                <a:ea typeface="+mn-lt"/>
                <a:cs typeface="+mn-lt"/>
              </a:rPr>
              <a:t>borrar</a:t>
            </a:r>
            <a:r>
              <a:rPr lang="en-US" dirty="0">
                <a:ea typeface="+mn-lt"/>
                <a:cs typeface="+mn-lt"/>
              </a:rPr>
              <a:t> las </a:t>
            </a:r>
            <a:r>
              <a:rPr lang="en-US" dirty="0" err="1">
                <a:ea typeface="+mn-lt"/>
                <a:cs typeface="+mn-lt"/>
              </a:rPr>
              <a:t>fronteras</a:t>
            </a:r>
            <a:r>
              <a:rPr lang="en-US" dirty="0">
                <a:ea typeface="+mn-lt"/>
                <a:cs typeface="+mn-lt"/>
              </a:rPr>
              <a:t> entre la </a:t>
            </a:r>
            <a:r>
              <a:rPr lang="en-US" dirty="0" err="1">
                <a:ea typeface="+mn-lt"/>
                <a:cs typeface="+mn-lt"/>
              </a:rPr>
              <a:t>prosa</a:t>
            </a:r>
            <a:r>
              <a:rPr lang="en-US" dirty="0">
                <a:ea typeface="+mn-lt"/>
                <a:cs typeface="+mn-lt"/>
              </a:rPr>
              <a:t> y el verso</a:t>
            </a:r>
            <a:endParaRPr lang="en-US" b="1" dirty="0">
              <a:cs typeface="Calibri" panose="020F0502020204030204"/>
            </a:endParaRPr>
          </a:p>
          <a:p>
            <a:pPr>
              <a:buFont typeface="Wingdings" panose="020B0604020202020204" pitchFamily="34" charset="0"/>
              <a:buChar char="v"/>
            </a:pPr>
            <a:r>
              <a:rPr lang="en-US" dirty="0">
                <a:ea typeface="+mn-lt"/>
                <a:cs typeface="+mn-lt"/>
              </a:rPr>
              <a:t>se </a:t>
            </a:r>
            <a:r>
              <a:rPr lang="en-US" dirty="0" err="1">
                <a:ea typeface="+mn-lt"/>
                <a:cs typeface="+mn-lt"/>
              </a:rPr>
              <a:t>exploran</a:t>
            </a:r>
            <a:r>
              <a:rPr lang="en-US" dirty="0">
                <a:ea typeface="+mn-lt"/>
                <a:cs typeface="+mn-lt"/>
              </a:rPr>
              <a:t> </a:t>
            </a:r>
            <a:r>
              <a:rPr lang="en-US" b="1" dirty="0" err="1">
                <a:ea typeface="+mn-lt"/>
                <a:cs typeface="+mn-lt"/>
              </a:rPr>
              <a:t>todas</a:t>
            </a:r>
            <a:r>
              <a:rPr lang="en-US" b="1" dirty="0">
                <a:ea typeface="+mn-lt"/>
                <a:cs typeface="+mn-lt"/>
              </a:rPr>
              <a:t> las </a:t>
            </a:r>
            <a:r>
              <a:rPr lang="en-US" b="1" dirty="0" err="1">
                <a:ea typeface="+mn-lt"/>
                <a:cs typeface="+mn-lt"/>
              </a:rPr>
              <a:t>posibilidades</a:t>
            </a:r>
            <a:r>
              <a:rPr lang="en-US" b="1" dirty="0">
                <a:ea typeface="+mn-lt"/>
                <a:cs typeface="+mn-lt"/>
              </a:rPr>
              <a:t> de la </a:t>
            </a:r>
            <a:r>
              <a:rPr lang="en-US" b="1" dirty="0" err="1">
                <a:ea typeface="+mn-lt"/>
                <a:cs typeface="+mn-lt"/>
              </a:rPr>
              <a:t>frase</a:t>
            </a:r>
            <a:r>
              <a:rPr lang="en-US" dirty="0">
                <a:ea typeface="+mn-lt"/>
                <a:cs typeface="+mn-lt"/>
              </a:rPr>
              <a:t>, </a:t>
            </a:r>
            <a:r>
              <a:rPr lang="en-US" dirty="0" err="1">
                <a:ea typeface="+mn-lt"/>
                <a:cs typeface="+mn-lt"/>
              </a:rPr>
              <a:t>desde</a:t>
            </a:r>
            <a:r>
              <a:rPr lang="en-US" dirty="0">
                <a:ea typeface="+mn-lt"/>
                <a:cs typeface="+mn-lt"/>
              </a:rPr>
              <a:t> la </a:t>
            </a:r>
            <a:r>
              <a:rPr lang="en-US" dirty="0" err="1">
                <a:ea typeface="+mn-lt"/>
                <a:cs typeface="+mn-lt"/>
              </a:rPr>
              <a:t>muy</a:t>
            </a:r>
            <a:r>
              <a:rPr lang="en-US" dirty="0">
                <a:ea typeface="+mn-lt"/>
                <a:cs typeface="+mn-lt"/>
              </a:rPr>
              <a:t> </a:t>
            </a:r>
            <a:r>
              <a:rPr lang="en-US" dirty="0" err="1">
                <a:ea typeface="+mn-lt"/>
                <a:cs typeface="+mn-lt"/>
              </a:rPr>
              <a:t>corta</a:t>
            </a:r>
            <a:r>
              <a:rPr lang="en-US" dirty="0">
                <a:ea typeface="+mn-lt"/>
                <a:cs typeface="+mn-lt"/>
              </a:rPr>
              <a:t> hasta la </a:t>
            </a:r>
            <a:r>
              <a:rPr lang="en-US" dirty="0" err="1">
                <a:ea typeface="+mn-lt"/>
                <a:cs typeface="+mn-lt"/>
              </a:rPr>
              <a:t>muy</a:t>
            </a:r>
            <a:r>
              <a:rPr lang="en-US" dirty="0">
                <a:ea typeface="+mn-lt"/>
                <a:cs typeface="+mn-lt"/>
              </a:rPr>
              <a:t> </a:t>
            </a:r>
            <a:r>
              <a:rPr lang="en-US" dirty="0" err="1">
                <a:ea typeface="+mn-lt"/>
                <a:cs typeface="+mn-lt"/>
              </a:rPr>
              <a:t>larga</a:t>
            </a:r>
            <a:r>
              <a:rPr lang="en-US" dirty="0">
                <a:ea typeface="+mn-lt"/>
                <a:cs typeface="+mn-lt"/>
              </a:rPr>
              <a:t> y </a:t>
            </a:r>
            <a:r>
              <a:rPr lang="en-US" dirty="0" err="1">
                <a:ea typeface="+mn-lt"/>
                <a:cs typeface="+mn-lt"/>
              </a:rPr>
              <a:t>compleja</a:t>
            </a:r>
            <a:endParaRPr lang="en-US" dirty="0">
              <a:cs typeface="Calibri" panose="020F0502020204030204"/>
            </a:endParaRPr>
          </a:p>
          <a:p>
            <a:pPr>
              <a:buFont typeface="Wingdings" panose="020B0604020202020204" pitchFamily="34" charset="0"/>
              <a:buChar char="v"/>
            </a:pPr>
            <a:endParaRPr lang="en-US" dirty="0">
              <a:cs typeface="Calibri" panose="020F0502020204030204"/>
            </a:endParaRPr>
          </a:p>
          <a:p>
            <a:pPr>
              <a:buFont typeface="Wingdings" panose="020B0604020202020204" pitchFamily="34" charset="0"/>
              <a:buChar char="v"/>
            </a:pPr>
            <a:endParaRPr lang="en-US" dirty="0">
              <a:cs typeface="Calibri" panose="020F0502020204030204"/>
            </a:endParaRPr>
          </a:p>
          <a:p>
            <a:endParaRPr lang="en-US" dirty="0">
              <a:cs typeface="Calibri" panose="020F0502020204030204"/>
            </a:endParaRPr>
          </a:p>
          <a:p>
            <a:pPr>
              <a:buFont typeface="Wingdings" panose="020B0604020202020204" pitchFamily="34" charset="0"/>
              <a:buChar char="v"/>
            </a:pPr>
            <a:endParaRPr lang="en-US" dirty="0">
              <a:cs typeface="Calibri" panose="020F0502020204030204"/>
            </a:endParaRPr>
          </a:p>
        </p:txBody>
      </p:sp>
    </p:spTree>
    <p:extLst>
      <p:ext uri="{BB962C8B-B14F-4D97-AF65-F5344CB8AC3E}">
        <p14:creationId xmlns:p14="http://schemas.microsoft.com/office/powerpoint/2010/main" val="1268863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222E6-C69A-4D03-AB75-71C198F6211A}"/>
              </a:ext>
            </a:extLst>
          </p:cNvPr>
          <p:cNvSpPr>
            <a:spLocks noGrp="1"/>
          </p:cNvSpPr>
          <p:nvPr>
            <p:ph type="title"/>
          </p:nvPr>
        </p:nvSpPr>
        <p:spPr>
          <a:xfrm>
            <a:off x="186813" y="266802"/>
            <a:ext cx="11166987" cy="907692"/>
          </a:xfrm>
        </p:spPr>
        <p:txBody>
          <a:bodyPr/>
          <a:lstStyle/>
          <a:p>
            <a:r>
              <a:rPr lang="en-US" b="1" dirty="0">
                <a:solidFill>
                  <a:srgbClr val="2D4233"/>
                </a:solidFill>
                <a:latin typeface="Arial"/>
                <a:cs typeface="Arial"/>
              </a:rPr>
              <a:t>Renovación de las </a:t>
            </a:r>
            <a:r>
              <a:rPr lang="en-US" b="1" dirty="0" err="1">
                <a:solidFill>
                  <a:srgbClr val="2D4233"/>
                </a:solidFill>
                <a:latin typeface="Arial"/>
                <a:cs typeface="Arial"/>
              </a:rPr>
              <a:t>técnicas</a:t>
            </a:r>
            <a:r>
              <a:rPr lang="en-US" b="1" dirty="0">
                <a:solidFill>
                  <a:srgbClr val="2D4233"/>
                </a:solidFill>
                <a:latin typeface="Arial"/>
                <a:cs typeface="Arial"/>
              </a:rPr>
              <a:t> </a:t>
            </a:r>
            <a:r>
              <a:rPr lang="en-US" b="1" dirty="0" err="1">
                <a:solidFill>
                  <a:srgbClr val="2D4233"/>
                </a:solidFill>
                <a:latin typeface="Arial"/>
                <a:cs typeface="Arial"/>
              </a:rPr>
              <a:t>narrativas</a:t>
            </a:r>
            <a:endParaRPr lang="en-US" dirty="0" err="1"/>
          </a:p>
        </p:txBody>
      </p:sp>
      <p:sp>
        <p:nvSpPr>
          <p:cNvPr id="3" name="Content Placeholder 2">
            <a:extLst>
              <a:ext uri="{FF2B5EF4-FFF2-40B4-BE49-F238E27FC236}">
                <a16:creationId xmlns:a16="http://schemas.microsoft.com/office/drawing/2014/main" id="{5FCEAF98-E8C1-48D3-8CF3-97EB5CD69AE2}"/>
              </a:ext>
            </a:extLst>
          </p:cNvPr>
          <p:cNvSpPr>
            <a:spLocks noGrp="1"/>
          </p:cNvSpPr>
          <p:nvPr>
            <p:ph idx="1"/>
          </p:nvPr>
        </p:nvSpPr>
        <p:spPr>
          <a:xfrm>
            <a:off x="186813" y="1247979"/>
            <a:ext cx="11720050" cy="5260822"/>
          </a:xfrm>
        </p:spPr>
        <p:txBody>
          <a:bodyPr vert="horz" lIns="91440" tIns="45720" rIns="91440" bIns="45720" rtlCol="0" anchor="t">
            <a:normAutofit/>
          </a:bodyPr>
          <a:lstStyle/>
          <a:p>
            <a:pPr>
              <a:buFont typeface="Wingdings" panose="020B0604020202020204" pitchFamily="34" charset="0"/>
              <a:buChar char="v"/>
            </a:pPr>
            <a:r>
              <a:rPr lang="en-US" dirty="0">
                <a:ea typeface="+mn-lt"/>
                <a:cs typeface="+mn-lt"/>
              </a:rPr>
              <a:t>A </a:t>
            </a:r>
            <a:r>
              <a:rPr lang="en-US" dirty="0" err="1">
                <a:ea typeface="+mn-lt"/>
                <a:cs typeface="+mn-lt"/>
              </a:rPr>
              <a:t>veces</a:t>
            </a:r>
            <a:r>
              <a:rPr lang="en-US" dirty="0">
                <a:ea typeface="+mn-lt"/>
                <a:cs typeface="+mn-lt"/>
              </a:rPr>
              <a:t> se </a:t>
            </a:r>
            <a:r>
              <a:rPr lang="en-US" dirty="0" err="1">
                <a:ea typeface="+mn-lt"/>
                <a:cs typeface="+mn-lt"/>
              </a:rPr>
              <a:t>buscan</a:t>
            </a:r>
            <a:r>
              <a:rPr lang="en-US" dirty="0">
                <a:ea typeface="+mn-lt"/>
                <a:cs typeface="+mn-lt"/>
              </a:rPr>
              <a:t> </a:t>
            </a:r>
            <a:r>
              <a:rPr lang="en-US" b="1" dirty="0" err="1">
                <a:ea typeface="+mn-lt"/>
                <a:cs typeface="+mn-lt"/>
              </a:rPr>
              <a:t>anécdotas</a:t>
            </a:r>
            <a:r>
              <a:rPr lang="en-US" b="1" dirty="0">
                <a:ea typeface="+mn-lt"/>
                <a:cs typeface="+mn-lt"/>
              </a:rPr>
              <a:t> </a:t>
            </a:r>
            <a:r>
              <a:rPr lang="en-US" b="1" dirty="0" err="1">
                <a:ea typeface="+mn-lt"/>
                <a:cs typeface="+mn-lt"/>
              </a:rPr>
              <a:t>propias</a:t>
            </a:r>
            <a:r>
              <a:rPr lang="en-US" b="1" dirty="0">
                <a:ea typeface="+mn-lt"/>
                <a:cs typeface="+mn-lt"/>
              </a:rPr>
              <a:t> de </a:t>
            </a:r>
            <a:r>
              <a:rPr lang="en-US" b="1" dirty="0" err="1">
                <a:ea typeface="+mn-lt"/>
                <a:cs typeface="+mn-lt"/>
              </a:rPr>
              <a:t>géneros</a:t>
            </a:r>
            <a:r>
              <a:rPr lang="en-US" dirty="0">
                <a:ea typeface="+mn-lt"/>
                <a:cs typeface="+mn-lt"/>
              </a:rPr>
              <a:t> </a:t>
            </a:r>
            <a:r>
              <a:rPr lang="en-US" b="1" dirty="0">
                <a:ea typeface="+mn-lt"/>
                <a:cs typeface="+mn-lt"/>
              </a:rPr>
              <a:t>«</a:t>
            </a:r>
            <a:r>
              <a:rPr lang="en-US" b="1" dirty="0" err="1">
                <a:ea typeface="+mn-lt"/>
                <a:cs typeface="+mn-lt"/>
              </a:rPr>
              <a:t>marginales</a:t>
            </a:r>
            <a:r>
              <a:rPr lang="en-US" b="1" dirty="0">
                <a:ea typeface="+mn-lt"/>
                <a:cs typeface="+mn-lt"/>
              </a:rPr>
              <a:t>»</a:t>
            </a:r>
            <a:r>
              <a:rPr lang="en-US" dirty="0">
                <a:ea typeface="+mn-lt"/>
                <a:cs typeface="+mn-lt"/>
              </a:rPr>
              <a:t>: la </a:t>
            </a:r>
            <a:r>
              <a:rPr lang="en-US" dirty="0" err="1">
                <a:ea typeface="+mn-lt"/>
                <a:cs typeface="+mn-lt"/>
              </a:rPr>
              <a:t>novela</a:t>
            </a:r>
            <a:r>
              <a:rPr lang="en-US" dirty="0">
                <a:ea typeface="+mn-lt"/>
                <a:cs typeface="+mn-lt"/>
              </a:rPr>
              <a:t> </a:t>
            </a:r>
            <a:br>
              <a:rPr lang="en-US" dirty="0">
                <a:ea typeface="+mn-lt"/>
                <a:cs typeface="+mn-lt"/>
              </a:rPr>
            </a:br>
            <a:r>
              <a:rPr lang="en-US" dirty="0" err="1">
                <a:ea typeface="+mn-lt"/>
                <a:cs typeface="+mn-lt"/>
              </a:rPr>
              <a:t>policiaca</a:t>
            </a:r>
            <a:r>
              <a:rPr lang="en-US" dirty="0">
                <a:ea typeface="+mn-lt"/>
                <a:cs typeface="+mn-lt"/>
              </a:rPr>
              <a:t>, los </a:t>
            </a:r>
            <a:r>
              <a:rPr lang="en-US" dirty="0" err="1">
                <a:ea typeface="+mn-lt"/>
                <a:cs typeface="+mn-lt"/>
              </a:rPr>
              <a:t>libros</a:t>
            </a:r>
            <a:r>
              <a:rPr lang="en-US" dirty="0">
                <a:ea typeface="+mn-lt"/>
                <a:cs typeface="+mn-lt"/>
              </a:rPr>
              <a:t> de </a:t>
            </a:r>
            <a:r>
              <a:rPr lang="en-US" dirty="0" err="1">
                <a:ea typeface="+mn-lt"/>
                <a:cs typeface="+mn-lt"/>
              </a:rPr>
              <a:t>caballerías</a:t>
            </a:r>
            <a:r>
              <a:rPr lang="en-US" dirty="0">
                <a:ea typeface="+mn-lt"/>
                <a:cs typeface="+mn-lt"/>
              </a:rPr>
              <a:t>, la </a:t>
            </a:r>
            <a:r>
              <a:rPr lang="en-US" dirty="0" err="1">
                <a:ea typeface="+mn-lt"/>
                <a:cs typeface="+mn-lt"/>
              </a:rPr>
              <a:t>picaresca</a:t>
            </a:r>
            <a:r>
              <a:rPr lang="en-US" dirty="0">
                <a:ea typeface="+mn-lt"/>
                <a:cs typeface="+mn-lt"/>
              </a:rPr>
              <a:t>..., </a:t>
            </a:r>
            <a:br>
              <a:rPr lang="en-US" dirty="0">
                <a:ea typeface="+mn-lt"/>
                <a:cs typeface="+mn-lt"/>
              </a:rPr>
            </a:br>
            <a:r>
              <a:rPr lang="en-US" dirty="0" err="1">
                <a:ea typeface="+mn-lt"/>
                <a:cs typeface="+mn-lt"/>
              </a:rPr>
              <a:t>transmutados</a:t>
            </a:r>
            <a:r>
              <a:rPr lang="en-US" dirty="0">
                <a:ea typeface="+mn-lt"/>
                <a:cs typeface="+mn-lt"/>
              </a:rPr>
              <a:t> con </a:t>
            </a:r>
            <a:r>
              <a:rPr lang="en-US" dirty="0" err="1">
                <a:ea typeface="+mn-lt"/>
                <a:cs typeface="+mn-lt"/>
              </a:rPr>
              <a:t>enfoques</a:t>
            </a:r>
            <a:r>
              <a:rPr lang="en-US" dirty="0">
                <a:ea typeface="+mn-lt"/>
                <a:cs typeface="+mn-lt"/>
              </a:rPr>
              <a:t> serios, </a:t>
            </a:r>
            <a:r>
              <a:rPr lang="en-US" dirty="0" err="1">
                <a:ea typeface="+mn-lt"/>
                <a:cs typeface="+mn-lt"/>
              </a:rPr>
              <a:t>irónicos</a:t>
            </a:r>
            <a:r>
              <a:rPr lang="en-US" dirty="0">
                <a:ea typeface="+mn-lt"/>
                <a:cs typeface="+mn-lt"/>
              </a:rPr>
              <a:t>, </a:t>
            </a:r>
            <a:r>
              <a:rPr lang="en-US" dirty="0" err="1">
                <a:ea typeface="+mn-lt"/>
                <a:cs typeface="+mn-lt"/>
              </a:rPr>
              <a:t>paródicos</a:t>
            </a:r>
            <a:r>
              <a:rPr lang="en-US" dirty="0">
                <a:ea typeface="+mn-lt"/>
                <a:cs typeface="+mn-lt"/>
              </a:rPr>
              <a:t> o </a:t>
            </a:r>
            <a:r>
              <a:rPr lang="en-US" dirty="0" err="1">
                <a:ea typeface="+mn-lt"/>
                <a:cs typeface="+mn-lt"/>
              </a:rPr>
              <a:t>lúdicos</a:t>
            </a:r>
            <a:r>
              <a:rPr lang="en-US" dirty="0">
                <a:ea typeface="+mn-lt"/>
                <a:cs typeface="+mn-lt"/>
              </a:rPr>
              <a:t> (</a:t>
            </a:r>
            <a:r>
              <a:rPr lang="en-US" b="1" i="1" dirty="0">
                <a:solidFill>
                  <a:srgbClr val="2D4233"/>
                </a:solidFill>
                <a:ea typeface="+mn-lt"/>
                <a:cs typeface="+mn-lt"/>
              </a:rPr>
              <a:t>La </a:t>
            </a:r>
            <a:r>
              <a:rPr lang="en-US" b="1" i="1" dirty="0" err="1">
                <a:solidFill>
                  <a:srgbClr val="2D4233"/>
                </a:solidFill>
                <a:ea typeface="+mn-lt"/>
                <a:cs typeface="+mn-lt"/>
              </a:rPr>
              <a:t>verdad</a:t>
            </a:r>
            <a:r>
              <a:rPr lang="en-US" b="1" i="1" dirty="0">
                <a:solidFill>
                  <a:srgbClr val="2D4233"/>
                </a:solidFill>
                <a:ea typeface="+mn-lt"/>
                <a:cs typeface="+mn-lt"/>
              </a:rPr>
              <a:t> </a:t>
            </a:r>
            <a:br>
              <a:rPr lang="en-US" dirty="0"/>
            </a:br>
            <a:r>
              <a:rPr lang="en-US" b="1" i="1" dirty="0" err="1">
                <a:solidFill>
                  <a:srgbClr val="2D4233"/>
                </a:solidFill>
                <a:ea typeface="+mn-lt"/>
                <a:cs typeface="+mn-lt"/>
              </a:rPr>
              <a:t>sobre</a:t>
            </a:r>
            <a:r>
              <a:rPr lang="en-US" b="1" i="1" dirty="0">
                <a:solidFill>
                  <a:srgbClr val="2D4233"/>
                </a:solidFill>
                <a:ea typeface="+mn-lt"/>
                <a:cs typeface="+mn-lt"/>
              </a:rPr>
              <a:t> el </a:t>
            </a:r>
            <a:r>
              <a:rPr lang="en-US" b="1" i="1" dirty="0" err="1">
                <a:solidFill>
                  <a:srgbClr val="2D4233"/>
                </a:solidFill>
                <a:ea typeface="+mn-lt"/>
                <a:cs typeface="+mn-lt"/>
              </a:rPr>
              <a:t>caso</a:t>
            </a:r>
            <a:r>
              <a:rPr lang="en-US" b="1" i="1" dirty="0">
                <a:solidFill>
                  <a:srgbClr val="2D4233"/>
                </a:solidFill>
                <a:ea typeface="+mn-lt"/>
                <a:cs typeface="+mn-lt"/>
              </a:rPr>
              <a:t> </a:t>
            </a:r>
            <a:r>
              <a:rPr lang="en-US" b="1" i="1" dirty="0" err="1">
                <a:solidFill>
                  <a:srgbClr val="2D4233"/>
                </a:solidFill>
                <a:ea typeface="+mn-lt"/>
                <a:cs typeface="+mn-lt"/>
              </a:rPr>
              <a:t>Savolta</a:t>
            </a:r>
            <a:r>
              <a:rPr lang="en-US" b="1" i="1" dirty="0">
                <a:solidFill>
                  <a:srgbClr val="2D4233"/>
                </a:solidFill>
                <a:ea typeface="+mn-lt"/>
                <a:cs typeface="+mn-lt"/>
              </a:rPr>
              <a:t> </a:t>
            </a:r>
            <a:r>
              <a:rPr lang="en-US" b="1" dirty="0">
                <a:ea typeface="+mn-lt"/>
                <a:cs typeface="+mn-lt"/>
              </a:rPr>
              <a:t>de </a:t>
            </a:r>
            <a:r>
              <a:rPr lang="en-US" b="1" dirty="0">
                <a:solidFill>
                  <a:srgbClr val="2D4233"/>
                </a:solidFill>
                <a:ea typeface="+mn-lt"/>
                <a:cs typeface="+mn-lt"/>
              </a:rPr>
              <a:t>Eduardo Mendoza</a:t>
            </a:r>
            <a:r>
              <a:rPr lang="en-US" dirty="0">
                <a:ea typeface="+mn-lt"/>
                <a:cs typeface="+mn-lt"/>
              </a:rPr>
              <a:t>)</a:t>
            </a:r>
            <a:endParaRPr lang="en-US" b="1" dirty="0">
              <a:ea typeface="+mn-lt"/>
              <a:cs typeface="+mn-lt"/>
            </a:endParaRPr>
          </a:p>
          <a:p>
            <a:pPr>
              <a:buFont typeface="Wingdings" panose="020B0604020202020204" pitchFamily="34" charset="0"/>
              <a:buChar char="v"/>
            </a:pPr>
            <a:r>
              <a:rPr lang="en-US" b="1" u="sng" dirty="0">
                <a:ea typeface="+mn-lt"/>
                <a:cs typeface="+mn-lt"/>
              </a:rPr>
              <a:t>se </a:t>
            </a:r>
            <a:r>
              <a:rPr lang="en-US" b="1" u="sng" dirty="0" err="1">
                <a:ea typeface="+mn-lt"/>
                <a:cs typeface="+mn-lt"/>
              </a:rPr>
              <a:t>mezclan</a:t>
            </a:r>
            <a:r>
              <a:rPr lang="en-US" b="1" u="sng" dirty="0">
                <a:ea typeface="+mn-lt"/>
                <a:cs typeface="+mn-lt"/>
              </a:rPr>
              <a:t> </a:t>
            </a:r>
            <a:r>
              <a:rPr lang="en-US" b="1" u="sng" dirty="0" err="1">
                <a:ea typeface="+mn-lt"/>
                <a:cs typeface="+mn-lt"/>
              </a:rPr>
              <a:t>varios</a:t>
            </a:r>
            <a:r>
              <a:rPr lang="en-US" b="1" u="sng" dirty="0">
                <a:ea typeface="+mn-lt"/>
                <a:cs typeface="+mn-lt"/>
              </a:rPr>
              <a:t> </a:t>
            </a:r>
            <a:r>
              <a:rPr lang="en-US" b="1" u="sng" dirty="0" err="1">
                <a:ea typeface="+mn-lt"/>
                <a:cs typeface="+mn-lt"/>
              </a:rPr>
              <a:t>géneros</a:t>
            </a:r>
            <a:r>
              <a:rPr lang="en-US" b="1" u="sng" dirty="0">
                <a:ea typeface="+mn-lt"/>
                <a:cs typeface="+mn-lt"/>
              </a:rPr>
              <a:t> </a:t>
            </a:r>
            <a:r>
              <a:rPr lang="en-US" b="1" u="sng" dirty="0" err="1">
                <a:ea typeface="+mn-lt"/>
                <a:cs typeface="+mn-lt"/>
              </a:rPr>
              <a:t>literarios</a:t>
            </a:r>
            <a:r>
              <a:rPr lang="en-US" b="1" u="sng" dirty="0">
                <a:ea typeface="+mn-lt"/>
                <a:cs typeface="+mn-lt"/>
              </a:rPr>
              <a:t>, </a:t>
            </a:r>
            <a:r>
              <a:rPr lang="en-US" b="1" u="sng" dirty="0" err="1">
                <a:ea typeface="+mn-lt"/>
                <a:cs typeface="+mn-lt"/>
              </a:rPr>
              <a:t>estilos</a:t>
            </a:r>
            <a:r>
              <a:rPr lang="en-US" b="1" dirty="0">
                <a:ea typeface="+mn-lt"/>
                <a:cs typeface="+mn-lt"/>
              </a:rPr>
              <a:t>, </a:t>
            </a:r>
            <a:r>
              <a:rPr lang="en-US" b="1" dirty="0" err="1">
                <a:ea typeface="+mn-lt"/>
                <a:cs typeface="+mn-lt"/>
              </a:rPr>
              <a:t>registros</a:t>
            </a:r>
            <a:r>
              <a:rPr lang="en-US" b="1" dirty="0">
                <a:ea typeface="+mn-lt"/>
                <a:cs typeface="+mn-lt"/>
              </a:rPr>
              <a:t> </a:t>
            </a:r>
            <a:r>
              <a:rPr lang="en-US" b="1" dirty="0" err="1">
                <a:ea typeface="+mn-lt"/>
                <a:cs typeface="+mn-lt"/>
              </a:rPr>
              <a:t>lingüísticos</a:t>
            </a:r>
            <a:r>
              <a:rPr lang="en-US" b="1" dirty="0">
                <a:ea typeface="+mn-lt"/>
                <a:cs typeface="+mn-lt"/>
              </a:rPr>
              <a:t>...</a:t>
            </a:r>
            <a:endParaRPr lang="en-US" dirty="0"/>
          </a:p>
          <a:p>
            <a:pPr>
              <a:buFont typeface="Wingdings" panose="020B0604020202020204" pitchFamily="34" charset="0"/>
              <a:buChar char="v"/>
            </a:pPr>
            <a:r>
              <a:rPr lang="en-US" b="1" dirty="0" err="1">
                <a:ea typeface="+mn-lt"/>
                <a:cs typeface="+mn-lt"/>
              </a:rPr>
              <a:t>diversos</a:t>
            </a:r>
            <a:r>
              <a:rPr lang="en-US" b="1" dirty="0">
                <a:ea typeface="+mn-lt"/>
                <a:cs typeface="+mn-lt"/>
              </a:rPr>
              <a:t> </a:t>
            </a:r>
            <a:r>
              <a:rPr lang="en-US" b="1" dirty="0" err="1">
                <a:ea typeface="+mn-lt"/>
                <a:cs typeface="+mn-lt"/>
              </a:rPr>
              <a:t>artificios</a:t>
            </a:r>
            <a:r>
              <a:rPr lang="en-US" b="1" dirty="0">
                <a:ea typeface="+mn-lt"/>
                <a:cs typeface="+mn-lt"/>
              </a:rPr>
              <a:t> </a:t>
            </a:r>
            <a:r>
              <a:rPr lang="en-US" b="1" dirty="0" err="1">
                <a:ea typeface="+mn-lt"/>
                <a:cs typeface="+mn-lt"/>
              </a:rPr>
              <a:t>tipográficos</a:t>
            </a:r>
            <a:r>
              <a:rPr lang="en-US" dirty="0">
                <a:ea typeface="+mn-lt"/>
                <a:cs typeface="+mn-lt"/>
              </a:rPr>
              <a:t>: </a:t>
            </a:r>
            <a:r>
              <a:rPr lang="en-US" dirty="0" err="1">
                <a:ea typeface="+mn-lt"/>
                <a:cs typeface="+mn-lt"/>
              </a:rPr>
              <a:t>ausencia</a:t>
            </a:r>
            <a:r>
              <a:rPr lang="en-US" dirty="0">
                <a:ea typeface="+mn-lt"/>
                <a:cs typeface="+mn-lt"/>
              </a:rPr>
              <a:t> de </a:t>
            </a:r>
            <a:r>
              <a:rPr lang="en-US" dirty="0" err="1">
                <a:ea typeface="+mn-lt"/>
                <a:cs typeface="+mn-lt"/>
              </a:rPr>
              <a:t>puntuación</a:t>
            </a:r>
            <a:r>
              <a:rPr lang="en-US" dirty="0">
                <a:ea typeface="+mn-lt"/>
                <a:cs typeface="+mn-lt"/>
              </a:rPr>
              <a:t>, </a:t>
            </a:r>
            <a:r>
              <a:rPr lang="en-US" dirty="0" err="1">
                <a:ea typeface="+mn-lt"/>
                <a:cs typeface="+mn-lt"/>
              </a:rPr>
              <a:t>disposiciones</a:t>
            </a:r>
            <a:r>
              <a:rPr lang="en-US" dirty="0">
                <a:ea typeface="+mn-lt"/>
                <a:cs typeface="+mn-lt"/>
              </a:rPr>
              <a:t> </a:t>
            </a:r>
            <a:r>
              <a:rPr lang="en-US" dirty="0" err="1">
                <a:ea typeface="+mn-lt"/>
                <a:cs typeface="+mn-lt"/>
              </a:rPr>
              <a:t>especiales</a:t>
            </a:r>
            <a:r>
              <a:rPr lang="en-US" dirty="0">
                <a:ea typeface="+mn-lt"/>
                <a:cs typeface="+mn-lt"/>
              </a:rPr>
              <a:t> de </a:t>
            </a:r>
            <a:r>
              <a:rPr lang="en-US" dirty="0" err="1">
                <a:ea typeface="+mn-lt"/>
                <a:cs typeface="+mn-lt"/>
              </a:rPr>
              <a:t>párrafos</a:t>
            </a:r>
            <a:r>
              <a:rPr lang="en-US" dirty="0">
                <a:ea typeface="+mn-lt"/>
                <a:cs typeface="+mn-lt"/>
              </a:rPr>
              <a:t> o </a:t>
            </a:r>
            <a:r>
              <a:rPr lang="en-US" dirty="0" err="1">
                <a:ea typeface="+mn-lt"/>
                <a:cs typeface="+mn-lt"/>
              </a:rPr>
              <a:t>líneas</a:t>
            </a:r>
            <a:r>
              <a:rPr lang="en-US" dirty="0">
                <a:ea typeface="+mn-lt"/>
                <a:cs typeface="+mn-lt"/>
              </a:rPr>
              <a:t> (por </a:t>
            </a:r>
            <a:r>
              <a:rPr lang="en-US" dirty="0" err="1">
                <a:ea typeface="+mn-lt"/>
                <a:cs typeface="+mn-lt"/>
              </a:rPr>
              <a:t>ejemplo</a:t>
            </a:r>
            <a:r>
              <a:rPr lang="en-US" dirty="0">
                <a:ea typeface="+mn-lt"/>
                <a:cs typeface="+mn-lt"/>
              </a:rPr>
              <a:t>, en forma de versos), </a:t>
            </a:r>
            <a:r>
              <a:rPr lang="en-US" dirty="0" err="1">
                <a:ea typeface="+mn-lt"/>
                <a:cs typeface="+mn-lt"/>
              </a:rPr>
              <a:t>uso</a:t>
            </a:r>
            <a:r>
              <a:rPr lang="en-US" dirty="0">
                <a:ea typeface="+mn-lt"/>
                <a:cs typeface="+mn-lt"/>
              </a:rPr>
              <a:t> de </a:t>
            </a:r>
            <a:r>
              <a:rPr lang="en-US" dirty="0" err="1">
                <a:ea typeface="+mn-lt"/>
                <a:cs typeface="+mn-lt"/>
              </a:rPr>
              <a:t>distintos</a:t>
            </a:r>
            <a:r>
              <a:rPr lang="en-US" dirty="0">
                <a:ea typeface="+mn-lt"/>
                <a:cs typeface="+mn-lt"/>
              </a:rPr>
              <a:t> </a:t>
            </a:r>
            <a:r>
              <a:rPr lang="en-US" dirty="0" err="1">
                <a:ea typeface="+mn-lt"/>
                <a:cs typeface="+mn-lt"/>
              </a:rPr>
              <a:t>tipos</a:t>
            </a:r>
            <a:r>
              <a:rPr lang="en-US" dirty="0">
                <a:ea typeface="+mn-lt"/>
                <a:cs typeface="+mn-lt"/>
              </a:rPr>
              <a:t> de </a:t>
            </a:r>
            <a:r>
              <a:rPr lang="en-US" dirty="0" err="1">
                <a:ea typeface="+mn-lt"/>
                <a:cs typeface="+mn-lt"/>
              </a:rPr>
              <a:t>letra</a:t>
            </a:r>
            <a:r>
              <a:rPr lang="en-US" dirty="0">
                <a:ea typeface="+mn-lt"/>
                <a:cs typeface="+mn-lt"/>
              </a:rPr>
              <a:t>, </a:t>
            </a:r>
            <a:r>
              <a:rPr lang="en-US" dirty="0" err="1">
                <a:ea typeface="+mn-lt"/>
                <a:cs typeface="+mn-lt"/>
              </a:rPr>
              <a:t>inserción</a:t>
            </a:r>
            <a:r>
              <a:rPr lang="en-US" dirty="0">
                <a:ea typeface="+mn-lt"/>
                <a:cs typeface="+mn-lt"/>
              </a:rPr>
              <a:t> de </a:t>
            </a:r>
            <a:r>
              <a:rPr lang="en-US" dirty="0" err="1">
                <a:ea typeface="+mn-lt"/>
                <a:cs typeface="+mn-lt"/>
              </a:rPr>
              <a:t>grabados</a:t>
            </a:r>
            <a:r>
              <a:rPr lang="en-US" dirty="0">
                <a:ea typeface="+mn-lt"/>
                <a:cs typeface="+mn-lt"/>
              </a:rPr>
              <a:t> y </a:t>
            </a:r>
            <a:r>
              <a:rPr lang="en-US" dirty="0" err="1">
                <a:ea typeface="+mn-lt"/>
                <a:cs typeface="+mn-lt"/>
              </a:rPr>
              <a:t>esquemas</a:t>
            </a:r>
            <a:r>
              <a:rPr lang="en-US" dirty="0">
                <a:ea typeface="+mn-lt"/>
                <a:cs typeface="+mn-lt"/>
              </a:rPr>
              <a:t>...</a:t>
            </a:r>
          </a:p>
          <a:p>
            <a:pPr>
              <a:buFont typeface="Wingdings" panose="020B0604020202020204" pitchFamily="34" charset="0"/>
              <a:buChar char="v"/>
            </a:pPr>
            <a:r>
              <a:rPr lang="en-US" dirty="0">
                <a:ea typeface="+mn-lt"/>
                <a:cs typeface="+mn-lt"/>
              </a:rPr>
              <a:t>el lector </a:t>
            </a:r>
            <a:r>
              <a:rPr lang="en-US" dirty="0" err="1">
                <a:ea typeface="+mn-lt"/>
                <a:cs typeface="+mn-lt"/>
              </a:rPr>
              <a:t>ya</a:t>
            </a:r>
            <a:r>
              <a:rPr lang="en-US" dirty="0">
                <a:ea typeface="+mn-lt"/>
                <a:cs typeface="+mn-lt"/>
              </a:rPr>
              <a:t> no </a:t>
            </a:r>
            <a:r>
              <a:rPr lang="en-US" dirty="0" err="1">
                <a:ea typeface="+mn-lt"/>
                <a:cs typeface="+mn-lt"/>
              </a:rPr>
              <a:t>puede</a:t>
            </a:r>
            <a:r>
              <a:rPr lang="en-US" dirty="0">
                <a:ea typeface="+mn-lt"/>
                <a:cs typeface="+mn-lt"/>
              </a:rPr>
              <a:t> </a:t>
            </a:r>
            <a:r>
              <a:rPr lang="en-US" dirty="0" err="1">
                <a:ea typeface="+mn-lt"/>
                <a:cs typeface="+mn-lt"/>
              </a:rPr>
              <a:t>limitarse</a:t>
            </a:r>
            <a:r>
              <a:rPr lang="en-US" dirty="0">
                <a:ea typeface="+mn-lt"/>
                <a:cs typeface="+mn-lt"/>
              </a:rPr>
              <a:t> a ser un receptor </a:t>
            </a:r>
            <a:r>
              <a:rPr lang="en-US" dirty="0" err="1">
                <a:ea typeface="+mn-lt"/>
                <a:cs typeface="+mn-lt"/>
              </a:rPr>
              <a:t>pasivo</a:t>
            </a:r>
            <a:r>
              <a:rPr lang="en-US" dirty="0">
                <a:ea typeface="+mn-lt"/>
                <a:cs typeface="+mn-lt"/>
              </a:rPr>
              <a:t>: Robbe-Grillet </a:t>
            </a:r>
            <a:r>
              <a:rPr lang="en-US" dirty="0" err="1">
                <a:ea typeface="+mn-lt"/>
                <a:cs typeface="+mn-lt"/>
              </a:rPr>
              <a:t>habla</a:t>
            </a:r>
            <a:r>
              <a:rPr lang="en-US" dirty="0">
                <a:ea typeface="+mn-lt"/>
                <a:cs typeface="+mn-lt"/>
              </a:rPr>
              <a:t> de «la </a:t>
            </a:r>
            <a:r>
              <a:rPr lang="en-US" dirty="0" err="1">
                <a:ea typeface="+mn-lt"/>
                <a:cs typeface="+mn-lt"/>
              </a:rPr>
              <a:t>necesidad</a:t>
            </a:r>
            <a:r>
              <a:rPr lang="en-US" dirty="0">
                <a:ea typeface="+mn-lt"/>
                <a:cs typeface="+mn-lt"/>
              </a:rPr>
              <a:t> de </a:t>
            </a:r>
            <a:r>
              <a:rPr lang="en-US" dirty="0" err="1">
                <a:ea typeface="+mn-lt"/>
                <a:cs typeface="+mn-lt"/>
              </a:rPr>
              <a:t>su</a:t>
            </a:r>
            <a:r>
              <a:rPr lang="en-US" dirty="0">
                <a:ea typeface="+mn-lt"/>
                <a:cs typeface="+mn-lt"/>
              </a:rPr>
              <a:t> </a:t>
            </a:r>
            <a:r>
              <a:rPr lang="en-US" dirty="0" err="1">
                <a:ea typeface="+mn-lt"/>
                <a:cs typeface="+mn-lt"/>
              </a:rPr>
              <a:t>colaboración</a:t>
            </a:r>
            <a:r>
              <a:rPr lang="en-US" dirty="0">
                <a:ea typeface="+mn-lt"/>
                <a:cs typeface="+mn-lt"/>
              </a:rPr>
              <a:t> </a:t>
            </a:r>
            <a:r>
              <a:rPr lang="en-US" dirty="0" err="1">
                <a:ea typeface="+mn-lt"/>
                <a:cs typeface="+mn-lt"/>
              </a:rPr>
              <a:t>activa</a:t>
            </a:r>
            <a:r>
              <a:rPr lang="en-US" dirty="0">
                <a:ea typeface="+mn-lt"/>
                <a:cs typeface="+mn-lt"/>
              </a:rPr>
              <a:t>, </a:t>
            </a:r>
            <a:r>
              <a:rPr lang="en-US" dirty="0" err="1">
                <a:ea typeface="+mn-lt"/>
                <a:cs typeface="+mn-lt"/>
              </a:rPr>
              <a:t>consciente</a:t>
            </a:r>
            <a:r>
              <a:rPr lang="en-US" dirty="0">
                <a:ea typeface="+mn-lt"/>
                <a:cs typeface="+mn-lt"/>
              </a:rPr>
              <a:t>, </a:t>
            </a:r>
            <a:r>
              <a:rPr lang="en-US" dirty="0" err="1">
                <a:ea typeface="+mn-lt"/>
                <a:cs typeface="+mn-lt"/>
              </a:rPr>
              <a:t>creadora</a:t>
            </a:r>
            <a:r>
              <a:rPr lang="en-US" dirty="0">
                <a:ea typeface="+mn-lt"/>
                <a:cs typeface="+mn-lt"/>
              </a:rPr>
              <a:t>»</a:t>
            </a:r>
            <a:endParaRPr lang="en-US" dirty="0">
              <a:cs typeface="Calibri"/>
            </a:endParaRPr>
          </a:p>
        </p:txBody>
      </p:sp>
    </p:spTree>
    <p:extLst>
      <p:ext uri="{BB962C8B-B14F-4D97-AF65-F5344CB8AC3E}">
        <p14:creationId xmlns:p14="http://schemas.microsoft.com/office/powerpoint/2010/main" val="1737549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73DF-5C98-4E57-A5D5-75A3C0788A6C}"/>
              </a:ext>
            </a:extLst>
          </p:cNvPr>
          <p:cNvSpPr>
            <a:spLocks noGrp="1"/>
          </p:cNvSpPr>
          <p:nvPr>
            <p:ph type="title"/>
          </p:nvPr>
        </p:nvSpPr>
        <p:spPr>
          <a:xfrm>
            <a:off x="322007" y="365125"/>
            <a:ext cx="7123471" cy="956853"/>
          </a:xfrm>
        </p:spPr>
        <p:txBody>
          <a:bodyPr>
            <a:normAutofit fontScale="90000"/>
          </a:bodyPr>
          <a:lstStyle/>
          <a:p>
            <a:r>
              <a:rPr lang="en-US" sz="3900" b="1" dirty="0">
                <a:solidFill>
                  <a:srgbClr val="2D4233"/>
                </a:solidFill>
                <a:latin typeface="Arial"/>
                <a:cs typeface="Calibri Light"/>
              </a:rPr>
              <a:t>La </a:t>
            </a:r>
            <a:r>
              <a:rPr lang="en-US" sz="3900" b="1" dirty="0" err="1">
                <a:solidFill>
                  <a:srgbClr val="2D4233"/>
                </a:solidFill>
                <a:latin typeface="Arial"/>
                <a:cs typeface="Calibri Light"/>
              </a:rPr>
              <a:t>verdad</a:t>
            </a:r>
            <a:r>
              <a:rPr lang="en-US" sz="3900" b="1" dirty="0">
                <a:solidFill>
                  <a:srgbClr val="2D4233"/>
                </a:solidFill>
                <a:latin typeface="Arial"/>
                <a:cs typeface="Calibri Light"/>
              </a:rPr>
              <a:t> </a:t>
            </a:r>
            <a:r>
              <a:rPr lang="en-US" sz="3900" b="1" dirty="0" err="1">
                <a:solidFill>
                  <a:srgbClr val="2D4233"/>
                </a:solidFill>
                <a:latin typeface="Arial"/>
                <a:cs typeface="Calibri Light"/>
              </a:rPr>
              <a:t>sobre</a:t>
            </a:r>
            <a:r>
              <a:rPr lang="en-US" sz="3900" b="1" dirty="0">
                <a:solidFill>
                  <a:srgbClr val="2D4233"/>
                </a:solidFill>
                <a:latin typeface="Arial"/>
                <a:cs typeface="Calibri Light"/>
              </a:rPr>
              <a:t> el </a:t>
            </a:r>
            <a:r>
              <a:rPr lang="en-US" sz="3900" b="1" dirty="0" err="1">
                <a:solidFill>
                  <a:srgbClr val="2D4233"/>
                </a:solidFill>
                <a:latin typeface="Arial"/>
                <a:cs typeface="Calibri Light"/>
              </a:rPr>
              <a:t>caso</a:t>
            </a:r>
            <a:r>
              <a:rPr lang="en-US" sz="3900" b="1" dirty="0">
                <a:solidFill>
                  <a:srgbClr val="2D4233"/>
                </a:solidFill>
                <a:latin typeface="Arial"/>
                <a:cs typeface="Calibri Light"/>
              </a:rPr>
              <a:t> </a:t>
            </a:r>
            <a:r>
              <a:rPr lang="en-US" sz="3900" b="1" dirty="0" err="1">
                <a:solidFill>
                  <a:srgbClr val="2D4233"/>
                </a:solidFill>
                <a:latin typeface="Arial"/>
                <a:cs typeface="Calibri Light"/>
              </a:rPr>
              <a:t>Savolta</a:t>
            </a:r>
            <a:r>
              <a:rPr lang="en-US" b="1" dirty="0">
                <a:solidFill>
                  <a:srgbClr val="2D4233"/>
                </a:solidFill>
                <a:latin typeface="Arial"/>
                <a:cs typeface="Calibri Light"/>
              </a:rPr>
              <a:t> </a:t>
            </a:r>
            <a:br>
              <a:rPr lang="en-US" b="1" dirty="0">
                <a:solidFill>
                  <a:srgbClr val="2D4233"/>
                </a:solidFill>
                <a:latin typeface="Arial"/>
                <a:cs typeface="Calibri Light"/>
              </a:rPr>
            </a:br>
            <a:r>
              <a:rPr lang="en-US" sz="3400" b="1" dirty="0">
                <a:latin typeface="Arial"/>
                <a:cs typeface="Calibri Light"/>
              </a:rPr>
              <a:t>(Eduardo Mendoza) - 1975</a:t>
            </a:r>
          </a:p>
        </p:txBody>
      </p:sp>
      <p:sp>
        <p:nvSpPr>
          <p:cNvPr id="3" name="Content Placeholder 2">
            <a:extLst>
              <a:ext uri="{FF2B5EF4-FFF2-40B4-BE49-F238E27FC236}">
                <a16:creationId xmlns:a16="http://schemas.microsoft.com/office/drawing/2014/main" id="{114AEF12-59D5-45C0-A937-D46728B8561F}"/>
              </a:ext>
            </a:extLst>
          </p:cNvPr>
          <p:cNvSpPr>
            <a:spLocks noGrp="1"/>
          </p:cNvSpPr>
          <p:nvPr>
            <p:ph idx="1"/>
          </p:nvPr>
        </p:nvSpPr>
        <p:spPr>
          <a:xfrm>
            <a:off x="322007" y="1862496"/>
            <a:ext cx="5771535" cy="4634015"/>
          </a:xfrm>
        </p:spPr>
        <p:txBody>
          <a:bodyPr vert="horz" lIns="91440" tIns="45720" rIns="91440" bIns="45720" rtlCol="0" anchor="t">
            <a:normAutofit fontScale="92500"/>
          </a:bodyPr>
          <a:lstStyle/>
          <a:p>
            <a:r>
              <a:rPr lang="en-US" dirty="0" err="1">
                <a:cs typeface="Calibri"/>
              </a:rPr>
              <a:t>transcurre</a:t>
            </a:r>
            <a:r>
              <a:rPr lang="en-US" b="1" dirty="0">
                <a:cs typeface="Calibri"/>
              </a:rPr>
              <a:t> en Barcelona </a:t>
            </a:r>
            <a:r>
              <a:rPr lang="en-US" b="1" dirty="0" err="1">
                <a:cs typeface="Calibri"/>
              </a:rPr>
              <a:t>durante</a:t>
            </a:r>
            <a:r>
              <a:rPr lang="en-US" b="1" dirty="0">
                <a:cs typeface="Calibri"/>
              </a:rPr>
              <a:t> la Primera </a:t>
            </a:r>
            <a:r>
              <a:rPr lang="en-US" b="1" dirty="0" err="1">
                <a:cs typeface="Calibri"/>
              </a:rPr>
              <a:t>guerra</a:t>
            </a:r>
            <a:r>
              <a:rPr lang="en-US" b="1" dirty="0">
                <a:cs typeface="Calibri"/>
              </a:rPr>
              <a:t> </a:t>
            </a:r>
            <a:r>
              <a:rPr lang="en-US" b="1" dirty="0" err="1">
                <a:cs typeface="Calibri"/>
              </a:rPr>
              <a:t>mundial</a:t>
            </a:r>
            <a:r>
              <a:rPr lang="en-US" b="1" dirty="0">
                <a:cs typeface="Calibri"/>
              </a:rPr>
              <a:t> en </a:t>
            </a:r>
            <a:r>
              <a:rPr lang="en-US" b="1" dirty="0" err="1">
                <a:cs typeface="Calibri"/>
              </a:rPr>
              <a:t>torno</a:t>
            </a:r>
            <a:r>
              <a:rPr lang="en-US" b="1" dirty="0">
                <a:cs typeface="Calibri"/>
              </a:rPr>
              <a:t> de la </a:t>
            </a:r>
            <a:r>
              <a:rPr lang="en-US" b="1" dirty="0" err="1">
                <a:cs typeface="Calibri"/>
              </a:rPr>
              <a:t>fábrica</a:t>
            </a:r>
            <a:r>
              <a:rPr lang="en-US" b="1" dirty="0">
                <a:cs typeface="Calibri"/>
              </a:rPr>
              <a:t> de </a:t>
            </a:r>
            <a:r>
              <a:rPr lang="en-US" b="1" dirty="0" err="1">
                <a:cs typeface="Calibri"/>
              </a:rPr>
              <a:t>armas</a:t>
            </a:r>
            <a:r>
              <a:rPr lang="en-US" b="1" dirty="0">
                <a:cs typeface="Calibri"/>
              </a:rPr>
              <a:t> </a:t>
            </a:r>
            <a:r>
              <a:rPr lang="en-US" b="1" dirty="0" err="1">
                <a:cs typeface="Calibri"/>
              </a:rPr>
              <a:t>Savolta</a:t>
            </a:r>
            <a:endParaRPr lang="en-US" b="1" dirty="0">
              <a:cs typeface="Calibri"/>
            </a:endParaRPr>
          </a:p>
          <a:p>
            <a:r>
              <a:rPr lang="en-US" b="1" dirty="0" err="1">
                <a:cs typeface="Calibri"/>
              </a:rPr>
              <a:t>hibridación</a:t>
            </a:r>
            <a:r>
              <a:rPr lang="en-US" b="1" dirty="0">
                <a:cs typeface="Calibri"/>
              </a:rPr>
              <a:t> de la </a:t>
            </a:r>
            <a:r>
              <a:rPr lang="en-US" b="1" dirty="0" err="1">
                <a:cs typeface="Calibri"/>
              </a:rPr>
              <a:t>novela</a:t>
            </a:r>
            <a:r>
              <a:rPr lang="en-US" dirty="0">
                <a:cs typeface="Calibri"/>
              </a:rPr>
              <a:t> (</a:t>
            </a:r>
            <a:r>
              <a:rPr lang="en-US" dirty="0" err="1">
                <a:cs typeface="Calibri"/>
              </a:rPr>
              <a:t>como</a:t>
            </a:r>
            <a:r>
              <a:rPr lang="en-US" dirty="0">
                <a:cs typeface="Calibri"/>
              </a:rPr>
              <a:t> </a:t>
            </a:r>
            <a:r>
              <a:rPr lang="en-US" dirty="0" err="1">
                <a:cs typeface="Calibri"/>
              </a:rPr>
              <a:t>obra</a:t>
            </a:r>
            <a:r>
              <a:rPr lang="en-US" dirty="0">
                <a:cs typeface="Calibri"/>
              </a:rPr>
              <a:t> del </a:t>
            </a:r>
            <a:r>
              <a:rPr lang="en-US" dirty="0" err="1">
                <a:cs typeface="Calibri"/>
              </a:rPr>
              <a:t>arte</a:t>
            </a:r>
            <a:r>
              <a:rPr lang="en-US" dirty="0">
                <a:cs typeface="Calibri"/>
              </a:rPr>
              <a:t>), </a:t>
            </a:r>
            <a:r>
              <a:rPr lang="en-US" b="1" dirty="0" err="1">
                <a:cs typeface="Calibri"/>
              </a:rPr>
              <a:t>novela</a:t>
            </a:r>
            <a:r>
              <a:rPr lang="en-US" b="1" dirty="0">
                <a:cs typeface="Calibri"/>
              </a:rPr>
              <a:t> </a:t>
            </a:r>
            <a:r>
              <a:rPr lang="en-US" b="1" dirty="0" err="1">
                <a:cs typeface="Calibri"/>
              </a:rPr>
              <a:t>policíaca</a:t>
            </a:r>
            <a:r>
              <a:rPr lang="en-US" dirty="0">
                <a:cs typeface="Calibri"/>
              </a:rPr>
              <a:t>, </a:t>
            </a:r>
            <a:r>
              <a:rPr lang="en-US" b="1" dirty="0" err="1">
                <a:cs typeface="Calibri"/>
              </a:rPr>
              <a:t>novela</a:t>
            </a:r>
            <a:r>
              <a:rPr lang="en-US" b="1" dirty="0">
                <a:cs typeface="Calibri"/>
              </a:rPr>
              <a:t> social</a:t>
            </a:r>
            <a:r>
              <a:rPr lang="en-US" dirty="0">
                <a:cs typeface="Calibri"/>
              </a:rPr>
              <a:t> y </a:t>
            </a:r>
            <a:r>
              <a:rPr lang="en-US" b="1" dirty="0" err="1">
                <a:cs typeface="Calibri"/>
              </a:rPr>
              <a:t>novela</a:t>
            </a:r>
            <a:r>
              <a:rPr lang="en-US" b="1" dirty="0">
                <a:cs typeface="Calibri"/>
              </a:rPr>
              <a:t> de </a:t>
            </a:r>
            <a:r>
              <a:rPr lang="en-US" b="1" dirty="0" err="1">
                <a:cs typeface="Calibri"/>
              </a:rPr>
              <a:t>acción</a:t>
            </a:r>
            <a:r>
              <a:rPr lang="en-US" b="1" dirty="0">
                <a:cs typeface="Calibri"/>
              </a:rPr>
              <a:t> (o thriller)</a:t>
            </a:r>
            <a:r>
              <a:rPr lang="en-US" dirty="0">
                <a:cs typeface="Calibri"/>
              </a:rPr>
              <a:t> - </a:t>
            </a:r>
            <a:r>
              <a:rPr lang="en-US" b="1" dirty="0" err="1">
                <a:cs typeface="Calibri"/>
              </a:rPr>
              <a:t>hibridación</a:t>
            </a:r>
            <a:r>
              <a:rPr lang="en-US" b="1" dirty="0">
                <a:cs typeface="Calibri"/>
              </a:rPr>
              <a:t> de lo </a:t>
            </a:r>
            <a:r>
              <a:rPr lang="en-US" b="1" dirty="0" err="1">
                <a:cs typeface="Calibri"/>
              </a:rPr>
              <a:t>artístico</a:t>
            </a:r>
            <a:r>
              <a:rPr lang="en-US" b="1" dirty="0">
                <a:cs typeface="Calibri"/>
              </a:rPr>
              <a:t> y lo popular</a:t>
            </a:r>
            <a:endParaRPr lang="en-US"/>
          </a:p>
          <a:p>
            <a:r>
              <a:rPr lang="en-US" b="1" dirty="0" err="1">
                <a:ea typeface="+mn-lt"/>
                <a:cs typeface="+mn-lt"/>
              </a:rPr>
              <a:t>hibridación</a:t>
            </a:r>
            <a:r>
              <a:rPr lang="en-US" b="1" dirty="0">
                <a:ea typeface="+mn-lt"/>
                <a:cs typeface="+mn-lt"/>
              </a:rPr>
              <a:t> de </a:t>
            </a:r>
            <a:r>
              <a:rPr lang="en-US" b="1" dirty="0" err="1">
                <a:ea typeface="+mn-lt"/>
                <a:cs typeface="+mn-lt"/>
              </a:rPr>
              <a:t>estilos</a:t>
            </a:r>
            <a:r>
              <a:rPr lang="en-US" b="1" dirty="0">
                <a:ea typeface="+mn-lt"/>
                <a:cs typeface="+mn-lt"/>
              </a:rPr>
              <a:t>: el </a:t>
            </a:r>
            <a:r>
              <a:rPr lang="en-US" b="1" dirty="0" err="1">
                <a:ea typeface="+mn-lt"/>
                <a:cs typeface="+mn-lt"/>
              </a:rPr>
              <a:t>estilo</a:t>
            </a:r>
            <a:r>
              <a:rPr lang="en-US" b="1" dirty="0">
                <a:ea typeface="+mn-lt"/>
                <a:cs typeface="+mn-lt"/>
              </a:rPr>
              <a:t> </a:t>
            </a:r>
            <a:r>
              <a:rPr lang="en-US" b="1" dirty="0" err="1">
                <a:ea typeface="+mn-lt"/>
                <a:cs typeface="+mn-lt"/>
              </a:rPr>
              <a:t>artístico</a:t>
            </a:r>
            <a:r>
              <a:rPr lang="en-US" b="1" dirty="0">
                <a:ea typeface="+mn-lt"/>
                <a:cs typeface="+mn-lt"/>
              </a:rPr>
              <a:t> se </a:t>
            </a:r>
            <a:r>
              <a:rPr lang="en-US" b="1" dirty="0" err="1">
                <a:ea typeface="+mn-lt"/>
                <a:cs typeface="+mn-lt"/>
              </a:rPr>
              <a:t>mezcla</a:t>
            </a:r>
            <a:r>
              <a:rPr lang="en-US" b="1" dirty="0">
                <a:ea typeface="+mn-lt"/>
                <a:cs typeface="+mn-lt"/>
              </a:rPr>
              <a:t> con el </a:t>
            </a:r>
            <a:r>
              <a:rPr lang="en-US" b="1" dirty="0" err="1">
                <a:ea typeface="+mn-lt"/>
                <a:cs typeface="+mn-lt"/>
              </a:rPr>
              <a:t>publicístico</a:t>
            </a:r>
            <a:r>
              <a:rPr lang="en-US" b="1" dirty="0">
                <a:ea typeface="+mn-lt"/>
                <a:cs typeface="+mn-lt"/>
              </a:rPr>
              <a:t> </a:t>
            </a:r>
            <a:r>
              <a:rPr lang="en-US" dirty="0">
                <a:ea typeface="+mn-lt"/>
                <a:cs typeface="+mn-lt"/>
              </a:rPr>
              <a:t>(los </a:t>
            </a:r>
            <a:r>
              <a:rPr lang="en-US" dirty="0" err="1">
                <a:ea typeface="+mn-lt"/>
                <a:cs typeface="+mn-lt"/>
              </a:rPr>
              <a:t>artículos</a:t>
            </a:r>
            <a:r>
              <a:rPr lang="en-US" dirty="0">
                <a:ea typeface="+mn-lt"/>
                <a:cs typeface="+mn-lt"/>
              </a:rPr>
              <a:t> del </a:t>
            </a:r>
            <a:r>
              <a:rPr lang="en-US" dirty="0" err="1">
                <a:ea typeface="+mn-lt"/>
                <a:cs typeface="+mn-lt"/>
              </a:rPr>
              <a:t>periódico</a:t>
            </a:r>
            <a:r>
              <a:rPr lang="en-US" dirty="0">
                <a:ea typeface="+mn-lt"/>
                <a:cs typeface="+mn-lt"/>
              </a:rPr>
              <a:t> La </a:t>
            </a:r>
            <a:r>
              <a:rPr lang="en-US" dirty="0" err="1">
                <a:ea typeface="+mn-lt"/>
                <a:cs typeface="+mn-lt"/>
              </a:rPr>
              <a:t>voz</a:t>
            </a:r>
            <a:r>
              <a:rPr lang="en-US" dirty="0">
                <a:ea typeface="+mn-lt"/>
                <a:cs typeface="+mn-lt"/>
              </a:rPr>
              <a:t> de la </a:t>
            </a:r>
            <a:r>
              <a:rPr lang="en-US" dirty="0" err="1">
                <a:ea typeface="+mn-lt"/>
                <a:cs typeface="+mn-lt"/>
              </a:rPr>
              <a:t>justicia</a:t>
            </a:r>
            <a:r>
              <a:rPr lang="en-US" dirty="0">
                <a:ea typeface="+mn-lt"/>
                <a:cs typeface="+mn-lt"/>
              </a:rPr>
              <a:t>) y </a:t>
            </a:r>
            <a:r>
              <a:rPr lang="en-US" b="1" dirty="0">
                <a:ea typeface="+mn-lt"/>
                <a:cs typeface="+mn-lt"/>
              </a:rPr>
              <a:t>el </a:t>
            </a:r>
            <a:r>
              <a:rPr lang="en-US" b="1" dirty="0" err="1">
                <a:ea typeface="+mn-lt"/>
                <a:cs typeface="+mn-lt"/>
              </a:rPr>
              <a:t>administrativo</a:t>
            </a:r>
            <a:r>
              <a:rPr lang="en-US" b="1" dirty="0">
                <a:ea typeface="+mn-lt"/>
                <a:cs typeface="+mn-lt"/>
              </a:rPr>
              <a:t> </a:t>
            </a:r>
            <a:r>
              <a:rPr lang="en-US" dirty="0">
                <a:ea typeface="+mn-lt"/>
                <a:cs typeface="+mn-lt"/>
              </a:rPr>
              <a:t>(</a:t>
            </a:r>
            <a:r>
              <a:rPr lang="en-US" dirty="0" err="1">
                <a:ea typeface="+mn-lt"/>
                <a:cs typeface="+mn-lt"/>
              </a:rPr>
              <a:t>documentos</a:t>
            </a:r>
            <a:r>
              <a:rPr lang="en-US" dirty="0">
                <a:ea typeface="+mn-lt"/>
                <a:cs typeface="+mn-lt"/>
              </a:rPr>
              <a:t> </a:t>
            </a:r>
            <a:r>
              <a:rPr lang="en-US" dirty="0" err="1">
                <a:ea typeface="+mn-lt"/>
                <a:cs typeface="+mn-lt"/>
              </a:rPr>
              <a:t>juridiciales</a:t>
            </a:r>
            <a:r>
              <a:rPr lang="en-US" dirty="0">
                <a:ea typeface="+mn-lt"/>
                <a:cs typeface="+mn-lt"/>
              </a:rPr>
              <a:t>) </a:t>
            </a:r>
            <a:endParaRPr lang="en-US" b="1" dirty="0">
              <a:cs typeface="Calibri"/>
            </a:endParaRPr>
          </a:p>
        </p:txBody>
      </p:sp>
      <p:pic>
        <p:nvPicPr>
          <p:cNvPr id="4" name="Picture 4" descr="A picture containing text, book&#10;&#10;Description automatically generated">
            <a:extLst>
              <a:ext uri="{FF2B5EF4-FFF2-40B4-BE49-F238E27FC236}">
                <a16:creationId xmlns:a16="http://schemas.microsoft.com/office/drawing/2014/main" id="{330A4A06-D339-4541-A6E7-D5651DC55A13}"/>
              </a:ext>
            </a:extLst>
          </p:cNvPr>
          <p:cNvPicPr>
            <a:picLocks noChangeAspect="1"/>
          </p:cNvPicPr>
          <p:nvPr/>
        </p:nvPicPr>
        <p:blipFill>
          <a:blip r:embed="rId2"/>
          <a:stretch>
            <a:fillRect/>
          </a:stretch>
        </p:blipFill>
        <p:spPr>
          <a:xfrm>
            <a:off x="7850455" y="468609"/>
            <a:ext cx="3881052" cy="5921477"/>
          </a:xfrm>
          <a:prstGeom prst="rect">
            <a:avLst/>
          </a:prstGeom>
        </p:spPr>
      </p:pic>
    </p:spTree>
    <p:extLst>
      <p:ext uri="{BB962C8B-B14F-4D97-AF65-F5344CB8AC3E}">
        <p14:creationId xmlns:p14="http://schemas.microsoft.com/office/powerpoint/2010/main" val="2050582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222E6-C69A-4D03-AB75-71C198F6211A}"/>
              </a:ext>
            </a:extLst>
          </p:cNvPr>
          <p:cNvSpPr>
            <a:spLocks noGrp="1"/>
          </p:cNvSpPr>
          <p:nvPr>
            <p:ph type="title"/>
          </p:nvPr>
        </p:nvSpPr>
        <p:spPr>
          <a:xfrm>
            <a:off x="186813" y="266802"/>
            <a:ext cx="11166987" cy="907692"/>
          </a:xfrm>
        </p:spPr>
        <p:txBody>
          <a:bodyPr/>
          <a:lstStyle/>
          <a:p>
            <a:r>
              <a:rPr lang="en-US" b="1" dirty="0" err="1">
                <a:solidFill>
                  <a:srgbClr val="2D4233"/>
                </a:solidFill>
                <a:latin typeface="Arial"/>
                <a:cs typeface="Calibri Light"/>
              </a:rPr>
              <a:t>Narrativa</a:t>
            </a:r>
            <a:r>
              <a:rPr lang="en-US" b="1" dirty="0">
                <a:solidFill>
                  <a:srgbClr val="2D4233"/>
                </a:solidFill>
                <a:latin typeface="Arial"/>
                <a:cs typeface="Calibri Light"/>
              </a:rPr>
              <a:t> </a:t>
            </a:r>
            <a:r>
              <a:rPr lang="en-US" b="1" dirty="0" err="1">
                <a:solidFill>
                  <a:srgbClr val="2D4233"/>
                </a:solidFill>
                <a:latin typeface="Arial"/>
                <a:cs typeface="Calibri Light"/>
              </a:rPr>
              <a:t>desde</a:t>
            </a:r>
            <a:r>
              <a:rPr lang="en-US" b="1" dirty="0">
                <a:solidFill>
                  <a:srgbClr val="2D4233"/>
                </a:solidFill>
                <a:latin typeface="Arial"/>
                <a:cs typeface="Calibri Light"/>
              </a:rPr>
              <a:t> 1962 hasta 1972</a:t>
            </a:r>
            <a:endParaRPr lang="en-US" b="1" dirty="0">
              <a:solidFill>
                <a:srgbClr val="2D4233"/>
              </a:solidFill>
              <a:latin typeface="Arial"/>
            </a:endParaRPr>
          </a:p>
        </p:txBody>
      </p:sp>
      <p:sp>
        <p:nvSpPr>
          <p:cNvPr id="3" name="Content Placeholder 2">
            <a:extLst>
              <a:ext uri="{FF2B5EF4-FFF2-40B4-BE49-F238E27FC236}">
                <a16:creationId xmlns:a16="http://schemas.microsoft.com/office/drawing/2014/main" id="{5FCEAF98-E8C1-48D3-8CF3-97EB5CD69AE2}"/>
              </a:ext>
            </a:extLst>
          </p:cNvPr>
          <p:cNvSpPr>
            <a:spLocks noGrp="1"/>
          </p:cNvSpPr>
          <p:nvPr>
            <p:ph idx="1"/>
          </p:nvPr>
        </p:nvSpPr>
        <p:spPr>
          <a:xfrm>
            <a:off x="186813" y="1247979"/>
            <a:ext cx="11683180" cy="5260822"/>
          </a:xfrm>
        </p:spPr>
        <p:txBody>
          <a:bodyPr vert="horz" lIns="91440" tIns="45720" rIns="91440" bIns="45720" rtlCol="0" anchor="t">
            <a:normAutofit lnSpcReduction="10000"/>
          </a:bodyPr>
          <a:lstStyle/>
          <a:p>
            <a:r>
              <a:rPr lang="en-US" b="1" dirty="0" err="1">
                <a:ea typeface="+mn-lt"/>
                <a:cs typeface="+mn-lt"/>
              </a:rPr>
              <a:t>cansancio</a:t>
            </a:r>
            <a:r>
              <a:rPr lang="en-US" b="1" dirty="0">
                <a:ea typeface="+mn-lt"/>
                <a:cs typeface="+mn-lt"/>
              </a:rPr>
              <a:t> del </a:t>
            </a:r>
            <a:r>
              <a:rPr lang="en-US" b="1" dirty="0" err="1">
                <a:ea typeface="+mn-lt"/>
                <a:cs typeface="+mn-lt"/>
              </a:rPr>
              <a:t>realismo</a:t>
            </a:r>
            <a:r>
              <a:rPr lang="en-US" b="1" dirty="0">
                <a:ea typeface="+mn-lt"/>
                <a:cs typeface="+mn-lt"/>
              </a:rPr>
              <a:t> </a:t>
            </a:r>
            <a:r>
              <a:rPr lang="en-US" b="1" dirty="0" err="1">
                <a:ea typeface="+mn-lt"/>
                <a:cs typeface="+mn-lt"/>
              </a:rPr>
              <a:t>dominante</a:t>
            </a:r>
            <a:r>
              <a:rPr lang="en-US" dirty="0">
                <a:ea typeface="+mn-lt"/>
                <a:cs typeface="+mn-lt"/>
              </a:rPr>
              <a:t> en la </a:t>
            </a:r>
            <a:r>
              <a:rPr lang="en-US" dirty="0" err="1">
                <a:ea typeface="+mn-lt"/>
                <a:cs typeface="+mn-lt"/>
              </a:rPr>
              <a:t>novela</a:t>
            </a:r>
            <a:r>
              <a:rPr lang="en-US" dirty="0">
                <a:ea typeface="+mn-lt"/>
                <a:cs typeface="+mn-lt"/>
              </a:rPr>
              <a:t> </a:t>
            </a:r>
            <a:r>
              <a:rPr lang="en-US" dirty="0" err="1">
                <a:ea typeface="+mn-lt"/>
                <a:cs typeface="+mn-lt"/>
              </a:rPr>
              <a:t>española</a:t>
            </a:r>
            <a:endParaRPr lang="en-US">
              <a:ea typeface="+mn-lt"/>
              <a:cs typeface="+mn-lt"/>
            </a:endParaRPr>
          </a:p>
          <a:p>
            <a:r>
              <a:rPr lang="en-US" dirty="0">
                <a:ea typeface="+mn-lt"/>
                <a:cs typeface="+mn-lt"/>
              </a:rPr>
              <a:t>en los </a:t>
            </a:r>
            <a:r>
              <a:rPr lang="en-US" dirty="0" err="1">
                <a:ea typeface="+mn-lt"/>
                <a:cs typeface="+mn-lt"/>
              </a:rPr>
              <a:t>diez</a:t>
            </a:r>
            <a:r>
              <a:rPr lang="en-US" dirty="0">
                <a:ea typeface="+mn-lt"/>
                <a:cs typeface="+mn-lt"/>
              </a:rPr>
              <a:t> </a:t>
            </a:r>
            <a:r>
              <a:rPr lang="en-US" dirty="0" err="1">
                <a:ea typeface="+mn-lt"/>
                <a:cs typeface="+mn-lt"/>
              </a:rPr>
              <a:t>años</a:t>
            </a:r>
            <a:r>
              <a:rPr lang="en-US" dirty="0">
                <a:ea typeface="+mn-lt"/>
                <a:cs typeface="+mn-lt"/>
              </a:rPr>
              <a:t> que van </a:t>
            </a:r>
            <a:r>
              <a:rPr lang="en-US" b="1" dirty="0">
                <a:ea typeface="+mn-lt"/>
                <a:cs typeface="+mn-lt"/>
              </a:rPr>
              <a:t>de 1962 a 1972</a:t>
            </a:r>
            <a:r>
              <a:rPr lang="en-US" dirty="0">
                <a:ea typeface="+mn-lt"/>
                <a:cs typeface="+mn-lt"/>
              </a:rPr>
              <a:t>, se </a:t>
            </a:r>
            <a:r>
              <a:rPr lang="en-US" dirty="0" err="1">
                <a:ea typeface="+mn-lt"/>
                <a:cs typeface="+mn-lt"/>
              </a:rPr>
              <a:t>suceden</a:t>
            </a:r>
            <a:r>
              <a:rPr lang="en-US" dirty="0">
                <a:ea typeface="+mn-lt"/>
                <a:cs typeface="+mn-lt"/>
              </a:rPr>
              <a:t> </a:t>
            </a:r>
            <a:r>
              <a:rPr lang="en-US" b="1" dirty="0" err="1">
                <a:ea typeface="+mn-lt"/>
                <a:cs typeface="+mn-lt"/>
              </a:rPr>
              <a:t>aportaciones</a:t>
            </a:r>
            <a:r>
              <a:rPr lang="en-US" b="1" dirty="0">
                <a:ea typeface="+mn-lt"/>
                <a:cs typeface="+mn-lt"/>
              </a:rPr>
              <a:t> </a:t>
            </a:r>
            <a:r>
              <a:rPr lang="en-US" b="1" dirty="0" err="1">
                <a:ea typeface="+mn-lt"/>
                <a:cs typeface="+mn-lt"/>
              </a:rPr>
              <a:t>decisivas</a:t>
            </a:r>
            <a:r>
              <a:rPr lang="en-US" b="1" dirty="0">
                <a:ea typeface="+mn-lt"/>
                <a:cs typeface="+mn-lt"/>
              </a:rPr>
              <a:t> en la </a:t>
            </a:r>
            <a:r>
              <a:rPr lang="en-US" b="1" dirty="0" err="1">
                <a:ea typeface="+mn-lt"/>
                <a:cs typeface="+mn-lt"/>
              </a:rPr>
              <a:t>línea</a:t>
            </a:r>
            <a:r>
              <a:rPr lang="en-US" b="1" dirty="0">
                <a:ea typeface="+mn-lt"/>
                <a:cs typeface="+mn-lt"/>
              </a:rPr>
              <a:t> de la </a:t>
            </a:r>
            <a:r>
              <a:rPr lang="en-US" b="1" dirty="0" err="1">
                <a:ea typeface="+mn-lt"/>
                <a:cs typeface="+mn-lt"/>
              </a:rPr>
              <a:t>renovación</a:t>
            </a:r>
            <a:r>
              <a:rPr lang="en-US" b="1" dirty="0">
                <a:ea typeface="+mn-lt"/>
                <a:cs typeface="+mn-lt"/>
              </a:rPr>
              <a:t>:</a:t>
            </a:r>
            <a:endParaRPr lang="en-US" b="1" dirty="0">
              <a:cs typeface="Calibri" panose="020F0502020204030204"/>
            </a:endParaRPr>
          </a:p>
          <a:p>
            <a:pPr>
              <a:buFont typeface="Wingdings" panose="020B0604020202020204" pitchFamily="34" charset="0"/>
              <a:buChar char="v"/>
            </a:pPr>
            <a:r>
              <a:rPr lang="en-US" b="1" i="1" dirty="0">
                <a:solidFill>
                  <a:srgbClr val="2D4233"/>
                </a:solidFill>
                <a:cs typeface="Calibri" panose="020F0502020204030204"/>
              </a:rPr>
              <a:t>Tiempo de </a:t>
            </a:r>
            <a:r>
              <a:rPr lang="en-US" b="1" i="1" dirty="0" err="1">
                <a:solidFill>
                  <a:srgbClr val="2D4233"/>
                </a:solidFill>
                <a:cs typeface="Calibri" panose="020F0502020204030204"/>
              </a:rPr>
              <a:t>silencio</a:t>
            </a:r>
            <a:r>
              <a:rPr lang="en-US" b="1" i="1" dirty="0">
                <a:solidFill>
                  <a:srgbClr val="2D4233"/>
                </a:solidFill>
                <a:cs typeface="Calibri" panose="020F0502020204030204"/>
              </a:rPr>
              <a:t> </a:t>
            </a:r>
            <a:r>
              <a:rPr lang="en-US" dirty="0">
                <a:cs typeface="Calibri" panose="020F0502020204030204"/>
              </a:rPr>
              <a:t>de</a:t>
            </a:r>
            <a:r>
              <a:rPr lang="en-US" b="1" dirty="0">
                <a:cs typeface="Calibri" panose="020F0502020204030204"/>
              </a:rPr>
              <a:t> Luis Martín-Santos</a:t>
            </a:r>
            <a:r>
              <a:rPr lang="en-US" dirty="0">
                <a:cs typeface="Calibri" panose="020F0502020204030204"/>
              </a:rPr>
              <a:t> (1962)</a:t>
            </a:r>
          </a:p>
          <a:p>
            <a:pPr>
              <a:buFont typeface="Wingdings" panose="020B0604020202020204" pitchFamily="34" charset="0"/>
              <a:buChar char="v"/>
            </a:pPr>
            <a:r>
              <a:rPr lang="en-US" b="1" i="1" dirty="0">
                <a:solidFill>
                  <a:srgbClr val="2D4233"/>
                </a:solidFill>
                <a:cs typeface="Calibri" panose="020F0502020204030204"/>
              </a:rPr>
              <a:t>Cinco horas con Mario </a:t>
            </a:r>
            <a:r>
              <a:rPr lang="en-US" dirty="0">
                <a:cs typeface="Calibri" panose="020F0502020204030204"/>
              </a:rPr>
              <a:t>de</a:t>
            </a:r>
            <a:r>
              <a:rPr lang="en-US" b="1" dirty="0">
                <a:cs typeface="Calibri" panose="020F0502020204030204"/>
              </a:rPr>
              <a:t> Miguel Delibes </a:t>
            </a:r>
            <a:r>
              <a:rPr lang="en-US" dirty="0">
                <a:cs typeface="Calibri" panose="020F0502020204030204"/>
              </a:rPr>
              <a:t>(1966)</a:t>
            </a:r>
          </a:p>
          <a:p>
            <a:pPr>
              <a:buFont typeface="Wingdings" panose="020B0604020202020204" pitchFamily="34" charset="0"/>
              <a:buChar char="v"/>
            </a:pPr>
            <a:r>
              <a:rPr lang="en-US" b="1" i="1" err="1">
                <a:solidFill>
                  <a:srgbClr val="2D4233"/>
                </a:solidFill>
                <a:ea typeface="+mn-lt"/>
                <a:cs typeface="+mn-lt"/>
              </a:rPr>
              <a:t>Señas</a:t>
            </a:r>
            <a:r>
              <a:rPr lang="en-US" b="1" i="1" dirty="0">
                <a:solidFill>
                  <a:srgbClr val="2D4233"/>
                </a:solidFill>
                <a:ea typeface="+mn-lt"/>
                <a:cs typeface="+mn-lt"/>
              </a:rPr>
              <a:t> de </a:t>
            </a:r>
            <a:r>
              <a:rPr lang="en-US" b="1" i="1" err="1">
                <a:solidFill>
                  <a:srgbClr val="2D4233"/>
                </a:solidFill>
                <a:ea typeface="+mn-lt"/>
                <a:cs typeface="+mn-lt"/>
              </a:rPr>
              <a:t>identidad</a:t>
            </a:r>
            <a:r>
              <a:rPr lang="en-US" dirty="0">
                <a:ea typeface="+mn-lt"/>
                <a:cs typeface="+mn-lt"/>
              </a:rPr>
              <a:t> de </a:t>
            </a:r>
            <a:r>
              <a:rPr lang="en-US" b="1" dirty="0">
                <a:ea typeface="+mn-lt"/>
                <a:cs typeface="+mn-lt"/>
              </a:rPr>
              <a:t>Juan </a:t>
            </a:r>
            <a:r>
              <a:rPr lang="en-US" b="1" err="1">
                <a:ea typeface="+mn-lt"/>
                <a:cs typeface="+mn-lt"/>
              </a:rPr>
              <a:t>Goytisolo</a:t>
            </a:r>
            <a:r>
              <a:rPr lang="en-US" b="1" dirty="0">
                <a:ea typeface="+mn-lt"/>
                <a:cs typeface="+mn-lt"/>
              </a:rPr>
              <a:t> </a:t>
            </a:r>
            <a:r>
              <a:rPr lang="en-US">
                <a:ea typeface="+mn-lt"/>
                <a:cs typeface="+mn-lt"/>
              </a:rPr>
              <a:t>(1966)</a:t>
            </a:r>
            <a:endParaRPr lang="en-US" dirty="0" err="1">
              <a:ea typeface="+mn-lt"/>
              <a:cs typeface="+mn-lt"/>
            </a:endParaRPr>
          </a:p>
          <a:p>
            <a:pPr>
              <a:buFont typeface="Wingdings" panose="020B0604020202020204" pitchFamily="34" charset="0"/>
              <a:buChar char="v"/>
            </a:pPr>
            <a:r>
              <a:rPr lang="en-US" b="1" i="1">
                <a:solidFill>
                  <a:srgbClr val="2D4233"/>
                </a:solidFill>
                <a:ea typeface="+mn-lt"/>
                <a:cs typeface="+mn-lt"/>
              </a:rPr>
              <a:t>Últimas tardes con Teresa </a:t>
            </a:r>
            <a:r>
              <a:rPr lang="en-US">
                <a:ea typeface="+mn-lt"/>
                <a:cs typeface="+mn-lt"/>
              </a:rPr>
              <a:t>de </a:t>
            </a:r>
            <a:r>
              <a:rPr lang="en-US" b="1">
                <a:ea typeface="+mn-lt"/>
                <a:cs typeface="+mn-lt"/>
              </a:rPr>
              <a:t>Juan Marsé </a:t>
            </a:r>
            <a:r>
              <a:rPr lang="en-US">
                <a:ea typeface="+mn-lt"/>
                <a:cs typeface="+mn-lt"/>
              </a:rPr>
              <a:t>(1966)</a:t>
            </a:r>
            <a:endParaRPr lang="en-US">
              <a:solidFill>
                <a:srgbClr val="2D4233"/>
              </a:solidFill>
              <a:cs typeface="Calibri" panose="020F0502020204030204"/>
            </a:endParaRPr>
          </a:p>
          <a:p>
            <a:pPr>
              <a:buFont typeface="Wingdings" panose="020B0604020202020204" pitchFamily="34" charset="0"/>
              <a:buChar char="v"/>
            </a:pPr>
            <a:r>
              <a:rPr lang="en-US" b="1" i="1" err="1">
                <a:solidFill>
                  <a:srgbClr val="2D4233"/>
                </a:solidFill>
                <a:ea typeface="+mn-lt"/>
                <a:cs typeface="+mn-lt"/>
              </a:rPr>
              <a:t>Volverás</a:t>
            </a:r>
            <a:r>
              <a:rPr lang="en-US" b="1" i="1" dirty="0">
                <a:solidFill>
                  <a:srgbClr val="2D4233"/>
                </a:solidFill>
                <a:ea typeface="+mn-lt"/>
                <a:cs typeface="+mn-lt"/>
              </a:rPr>
              <a:t> a Región</a:t>
            </a:r>
            <a:r>
              <a:rPr lang="en-US" dirty="0">
                <a:ea typeface="+mn-lt"/>
                <a:cs typeface="+mn-lt"/>
              </a:rPr>
              <a:t> (1967) y </a:t>
            </a:r>
            <a:r>
              <a:rPr lang="en-US" b="1" i="1" dirty="0">
                <a:solidFill>
                  <a:srgbClr val="2D4233"/>
                </a:solidFill>
                <a:ea typeface="+mn-lt"/>
                <a:cs typeface="+mn-lt"/>
              </a:rPr>
              <a:t>Una </a:t>
            </a:r>
            <a:r>
              <a:rPr lang="en-US" b="1" i="1" err="1">
                <a:solidFill>
                  <a:srgbClr val="2D4233"/>
                </a:solidFill>
                <a:ea typeface="+mn-lt"/>
                <a:cs typeface="+mn-lt"/>
              </a:rPr>
              <a:t>meditación</a:t>
            </a:r>
            <a:r>
              <a:rPr lang="en-US" b="1" dirty="0">
                <a:ea typeface="+mn-lt"/>
                <a:cs typeface="+mn-lt"/>
              </a:rPr>
              <a:t> </a:t>
            </a:r>
            <a:r>
              <a:rPr lang="en-US" dirty="0">
                <a:ea typeface="+mn-lt"/>
                <a:cs typeface="+mn-lt"/>
              </a:rPr>
              <a:t>(1970)</a:t>
            </a:r>
            <a:r>
              <a:rPr lang="en-US" i="1" dirty="0">
                <a:ea typeface="+mn-lt"/>
                <a:cs typeface="+mn-lt"/>
              </a:rPr>
              <a:t> </a:t>
            </a:r>
            <a:r>
              <a:rPr lang="en-US" dirty="0">
                <a:ea typeface="+mn-lt"/>
                <a:cs typeface="+mn-lt"/>
              </a:rPr>
              <a:t>de</a:t>
            </a:r>
            <a:r>
              <a:rPr lang="en-US" b="1" dirty="0">
                <a:ea typeface="+mn-lt"/>
                <a:cs typeface="+mn-lt"/>
              </a:rPr>
              <a:t> Juan Benet</a:t>
            </a:r>
            <a:endParaRPr lang="en-US" b="1" dirty="0">
              <a:cs typeface="Calibri" panose="020F0502020204030204"/>
            </a:endParaRPr>
          </a:p>
          <a:p>
            <a:pPr>
              <a:buFont typeface="Wingdings" panose="020B0604020202020204" pitchFamily="34" charset="0"/>
              <a:buChar char="v"/>
            </a:pPr>
            <a:r>
              <a:rPr lang="en-US" b="1" i="1" dirty="0">
                <a:solidFill>
                  <a:srgbClr val="2D4233"/>
                </a:solidFill>
                <a:cs typeface="Calibri" panose="020F0502020204030204"/>
              </a:rPr>
              <a:t>El </a:t>
            </a:r>
            <a:r>
              <a:rPr lang="en-US" b="1" i="1" dirty="0" err="1">
                <a:solidFill>
                  <a:srgbClr val="2D4233"/>
                </a:solidFill>
                <a:cs typeface="Calibri" panose="020F0502020204030204"/>
              </a:rPr>
              <a:t>mercurio</a:t>
            </a:r>
            <a:r>
              <a:rPr lang="en-US" dirty="0">
                <a:cs typeface="Calibri" panose="020F0502020204030204"/>
              </a:rPr>
              <a:t> de </a:t>
            </a:r>
            <a:r>
              <a:rPr lang="en-US" b="1" dirty="0">
                <a:cs typeface="Calibri" panose="020F0502020204030204"/>
              </a:rPr>
              <a:t>José María </a:t>
            </a:r>
            <a:r>
              <a:rPr lang="en-US" b="1" dirty="0" err="1">
                <a:cs typeface="Calibri" panose="020F0502020204030204"/>
              </a:rPr>
              <a:t>Guelbenzu</a:t>
            </a:r>
            <a:r>
              <a:rPr lang="en-US" dirty="0">
                <a:cs typeface="Calibri" panose="020F0502020204030204"/>
              </a:rPr>
              <a:t> (1968)</a:t>
            </a:r>
          </a:p>
          <a:p>
            <a:pPr>
              <a:buFont typeface="Wingdings" panose="020B0604020202020204" pitchFamily="34" charset="0"/>
              <a:buChar char="v"/>
            </a:pPr>
            <a:r>
              <a:rPr lang="en-US" b="1" i="1" dirty="0">
                <a:solidFill>
                  <a:srgbClr val="2D4233"/>
                </a:solidFill>
                <a:ea typeface="+mn-lt"/>
                <a:cs typeface="+mn-lt"/>
              </a:rPr>
              <a:t>San Camilo 1936</a:t>
            </a:r>
            <a:r>
              <a:rPr lang="en-US" dirty="0">
                <a:ea typeface="+mn-lt"/>
                <a:cs typeface="+mn-lt"/>
              </a:rPr>
              <a:t> </a:t>
            </a:r>
            <a:r>
              <a:rPr lang="en-US" b="1" dirty="0">
                <a:ea typeface="+mn-lt"/>
                <a:cs typeface="+mn-lt"/>
              </a:rPr>
              <a:t>de Camilo José Cela </a:t>
            </a:r>
            <a:r>
              <a:rPr lang="en-US" dirty="0">
                <a:ea typeface="+mn-lt"/>
                <a:cs typeface="+mn-lt"/>
              </a:rPr>
              <a:t>(1969)</a:t>
            </a:r>
            <a:endParaRPr lang="en-US" dirty="0">
              <a:cs typeface="Calibri" panose="020F0502020204030204"/>
            </a:endParaRPr>
          </a:p>
          <a:p>
            <a:pPr>
              <a:buFont typeface="Wingdings" panose="020B0604020202020204" pitchFamily="34" charset="0"/>
              <a:buChar char="v"/>
            </a:pPr>
            <a:r>
              <a:rPr lang="en-US" b="1" i="1" dirty="0">
                <a:solidFill>
                  <a:srgbClr val="2D4233"/>
                </a:solidFill>
                <a:ea typeface="+mn-lt"/>
                <a:cs typeface="+mn-lt"/>
              </a:rPr>
              <a:t>La saga/</a:t>
            </a:r>
            <a:r>
              <a:rPr lang="en-US" b="1" i="1" dirty="0" err="1">
                <a:solidFill>
                  <a:srgbClr val="2D4233"/>
                </a:solidFill>
                <a:ea typeface="+mn-lt"/>
                <a:cs typeface="+mn-lt"/>
              </a:rPr>
              <a:t>fuga</a:t>
            </a:r>
            <a:r>
              <a:rPr lang="en-US" b="1" i="1" dirty="0">
                <a:solidFill>
                  <a:srgbClr val="2D4233"/>
                </a:solidFill>
                <a:ea typeface="+mn-lt"/>
                <a:cs typeface="+mn-lt"/>
              </a:rPr>
              <a:t> de J. B. </a:t>
            </a:r>
            <a:r>
              <a:rPr lang="en-US" b="1" dirty="0">
                <a:ea typeface="+mn-lt"/>
                <a:cs typeface="+mn-lt"/>
              </a:rPr>
              <a:t>de Gonzalo Torrente Ballester </a:t>
            </a:r>
            <a:r>
              <a:rPr lang="en-US" dirty="0">
                <a:ea typeface="+mn-lt"/>
                <a:cs typeface="+mn-lt"/>
              </a:rPr>
              <a:t>(1972)</a:t>
            </a:r>
            <a:endParaRPr lang="en-US" b="1" i="1" dirty="0">
              <a:solidFill>
                <a:srgbClr val="2D4233"/>
              </a:solidFill>
              <a:cs typeface="Calibri"/>
            </a:endParaRPr>
          </a:p>
          <a:p>
            <a:pPr>
              <a:buFont typeface="Wingdings" panose="020B0604020202020204" pitchFamily="34" charset="0"/>
              <a:buChar char="v"/>
            </a:pPr>
            <a:endParaRPr lang="en-US" dirty="0">
              <a:cs typeface="Calibri" panose="020F0502020204030204"/>
            </a:endParaRPr>
          </a:p>
          <a:p>
            <a:endParaRPr lang="en-US" dirty="0">
              <a:cs typeface="Calibri" panose="020F0502020204030204"/>
            </a:endParaRPr>
          </a:p>
        </p:txBody>
      </p:sp>
    </p:spTree>
    <p:extLst>
      <p:ext uri="{BB962C8B-B14F-4D97-AF65-F5344CB8AC3E}">
        <p14:creationId xmlns:p14="http://schemas.microsoft.com/office/powerpoint/2010/main" val="4162532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2E710-18FB-46B1-9392-CB3F75F325C0}"/>
              </a:ext>
            </a:extLst>
          </p:cNvPr>
          <p:cNvSpPr>
            <a:spLocks noGrp="1"/>
          </p:cNvSpPr>
          <p:nvPr>
            <p:ph type="title"/>
          </p:nvPr>
        </p:nvSpPr>
        <p:spPr>
          <a:xfrm>
            <a:off x="334297" y="365125"/>
            <a:ext cx="7074309" cy="944563"/>
          </a:xfrm>
        </p:spPr>
        <p:txBody>
          <a:bodyPr>
            <a:normAutofit fontScale="90000"/>
          </a:bodyPr>
          <a:lstStyle/>
          <a:p>
            <a:r>
              <a:rPr lang="en-US" sz="3800" b="1" i="1">
                <a:solidFill>
                  <a:srgbClr val="2D4233"/>
                </a:solidFill>
                <a:latin typeface="Arial"/>
                <a:cs typeface="Calibri Light"/>
              </a:rPr>
              <a:t>La saga/fuga de J.B.</a:t>
            </a:r>
            <a:r>
              <a:rPr lang="en-US" sz="3800" b="1" dirty="0">
                <a:solidFill>
                  <a:srgbClr val="2D4233"/>
                </a:solidFill>
                <a:latin typeface="Arial"/>
                <a:cs typeface="Calibri Light"/>
              </a:rPr>
              <a:t> </a:t>
            </a:r>
            <a:br>
              <a:rPr lang="en-US" sz="3800" b="1" dirty="0">
                <a:solidFill>
                  <a:srgbClr val="2D4233"/>
                </a:solidFill>
                <a:latin typeface="Arial"/>
                <a:cs typeface="Calibri Light"/>
              </a:rPr>
            </a:br>
            <a:r>
              <a:rPr lang="en-US" sz="3000" b="1">
                <a:latin typeface="Arial"/>
                <a:cs typeface="Calibri Light"/>
              </a:rPr>
              <a:t>(Gonzalo Torrente Ballester)</a:t>
            </a:r>
            <a:endParaRPr lang="en-US" sz="3000">
              <a:latin typeface="Arial"/>
            </a:endParaRPr>
          </a:p>
        </p:txBody>
      </p:sp>
      <p:sp>
        <p:nvSpPr>
          <p:cNvPr id="3" name="Content Placeholder 2">
            <a:extLst>
              <a:ext uri="{FF2B5EF4-FFF2-40B4-BE49-F238E27FC236}">
                <a16:creationId xmlns:a16="http://schemas.microsoft.com/office/drawing/2014/main" id="{D791DE07-AB9E-4533-B741-C36FBD5F57E8}"/>
              </a:ext>
            </a:extLst>
          </p:cNvPr>
          <p:cNvSpPr>
            <a:spLocks noGrp="1"/>
          </p:cNvSpPr>
          <p:nvPr>
            <p:ph idx="1"/>
          </p:nvPr>
        </p:nvSpPr>
        <p:spPr>
          <a:xfrm>
            <a:off x="334297" y="1715013"/>
            <a:ext cx="7184922" cy="4830659"/>
          </a:xfrm>
        </p:spPr>
        <p:txBody>
          <a:bodyPr vert="horz" lIns="91440" tIns="45720" rIns="91440" bIns="45720" rtlCol="0" anchor="t">
            <a:normAutofit/>
          </a:bodyPr>
          <a:lstStyle/>
          <a:p>
            <a:r>
              <a:rPr lang="en-US" b="1">
                <a:cs typeface="Calibri"/>
              </a:rPr>
              <a:t>la primera novela</a:t>
            </a:r>
            <a:r>
              <a:rPr lang="en-US" dirty="0">
                <a:cs typeface="Calibri"/>
              </a:rPr>
              <a:t> </a:t>
            </a:r>
            <a:r>
              <a:rPr lang="en-US">
                <a:ea typeface="+mn-lt"/>
                <a:cs typeface="+mn-lt"/>
              </a:rPr>
              <a:t>significativamente </a:t>
            </a:r>
            <a:r>
              <a:rPr lang="en-US" b="1">
                <a:ea typeface="+mn-lt"/>
                <a:cs typeface="+mn-lt"/>
              </a:rPr>
              <a:t>posmoderna en la narrativa española</a:t>
            </a:r>
          </a:p>
          <a:p>
            <a:r>
              <a:rPr lang="en-US">
                <a:ea typeface="+mn-lt"/>
                <a:cs typeface="+mn-lt"/>
              </a:rPr>
              <a:t>tiene lugar en una </a:t>
            </a:r>
            <a:r>
              <a:rPr lang="en-US" b="1">
                <a:ea typeface="+mn-lt"/>
                <a:cs typeface="+mn-lt"/>
              </a:rPr>
              <a:t>ciudad ficticia llamada Castroforte del Baralla</a:t>
            </a:r>
            <a:r>
              <a:rPr lang="en-US">
                <a:ea typeface="+mn-lt"/>
                <a:cs typeface="+mn-lt"/>
              </a:rPr>
              <a:t> que tiene su propia </a:t>
            </a:r>
            <a:r>
              <a:rPr lang="en-US" b="1">
                <a:ea typeface="+mn-lt"/>
                <a:cs typeface="+mn-lt"/>
              </a:rPr>
              <a:t>mitología</a:t>
            </a:r>
            <a:r>
              <a:rPr lang="en-US">
                <a:ea typeface="+mn-lt"/>
                <a:cs typeface="+mn-lt"/>
              </a:rPr>
              <a:t> y una </a:t>
            </a:r>
            <a:r>
              <a:rPr lang="en-US" b="1">
                <a:ea typeface="+mn-lt"/>
                <a:cs typeface="+mn-lt"/>
              </a:rPr>
              <a:t>existencia mística</a:t>
            </a:r>
            <a:endParaRPr lang="en-US" b="1" dirty="0">
              <a:cs typeface="Calibri"/>
            </a:endParaRPr>
          </a:p>
          <a:p>
            <a:r>
              <a:rPr lang="en-US" b="1">
                <a:cs typeface="Calibri"/>
              </a:rPr>
              <a:t>se mezclan </a:t>
            </a:r>
            <a:r>
              <a:rPr lang="en-US" b="1">
                <a:ea typeface="+mn-lt"/>
                <a:cs typeface="+mn-lt"/>
              </a:rPr>
              <a:t>los procedimientos de la literatura artística</a:t>
            </a:r>
            <a:r>
              <a:rPr lang="en-US">
                <a:ea typeface="+mn-lt"/>
                <a:cs typeface="+mn-lt"/>
              </a:rPr>
              <a:t> y </a:t>
            </a:r>
            <a:r>
              <a:rPr lang="en-US" b="1">
                <a:ea typeface="+mn-lt"/>
                <a:cs typeface="+mn-lt"/>
              </a:rPr>
              <a:t>de los textos científicos o administrativos</a:t>
            </a:r>
            <a:r>
              <a:rPr lang="en-US">
                <a:ea typeface="+mn-lt"/>
                <a:cs typeface="+mn-lt"/>
              </a:rPr>
              <a:t> (las tablas, listas enumerativas, gráficas...)</a:t>
            </a:r>
          </a:p>
          <a:p>
            <a:r>
              <a:rPr lang="en-US" b="1">
                <a:ea typeface="+mn-lt"/>
                <a:cs typeface="+mn-lt"/>
              </a:rPr>
              <a:t>se mezcla prosa y poesía </a:t>
            </a:r>
            <a:r>
              <a:rPr lang="en-US">
                <a:ea typeface="+mn-lt"/>
                <a:cs typeface="+mn-lt"/>
              </a:rPr>
              <a:t>(se incluyen </a:t>
            </a:r>
            <a:r>
              <a:rPr lang="en-US" b="1">
                <a:ea typeface="+mn-lt"/>
                <a:cs typeface="+mn-lt"/>
              </a:rPr>
              <a:t>poemas en una lengua inventada sin traducción</a:t>
            </a:r>
            <a:r>
              <a:rPr lang="en-US" dirty="0">
                <a:ea typeface="+mn-lt"/>
                <a:cs typeface="+mn-lt"/>
              </a:rPr>
              <a:t>)</a:t>
            </a:r>
          </a:p>
        </p:txBody>
      </p:sp>
      <p:pic>
        <p:nvPicPr>
          <p:cNvPr id="4" name="Picture 4" descr="Text&#10;&#10;Description automatically generated">
            <a:extLst>
              <a:ext uri="{FF2B5EF4-FFF2-40B4-BE49-F238E27FC236}">
                <a16:creationId xmlns:a16="http://schemas.microsoft.com/office/drawing/2014/main" id="{15458A3F-764E-46C1-9B13-27D47B1309FF}"/>
              </a:ext>
            </a:extLst>
          </p:cNvPr>
          <p:cNvPicPr>
            <a:picLocks noChangeAspect="1"/>
          </p:cNvPicPr>
          <p:nvPr/>
        </p:nvPicPr>
        <p:blipFill>
          <a:blip r:embed="rId2"/>
          <a:stretch>
            <a:fillRect/>
          </a:stretch>
        </p:blipFill>
        <p:spPr>
          <a:xfrm>
            <a:off x="7968237" y="379758"/>
            <a:ext cx="3816626" cy="6173619"/>
          </a:xfrm>
          <a:prstGeom prst="rect">
            <a:avLst/>
          </a:prstGeom>
        </p:spPr>
      </p:pic>
    </p:spTree>
    <p:extLst>
      <p:ext uri="{BB962C8B-B14F-4D97-AF65-F5344CB8AC3E}">
        <p14:creationId xmlns:p14="http://schemas.microsoft.com/office/powerpoint/2010/main" val="1922219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2E710-18FB-46B1-9392-CB3F75F325C0}"/>
              </a:ext>
            </a:extLst>
          </p:cNvPr>
          <p:cNvSpPr>
            <a:spLocks noGrp="1"/>
          </p:cNvSpPr>
          <p:nvPr>
            <p:ph type="title"/>
          </p:nvPr>
        </p:nvSpPr>
        <p:spPr>
          <a:xfrm>
            <a:off x="334297" y="365125"/>
            <a:ext cx="11572567" cy="944563"/>
          </a:xfrm>
        </p:spPr>
        <p:txBody>
          <a:bodyPr>
            <a:normAutofit/>
          </a:bodyPr>
          <a:lstStyle/>
          <a:p>
            <a:r>
              <a:rPr lang="en-US" sz="3800" b="1" i="1">
                <a:solidFill>
                  <a:srgbClr val="2D4233"/>
                </a:solidFill>
                <a:latin typeface="Arial"/>
                <a:cs typeface="Calibri Light"/>
              </a:rPr>
              <a:t>La saga/fuga de J.B.</a:t>
            </a:r>
            <a:r>
              <a:rPr lang="en-US" sz="3800" b="1" dirty="0">
                <a:solidFill>
                  <a:srgbClr val="2D4233"/>
                </a:solidFill>
                <a:latin typeface="Arial"/>
                <a:cs typeface="Calibri Light"/>
              </a:rPr>
              <a:t> </a:t>
            </a:r>
            <a:endParaRPr lang="en-US" sz="3800" b="1">
              <a:latin typeface="Arial"/>
              <a:cs typeface="Calibri Light"/>
            </a:endParaRPr>
          </a:p>
        </p:txBody>
      </p:sp>
      <p:sp>
        <p:nvSpPr>
          <p:cNvPr id="3" name="Content Placeholder 2">
            <a:extLst>
              <a:ext uri="{FF2B5EF4-FFF2-40B4-BE49-F238E27FC236}">
                <a16:creationId xmlns:a16="http://schemas.microsoft.com/office/drawing/2014/main" id="{D791DE07-AB9E-4533-B741-C36FBD5F57E8}"/>
              </a:ext>
            </a:extLst>
          </p:cNvPr>
          <p:cNvSpPr>
            <a:spLocks noGrp="1"/>
          </p:cNvSpPr>
          <p:nvPr>
            <p:ph idx="1"/>
          </p:nvPr>
        </p:nvSpPr>
        <p:spPr>
          <a:xfrm>
            <a:off x="334297" y="1542949"/>
            <a:ext cx="11572567" cy="5002723"/>
          </a:xfrm>
        </p:spPr>
        <p:txBody>
          <a:bodyPr vert="horz" lIns="91440" tIns="45720" rIns="91440" bIns="45720" rtlCol="0" anchor="t">
            <a:normAutofit/>
          </a:bodyPr>
          <a:lstStyle/>
          <a:p>
            <a:r>
              <a:rPr lang="en-US" b="1">
                <a:ea typeface="+mn-lt"/>
                <a:cs typeface="+mn-lt"/>
              </a:rPr>
              <a:t>muchas referencias intertextuales</a:t>
            </a:r>
            <a:endParaRPr lang="en-US">
              <a:ea typeface="+mn-lt"/>
              <a:cs typeface="+mn-lt"/>
            </a:endParaRPr>
          </a:p>
          <a:p>
            <a:r>
              <a:rPr lang="en-US" b="1">
                <a:ea typeface="+mn-lt"/>
                <a:cs typeface="+mn-lt"/>
              </a:rPr>
              <a:t>humor, ironía, parodía</a:t>
            </a:r>
            <a:endParaRPr lang="en-US"/>
          </a:p>
          <a:p>
            <a:r>
              <a:rPr lang="en-US">
                <a:ea typeface="+mn-lt"/>
                <a:cs typeface="+mn-lt"/>
              </a:rPr>
              <a:t>en la novela</a:t>
            </a:r>
            <a:r>
              <a:rPr lang="en-US" b="1">
                <a:ea typeface="+mn-lt"/>
                <a:cs typeface="+mn-lt"/>
              </a:rPr>
              <a:t> se reflexiona mucho sobre el lenguaje y el poder creativo de la palabra</a:t>
            </a:r>
            <a:endParaRPr lang="en-US" b="1">
              <a:cs typeface="Calibri"/>
            </a:endParaRPr>
          </a:p>
          <a:p>
            <a:r>
              <a:rPr lang="en-US">
                <a:cs typeface="Calibri"/>
              </a:rPr>
              <a:t>es una</a:t>
            </a:r>
            <a:r>
              <a:rPr lang="en-US" b="1">
                <a:cs typeface="Calibri"/>
              </a:rPr>
              <a:t> metanovela – se tematiza el proceso de su invención</a:t>
            </a:r>
          </a:p>
          <a:p>
            <a:pPr marL="0" indent="0">
              <a:buNone/>
            </a:pPr>
            <a:r>
              <a:rPr lang="en-US" i="1">
                <a:ea typeface="+mn-lt"/>
                <a:cs typeface="+mn-lt"/>
              </a:rPr>
              <a:t>„se me abrió de pronto el fondo de la conciencia, o, mejor, se perforó como la hoja de lata de un rallador, o acaso lo estuviese ya hacía mucho tiempo sin que yo lo advirtiera, más o menos como me sucedía con los calcetines, y por los mil agujeros entraron mil luces de otro mundo al que me asomé con terror y entusiasmo y de cuya apasionante pululación quedé asombrado“</a:t>
            </a:r>
            <a:endParaRPr lang="en-US" b="1" dirty="0">
              <a:cs typeface="Calibri"/>
            </a:endParaRPr>
          </a:p>
          <a:p>
            <a:endParaRPr lang="en-US" b="1" dirty="0">
              <a:cs typeface="Calibri"/>
            </a:endParaRPr>
          </a:p>
          <a:p>
            <a:endParaRPr lang="en-US" b="1" dirty="0">
              <a:cs typeface="Calibri"/>
            </a:endParaRPr>
          </a:p>
        </p:txBody>
      </p:sp>
    </p:spTree>
    <p:extLst>
      <p:ext uri="{BB962C8B-B14F-4D97-AF65-F5344CB8AC3E}">
        <p14:creationId xmlns:p14="http://schemas.microsoft.com/office/powerpoint/2010/main" val="1611296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73DF-5C98-4E57-A5D5-75A3C0788A6C}"/>
              </a:ext>
            </a:extLst>
          </p:cNvPr>
          <p:cNvSpPr>
            <a:spLocks noGrp="1"/>
          </p:cNvSpPr>
          <p:nvPr>
            <p:ph type="title"/>
          </p:nvPr>
        </p:nvSpPr>
        <p:spPr>
          <a:xfrm>
            <a:off x="322007" y="365125"/>
            <a:ext cx="11572567" cy="956853"/>
          </a:xfrm>
        </p:spPr>
        <p:txBody>
          <a:bodyPr>
            <a:normAutofit/>
          </a:bodyPr>
          <a:lstStyle/>
          <a:p>
            <a:r>
              <a:rPr lang="en-US" b="1" dirty="0" err="1">
                <a:solidFill>
                  <a:srgbClr val="2D4233"/>
                </a:solidFill>
                <a:latin typeface="Arial"/>
                <a:cs typeface="Calibri Light"/>
              </a:rPr>
              <a:t>Retahílas</a:t>
            </a:r>
            <a:r>
              <a:rPr lang="en-US" b="1" dirty="0">
                <a:solidFill>
                  <a:srgbClr val="2D4233"/>
                </a:solidFill>
                <a:latin typeface="Arial"/>
                <a:cs typeface="Calibri Light"/>
              </a:rPr>
              <a:t> </a:t>
            </a:r>
            <a:r>
              <a:rPr lang="en-US" b="1" dirty="0">
                <a:latin typeface="Arial"/>
                <a:cs typeface="Calibri Light"/>
              </a:rPr>
              <a:t>(Carmen Martín Gaite) - 1974</a:t>
            </a:r>
          </a:p>
        </p:txBody>
      </p:sp>
      <p:sp>
        <p:nvSpPr>
          <p:cNvPr id="3" name="Content Placeholder 2">
            <a:extLst>
              <a:ext uri="{FF2B5EF4-FFF2-40B4-BE49-F238E27FC236}">
                <a16:creationId xmlns:a16="http://schemas.microsoft.com/office/drawing/2014/main" id="{114AEF12-59D5-45C0-A937-D46728B8561F}"/>
              </a:ext>
            </a:extLst>
          </p:cNvPr>
          <p:cNvSpPr>
            <a:spLocks noGrp="1"/>
          </p:cNvSpPr>
          <p:nvPr>
            <p:ph idx="1"/>
          </p:nvPr>
        </p:nvSpPr>
        <p:spPr>
          <a:xfrm>
            <a:off x="3370009" y="1776463"/>
            <a:ext cx="4972663" cy="4842951"/>
          </a:xfrm>
        </p:spPr>
        <p:txBody>
          <a:bodyPr vert="horz" lIns="91440" tIns="45720" rIns="91440" bIns="45720" rtlCol="0" anchor="t">
            <a:normAutofit fontScale="92500"/>
          </a:bodyPr>
          <a:lstStyle/>
          <a:p>
            <a:r>
              <a:rPr lang="en-US" b="1" dirty="0">
                <a:ea typeface="+mn-lt"/>
                <a:cs typeface="+mn-lt"/>
              </a:rPr>
              <a:t>un </a:t>
            </a:r>
            <a:r>
              <a:rPr lang="en-US" b="1" dirty="0" err="1">
                <a:ea typeface="+mn-lt"/>
                <a:cs typeface="+mn-lt"/>
              </a:rPr>
              <a:t>diálogo</a:t>
            </a:r>
            <a:r>
              <a:rPr lang="en-US" b="1" dirty="0">
                <a:ea typeface="+mn-lt"/>
                <a:cs typeface="+mn-lt"/>
              </a:rPr>
              <a:t> entre los </a:t>
            </a:r>
            <a:r>
              <a:rPr lang="en-US" b="1" dirty="0" err="1">
                <a:ea typeface="+mn-lt"/>
                <a:cs typeface="+mn-lt"/>
              </a:rPr>
              <a:t>personajes</a:t>
            </a:r>
            <a:r>
              <a:rPr lang="en-US" dirty="0">
                <a:ea typeface="+mn-lt"/>
                <a:cs typeface="+mn-lt"/>
              </a:rPr>
              <a:t> de Germán y Eulalia </a:t>
            </a:r>
          </a:p>
          <a:p>
            <a:r>
              <a:rPr lang="en-US" b="1" dirty="0">
                <a:ea typeface="+mn-lt"/>
                <a:cs typeface="+mn-lt"/>
              </a:rPr>
              <a:t>los </a:t>
            </a:r>
            <a:r>
              <a:rPr lang="en-US" b="1" dirty="0" err="1">
                <a:ea typeface="+mn-lt"/>
                <a:cs typeface="+mn-lt"/>
              </a:rPr>
              <a:t>capítulos</a:t>
            </a:r>
            <a:r>
              <a:rPr lang="en-US" b="1" dirty="0">
                <a:ea typeface="+mn-lt"/>
                <a:cs typeface="+mn-lt"/>
              </a:rPr>
              <a:t> </a:t>
            </a:r>
            <a:r>
              <a:rPr lang="en-US" b="1" dirty="0" err="1">
                <a:ea typeface="+mn-lt"/>
                <a:cs typeface="+mn-lt"/>
              </a:rPr>
              <a:t>som</a:t>
            </a:r>
            <a:r>
              <a:rPr lang="en-US" b="1" dirty="0">
                <a:ea typeface="+mn-lt"/>
                <a:cs typeface="+mn-lt"/>
              </a:rPr>
              <a:t> </a:t>
            </a:r>
            <a:r>
              <a:rPr lang="en-US" b="1" dirty="0" err="1">
                <a:ea typeface="+mn-lt"/>
                <a:cs typeface="+mn-lt"/>
              </a:rPr>
              <a:t>como</a:t>
            </a:r>
            <a:r>
              <a:rPr lang="en-US" b="1" dirty="0">
                <a:ea typeface="+mn-lt"/>
                <a:cs typeface="+mn-lt"/>
              </a:rPr>
              <a:t> </a:t>
            </a:r>
            <a:r>
              <a:rPr lang="en-US" b="1" dirty="0" err="1">
                <a:ea typeface="+mn-lt"/>
                <a:cs typeface="+mn-lt"/>
              </a:rPr>
              <a:t>partes</a:t>
            </a:r>
            <a:r>
              <a:rPr lang="en-US" b="1" dirty="0">
                <a:ea typeface="+mn-lt"/>
                <a:cs typeface="+mn-lt"/>
              </a:rPr>
              <a:t> del </a:t>
            </a:r>
            <a:r>
              <a:rPr lang="en-US" b="1" dirty="0" err="1">
                <a:ea typeface="+mn-lt"/>
                <a:cs typeface="+mn-lt"/>
              </a:rPr>
              <a:t>diálogo</a:t>
            </a:r>
            <a:r>
              <a:rPr lang="en-US" dirty="0">
                <a:ea typeface="+mn-lt"/>
                <a:cs typeface="+mn-lt"/>
              </a:rPr>
              <a:t> en las que se </a:t>
            </a:r>
            <a:r>
              <a:rPr lang="en-US" dirty="0" err="1">
                <a:ea typeface="+mn-lt"/>
                <a:cs typeface="+mn-lt"/>
              </a:rPr>
              <a:t>alterna</a:t>
            </a:r>
            <a:r>
              <a:rPr lang="en-US" dirty="0">
                <a:ea typeface="+mn-lt"/>
                <a:cs typeface="+mn-lt"/>
              </a:rPr>
              <a:t> el </a:t>
            </a:r>
            <a:r>
              <a:rPr lang="en-US" dirty="0" err="1">
                <a:ea typeface="+mn-lt"/>
                <a:cs typeface="+mn-lt"/>
              </a:rPr>
              <a:t>papel</a:t>
            </a:r>
            <a:r>
              <a:rPr lang="en-US" dirty="0">
                <a:ea typeface="+mn-lt"/>
                <a:cs typeface="+mn-lt"/>
              </a:rPr>
              <a:t> de </a:t>
            </a:r>
            <a:r>
              <a:rPr lang="en-US" dirty="0" err="1">
                <a:ea typeface="+mn-lt"/>
                <a:cs typeface="+mn-lt"/>
              </a:rPr>
              <a:t>emisor</a:t>
            </a:r>
            <a:r>
              <a:rPr lang="en-US" dirty="0">
                <a:ea typeface="+mn-lt"/>
                <a:cs typeface="+mn-lt"/>
              </a:rPr>
              <a:t> y receptor</a:t>
            </a:r>
          </a:p>
          <a:p>
            <a:r>
              <a:rPr lang="en-US" dirty="0">
                <a:cs typeface="Calibri" panose="020F0502020204030204"/>
              </a:rPr>
              <a:t>se </a:t>
            </a:r>
            <a:r>
              <a:rPr lang="en-US" b="1" dirty="0" err="1">
                <a:cs typeface="Calibri" panose="020F0502020204030204"/>
              </a:rPr>
              <a:t>tematiza</a:t>
            </a:r>
            <a:r>
              <a:rPr lang="en-US" b="1" dirty="0">
                <a:cs typeface="Calibri" panose="020F0502020204030204"/>
              </a:rPr>
              <a:t> el </a:t>
            </a:r>
            <a:r>
              <a:rPr lang="en-US" b="1" dirty="0" err="1">
                <a:cs typeface="Calibri" panose="020F0502020204030204"/>
              </a:rPr>
              <a:t>proceso</a:t>
            </a:r>
            <a:r>
              <a:rPr lang="en-US" b="1" dirty="0">
                <a:cs typeface="Calibri" panose="020F0502020204030204"/>
              </a:rPr>
              <a:t> de </a:t>
            </a:r>
            <a:r>
              <a:rPr lang="en-US" b="1" dirty="0" err="1">
                <a:cs typeface="Calibri" panose="020F0502020204030204"/>
              </a:rPr>
              <a:t>narrar</a:t>
            </a:r>
            <a:r>
              <a:rPr lang="en-US" b="1" dirty="0">
                <a:cs typeface="Calibri" panose="020F0502020204030204"/>
              </a:rPr>
              <a:t> la </a:t>
            </a:r>
            <a:r>
              <a:rPr lang="en-US" b="1" dirty="0" err="1">
                <a:cs typeface="Calibri"/>
              </a:rPr>
              <a:t>historia</a:t>
            </a:r>
            <a:r>
              <a:rPr lang="en-US" dirty="0">
                <a:cs typeface="Calibri"/>
              </a:rPr>
              <a:t>, </a:t>
            </a:r>
            <a:r>
              <a:rPr lang="en-US" u="sng" dirty="0">
                <a:cs typeface="Calibri"/>
              </a:rPr>
              <a:t>el </a:t>
            </a:r>
            <a:r>
              <a:rPr lang="en-US" b="1" u="sng" dirty="0" err="1">
                <a:cs typeface="Calibri"/>
              </a:rPr>
              <a:t>papel</a:t>
            </a:r>
            <a:r>
              <a:rPr lang="en-US" b="1" u="sng" dirty="0">
                <a:cs typeface="Calibri"/>
              </a:rPr>
              <a:t> del interlocutor</a:t>
            </a:r>
            <a:r>
              <a:rPr lang="en-US" b="1" dirty="0">
                <a:cs typeface="Calibri"/>
              </a:rPr>
              <a:t> </a:t>
            </a:r>
            <a:r>
              <a:rPr lang="en-US" dirty="0">
                <a:cs typeface="Calibri"/>
              </a:rPr>
              <a:t>(el receptor)</a:t>
            </a:r>
          </a:p>
          <a:p>
            <a:r>
              <a:rPr lang="en-US" b="1" dirty="0">
                <a:cs typeface="Calibri"/>
              </a:rPr>
              <a:t>la </a:t>
            </a:r>
            <a:r>
              <a:rPr lang="en-US" b="1" dirty="0" err="1">
                <a:cs typeface="Calibri"/>
              </a:rPr>
              <a:t>conversación</a:t>
            </a:r>
            <a:r>
              <a:rPr lang="en-US" b="1" dirty="0">
                <a:cs typeface="Calibri"/>
              </a:rPr>
              <a:t>/el </a:t>
            </a:r>
            <a:r>
              <a:rPr lang="en-US" b="1" dirty="0" err="1">
                <a:cs typeface="Calibri"/>
              </a:rPr>
              <a:t>diálogo</a:t>
            </a:r>
            <a:r>
              <a:rPr lang="en-US" dirty="0">
                <a:cs typeface="Calibri"/>
              </a:rPr>
              <a:t> </a:t>
            </a:r>
            <a:r>
              <a:rPr lang="en-US" b="1" dirty="0">
                <a:cs typeface="Calibri"/>
              </a:rPr>
              <a:t>se </a:t>
            </a:r>
            <a:r>
              <a:rPr lang="en-US" b="1" dirty="0" err="1">
                <a:cs typeface="Calibri"/>
              </a:rPr>
              <a:t>compara</a:t>
            </a:r>
            <a:r>
              <a:rPr lang="en-US" b="1" dirty="0">
                <a:cs typeface="Calibri"/>
              </a:rPr>
              <a:t> con </a:t>
            </a:r>
            <a:r>
              <a:rPr lang="en-US" b="1" u="sng" dirty="0">
                <a:cs typeface="Calibri"/>
              </a:rPr>
              <a:t>el </a:t>
            </a:r>
            <a:r>
              <a:rPr lang="en-US" b="1" u="sng" dirty="0" err="1">
                <a:cs typeface="Calibri"/>
              </a:rPr>
              <a:t>acto</a:t>
            </a:r>
            <a:r>
              <a:rPr lang="en-US" b="1" u="sng" dirty="0">
                <a:cs typeface="Calibri"/>
              </a:rPr>
              <a:t> de </a:t>
            </a:r>
            <a:r>
              <a:rPr lang="en-US" b="1" u="sng" dirty="0" err="1">
                <a:cs typeface="Calibri"/>
              </a:rPr>
              <a:t>tejer</a:t>
            </a:r>
            <a:r>
              <a:rPr lang="en-US" b="1" u="sng" dirty="0">
                <a:cs typeface="Calibri"/>
              </a:rPr>
              <a:t> </a:t>
            </a:r>
            <a:r>
              <a:rPr lang="en-US" b="1" u="sng" dirty="0" err="1">
                <a:cs typeface="Calibri"/>
              </a:rPr>
              <a:t>juntos</a:t>
            </a:r>
            <a:r>
              <a:rPr lang="en-US" b="1" u="sng" dirty="0">
                <a:cs typeface="Calibri"/>
              </a:rPr>
              <a:t> con el </a:t>
            </a:r>
            <a:r>
              <a:rPr lang="en-US" b="1" u="sng" dirty="0" err="1">
                <a:cs typeface="Calibri"/>
              </a:rPr>
              <a:t>mismo</a:t>
            </a:r>
            <a:r>
              <a:rPr lang="en-US" b="1" u="sng" dirty="0">
                <a:cs typeface="Calibri"/>
              </a:rPr>
              <a:t> </a:t>
            </a:r>
            <a:r>
              <a:rPr lang="en-US" b="1" u="sng" dirty="0" err="1">
                <a:cs typeface="Calibri"/>
              </a:rPr>
              <a:t>hilo</a:t>
            </a:r>
            <a:endParaRPr lang="en-US" b="1" u="sng" dirty="0">
              <a:cs typeface="Calibri"/>
            </a:endParaRPr>
          </a:p>
          <a:p>
            <a:endParaRPr lang="en-US" dirty="0">
              <a:cs typeface="Calibri"/>
            </a:endParaRPr>
          </a:p>
        </p:txBody>
      </p:sp>
      <p:pic>
        <p:nvPicPr>
          <p:cNvPr id="5" name="Picture 5" descr="Calendar&#10;&#10;Description automatically generated">
            <a:extLst>
              <a:ext uri="{FF2B5EF4-FFF2-40B4-BE49-F238E27FC236}">
                <a16:creationId xmlns:a16="http://schemas.microsoft.com/office/drawing/2014/main" id="{AC118AF7-F5FE-4686-8445-EBCB32B639AA}"/>
              </a:ext>
            </a:extLst>
          </p:cNvPr>
          <p:cNvPicPr>
            <a:picLocks noChangeAspect="1"/>
          </p:cNvPicPr>
          <p:nvPr/>
        </p:nvPicPr>
        <p:blipFill>
          <a:blip r:embed="rId2"/>
          <a:stretch>
            <a:fillRect/>
          </a:stretch>
        </p:blipFill>
        <p:spPr>
          <a:xfrm>
            <a:off x="162675" y="1777181"/>
            <a:ext cx="2980747" cy="4852219"/>
          </a:xfrm>
          <a:prstGeom prst="rect">
            <a:avLst/>
          </a:prstGeom>
        </p:spPr>
      </p:pic>
      <p:pic>
        <p:nvPicPr>
          <p:cNvPr id="6" name="Picture 6">
            <a:extLst>
              <a:ext uri="{FF2B5EF4-FFF2-40B4-BE49-F238E27FC236}">
                <a16:creationId xmlns:a16="http://schemas.microsoft.com/office/drawing/2014/main" id="{12CFCE42-5482-46FE-AAF3-7FA03E118FFE}"/>
              </a:ext>
            </a:extLst>
          </p:cNvPr>
          <p:cNvPicPr>
            <a:picLocks noChangeAspect="1"/>
          </p:cNvPicPr>
          <p:nvPr/>
        </p:nvPicPr>
        <p:blipFill>
          <a:blip r:embed="rId3"/>
          <a:stretch>
            <a:fillRect/>
          </a:stretch>
        </p:blipFill>
        <p:spPr>
          <a:xfrm>
            <a:off x="8448368" y="1771552"/>
            <a:ext cx="3542069" cy="4838899"/>
          </a:xfrm>
          <a:prstGeom prst="rect">
            <a:avLst/>
          </a:prstGeom>
        </p:spPr>
      </p:pic>
    </p:spTree>
    <p:extLst>
      <p:ext uri="{BB962C8B-B14F-4D97-AF65-F5344CB8AC3E}">
        <p14:creationId xmlns:p14="http://schemas.microsoft.com/office/powerpoint/2010/main" val="3704275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4AEF12-59D5-45C0-A937-D46728B8561F}"/>
              </a:ext>
            </a:extLst>
          </p:cNvPr>
          <p:cNvSpPr>
            <a:spLocks noGrp="1"/>
          </p:cNvSpPr>
          <p:nvPr>
            <p:ph idx="1"/>
          </p:nvPr>
        </p:nvSpPr>
        <p:spPr>
          <a:xfrm>
            <a:off x="346588" y="547432"/>
            <a:ext cx="11547986" cy="6071982"/>
          </a:xfrm>
        </p:spPr>
        <p:txBody>
          <a:bodyPr vert="horz" lIns="91440" tIns="45720" rIns="91440" bIns="45720" rtlCol="0" anchor="t">
            <a:normAutofit/>
          </a:bodyPr>
          <a:lstStyle/>
          <a:p>
            <a:pPr marL="0" indent="0">
              <a:buNone/>
            </a:pPr>
            <a:r>
              <a:rPr lang="en-US" b="1" dirty="0" err="1">
                <a:cs typeface="Calibri"/>
              </a:rPr>
              <a:t>Retahílas</a:t>
            </a:r>
            <a:r>
              <a:rPr lang="en-US" b="1" dirty="0">
                <a:cs typeface="Calibri"/>
              </a:rPr>
              <a:t>:</a:t>
            </a:r>
            <a:endParaRPr lang="en-US"/>
          </a:p>
          <a:p>
            <a:pPr marL="0" indent="0">
              <a:buNone/>
            </a:pPr>
            <a:r>
              <a:rPr lang="cs" b="1" dirty="0">
                <a:ea typeface="+mn-lt"/>
                <a:cs typeface="+mn-lt"/>
              </a:rPr>
              <a:t>1. </a:t>
            </a:r>
            <a:r>
              <a:rPr lang="cs" dirty="0">
                <a:ea typeface="+mn-lt"/>
                <a:cs typeface="+mn-lt"/>
              </a:rPr>
              <a:t>la </a:t>
            </a:r>
            <a:r>
              <a:rPr lang="cs" dirty="0" err="1">
                <a:ea typeface="+mn-lt"/>
                <a:cs typeface="+mn-lt"/>
              </a:rPr>
              <a:t>definición</a:t>
            </a:r>
            <a:r>
              <a:rPr lang="cs" dirty="0">
                <a:ea typeface="+mn-lt"/>
                <a:cs typeface="+mn-lt"/>
              </a:rPr>
              <a:t> </a:t>
            </a:r>
            <a:r>
              <a:rPr lang="cs" dirty="0" err="1">
                <a:ea typeface="+mn-lt"/>
                <a:cs typeface="+mn-lt"/>
              </a:rPr>
              <a:t>del</a:t>
            </a:r>
            <a:r>
              <a:rPr lang="cs" dirty="0">
                <a:ea typeface="+mn-lt"/>
                <a:cs typeface="+mn-lt"/>
              </a:rPr>
              <a:t> </a:t>
            </a:r>
            <a:r>
              <a:rPr lang="es" dirty="0">
                <a:ea typeface="+mn-lt"/>
                <a:cs typeface="+mn-lt"/>
              </a:rPr>
              <a:t>Diccionario de la Real Academia Española: retahíla: „Serie de muchas cosas que están, suceden o se mencionan por su orden“.</a:t>
            </a:r>
            <a:r>
              <a:rPr lang="en-US" dirty="0">
                <a:ea typeface="+mn-lt"/>
                <a:cs typeface="+mn-lt"/>
              </a:rPr>
              <a:t> </a:t>
            </a:r>
          </a:p>
          <a:p>
            <a:pPr marL="0" indent="0">
              <a:buNone/>
            </a:pPr>
            <a:r>
              <a:rPr lang="cs" b="1" dirty="0">
                <a:ea typeface="+mn-lt"/>
                <a:cs typeface="+mn-lt"/>
              </a:rPr>
              <a:t>2. </a:t>
            </a:r>
            <a:r>
              <a:rPr lang="cs" dirty="0">
                <a:ea typeface="+mn-lt"/>
                <a:cs typeface="+mn-lt"/>
              </a:rPr>
              <a:t>la </a:t>
            </a:r>
            <a:r>
              <a:rPr lang="cs" dirty="0" err="1">
                <a:ea typeface="+mn-lt"/>
                <a:cs typeface="+mn-lt"/>
              </a:rPr>
              <a:t>definición</a:t>
            </a:r>
            <a:r>
              <a:rPr lang="cs" b="1" dirty="0">
                <a:ea typeface="+mn-lt"/>
                <a:cs typeface="+mn-lt"/>
              </a:rPr>
              <a:t> </a:t>
            </a:r>
            <a:r>
              <a:rPr lang="cs" dirty="0" err="1">
                <a:ea typeface="+mn-lt"/>
                <a:cs typeface="+mn-lt"/>
              </a:rPr>
              <a:t>del</a:t>
            </a:r>
            <a:r>
              <a:rPr lang="cs" dirty="0">
                <a:ea typeface="+mn-lt"/>
                <a:cs typeface="+mn-lt"/>
              </a:rPr>
              <a:t> </a:t>
            </a:r>
            <a:r>
              <a:rPr lang="cs" dirty="0" err="1">
                <a:ea typeface="+mn-lt"/>
                <a:cs typeface="+mn-lt"/>
              </a:rPr>
              <a:t>Diccionario</a:t>
            </a:r>
            <a:r>
              <a:rPr lang="cs" dirty="0">
                <a:ea typeface="+mn-lt"/>
                <a:cs typeface="+mn-lt"/>
              </a:rPr>
              <a:t> </a:t>
            </a:r>
            <a:r>
              <a:rPr lang="cs" dirty="0" err="1">
                <a:ea typeface="+mn-lt"/>
                <a:cs typeface="+mn-lt"/>
              </a:rPr>
              <a:t>crítico-etimológico</a:t>
            </a:r>
            <a:r>
              <a:rPr lang="cs" dirty="0">
                <a:ea typeface="+mn-lt"/>
                <a:cs typeface="+mn-lt"/>
              </a:rPr>
              <a:t> de J. </a:t>
            </a:r>
            <a:r>
              <a:rPr lang="cs" dirty="0" err="1">
                <a:ea typeface="+mn-lt"/>
                <a:cs typeface="+mn-lt"/>
              </a:rPr>
              <a:t>Corominas</a:t>
            </a:r>
            <a:r>
              <a:rPr lang="cs" dirty="0">
                <a:ea typeface="+mn-lt"/>
                <a:cs typeface="+mn-lt"/>
              </a:rPr>
              <a:t>: </a:t>
            </a:r>
            <a:r>
              <a:rPr lang="cs" dirty="0" err="1">
                <a:ea typeface="+mn-lt"/>
                <a:cs typeface="+mn-lt"/>
              </a:rPr>
              <a:t>retahíla</a:t>
            </a:r>
            <a:r>
              <a:rPr lang="cs" dirty="0">
                <a:ea typeface="+mn-lt"/>
                <a:cs typeface="+mn-lt"/>
              </a:rPr>
              <a:t>: </a:t>
            </a:r>
            <a:r>
              <a:rPr lang="es" dirty="0">
                <a:ea typeface="+mn-lt"/>
                <a:cs typeface="+mn-lt"/>
              </a:rPr>
              <a:t>„Derivado de </a:t>
            </a:r>
            <a:r>
              <a:rPr lang="es" i="1" dirty="0">
                <a:ea typeface="+mn-lt"/>
                <a:cs typeface="+mn-lt"/>
              </a:rPr>
              <a:t>hilo</a:t>
            </a:r>
            <a:r>
              <a:rPr lang="es" dirty="0">
                <a:ea typeface="+mn-lt"/>
                <a:cs typeface="+mn-lt"/>
              </a:rPr>
              <a:t>; el primer componente es dudoso; quizás se trate de un cultismo sacado del plural </a:t>
            </a:r>
            <a:r>
              <a:rPr lang="es" i="1" dirty="0">
                <a:ea typeface="+mn-lt"/>
                <a:cs typeface="+mn-lt"/>
              </a:rPr>
              <a:t>recta fila = hileras rectas</a:t>
            </a:r>
            <a:r>
              <a:rPr lang="es" dirty="0">
                <a:ea typeface="+mn-lt"/>
                <a:cs typeface="+mn-lt"/>
              </a:rPr>
              <a:t>“. </a:t>
            </a:r>
          </a:p>
          <a:p>
            <a:pPr marL="0" indent="0">
              <a:buNone/>
            </a:pPr>
            <a:endParaRPr lang="es" dirty="0">
              <a:cs typeface="Calibri"/>
            </a:endParaRPr>
          </a:p>
          <a:p>
            <a:pPr marL="0" indent="0">
              <a:buNone/>
            </a:pPr>
            <a:r>
              <a:rPr lang="es" dirty="0">
                <a:ea typeface="+mn-lt"/>
                <a:cs typeface="+mn-lt"/>
              </a:rPr>
              <a:t>La autora añade otra "definición": </a:t>
            </a:r>
            <a:r>
              <a:rPr lang="es" i="1" dirty="0">
                <a:ea typeface="+mn-lt"/>
                <a:cs typeface="+mn-lt"/>
              </a:rPr>
              <a:t>„Yo debo añadir a tan acreditados testimonios el sentido figurado de „perorata“ </a:t>
            </a:r>
            <a:r>
              <a:rPr lang="es" dirty="0">
                <a:ea typeface="+mn-lt"/>
                <a:cs typeface="+mn-lt"/>
              </a:rPr>
              <a:t>(</a:t>
            </a:r>
            <a:r>
              <a:rPr lang="es" dirty="0" err="1">
                <a:ea typeface="+mn-lt"/>
                <a:cs typeface="+mn-lt"/>
              </a:rPr>
              <a:t>rečnenie</a:t>
            </a:r>
            <a:r>
              <a:rPr lang="es" dirty="0">
                <a:ea typeface="+mn-lt"/>
                <a:cs typeface="+mn-lt"/>
              </a:rPr>
              <a:t>, </a:t>
            </a:r>
            <a:r>
              <a:rPr lang="es" dirty="0" err="1">
                <a:ea typeface="+mn-lt"/>
                <a:cs typeface="+mn-lt"/>
              </a:rPr>
              <a:t>dlhé</a:t>
            </a:r>
            <a:r>
              <a:rPr lang="es" dirty="0">
                <a:ea typeface="+mn-lt"/>
                <a:cs typeface="+mn-lt"/>
              </a:rPr>
              <a:t> </a:t>
            </a:r>
            <a:r>
              <a:rPr lang="es" dirty="0" err="1">
                <a:ea typeface="+mn-lt"/>
                <a:cs typeface="+mn-lt"/>
              </a:rPr>
              <a:t>reči</a:t>
            </a:r>
            <a:r>
              <a:rPr lang="es" dirty="0">
                <a:ea typeface="+mn-lt"/>
                <a:cs typeface="+mn-lt"/>
              </a:rPr>
              <a:t>)</a:t>
            </a:r>
            <a:r>
              <a:rPr lang="es" i="1" dirty="0">
                <a:ea typeface="+mn-lt"/>
                <a:cs typeface="+mn-lt"/>
              </a:rPr>
              <a:t>, „monserga“ </a:t>
            </a:r>
            <a:r>
              <a:rPr lang="es" dirty="0">
                <a:ea typeface="+mn-lt"/>
                <a:cs typeface="+mn-lt"/>
              </a:rPr>
              <a:t>(</a:t>
            </a:r>
            <a:r>
              <a:rPr lang="es" dirty="0" err="1">
                <a:ea typeface="+mn-lt"/>
                <a:cs typeface="+mn-lt"/>
              </a:rPr>
              <a:t>táranie</a:t>
            </a:r>
            <a:r>
              <a:rPr lang="es" dirty="0">
                <a:ea typeface="+mn-lt"/>
                <a:cs typeface="+mn-lt"/>
              </a:rPr>
              <a:t>, </a:t>
            </a:r>
            <a:r>
              <a:rPr lang="es" dirty="0" err="1">
                <a:ea typeface="+mn-lt"/>
                <a:cs typeface="+mn-lt"/>
              </a:rPr>
              <a:t>klebetenie</a:t>
            </a:r>
            <a:r>
              <a:rPr lang="es" dirty="0">
                <a:ea typeface="+mn-lt"/>
                <a:cs typeface="+mn-lt"/>
              </a:rPr>
              <a:t>, </a:t>
            </a:r>
            <a:r>
              <a:rPr lang="es" dirty="0" err="1">
                <a:ea typeface="+mn-lt"/>
                <a:cs typeface="+mn-lt"/>
              </a:rPr>
              <a:t>táraniny</a:t>
            </a:r>
            <a:r>
              <a:rPr lang="es" dirty="0">
                <a:ea typeface="+mn-lt"/>
                <a:cs typeface="+mn-lt"/>
              </a:rPr>
              <a:t>)</a:t>
            </a:r>
            <a:r>
              <a:rPr lang="es" i="1" dirty="0">
                <a:ea typeface="+mn-lt"/>
                <a:cs typeface="+mn-lt"/>
              </a:rPr>
              <a:t> o „rollo“ </a:t>
            </a:r>
            <a:r>
              <a:rPr lang="es" dirty="0">
                <a:ea typeface="+mn-lt"/>
                <a:cs typeface="+mn-lt"/>
              </a:rPr>
              <a:t>(</a:t>
            </a:r>
            <a:r>
              <a:rPr lang="es" dirty="0" err="1">
                <a:ea typeface="+mn-lt"/>
                <a:cs typeface="+mn-lt"/>
              </a:rPr>
              <a:t>otrava</a:t>
            </a:r>
            <a:r>
              <a:rPr lang="es" dirty="0">
                <a:ea typeface="+mn-lt"/>
                <a:cs typeface="+mn-lt"/>
              </a:rPr>
              <a:t>, </a:t>
            </a:r>
            <a:r>
              <a:rPr lang="es" dirty="0" err="1">
                <a:ea typeface="+mn-lt"/>
                <a:cs typeface="+mn-lt"/>
              </a:rPr>
              <a:t>dlhé</a:t>
            </a:r>
            <a:r>
              <a:rPr lang="es" dirty="0">
                <a:ea typeface="+mn-lt"/>
                <a:cs typeface="+mn-lt"/>
              </a:rPr>
              <a:t> </a:t>
            </a:r>
            <a:r>
              <a:rPr lang="es" dirty="0" err="1">
                <a:ea typeface="+mn-lt"/>
                <a:cs typeface="+mn-lt"/>
              </a:rPr>
              <a:t>rečnenie</a:t>
            </a:r>
            <a:r>
              <a:rPr lang="es" dirty="0">
                <a:ea typeface="+mn-lt"/>
                <a:cs typeface="+mn-lt"/>
              </a:rPr>
              <a:t>)</a:t>
            </a:r>
            <a:r>
              <a:rPr lang="es" i="1" dirty="0">
                <a:ea typeface="+mn-lt"/>
                <a:cs typeface="+mn-lt"/>
              </a:rPr>
              <a:t> – como ahora se suele decir – con que he oído emplear esta palabra desde niña en Salamanca.“ </a:t>
            </a:r>
            <a:endParaRPr lang="es" i="1">
              <a:cs typeface="Calibri"/>
            </a:endParaRPr>
          </a:p>
        </p:txBody>
      </p:sp>
    </p:spTree>
    <p:extLst>
      <p:ext uri="{BB962C8B-B14F-4D97-AF65-F5344CB8AC3E}">
        <p14:creationId xmlns:p14="http://schemas.microsoft.com/office/powerpoint/2010/main" val="2208182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3CDD7-2AA8-4A4B-A650-24641DFBAA96}"/>
              </a:ext>
            </a:extLst>
          </p:cNvPr>
          <p:cNvSpPr>
            <a:spLocks noGrp="1"/>
          </p:cNvSpPr>
          <p:nvPr>
            <p:ph type="title"/>
          </p:nvPr>
        </p:nvSpPr>
        <p:spPr>
          <a:xfrm>
            <a:off x="457201" y="365125"/>
            <a:ext cx="11228437" cy="956853"/>
          </a:xfrm>
        </p:spPr>
        <p:txBody>
          <a:bodyPr>
            <a:normAutofit fontScale="90000"/>
          </a:bodyPr>
          <a:lstStyle/>
          <a:p>
            <a:r>
              <a:rPr lang="en-US" b="1">
                <a:solidFill>
                  <a:srgbClr val="2D4233"/>
                </a:solidFill>
                <a:latin typeface="Arial"/>
                <a:cs typeface="Calibri Light"/>
              </a:rPr>
              <a:t>Contexto histórico </a:t>
            </a:r>
            <a:r>
              <a:rPr lang="en-US" b="1">
                <a:solidFill>
                  <a:srgbClr val="2D4233"/>
                </a:solidFill>
                <a:latin typeface="Arial"/>
                <a:cs typeface="Arial"/>
              </a:rPr>
              <a:t>- </a:t>
            </a:r>
            <a:r>
              <a:rPr lang="sk-SK" b="1">
                <a:solidFill>
                  <a:srgbClr val="2D4233"/>
                </a:solidFill>
                <a:latin typeface="Arial"/>
                <a:cs typeface="Arial"/>
              </a:rPr>
              <a:t>La dictadura franquista</a:t>
            </a:r>
            <a:endParaRPr lang="en-US" b="1" dirty="0" err="1">
              <a:solidFill>
                <a:srgbClr val="2D4233"/>
              </a:solidFill>
              <a:latin typeface="Arial"/>
            </a:endParaRPr>
          </a:p>
        </p:txBody>
      </p:sp>
      <p:sp>
        <p:nvSpPr>
          <p:cNvPr id="3" name="Content Placeholder 2">
            <a:extLst>
              <a:ext uri="{FF2B5EF4-FFF2-40B4-BE49-F238E27FC236}">
                <a16:creationId xmlns:a16="http://schemas.microsoft.com/office/drawing/2014/main" id="{1EDBE294-2F3F-44B9-B1F5-1ABCF45E44C0}"/>
              </a:ext>
            </a:extLst>
          </p:cNvPr>
          <p:cNvSpPr>
            <a:spLocks noGrp="1"/>
          </p:cNvSpPr>
          <p:nvPr>
            <p:ph idx="1"/>
          </p:nvPr>
        </p:nvSpPr>
        <p:spPr>
          <a:xfrm>
            <a:off x="457200" y="1469206"/>
            <a:ext cx="8413955" cy="5027305"/>
          </a:xfrm>
        </p:spPr>
        <p:txBody>
          <a:bodyPr vert="horz" lIns="91440" tIns="45720" rIns="91440" bIns="45720" rtlCol="0" anchor="t">
            <a:normAutofit fontScale="85000" lnSpcReduction="20000"/>
          </a:bodyPr>
          <a:lstStyle/>
          <a:p>
            <a:pPr marL="0" indent="0">
              <a:buNone/>
            </a:pPr>
            <a:r>
              <a:rPr lang="sk-SK" sz="3000" b="1">
                <a:ea typeface="+mn-lt"/>
                <a:cs typeface="+mn-lt"/>
              </a:rPr>
              <a:t>5. </a:t>
            </a:r>
            <a:r>
              <a:rPr lang="es-ES" sz="3000" b="1">
                <a:ea typeface="+mn-lt"/>
                <a:cs typeface="+mn-lt"/>
              </a:rPr>
              <a:t>La crisis económica de 1973 y el final del régimen (1973-1975)</a:t>
            </a:r>
            <a:endParaRPr lang="es-ES" sz="3000" b="1">
              <a:cs typeface="Calibri"/>
            </a:endParaRPr>
          </a:p>
          <a:p>
            <a:pPr>
              <a:lnSpc>
                <a:spcPct val="100000"/>
              </a:lnSpc>
              <a:spcBef>
                <a:spcPct val="20000"/>
              </a:spcBef>
            </a:pPr>
            <a:r>
              <a:rPr lang="sk-SK" sz="3000" b="1">
                <a:ea typeface="+mn-lt"/>
                <a:cs typeface="+mn-lt"/>
              </a:rPr>
              <a:t>l</a:t>
            </a:r>
            <a:r>
              <a:rPr lang="es-ES" sz="3000" b="1">
                <a:ea typeface="+mn-lt"/>
                <a:cs typeface="+mn-lt"/>
              </a:rPr>
              <a:t>a crisis económica mundial </a:t>
            </a:r>
            <a:r>
              <a:rPr lang="es-ES" sz="3000">
                <a:ea typeface="+mn-lt"/>
                <a:cs typeface="+mn-lt"/>
              </a:rPr>
              <a:t>llegó a España con toda su fuerza en 1973, intensificada por el rápido aumento de los precios del petróleo</a:t>
            </a:r>
            <a:endParaRPr lang="sk-SK" sz="3000" dirty="0">
              <a:ea typeface="+mn-lt"/>
              <a:cs typeface="+mn-lt"/>
            </a:endParaRPr>
          </a:p>
          <a:p>
            <a:pPr>
              <a:lnSpc>
                <a:spcPct val="100000"/>
              </a:lnSpc>
              <a:spcBef>
                <a:spcPct val="20000"/>
              </a:spcBef>
            </a:pPr>
            <a:r>
              <a:rPr lang="sk-SK" sz="3000" b="1">
                <a:ea typeface="+mn-lt"/>
                <a:cs typeface="+mn-lt"/>
              </a:rPr>
              <a:t>Carrero Blanco </a:t>
            </a:r>
            <a:r>
              <a:rPr lang="sk-SK" sz="3000">
                <a:ea typeface="+mn-lt"/>
                <a:cs typeface="+mn-lt"/>
              </a:rPr>
              <a:t>(el presidente del gobierno y hombre de confianza de Franco</a:t>
            </a:r>
            <a:r>
              <a:rPr lang="es-ES" sz="3000">
                <a:ea typeface="+mn-lt"/>
                <a:cs typeface="+mn-lt"/>
              </a:rPr>
              <a:t>)</a:t>
            </a:r>
            <a:r>
              <a:rPr lang="sk-SK" sz="3000" dirty="0">
                <a:ea typeface="+mn-lt"/>
                <a:cs typeface="+mn-lt"/>
              </a:rPr>
              <a:t> </a:t>
            </a:r>
            <a:r>
              <a:rPr lang="sk-SK" sz="3000" b="1">
                <a:ea typeface="+mn-lt"/>
                <a:cs typeface="+mn-lt"/>
              </a:rPr>
              <a:t>fue asesinado en 1973</a:t>
            </a:r>
            <a:endParaRPr lang="sk-SK" sz="3000" dirty="0">
              <a:ea typeface="+mn-lt"/>
              <a:cs typeface="+mn-lt"/>
            </a:endParaRPr>
          </a:p>
          <a:p>
            <a:pPr>
              <a:lnSpc>
                <a:spcPct val="100000"/>
              </a:lnSpc>
              <a:spcBef>
                <a:spcPct val="20000"/>
              </a:spcBef>
            </a:pPr>
            <a:r>
              <a:rPr lang="es" sz="3000" b="1">
                <a:ea typeface="+mn-lt"/>
                <a:cs typeface="+mn-lt"/>
              </a:rPr>
              <a:t>en el año 1975 aumentaron los actos y atentados terroristas en el País Vasco --&gt; </a:t>
            </a:r>
            <a:r>
              <a:rPr lang="es" sz="3000">
                <a:ea typeface="+mn-lt"/>
                <a:cs typeface="+mn-lt"/>
              </a:rPr>
              <a:t>l</a:t>
            </a:r>
            <a:r>
              <a:rPr lang="es-ES" sz="3000">
                <a:ea typeface="+mn-lt"/>
                <a:cs typeface="+mn-lt"/>
              </a:rPr>
              <a:t>a ejecución de varios terroristas provocó en el exterior una</a:t>
            </a:r>
            <a:r>
              <a:rPr lang="es-ES" sz="3000" b="1" dirty="0">
                <a:ea typeface="+mn-lt"/>
                <a:cs typeface="+mn-lt"/>
              </a:rPr>
              <a:t> </a:t>
            </a:r>
            <a:r>
              <a:rPr lang="es-ES" sz="3000" b="1">
                <a:ea typeface="+mn-lt"/>
                <a:cs typeface="+mn-lt"/>
              </a:rPr>
              <a:t>fuerte condena internacional del régimen</a:t>
            </a:r>
            <a:endParaRPr lang="sk-SK" sz="3000">
              <a:ea typeface="+mn-lt"/>
              <a:cs typeface="+mn-lt"/>
            </a:endParaRPr>
          </a:p>
          <a:p>
            <a:pPr>
              <a:lnSpc>
                <a:spcPct val="100000"/>
              </a:lnSpc>
              <a:spcBef>
                <a:spcPct val="20000"/>
              </a:spcBef>
            </a:pPr>
            <a:r>
              <a:rPr lang="sk-SK" sz="3000" b="1">
                <a:ea typeface="+mn-lt"/>
                <a:cs typeface="+mn-lt"/>
              </a:rPr>
              <a:t>en 1975 falleció Franco</a:t>
            </a:r>
            <a:endParaRPr lang="es-ES" sz="3000" b="1">
              <a:ea typeface="+mn-lt"/>
              <a:cs typeface="+mn-lt"/>
            </a:endParaRPr>
          </a:p>
          <a:p>
            <a:pPr>
              <a:lnSpc>
                <a:spcPct val="100000"/>
              </a:lnSpc>
              <a:spcBef>
                <a:spcPct val="20000"/>
              </a:spcBef>
            </a:pPr>
            <a:r>
              <a:rPr lang="sk-SK" sz="3000" b="1">
                <a:ea typeface="+mn-lt"/>
                <a:cs typeface="+mn-lt"/>
              </a:rPr>
              <a:t>como el </a:t>
            </a:r>
            <a:r>
              <a:rPr lang="es-ES" sz="3000" b="1">
                <a:ea typeface="+mn-lt"/>
                <a:cs typeface="+mn-lt"/>
              </a:rPr>
              <a:t>rey de España </a:t>
            </a:r>
            <a:r>
              <a:rPr lang="sk-SK" sz="3000" b="1">
                <a:ea typeface="+mn-lt"/>
                <a:cs typeface="+mn-lt"/>
              </a:rPr>
              <a:t>fue proclamado </a:t>
            </a:r>
            <a:r>
              <a:rPr lang="es-ES" sz="3000" b="1">
                <a:ea typeface="+mn-lt"/>
                <a:cs typeface="+mn-lt"/>
              </a:rPr>
              <a:t>Juan Carlos I</a:t>
            </a:r>
            <a:endParaRPr lang="es-ES" sz="3000" b="1">
              <a:cs typeface="Calibri"/>
            </a:endParaRPr>
          </a:p>
          <a:p>
            <a:endParaRPr lang="es-ES" b="1" dirty="0">
              <a:cs typeface="Calibri"/>
            </a:endParaRPr>
          </a:p>
        </p:txBody>
      </p:sp>
      <p:pic>
        <p:nvPicPr>
          <p:cNvPr id="4" name="Picture 4" descr="A picture containing person, person, dressed, posing&#10;&#10;Description automatically generated">
            <a:extLst>
              <a:ext uri="{FF2B5EF4-FFF2-40B4-BE49-F238E27FC236}">
                <a16:creationId xmlns:a16="http://schemas.microsoft.com/office/drawing/2014/main" id="{2BAC9BBB-2B79-4017-BD7A-4D70052914F6}"/>
              </a:ext>
            </a:extLst>
          </p:cNvPr>
          <p:cNvPicPr>
            <a:picLocks noChangeAspect="1"/>
          </p:cNvPicPr>
          <p:nvPr/>
        </p:nvPicPr>
        <p:blipFill>
          <a:blip r:embed="rId2"/>
          <a:stretch>
            <a:fillRect/>
          </a:stretch>
        </p:blipFill>
        <p:spPr>
          <a:xfrm>
            <a:off x="9161207" y="1472478"/>
            <a:ext cx="2952135" cy="4318626"/>
          </a:xfrm>
          <a:prstGeom prst="rect">
            <a:avLst/>
          </a:prstGeom>
        </p:spPr>
      </p:pic>
      <p:sp>
        <p:nvSpPr>
          <p:cNvPr id="5" name="TextBox 4">
            <a:extLst>
              <a:ext uri="{FF2B5EF4-FFF2-40B4-BE49-F238E27FC236}">
                <a16:creationId xmlns:a16="http://schemas.microsoft.com/office/drawing/2014/main" id="{60D76247-25B8-4DCB-B8F2-698BB0944456}"/>
              </a:ext>
            </a:extLst>
          </p:cNvPr>
          <p:cNvSpPr txBox="1"/>
          <p:nvPr/>
        </p:nvSpPr>
        <p:spPr>
          <a:xfrm flipH="1">
            <a:off x="9384890" y="5990302"/>
            <a:ext cx="2418735"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500" b="1" dirty="0"/>
              <a:t>Juan Carlos I</a:t>
            </a:r>
            <a:endParaRPr lang="en-US" sz="2500" dirty="0">
              <a:ea typeface="+mn-lt"/>
              <a:cs typeface="+mn-lt"/>
            </a:endParaRPr>
          </a:p>
          <a:p>
            <a:pPr algn="l"/>
            <a:endParaRPr lang="en-US" dirty="0">
              <a:cs typeface="Calibri"/>
            </a:endParaRPr>
          </a:p>
        </p:txBody>
      </p:sp>
    </p:spTree>
    <p:extLst>
      <p:ext uri="{BB962C8B-B14F-4D97-AF65-F5344CB8AC3E}">
        <p14:creationId xmlns:p14="http://schemas.microsoft.com/office/powerpoint/2010/main" val="3143347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4AEF12-59D5-45C0-A937-D46728B8561F}"/>
              </a:ext>
            </a:extLst>
          </p:cNvPr>
          <p:cNvSpPr>
            <a:spLocks noGrp="1"/>
          </p:cNvSpPr>
          <p:nvPr>
            <p:ph idx="1"/>
          </p:nvPr>
        </p:nvSpPr>
        <p:spPr>
          <a:xfrm>
            <a:off x="346588" y="547432"/>
            <a:ext cx="11547986" cy="6071982"/>
          </a:xfrm>
        </p:spPr>
        <p:txBody>
          <a:bodyPr vert="horz" lIns="91440" tIns="45720" rIns="91440" bIns="45720" rtlCol="0" anchor="t">
            <a:normAutofit/>
          </a:bodyPr>
          <a:lstStyle/>
          <a:p>
            <a:pPr marL="0" indent="0" algn="just">
              <a:buNone/>
            </a:pPr>
            <a:r>
              <a:rPr lang="es" i="1" dirty="0">
                <a:ea typeface="+mn-lt"/>
                <a:cs typeface="+mn-lt"/>
              </a:rPr>
              <a:t>“Hablar es lo único que vale la pena,</a:t>
            </a:r>
            <a:r>
              <a:rPr lang="es" dirty="0">
                <a:ea typeface="+mn-lt"/>
                <a:cs typeface="+mn-lt"/>
              </a:rPr>
              <a:t> (…)</a:t>
            </a:r>
            <a:r>
              <a:rPr lang="es" i="1" dirty="0">
                <a:ea typeface="+mn-lt"/>
                <a:cs typeface="+mn-lt"/>
              </a:rPr>
              <a:t> empiezas y ¡hala!, tiradas enteritas, </a:t>
            </a:r>
            <a:r>
              <a:rPr lang="es" i="1" u="sng" dirty="0">
                <a:ea typeface="+mn-lt"/>
                <a:cs typeface="+mn-lt"/>
              </a:rPr>
              <a:t>retahílas</a:t>
            </a:r>
            <a:r>
              <a:rPr lang="es" i="1" dirty="0">
                <a:ea typeface="+mn-lt"/>
                <a:cs typeface="+mn-lt"/>
              </a:rPr>
              <a:t> de palabras, (</a:t>
            </a:r>
            <a:r>
              <a:rPr lang="es" dirty="0">
                <a:ea typeface="+mn-lt"/>
                <a:cs typeface="+mn-lt"/>
              </a:rPr>
              <a:t>…)</a:t>
            </a:r>
            <a:r>
              <a:rPr lang="es" i="1" dirty="0">
                <a:ea typeface="+mn-lt"/>
                <a:cs typeface="+mn-lt"/>
              </a:rPr>
              <a:t> ¿Qué por dónde es empieza?, pues por donde sea, no miras si es un verbo o una exclamación lo que sale primero, ni el que te oye tampoco lo mira, pero entiende y tú lo sabes que te está entendiendo, lo notas en que se ríe, en que te mira, en que te sigue prestando atención; </a:t>
            </a:r>
            <a:r>
              <a:rPr lang="es" dirty="0">
                <a:ea typeface="+mn-lt"/>
                <a:cs typeface="+mn-lt"/>
              </a:rPr>
              <a:t>(…)</a:t>
            </a:r>
            <a:r>
              <a:rPr lang="es" i="1" dirty="0">
                <a:ea typeface="+mn-lt"/>
                <a:cs typeface="+mn-lt"/>
              </a:rPr>
              <a:t> Ya ves lo charlatana que me he vuelto esta noche, pues la causa eres tú, </a:t>
            </a:r>
            <a:r>
              <a:rPr lang="es" dirty="0">
                <a:ea typeface="+mn-lt"/>
                <a:cs typeface="+mn-lt"/>
              </a:rPr>
              <a:t>(…)</a:t>
            </a:r>
            <a:r>
              <a:rPr lang="es" i="1" dirty="0">
                <a:ea typeface="+mn-lt"/>
                <a:cs typeface="+mn-lt"/>
              </a:rPr>
              <a:t> ni por las mientes se me estarían pasando semejante </a:t>
            </a:r>
            <a:r>
              <a:rPr lang="es" i="1" u="sng" dirty="0">
                <a:ea typeface="+mn-lt"/>
                <a:cs typeface="+mn-lt"/>
              </a:rPr>
              <a:t>retahílas </a:t>
            </a:r>
            <a:r>
              <a:rPr lang="es" i="1" dirty="0">
                <a:ea typeface="+mn-lt"/>
                <a:cs typeface="+mn-lt"/>
              </a:rPr>
              <a:t>con el orden que llevan si no estuvieras tú que me las vas guiando, y ese orden es su vida, su razón de existir; nunca lo había pensado, pero ahora lo veo clarísimo: las historias son su sucesión misma, su encenderse y surgir por un orden irrepetible, el que les va marcando el interlocutor, aunque no interrumpa, es según te mira, ahora las desvía por aquí, ahora por allá, a base de mirada, y nunca dan igual unos ojos que otros; el que oye, sí, ése es quien cataliza las historias, basta con que sepa escuchar bien, se tejen entre los dos, „dame hilo toma hilo“. </a:t>
            </a:r>
            <a:r>
              <a:rPr lang="es" dirty="0">
                <a:ea typeface="+mn-lt"/>
                <a:cs typeface="+mn-lt"/>
              </a:rPr>
              <a:t>(…) </a:t>
            </a:r>
            <a:r>
              <a:rPr lang="es" i="1" dirty="0">
                <a:ea typeface="+mn-lt"/>
                <a:cs typeface="+mn-lt"/>
              </a:rPr>
              <a:t>Y cada mirada incuba una historia.“  </a:t>
            </a:r>
            <a:r>
              <a:rPr lang="es" dirty="0">
                <a:ea typeface="+mn-lt"/>
                <a:cs typeface="+mn-lt"/>
              </a:rPr>
              <a:t>(Eulalia)</a:t>
            </a:r>
            <a:endParaRPr lang="en-US" dirty="0">
              <a:cs typeface="Calibri" panose="020F0502020204030204"/>
            </a:endParaRPr>
          </a:p>
        </p:txBody>
      </p:sp>
    </p:spTree>
    <p:extLst>
      <p:ext uri="{BB962C8B-B14F-4D97-AF65-F5344CB8AC3E}">
        <p14:creationId xmlns:p14="http://schemas.microsoft.com/office/powerpoint/2010/main" val="1841237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4AEF12-59D5-45C0-A937-D46728B8561F}"/>
              </a:ext>
            </a:extLst>
          </p:cNvPr>
          <p:cNvSpPr>
            <a:spLocks noGrp="1"/>
          </p:cNvSpPr>
          <p:nvPr>
            <p:ph idx="1"/>
          </p:nvPr>
        </p:nvSpPr>
        <p:spPr>
          <a:xfrm>
            <a:off x="346588" y="547432"/>
            <a:ext cx="11547986" cy="6071982"/>
          </a:xfrm>
        </p:spPr>
        <p:txBody>
          <a:bodyPr vert="horz" lIns="91440" tIns="45720" rIns="91440" bIns="45720" rtlCol="0" anchor="t">
            <a:normAutofit fontScale="92500" lnSpcReduction="20000"/>
          </a:bodyPr>
          <a:lstStyle/>
          <a:p>
            <a:pPr marL="0" indent="0" algn="just">
              <a:buNone/>
            </a:pPr>
            <a:r>
              <a:rPr lang="es" i="1" dirty="0">
                <a:ea typeface="+mn-lt"/>
                <a:cs typeface="+mn-lt"/>
              </a:rPr>
              <a:t>“Que tenemos perdido el hilo, ése era el estribillo fundamental; se emocionaba con haber descubierto esa verdad que le parecía tan básica, y cuando la conversación languidecía, repetía la palabra casi a secas: “Eso, Germán, el hilo, es eso, el hilo, en el hilo está todo, ¿no te parece?”, como si tuviera miedo de que al dejar de pronunciarla se le escapara la posibilidad de agarrar realmente algún cabo de hilo fundamental para nuestras vidas; y yo: “Sí, claro, el hilo”, recogiéndole la palabra y metiéndola en la frase siguiente mía, aunque no viniera demasiado a propósito, como un piedrecita blanca de las que dejó de señal Pulgarcito para no perder el camino, porque había acabado por entender que él me lo encargaba así, y al final casi se materializó la tarea, y </a:t>
            </a:r>
            <a:r>
              <a:rPr lang="es" b="1" i="1" dirty="0">
                <a:ea typeface="+mn-lt"/>
                <a:cs typeface="+mn-lt"/>
              </a:rPr>
              <a:t>era exactamente igual, te lo aseguro, que estar agarrando entre los dos un hilo cada uno por el cabo que el otro le largaba “toma hilo, dame hilo”, de verdad completamente así, era tejer. (…) era igual que estar tejiendo algo en común con aquel fonema que salía y volvía a salir, a tientas, sin saber qué dibujo se está componiendo en la tela ni de qué color es el bordado</a:t>
            </a:r>
            <a:r>
              <a:rPr lang="es" i="1" dirty="0">
                <a:ea typeface="+mn-lt"/>
                <a:cs typeface="+mn-lt"/>
              </a:rPr>
              <a:t>; eso fue ya al final, muy borrachos (…), pero sin darnos por vencidos de sacar algo en limpio tirando del hilo que se había encontrado a base de hablar de aquello del hilo, y que yo le decía que lo veía de color malva, que no podía ser de otro color; y él seguía: “que no, si el color del hilo da lo mismo, no tiene color, se trata de sentir por qué y por dónde están pegadas unas cosas con otras (…)""</a:t>
            </a:r>
            <a:r>
              <a:rPr lang="es" dirty="0">
                <a:ea typeface="+mn-lt"/>
                <a:cs typeface="+mn-lt"/>
              </a:rPr>
              <a:t> </a:t>
            </a:r>
            <a:endParaRPr lang="en-US" dirty="0">
              <a:ea typeface="+mn-lt"/>
              <a:cs typeface="+mn-lt"/>
            </a:endParaRPr>
          </a:p>
          <a:p>
            <a:pPr marL="0" indent="0" algn="r">
              <a:buNone/>
            </a:pPr>
            <a:r>
              <a:rPr lang="es" dirty="0">
                <a:ea typeface="+mn-lt"/>
                <a:cs typeface="+mn-lt"/>
              </a:rPr>
              <a:t>(Germán recuerda una conversación son su amigo en la playa)</a:t>
            </a:r>
            <a:endParaRPr lang="en-US">
              <a:ea typeface="+mn-lt"/>
              <a:cs typeface="+mn-lt"/>
            </a:endParaRPr>
          </a:p>
        </p:txBody>
      </p:sp>
    </p:spTree>
    <p:extLst>
      <p:ext uri="{BB962C8B-B14F-4D97-AF65-F5344CB8AC3E}">
        <p14:creationId xmlns:p14="http://schemas.microsoft.com/office/powerpoint/2010/main" val="2835516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73DF-5C98-4E57-A5D5-75A3C0788A6C}"/>
              </a:ext>
            </a:extLst>
          </p:cNvPr>
          <p:cNvSpPr>
            <a:spLocks noGrp="1"/>
          </p:cNvSpPr>
          <p:nvPr>
            <p:ph type="title"/>
          </p:nvPr>
        </p:nvSpPr>
        <p:spPr>
          <a:xfrm>
            <a:off x="309717" y="229931"/>
            <a:ext cx="11572567" cy="956853"/>
          </a:xfrm>
        </p:spPr>
        <p:txBody>
          <a:bodyPr>
            <a:normAutofit fontScale="90000"/>
          </a:bodyPr>
          <a:lstStyle/>
          <a:p>
            <a:r>
              <a:rPr lang="en-US" b="1">
                <a:solidFill>
                  <a:srgbClr val="2D4233"/>
                </a:solidFill>
                <a:latin typeface="Arial"/>
                <a:cs typeface="Calibri Light"/>
              </a:rPr>
              <a:t>El desorden de tu nombre </a:t>
            </a:r>
            <a:r>
              <a:rPr lang="en-US" b="1">
                <a:latin typeface="Arial"/>
                <a:cs typeface="Calibri Light"/>
              </a:rPr>
              <a:t>(Juan José Millás)</a:t>
            </a:r>
          </a:p>
        </p:txBody>
      </p:sp>
      <p:sp>
        <p:nvSpPr>
          <p:cNvPr id="3" name="Content Placeholder 2">
            <a:extLst>
              <a:ext uri="{FF2B5EF4-FFF2-40B4-BE49-F238E27FC236}">
                <a16:creationId xmlns:a16="http://schemas.microsoft.com/office/drawing/2014/main" id="{114AEF12-59D5-45C0-A937-D46728B8561F}"/>
              </a:ext>
            </a:extLst>
          </p:cNvPr>
          <p:cNvSpPr>
            <a:spLocks noGrp="1"/>
          </p:cNvSpPr>
          <p:nvPr>
            <p:ph idx="1"/>
          </p:nvPr>
        </p:nvSpPr>
        <p:spPr>
          <a:xfrm>
            <a:off x="309717" y="1518367"/>
            <a:ext cx="7934632" cy="4978144"/>
          </a:xfrm>
        </p:spPr>
        <p:txBody>
          <a:bodyPr vert="horz" lIns="91440" tIns="45720" rIns="91440" bIns="45720" rtlCol="0" anchor="t">
            <a:normAutofit fontScale="92500" lnSpcReduction="20000"/>
          </a:bodyPr>
          <a:lstStyle/>
          <a:p>
            <a:r>
              <a:rPr lang="cs" dirty="0" err="1">
                <a:ea typeface="+mn-lt"/>
                <a:cs typeface="+mn-lt"/>
              </a:rPr>
              <a:t>publicada</a:t>
            </a:r>
            <a:r>
              <a:rPr lang="cs" dirty="0">
                <a:ea typeface="+mn-lt"/>
                <a:cs typeface="+mn-lt"/>
              </a:rPr>
              <a:t> en 1987</a:t>
            </a:r>
          </a:p>
          <a:p>
            <a:r>
              <a:rPr lang="cs" dirty="0">
                <a:ea typeface="+mn-lt"/>
                <a:cs typeface="+mn-lt"/>
              </a:rPr>
              <a:t>una </a:t>
            </a:r>
            <a:r>
              <a:rPr lang="cs" b="1" dirty="0">
                <a:ea typeface="+mn-lt"/>
                <a:cs typeface="+mn-lt"/>
              </a:rPr>
              <a:t>novela </a:t>
            </a:r>
            <a:r>
              <a:rPr lang="cs" b="1" dirty="0" err="1">
                <a:ea typeface="+mn-lt"/>
                <a:cs typeface="+mn-lt"/>
              </a:rPr>
              <a:t>muy</a:t>
            </a:r>
            <a:r>
              <a:rPr lang="cs" b="1" dirty="0">
                <a:ea typeface="+mn-lt"/>
                <a:cs typeface="+mn-lt"/>
              </a:rPr>
              <a:t> </a:t>
            </a:r>
            <a:r>
              <a:rPr lang="cs" b="1" dirty="0" err="1">
                <a:ea typeface="+mn-lt"/>
                <a:cs typeface="+mn-lt"/>
              </a:rPr>
              <a:t>posmoderna</a:t>
            </a:r>
            <a:r>
              <a:rPr lang="cs" b="1" dirty="0">
                <a:ea typeface="+mn-lt"/>
                <a:cs typeface="+mn-lt"/>
              </a:rPr>
              <a:t> con </a:t>
            </a:r>
            <a:r>
              <a:rPr lang="cs" b="1" dirty="0" err="1">
                <a:ea typeface="+mn-lt"/>
                <a:cs typeface="+mn-lt"/>
              </a:rPr>
              <a:t>muchos</a:t>
            </a:r>
            <a:r>
              <a:rPr lang="cs" b="1" dirty="0">
                <a:ea typeface="+mn-lt"/>
                <a:cs typeface="+mn-lt"/>
              </a:rPr>
              <a:t> </a:t>
            </a:r>
            <a:r>
              <a:rPr lang="cs" b="1" dirty="0" err="1">
                <a:ea typeface="+mn-lt"/>
                <a:cs typeface="+mn-lt"/>
              </a:rPr>
              <a:t>juegos</a:t>
            </a:r>
            <a:r>
              <a:rPr lang="cs" b="1" dirty="0">
                <a:ea typeface="+mn-lt"/>
                <a:cs typeface="+mn-lt"/>
              </a:rPr>
              <a:t> </a:t>
            </a:r>
            <a:r>
              <a:rPr lang="cs" b="1" dirty="0" err="1">
                <a:ea typeface="+mn-lt"/>
                <a:cs typeface="+mn-lt"/>
              </a:rPr>
              <a:t>posmodernos</a:t>
            </a:r>
            <a:endParaRPr lang="cs" b="1">
              <a:ea typeface="+mn-lt"/>
              <a:cs typeface="+mn-lt"/>
            </a:endParaRPr>
          </a:p>
          <a:p>
            <a:r>
              <a:rPr lang="cs" b="1" dirty="0" err="1">
                <a:ea typeface="+mn-lt"/>
                <a:cs typeface="+mn-lt"/>
              </a:rPr>
              <a:t>juega</a:t>
            </a:r>
            <a:r>
              <a:rPr lang="cs" b="1" dirty="0">
                <a:ea typeface="+mn-lt"/>
                <a:cs typeface="+mn-lt"/>
              </a:rPr>
              <a:t> con las </a:t>
            </a:r>
            <a:r>
              <a:rPr lang="cs" b="1" dirty="0" err="1">
                <a:ea typeface="+mn-lt"/>
                <a:cs typeface="+mn-lt"/>
              </a:rPr>
              <a:t>invisibles</a:t>
            </a:r>
            <a:r>
              <a:rPr lang="cs" b="1" dirty="0">
                <a:ea typeface="+mn-lt"/>
                <a:cs typeface="+mn-lt"/>
              </a:rPr>
              <a:t> </a:t>
            </a:r>
            <a:r>
              <a:rPr lang="cs" b="1" dirty="0" err="1">
                <a:ea typeface="+mn-lt"/>
                <a:cs typeface="+mn-lt"/>
              </a:rPr>
              <a:t>fronteras</a:t>
            </a:r>
            <a:r>
              <a:rPr lang="cs" b="1" dirty="0">
                <a:ea typeface="+mn-lt"/>
                <a:cs typeface="+mn-lt"/>
              </a:rPr>
              <a:t> </a:t>
            </a:r>
            <a:r>
              <a:rPr lang="cs" b="1" dirty="0" err="1">
                <a:ea typeface="+mn-lt"/>
                <a:cs typeface="+mn-lt"/>
              </a:rPr>
              <a:t>entre</a:t>
            </a:r>
            <a:r>
              <a:rPr lang="cs" b="1" dirty="0">
                <a:ea typeface="+mn-lt"/>
                <a:cs typeface="+mn-lt"/>
              </a:rPr>
              <a:t> la </a:t>
            </a:r>
            <a:r>
              <a:rPr lang="cs" b="1" dirty="0" err="1">
                <a:ea typeface="+mn-lt"/>
                <a:cs typeface="+mn-lt"/>
              </a:rPr>
              <a:t>realidad</a:t>
            </a:r>
            <a:r>
              <a:rPr lang="cs" b="1" dirty="0">
                <a:ea typeface="+mn-lt"/>
                <a:cs typeface="+mn-lt"/>
              </a:rPr>
              <a:t> y la </a:t>
            </a:r>
            <a:r>
              <a:rPr lang="cs" b="1" dirty="0" err="1">
                <a:ea typeface="+mn-lt"/>
                <a:cs typeface="+mn-lt"/>
              </a:rPr>
              <a:t>ficción</a:t>
            </a:r>
            <a:endParaRPr lang="cs" b="1">
              <a:ea typeface="+mn-lt"/>
              <a:cs typeface="+mn-lt"/>
            </a:endParaRPr>
          </a:p>
          <a:p>
            <a:r>
              <a:rPr lang="cs" b="1" dirty="0" err="1">
                <a:cs typeface="Calibri"/>
              </a:rPr>
              <a:t>ironía</a:t>
            </a:r>
            <a:r>
              <a:rPr lang="cs" b="1" dirty="0">
                <a:cs typeface="Calibri"/>
              </a:rPr>
              <a:t> y </a:t>
            </a:r>
            <a:r>
              <a:rPr lang="cs" b="1" dirty="0" err="1">
                <a:cs typeface="Calibri"/>
              </a:rPr>
              <a:t>autoironía</a:t>
            </a:r>
          </a:p>
          <a:p>
            <a:r>
              <a:rPr lang="cs" b="1" dirty="0" err="1">
                <a:cs typeface="Calibri"/>
              </a:rPr>
              <a:t>muchos</a:t>
            </a:r>
            <a:r>
              <a:rPr lang="cs" b="1" dirty="0">
                <a:cs typeface="Calibri"/>
              </a:rPr>
              <a:t> </a:t>
            </a:r>
            <a:r>
              <a:rPr lang="cs" b="1" dirty="0" err="1">
                <a:cs typeface="Calibri"/>
              </a:rPr>
              <a:t>elementos</a:t>
            </a:r>
            <a:r>
              <a:rPr lang="cs" b="1" dirty="0">
                <a:cs typeface="Calibri"/>
              </a:rPr>
              <a:t> y </a:t>
            </a:r>
            <a:r>
              <a:rPr lang="cs" b="1" dirty="0" err="1">
                <a:cs typeface="Calibri"/>
              </a:rPr>
              <a:t>situaciones</a:t>
            </a:r>
            <a:r>
              <a:rPr lang="cs" b="1" dirty="0">
                <a:cs typeface="Calibri"/>
              </a:rPr>
              <a:t> </a:t>
            </a:r>
            <a:r>
              <a:rPr lang="cs" b="1" dirty="0" err="1">
                <a:cs typeface="Calibri"/>
              </a:rPr>
              <a:t>absurdas</a:t>
            </a:r>
          </a:p>
          <a:p>
            <a:r>
              <a:rPr lang="cs" b="1" dirty="0">
                <a:cs typeface="Calibri"/>
              </a:rPr>
              <a:t>la </a:t>
            </a:r>
            <a:r>
              <a:rPr lang="cs" b="1" dirty="0" err="1">
                <a:cs typeface="Calibri"/>
              </a:rPr>
              <a:t>metanovela</a:t>
            </a:r>
            <a:r>
              <a:rPr lang="cs" b="1" dirty="0">
                <a:cs typeface="Calibri"/>
              </a:rPr>
              <a:t> </a:t>
            </a:r>
            <a:r>
              <a:rPr lang="cs" b="1" dirty="0" err="1">
                <a:cs typeface="Calibri"/>
              </a:rPr>
              <a:t>sobre</a:t>
            </a:r>
            <a:r>
              <a:rPr lang="cs" b="1" dirty="0">
                <a:cs typeface="Calibri"/>
              </a:rPr>
              <a:t> el </a:t>
            </a:r>
            <a:r>
              <a:rPr lang="cs" b="1" dirty="0" err="1">
                <a:cs typeface="Calibri"/>
              </a:rPr>
              <a:t>proceso</a:t>
            </a:r>
            <a:r>
              <a:rPr lang="cs" b="1" dirty="0">
                <a:cs typeface="Calibri"/>
              </a:rPr>
              <a:t> de </a:t>
            </a:r>
            <a:r>
              <a:rPr lang="cs" b="1" dirty="0" err="1">
                <a:cs typeface="Calibri"/>
              </a:rPr>
              <a:t>escribir</a:t>
            </a:r>
            <a:r>
              <a:rPr lang="cs" b="1" dirty="0">
                <a:cs typeface="Calibri"/>
              </a:rPr>
              <a:t> la novela – </a:t>
            </a:r>
            <a:r>
              <a:rPr lang="cs" dirty="0">
                <a:cs typeface="Calibri"/>
              </a:rPr>
              <a:t>el </a:t>
            </a:r>
            <a:r>
              <a:rPr lang="cs" dirty="0" err="1">
                <a:cs typeface="Calibri"/>
              </a:rPr>
              <a:t>resultado</a:t>
            </a:r>
            <a:r>
              <a:rPr lang="cs" dirty="0">
                <a:cs typeface="Calibri"/>
              </a:rPr>
              <a:t> </a:t>
            </a:r>
            <a:r>
              <a:rPr lang="cs" dirty="0" err="1">
                <a:cs typeface="Calibri"/>
              </a:rPr>
              <a:t>del</a:t>
            </a:r>
            <a:r>
              <a:rPr lang="cs" dirty="0">
                <a:cs typeface="Calibri"/>
              </a:rPr>
              <a:t> </a:t>
            </a:r>
            <a:r>
              <a:rPr lang="cs" dirty="0" err="1">
                <a:cs typeface="Calibri"/>
              </a:rPr>
              <a:t>proceso</a:t>
            </a:r>
            <a:r>
              <a:rPr lang="cs" dirty="0">
                <a:cs typeface="Calibri"/>
              </a:rPr>
              <a:t> es </a:t>
            </a:r>
            <a:r>
              <a:rPr lang="cs" dirty="0" err="1">
                <a:cs typeface="Calibri"/>
              </a:rPr>
              <a:t>esta</a:t>
            </a:r>
            <a:r>
              <a:rPr lang="cs" dirty="0">
                <a:cs typeface="Calibri"/>
              </a:rPr>
              <a:t> novela</a:t>
            </a:r>
          </a:p>
          <a:p>
            <a:r>
              <a:rPr lang="cs" b="1" dirty="0">
                <a:cs typeface="Calibri"/>
              </a:rPr>
              <a:t>las </a:t>
            </a:r>
            <a:r>
              <a:rPr lang="cs" b="1" dirty="0" err="1">
                <a:cs typeface="Calibri"/>
              </a:rPr>
              <a:t>historias</a:t>
            </a:r>
            <a:r>
              <a:rPr lang="cs" b="1" dirty="0">
                <a:cs typeface="Calibri"/>
              </a:rPr>
              <a:t> en la </a:t>
            </a:r>
            <a:r>
              <a:rPr lang="cs" b="1" dirty="0" err="1">
                <a:cs typeface="Calibri"/>
              </a:rPr>
              <a:t>historia</a:t>
            </a:r>
            <a:r>
              <a:rPr lang="cs" dirty="0">
                <a:cs typeface="Calibri"/>
              </a:rPr>
              <a:t>: </a:t>
            </a:r>
            <a:r>
              <a:rPr lang="cs" dirty="0">
                <a:ea typeface="+mn-lt"/>
                <a:cs typeface="+mn-lt"/>
              </a:rPr>
              <a:t>una parte de la novela forman </a:t>
            </a:r>
            <a:r>
              <a:rPr lang="cs" b="1" dirty="0">
                <a:ea typeface="+mn-lt"/>
                <a:cs typeface="+mn-lt"/>
              </a:rPr>
              <a:t>las </a:t>
            </a:r>
            <a:r>
              <a:rPr lang="cs" b="1" dirty="0" err="1">
                <a:ea typeface="+mn-lt"/>
                <a:cs typeface="+mn-lt"/>
              </a:rPr>
              <a:t>descripciones</a:t>
            </a:r>
            <a:r>
              <a:rPr lang="cs" b="1" dirty="0">
                <a:ea typeface="+mn-lt"/>
                <a:cs typeface="+mn-lt"/>
              </a:rPr>
              <a:t> de los </a:t>
            </a:r>
            <a:r>
              <a:rPr lang="cs" b="1" dirty="0" err="1">
                <a:ea typeface="+mn-lt"/>
                <a:cs typeface="+mn-lt"/>
              </a:rPr>
              <a:t>cuentos</a:t>
            </a:r>
            <a:r>
              <a:rPr lang="cs" b="1" dirty="0">
                <a:ea typeface="+mn-lt"/>
                <a:cs typeface="+mn-lt"/>
              </a:rPr>
              <a:t> </a:t>
            </a:r>
            <a:r>
              <a:rPr lang="cs" b="1" dirty="0" err="1">
                <a:ea typeface="+mn-lt"/>
                <a:cs typeface="+mn-lt"/>
              </a:rPr>
              <a:t>del</a:t>
            </a:r>
            <a:r>
              <a:rPr lang="cs" b="1" dirty="0">
                <a:ea typeface="+mn-lt"/>
                <a:cs typeface="+mn-lt"/>
              </a:rPr>
              <a:t> libro de </a:t>
            </a:r>
            <a:r>
              <a:rPr lang="cs" b="1" dirty="0" err="1">
                <a:ea typeface="+mn-lt"/>
                <a:cs typeface="+mn-lt"/>
              </a:rPr>
              <a:t>uno</a:t>
            </a:r>
            <a:r>
              <a:rPr lang="cs" b="1" dirty="0">
                <a:ea typeface="+mn-lt"/>
                <a:cs typeface="+mn-lt"/>
              </a:rPr>
              <a:t> de los </a:t>
            </a:r>
            <a:r>
              <a:rPr lang="cs" b="1" dirty="0" err="1">
                <a:ea typeface="+mn-lt"/>
                <a:cs typeface="+mn-lt"/>
              </a:rPr>
              <a:t>personajes</a:t>
            </a:r>
            <a:r>
              <a:rPr lang="cs" b="1" dirty="0">
                <a:ea typeface="+mn-lt"/>
                <a:cs typeface="+mn-lt"/>
              </a:rPr>
              <a:t> de la novela</a:t>
            </a:r>
            <a:r>
              <a:rPr lang="cs" dirty="0">
                <a:ea typeface="+mn-lt"/>
                <a:cs typeface="+mn-lt"/>
              </a:rPr>
              <a:t> (el </a:t>
            </a:r>
            <a:r>
              <a:rPr lang="cs" dirty="0" err="1">
                <a:ea typeface="+mn-lt"/>
                <a:cs typeface="+mn-lt"/>
              </a:rPr>
              <a:t>joven</a:t>
            </a:r>
            <a:r>
              <a:rPr lang="cs" dirty="0">
                <a:ea typeface="+mn-lt"/>
                <a:cs typeface="+mn-lt"/>
              </a:rPr>
              <a:t> </a:t>
            </a:r>
            <a:r>
              <a:rPr lang="cs" dirty="0" err="1">
                <a:ea typeface="+mn-lt"/>
                <a:cs typeface="+mn-lt"/>
              </a:rPr>
              <a:t>escritor</a:t>
            </a:r>
            <a:r>
              <a:rPr lang="cs" dirty="0">
                <a:ea typeface="+mn-lt"/>
                <a:cs typeface="+mn-lt"/>
              </a:rPr>
              <a:t> Orlando </a:t>
            </a:r>
            <a:r>
              <a:rPr lang="cs" dirty="0" err="1">
                <a:ea typeface="+mn-lt"/>
                <a:cs typeface="+mn-lt"/>
              </a:rPr>
              <a:t>Azcárate</a:t>
            </a:r>
            <a:r>
              <a:rPr lang="cs" dirty="0">
                <a:ea typeface="+mn-lt"/>
                <a:cs typeface="+mn-lt"/>
              </a:rPr>
              <a:t>) </a:t>
            </a:r>
            <a:endParaRPr lang="cs" dirty="0">
              <a:cs typeface="Calibri"/>
            </a:endParaRPr>
          </a:p>
        </p:txBody>
      </p:sp>
      <p:pic>
        <p:nvPicPr>
          <p:cNvPr id="4" name="Picture 4" descr="A picture containing text, indoor, laying&#10;&#10;Description automatically generated">
            <a:extLst>
              <a:ext uri="{FF2B5EF4-FFF2-40B4-BE49-F238E27FC236}">
                <a16:creationId xmlns:a16="http://schemas.microsoft.com/office/drawing/2014/main" id="{65FDF5A4-07EC-40AA-9631-85D9625128C5}"/>
              </a:ext>
            </a:extLst>
          </p:cNvPr>
          <p:cNvPicPr>
            <a:picLocks noChangeAspect="1"/>
          </p:cNvPicPr>
          <p:nvPr/>
        </p:nvPicPr>
        <p:blipFill>
          <a:blip r:embed="rId2"/>
          <a:stretch>
            <a:fillRect/>
          </a:stretch>
        </p:blipFill>
        <p:spPr>
          <a:xfrm>
            <a:off x="8541482" y="1153157"/>
            <a:ext cx="3216708" cy="5171768"/>
          </a:xfrm>
          <a:prstGeom prst="rect">
            <a:avLst/>
          </a:prstGeom>
        </p:spPr>
      </p:pic>
    </p:spTree>
    <p:extLst>
      <p:ext uri="{BB962C8B-B14F-4D97-AF65-F5344CB8AC3E}">
        <p14:creationId xmlns:p14="http://schemas.microsoft.com/office/powerpoint/2010/main" val="1341053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BB93D-6C20-4E6B-9025-E55391E034B2}"/>
              </a:ext>
            </a:extLst>
          </p:cNvPr>
          <p:cNvSpPr>
            <a:spLocks noGrp="1"/>
          </p:cNvSpPr>
          <p:nvPr>
            <p:ph type="title"/>
          </p:nvPr>
        </p:nvSpPr>
        <p:spPr>
          <a:xfrm>
            <a:off x="285136" y="180770"/>
            <a:ext cx="11486534" cy="711047"/>
          </a:xfrm>
        </p:spPr>
        <p:txBody>
          <a:bodyPr vert="horz" lIns="91440" tIns="45720" rIns="91440" bIns="45720" rtlCol="0" anchor="ctr">
            <a:noAutofit/>
          </a:bodyPr>
          <a:lstStyle/>
          <a:p>
            <a:r>
              <a:rPr lang="en-US" sz="3200" b="1" dirty="0" err="1">
                <a:latin typeface="Arial"/>
                <a:cs typeface="Calibri Light"/>
              </a:rPr>
              <a:t>Otros</a:t>
            </a:r>
            <a:r>
              <a:rPr lang="en-US" sz="3200" b="1" dirty="0">
                <a:latin typeface="Arial"/>
                <a:cs typeface="Calibri Light"/>
              </a:rPr>
              <a:t> </a:t>
            </a:r>
            <a:r>
              <a:rPr lang="en-US" sz="3200" b="1" dirty="0" err="1">
                <a:latin typeface="Arial"/>
                <a:cs typeface="Calibri Light"/>
              </a:rPr>
              <a:t>escritores</a:t>
            </a:r>
            <a:r>
              <a:rPr lang="en-US" sz="3200" b="1" dirty="0">
                <a:latin typeface="Arial"/>
                <a:cs typeface="Calibri Light"/>
              </a:rPr>
              <a:t> </a:t>
            </a:r>
            <a:r>
              <a:rPr lang="en-US" sz="3200" b="1" dirty="0" err="1">
                <a:latin typeface="Arial"/>
                <a:cs typeface="Calibri Light"/>
              </a:rPr>
              <a:t>importantes</a:t>
            </a:r>
            <a:r>
              <a:rPr lang="en-US" sz="3200" b="1" dirty="0">
                <a:latin typeface="Arial"/>
                <a:cs typeface="Calibri Light"/>
              </a:rPr>
              <a:t> </a:t>
            </a:r>
            <a:r>
              <a:rPr lang="en-US" sz="3200" b="1" dirty="0" err="1">
                <a:latin typeface="Arial"/>
                <a:cs typeface="Calibri Light"/>
              </a:rPr>
              <a:t>desde</a:t>
            </a:r>
            <a:r>
              <a:rPr lang="en-US" sz="3200" b="1" dirty="0">
                <a:latin typeface="Arial"/>
                <a:cs typeface="Calibri Light"/>
              </a:rPr>
              <a:t> los a</a:t>
            </a:r>
            <a:r>
              <a:rPr lang="es" sz="3200" b="1" dirty="0" err="1">
                <a:latin typeface="Arial"/>
                <a:cs typeface="Calibri"/>
              </a:rPr>
              <a:t>ños</a:t>
            </a:r>
            <a:r>
              <a:rPr lang="es" sz="3200" b="1" dirty="0">
                <a:latin typeface="Arial"/>
                <a:cs typeface="Calibri"/>
              </a:rPr>
              <a:t> </a:t>
            </a:r>
            <a:r>
              <a:rPr lang="en-US" sz="3200" b="1" dirty="0">
                <a:latin typeface="Arial"/>
                <a:cs typeface="Calibri Light"/>
              </a:rPr>
              <a:t>70 </a:t>
            </a:r>
            <a:r>
              <a:rPr lang="en-US" sz="3200" b="1" dirty="0" err="1">
                <a:latin typeface="Arial"/>
                <a:cs typeface="Calibri Light"/>
              </a:rPr>
              <a:t>más</a:t>
            </a:r>
            <a:r>
              <a:rPr lang="en-US" sz="3200" b="1" dirty="0">
                <a:latin typeface="Arial"/>
                <a:cs typeface="Calibri Light"/>
              </a:rPr>
              <a:t> </a:t>
            </a:r>
            <a:r>
              <a:rPr lang="en-US" sz="3200" b="1" dirty="0" err="1">
                <a:latin typeface="Arial"/>
                <a:cs typeface="Calibri Light"/>
              </a:rPr>
              <a:t>allá</a:t>
            </a:r>
            <a:endParaRPr lang="en-US" sz="3200" b="1" dirty="0" err="1">
              <a:latin typeface="Arial"/>
            </a:endParaRPr>
          </a:p>
        </p:txBody>
      </p:sp>
      <p:sp>
        <p:nvSpPr>
          <p:cNvPr id="3" name="Content Placeholder 2">
            <a:extLst>
              <a:ext uri="{FF2B5EF4-FFF2-40B4-BE49-F238E27FC236}">
                <a16:creationId xmlns:a16="http://schemas.microsoft.com/office/drawing/2014/main" id="{32EB07AC-D502-482B-B783-28B2C08716F2}"/>
              </a:ext>
            </a:extLst>
          </p:cNvPr>
          <p:cNvSpPr>
            <a:spLocks noGrp="1"/>
          </p:cNvSpPr>
          <p:nvPr>
            <p:ph idx="1"/>
          </p:nvPr>
        </p:nvSpPr>
        <p:spPr>
          <a:xfrm>
            <a:off x="334297" y="989884"/>
            <a:ext cx="3977149" cy="5506627"/>
          </a:xfrm>
        </p:spPr>
        <p:txBody>
          <a:bodyPr vert="horz" lIns="91440" tIns="45720" rIns="91440" bIns="45720" rtlCol="0" anchor="t">
            <a:normAutofit fontScale="85000" lnSpcReduction="20000"/>
          </a:bodyPr>
          <a:lstStyle/>
          <a:p>
            <a:r>
              <a:rPr lang="en-US" b="1" dirty="0">
                <a:solidFill>
                  <a:srgbClr val="2D4233"/>
                </a:solidFill>
                <a:cs typeface="Calibri"/>
              </a:rPr>
              <a:t>Eduardo Mendoza</a:t>
            </a:r>
            <a:endParaRPr lang="en-US" dirty="0"/>
          </a:p>
          <a:p>
            <a:r>
              <a:rPr lang="en-US" b="1" dirty="0">
                <a:solidFill>
                  <a:srgbClr val="2D4233"/>
                </a:solidFill>
                <a:ea typeface="+mn-lt"/>
                <a:cs typeface="+mn-lt"/>
              </a:rPr>
              <a:t>Javier Marías</a:t>
            </a:r>
          </a:p>
          <a:p>
            <a:r>
              <a:rPr lang="en-US" b="1" dirty="0">
                <a:solidFill>
                  <a:srgbClr val="2D4233"/>
                </a:solidFill>
                <a:ea typeface="+mn-lt"/>
                <a:cs typeface="+mn-lt"/>
              </a:rPr>
              <a:t>Antonio Muñoz Molina</a:t>
            </a:r>
          </a:p>
          <a:p>
            <a:r>
              <a:rPr lang="en-US" b="1" dirty="0">
                <a:solidFill>
                  <a:srgbClr val="2D4233"/>
                </a:solidFill>
                <a:ea typeface="+mn-lt"/>
                <a:cs typeface="+mn-lt"/>
              </a:rPr>
              <a:t>Félix de </a:t>
            </a:r>
            <a:r>
              <a:rPr lang="en-US" b="1" dirty="0" err="1">
                <a:solidFill>
                  <a:srgbClr val="2D4233"/>
                </a:solidFill>
                <a:ea typeface="+mn-lt"/>
                <a:cs typeface="+mn-lt"/>
              </a:rPr>
              <a:t>Azúa</a:t>
            </a:r>
            <a:endParaRPr lang="en-US" b="1" dirty="0" err="1">
              <a:solidFill>
                <a:srgbClr val="2D4233"/>
              </a:solidFill>
              <a:cs typeface="Calibri"/>
            </a:endParaRPr>
          </a:p>
          <a:p>
            <a:r>
              <a:rPr lang="en-US" b="1" dirty="0">
                <a:solidFill>
                  <a:srgbClr val="2D4233"/>
                </a:solidFill>
                <a:cs typeface="Calibri"/>
              </a:rPr>
              <a:t>Esther </a:t>
            </a:r>
            <a:r>
              <a:rPr lang="en-US" b="1" dirty="0" err="1">
                <a:solidFill>
                  <a:srgbClr val="2D4233"/>
                </a:solidFill>
                <a:cs typeface="Calibri"/>
              </a:rPr>
              <a:t>Tusquets</a:t>
            </a:r>
            <a:endParaRPr lang="en-US" b="1" dirty="0">
              <a:solidFill>
                <a:srgbClr val="2D4233"/>
              </a:solidFill>
              <a:cs typeface="Calibri"/>
            </a:endParaRPr>
          </a:p>
          <a:p>
            <a:r>
              <a:rPr lang="en-US" b="1" dirty="0">
                <a:solidFill>
                  <a:srgbClr val="2D4233"/>
                </a:solidFill>
                <a:ea typeface="+mn-lt"/>
                <a:cs typeface="+mn-lt"/>
              </a:rPr>
              <a:t>Manuel Vázquez Montalbán</a:t>
            </a:r>
          </a:p>
          <a:p>
            <a:r>
              <a:rPr lang="en-US" b="1" dirty="0">
                <a:solidFill>
                  <a:srgbClr val="2D4233"/>
                </a:solidFill>
                <a:ea typeface="+mn-lt"/>
                <a:cs typeface="+mn-lt"/>
              </a:rPr>
              <a:t>Isaac Montero</a:t>
            </a:r>
          </a:p>
          <a:p>
            <a:r>
              <a:rPr lang="en-US" b="1" dirty="0">
                <a:solidFill>
                  <a:srgbClr val="2D4233"/>
                </a:solidFill>
                <a:ea typeface="+mn-lt"/>
                <a:cs typeface="+mn-lt"/>
              </a:rPr>
              <a:t>Miguel Espinosa</a:t>
            </a:r>
          </a:p>
          <a:p>
            <a:r>
              <a:rPr lang="en-US" b="1" dirty="0">
                <a:solidFill>
                  <a:srgbClr val="2D4233"/>
                </a:solidFill>
                <a:ea typeface="+mn-lt"/>
                <a:cs typeface="+mn-lt"/>
              </a:rPr>
              <a:t>Álvaro Pombo</a:t>
            </a:r>
          </a:p>
          <a:p>
            <a:r>
              <a:rPr lang="en-US" b="1" dirty="0">
                <a:solidFill>
                  <a:srgbClr val="2D4233"/>
                </a:solidFill>
                <a:ea typeface="+mn-lt"/>
                <a:cs typeface="+mn-lt"/>
              </a:rPr>
              <a:t>Julio </a:t>
            </a:r>
            <a:r>
              <a:rPr lang="en-US" b="1" dirty="0" err="1">
                <a:solidFill>
                  <a:srgbClr val="2D4233"/>
                </a:solidFill>
                <a:ea typeface="+mn-lt"/>
                <a:cs typeface="+mn-lt"/>
              </a:rPr>
              <a:t>Llamazares</a:t>
            </a:r>
            <a:endParaRPr lang="en-US" b="1">
              <a:solidFill>
                <a:srgbClr val="2D4233"/>
              </a:solidFill>
              <a:cs typeface="Calibri"/>
            </a:endParaRPr>
          </a:p>
          <a:p>
            <a:r>
              <a:rPr lang="en-US" b="1" dirty="0">
                <a:solidFill>
                  <a:srgbClr val="2D4233"/>
                </a:solidFill>
                <a:ea typeface="+mn-lt"/>
                <a:cs typeface="+mn-lt"/>
              </a:rPr>
              <a:t>José María Merino</a:t>
            </a:r>
            <a:endParaRPr lang="en-US" b="1" dirty="0">
              <a:solidFill>
                <a:srgbClr val="2D4233"/>
              </a:solidFill>
              <a:cs typeface="Calibri"/>
            </a:endParaRPr>
          </a:p>
          <a:p>
            <a:r>
              <a:rPr lang="en-US" b="1" dirty="0">
                <a:solidFill>
                  <a:srgbClr val="2D4233"/>
                </a:solidFill>
                <a:ea typeface="+mn-lt"/>
                <a:cs typeface="+mn-lt"/>
              </a:rPr>
              <a:t>Rosa Montero</a:t>
            </a:r>
          </a:p>
          <a:p>
            <a:r>
              <a:rPr lang="en-US" b="1" dirty="0">
                <a:solidFill>
                  <a:srgbClr val="2D4233"/>
                </a:solidFill>
                <a:cs typeface="Calibri"/>
              </a:rPr>
              <a:t>Soledad </a:t>
            </a:r>
            <a:r>
              <a:rPr lang="en-US" b="1" dirty="0" err="1">
                <a:solidFill>
                  <a:srgbClr val="2D4233"/>
                </a:solidFill>
                <a:cs typeface="Calibri"/>
              </a:rPr>
              <a:t>Puértolas</a:t>
            </a:r>
            <a:endParaRPr lang="en-US" b="1" dirty="0">
              <a:solidFill>
                <a:srgbClr val="2D4233"/>
              </a:solidFill>
              <a:cs typeface="Calibri"/>
            </a:endParaRPr>
          </a:p>
          <a:p>
            <a:r>
              <a:rPr lang="en-US" b="1" dirty="0" err="1">
                <a:solidFill>
                  <a:srgbClr val="2D4233"/>
                </a:solidFill>
                <a:cs typeface="Calibri"/>
              </a:rPr>
              <a:t>muchos</a:t>
            </a:r>
            <a:r>
              <a:rPr lang="en-US" b="1" dirty="0">
                <a:solidFill>
                  <a:srgbClr val="2D4233"/>
                </a:solidFill>
                <a:cs typeface="Calibri"/>
              </a:rPr>
              <a:t> </a:t>
            </a:r>
            <a:r>
              <a:rPr lang="en-US" b="1" dirty="0" err="1">
                <a:solidFill>
                  <a:srgbClr val="2D4233"/>
                </a:solidFill>
                <a:cs typeface="Calibri"/>
              </a:rPr>
              <a:t>otros</a:t>
            </a:r>
            <a:endParaRPr lang="en-US" b="1">
              <a:solidFill>
                <a:srgbClr val="2D4233"/>
              </a:solidFill>
              <a:cs typeface="Calibri"/>
            </a:endParaRPr>
          </a:p>
          <a:p>
            <a:endParaRPr lang="en-US" dirty="0">
              <a:solidFill>
                <a:srgbClr val="000000"/>
              </a:solidFill>
              <a:cs typeface="Calibri"/>
            </a:endParaRPr>
          </a:p>
          <a:p>
            <a:endParaRPr lang="en-US" dirty="0">
              <a:solidFill>
                <a:srgbClr val="000000"/>
              </a:solidFill>
              <a:cs typeface="Calibri"/>
            </a:endParaRPr>
          </a:p>
          <a:p>
            <a:endParaRPr lang="en-US" dirty="0">
              <a:solidFill>
                <a:srgbClr val="000000"/>
              </a:solidFill>
              <a:cs typeface="Calibri"/>
            </a:endParaRPr>
          </a:p>
        </p:txBody>
      </p:sp>
      <p:pic>
        <p:nvPicPr>
          <p:cNvPr id="4" name="Picture 4">
            <a:extLst>
              <a:ext uri="{FF2B5EF4-FFF2-40B4-BE49-F238E27FC236}">
                <a16:creationId xmlns:a16="http://schemas.microsoft.com/office/drawing/2014/main" id="{41B78854-892D-4DD7-9AE4-4FA90846E1FF}"/>
              </a:ext>
            </a:extLst>
          </p:cNvPr>
          <p:cNvPicPr>
            <a:picLocks noChangeAspect="1"/>
          </p:cNvPicPr>
          <p:nvPr/>
        </p:nvPicPr>
        <p:blipFill>
          <a:blip r:embed="rId2"/>
          <a:stretch>
            <a:fillRect/>
          </a:stretch>
        </p:blipFill>
        <p:spPr>
          <a:xfrm>
            <a:off x="4863036" y="1420762"/>
            <a:ext cx="2957541" cy="4446638"/>
          </a:xfrm>
          <a:prstGeom prst="rect">
            <a:avLst/>
          </a:prstGeom>
        </p:spPr>
      </p:pic>
      <p:pic>
        <p:nvPicPr>
          <p:cNvPr id="5" name="Picture 5" descr="A picture containing text&#10;&#10;Description automatically generated">
            <a:extLst>
              <a:ext uri="{FF2B5EF4-FFF2-40B4-BE49-F238E27FC236}">
                <a16:creationId xmlns:a16="http://schemas.microsoft.com/office/drawing/2014/main" id="{FF937F08-8C4B-436A-BA2D-D48B7C3CC1EE}"/>
              </a:ext>
            </a:extLst>
          </p:cNvPr>
          <p:cNvPicPr>
            <a:picLocks noChangeAspect="1"/>
          </p:cNvPicPr>
          <p:nvPr/>
        </p:nvPicPr>
        <p:blipFill>
          <a:blip r:embed="rId3"/>
          <a:stretch>
            <a:fillRect/>
          </a:stretch>
        </p:blipFill>
        <p:spPr>
          <a:xfrm>
            <a:off x="8436077" y="1911085"/>
            <a:ext cx="3087329" cy="4572120"/>
          </a:xfrm>
          <a:prstGeom prst="rect">
            <a:avLst/>
          </a:prstGeom>
        </p:spPr>
      </p:pic>
    </p:spTree>
    <p:extLst>
      <p:ext uri="{BB962C8B-B14F-4D97-AF65-F5344CB8AC3E}">
        <p14:creationId xmlns:p14="http://schemas.microsoft.com/office/powerpoint/2010/main" val="3901337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3CDD7-2AA8-4A4B-A650-24641DFBAA96}"/>
              </a:ext>
            </a:extLst>
          </p:cNvPr>
          <p:cNvSpPr>
            <a:spLocks noGrp="1"/>
          </p:cNvSpPr>
          <p:nvPr>
            <p:ph type="title"/>
          </p:nvPr>
        </p:nvSpPr>
        <p:spPr>
          <a:xfrm>
            <a:off x="457201" y="365125"/>
            <a:ext cx="11228437" cy="956853"/>
          </a:xfrm>
        </p:spPr>
        <p:txBody>
          <a:bodyPr>
            <a:normAutofit/>
          </a:bodyPr>
          <a:lstStyle/>
          <a:p>
            <a:r>
              <a:rPr lang="en-US" b="1">
                <a:solidFill>
                  <a:srgbClr val="2D4233"/>
                </a:solidFill>
                <a:latin typeface="Arial"/>
                <a:cs typeface="Calibri Light"/>
              </a:rPr>
              <a:t>Contexto histórico </a:t>
            </a:r>
            <a:r>
              <a:rPr lang="en-US" b="1">
                <a:solidFill>
                  <a:srgbClr val="2D4233"/>
                </a:solidFill>
                <a:latin typeface="Arial"/>
                <a:cs typeface="Arial"/>
              </a:rPr>
              <a:t>- </a:t>
            </a:r>
            <a:r>
              <a:rPr lang="sk-SK" b="1">
                <a:solidFill>
                  <a:srgbClr val="2D4233"/>
                </a:solidFill>
                <a:latin typeface="Arial"/>
                <a:cs typeface="Arial"/>
              </a:rPr>
              <a:t>La censura</a:t>
            </a:r>
            <a:endParaRPr lang="en-US" b="1" dirty="0" err="1">
              <a:solidFill>
                <a:srgbClr val="2D4233"/>
              </a:solidFill>
              <a:latin typeface="Arial"/>
            </a:endParaRPr>
          </a:p>
        </p:txBody>
      </p:sp>
      <p:sp>
        <p:nvSpPr>
          <p:cNvPr id="3" name="Content Placeholder 2">
            <a:extLst>
              <a:ext uri="{FF2B5EF4-FFF2-40B4-BE49-F238E27FC236}">
                <a16:creationId xmlns:a16="http://schemas.microsoft.com/office/drawing/2014/main" id="{1EDBE294-2F3F-44B9-B1F5-1ABCF45E44C0}"/>
              </a:ext>
            </a:extLst>
          </p:cNvPr>
          <p:cNvSpPr>
            <a:spLocks noGrp="1"/>
          </p:cNvSpPr>
          <p:nvPr>
            <p:ph idx="1"/>
          </p:nvPr>
        </p:nvSpPr>
        <p:spPr>
          <a:xfrm>
            <a:off x="457200" y="1469206"/>
            <a:ext cx="11302180" cy="5027305"/>
          </a:xfrm>
        </p:spPr>
        <p:txBody>
          <a:bodyPr vert="horz" lIns="91440" tIns="45720" rIns="91440" bIns="45720" rtlCol="0" anchor="t">
            <a:normAutofit fontScale="85000" lnSpcReduction="20000"/>
          </a:bodyPr>
          <a:lstStyle/>
          <a:p>
            <a:pPr marL="457200" indent="-457200"/>
            <a:r>
              <a:rPr lang="es-ES" sz="3000" dirty="0">
                <a:ea typeface="+mn-lt"/>
                <a:cs typeface="+mn-lt"/>
              </a:rPr>
              <a:t>manifestaciones culturales inspiradas en los principios del franquismo </a:t>
            </a:r>
            <a:r>
              <a:rPr lang="es-ES" sz="3000" b="1" dirty="0">
                <a:ea typeface="+mn-lt"/>
                <a:cs typeface="+mn-lt"/>
              </a:rPr>
              <a:t>(exaltación del nacionalismo español y de las virtudes militares)</a:t>
            </a:r>
            <a:endParaRPr lang="es-ES" sz="3000">
              <a:ea typeface="+mn-lt"/>
              <a:cs typeface="+mn-lt"/>
            </a:endParaRPr>
          </a:p>
          <a:p>
            <a:r>
              <a:rPr lang="es-ES" sz="3000" b="1" dirty="0">
                <a:ea typeface="+mn-lt"/>
                <a:cs typeface="+mn-lt"/>
              </a:rPr>
              <a:t>una fuerte censura, que afectó al pensamiento y a la creación artística</a:t>
            </a:r>
            <a:br>
              <a:rPr lang="es-ES" sz="3000" b="1" dirty="0">
                <a:ea typeface="+mn-lt"/>
                <a:cs typeface="+mn-lt"/>
              </a:rPr>
            </a:br>
            <a:r>
              <a:rPr lang="es-ES" sz="3000" b="1" dirty="0">
                <a:ea typeface="+mn-lt"/>
                <a:cs typeface="+mn-lt"/>
              </a:rPr>
              <a:t> (los libros, los periódicos, las revistas y las películas fueron controladas por el régimen)</a:t>
            </a:r>
          </a:p>
          <a:p>
            <a:r>
              <a:rPr lang="es-ES" sz="3000" dirty="0">
                <a:ea typeface="+mn-lt"/>
                <a:cs typeface="+mn-lt"/>
              </a:rPr>
              <a:t>tenía como finalidad</a:t>
            </a:r>
            <a:r>
              <a:rPr lang="es-ES" sz="3000" b="1" dirty="0">
                <a:ea typeface="+mn-lt"/>
                <a:cs typeface="+mn-lt"/>
              </a:rPr>
              <a:t> la aniquilación total de toda la obra cultural creada durante la II República</a:t>
            </a:r>
            <a:r>
              <a:rPr lang="es-ES" sz="3000" dirty="0">
                <a:ea typeface="+mn-lt"/>
                <a:cs typeface="+mn-lt"/>
              </a:rPr>
              <a:t>, y </a:t>
            </a:r>
            <a:r>
              <a:rPr lang="es-ES" sz="3000" b="1" dirty="0">
                <a:ea typeface="+mn-lt"/>
                <a:cs typeface="+mn-lt"/>
              </a:rPr>
              <a:t>velar por la pureza ideológica del nuevo Estado totalitario</a:t>
            </a:r>
            <a:endParaRPr lang="es-ES" b="1" dirty="0">
              <a:ea typeface="+mn-lt"/>
              <a:cs typeface="+mn-lt"/>
            </a:endParaRPr>
          </a:p>
          <a:p>
            <a:r>
              <a:rPr lang="es-ES" sz="3000" dirty="0">
                <a:ea typeface="+mn-lt"/>
                <a:cs typeface="+mn-lt"/>
              </a:rPr>
              <a:t>con la </a:t>
            </a:r>
            <a:r>
              <a:rPr lang="es-ES" sz="3000" b="1" dirty="0">
                <a:ea typeface="+mn-lt"/>
                <a:cs typeface="+mn-lt"/>
              </a:rPr>
              <a:t>Ley de Prensa de 1938</a:t>
            </a:r>
            <a:r>
              <a:rPr lang="es-ES" sz="3000" dirty="0">
                <a:ea typeface="+mn-lt"/>
                <a:cs typeface="+mn-lt"/>
              </a:rPr>
              <a:t> —que "con carácter provisional" ha estado vigente hasta 1966— quedaba bajo control gubernativo todo tipo de publicaciones, así como cualquiera otra manifestación cultural (conferencias, películas, obras de teatro...)</a:t>
            </a:r>
            <a:endParaRPr lang="es-ES" dirty="0">
              <a:cs typeface="Calibri" panose="020F0502020204030204"/>
            </a:endParaRPr>
          </a:p>
          <a:p>
            <a:r>
              <a:rPr lang="es-ES" sz="3000" b="1" dirty="0">
                <a:ea typeface="+mn-lt"/>
                <a:cs typeface="+mn-lt"/>
              </a:rPr>
              <a:t>larga serie de escritores</a:t>
            </a:r>
            <a:r>
              <a:rPr lang="es-ES" sz="3000" dirty="0">
                <a:ea typeface="+mn-lt"/>
                <a:cs typeface="+mn-lt"/>
              </a:rPr>
              <a:t> —catalogados como antifranquistas o simplemente indiferentes al "Movimiento Nacional"— </a:t>
            </a:r>
            <a:r>
              <a:rPr lang="es-ES" sz="3000" b="1" dirty="0">
                <a:ea typeface="+mn-lt"/>
                <a:cs typeface="+mn-lt"/>
              </a:rPr>
              <a:t>no podían mencionarse en los órganos informativos</a:t>
            </a:r>
            <a:endParaRPr lang="es-ES" b="1" dirty="0">
              <a:cs typeface="Calibri" panose="020F0502020204030204"/>
            </a:endParaRPr>
          </a:p>
          <a:p>
            <a:endParaRPr lang="es-ES" sz="3000" dirty="0">
              <a:cs typeface="Calibri"/>
            </a:endParaRPr>
          </a:p>
          <a:p>
            <a:pPr>
              <a:lnSpc>
                <a:spcPct val="100000"/>
              </a:lnSpc>
              <a:spcBef>
                <a:spcPct val="50000"/>
              </a:spcBef>
              <a:spcAft>
                <a:spcPct val="0"/>
              </a:spcAft>
            </a:pPr>
            <a:endParaRPr lang="es-ES" sz="3000" b="1" dirty="0">
              <a:cs typeface="Calibri"/>
            </a:endParaRPr>
          </a:p>
          <a:p>
            <a:pPr marL="457200" indent="-457200"/>
            <a:endParaRPr lang="es-ES" sz="3000" b="1" dirty="0">
              <a:cs typeface="Calibri"/>
            </a:endParaRPr>
          </a:p>
          <a:p>
            <a:endParaRPr lang="es-ES" b="1" dirty="0">
              <a:cs typeface="Calibri"/>
            </a:endParaRPr>
          </a:p>
        </p:txBody>
      </p:sp>
    </p:spTree>
    <p:extLst>
      <p:ext uri="{BB962C8B-B14F-4D97-AF65-F5344CB8AC3E}">
        <p14:creationId xmlns:p14="http://schemas.microsoft.com/office/powerpoint/2010/main" val="1379168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3CDD7-2AA8-4A4B-A650-24641DFBAA96}"/>
              </a:ext>
            </a:extLst>
          </p:cNvPr>
          <p:cNvSpPr>
            <a:spLocks noGrp="1"/>
          </p:cNvSpPr>
          <p:nvPr>
            <p:ph type="title"/>
          </p:nvPr>
        </p:nvSpPr>
        <p:spPr>
          <a:xfrm>
            <a:off x="457201" y="365125"/>
            <a:ext cx="11228437" cy="956853"/>
          </a:xfrm>
        </p:spPr>
        <p:txBody>
          <a:bodyPr>
            <a:normAutofit/>
          </a:bodyPr>
          <a:lstStyle/>
          <a:p>
            <a:r>
              <a:rPr lang="en-US" b="1">
                <a:solidFill>
                  <a:srgbClr val="2D4233"/>
                </a:solidFill>
                <a:latin typeface="Arial"/>
                <a:cs typeface="Calibri Light"/>
              </a:rPr>
              <a:t>Contexto histórico </a:t>
            </a:r>
            <a:r>
              <a:rPr lang="en-US" b="1">
                <a:solidFill>
                  <a:srgbClr val="2D4233"/>
                </a:solidFill>
                <a:latin typeface="Arial"/>
                <a:cs typeface="Arial"/>
              </a:rPr>
              <a:t>- </a:t>
            </a:r>
            <a:r>
              <a:rPr lang="sk-SK" b="1">
                <a:solidFill>
                  <a:srgbClr val="2D4233"/>
                </a:solidFill>
                <a:latin typeface="Arial"/>
                <a:cs typeface="Arial"/>
              </a:rPr>
              <a:t>La censura</a:t>
            </a:r>
            <a:endParaRPr lang="en-US" b="1" dirty="0" err="1">
              <a:solidFill>
                <a:srgbClr val="2D4233"/>
              </a:solidFill>
              <a:latin typeface="Arial"/>
            </a:endParaRPr>
          </a:p>
        </p:txBody>
      </p:sp>
      <p:sp>
        <p:nvSpPr>
          <p:cNvPr id="3" name="Content Placeholder 2">
            <a:extLst>
              <a:ext uri="{FF2B5EF4-FFF2-40B4-BE49-F238E27FC236}">
                <a16:creationId xmlns:a16="http://schemas.microsoft.com/office/drawing/2014/main" id="{1EDBE294-2F3F-44B9-B1F5-1ABCF45E44C0}"/>
              </a:ext>
            </a:extLst>
          </p:cNvPr>
          <p:cNvSpPr>
            <a:spLocks noGrp="1"/>
          </p:cNvSpPr>
          <p:nvPr>
            <p:ph idx="1"/>
          </p:nvPr>
        </p:nvSpPr>
        <p:spPr>
          <a:xfrm>
            <a:off x="457200" y="1469206"/>
            <a:ext cx="11302180" cy="5027305"/>
          </a:xfrm>
        </p:spPr>
        <p:txBody>
          <a:bodyPr vert="horz" lIns="91440" tIns="45720" rIns="91440" bIns="45720" rtlCol="0" anchor="t">
            <a:normAutofit fontScale="85000" lnSpcReduction="20000"/>
          </a:bodyPr>
          <a:lstStyle/>
          <a:p>
            <a:pPr>
              <a:lnSpc>
                <a:spcPct val="100000"/>
              </a:lnSpc>
              <a:spcBef>
                <a:spcPct val="50000"/>
              </a:spcBef>
              <a:spcAft>
                <a:spcPct val="0"/>
              </a:spcAft>
            </a:pPr>
            <a:r>
              <a:rPr lang="es-ES" sz="3000" b="1" dirty="0">
                <a:ea typeface="+mn-lt"/>
                <a:cs typeface="+mn-lt"/>
              </a:rPr>
              <a:t>Delegación Nacional de Propaganda: </a:t>
            </a:r>
            <a:r>
              <a:rPr lang="es-ES" sz="3000" dirty="0">
                <a:ea typeface="+mn-lt"/>
                <a:cs typeface="+mn-lt"/>
              </a:rPr>
              <a:t>cuidaba de tres aspectos principales: </a:t>
            </a:r>
            <a:r>
              <a:rPr lang="es-ES" sz="3000" b="1" dirty="0">
                <a:ea typeface="+mn-lt"/>
                <a:cs typeface="+mn-lt"/>
              </a:rPr>
              <a:t>ortodoxia, moral y rigor político</a:t>
            </a:r>
            <a:endParaRPr lang="es-ES" sz="3000" dirty="0">
              <a:ea typeface="+mn-lt"/>
              <a:cs typeface="+mn-lt"/>
            </a:endParaRPr>
          </a:p>
          <a:p>
            <a:pPr>
              <a:lnSpc>
                <a:spcPct val="100000"/>
              </a:lnSpc>
              <a:spcBef>
                <a:spcPct val="50000"/>
              </a:spcBef>
              <a:spcAft>
                <a:spcPct val="0"/>
              </a:spcAft>
            </a:pPr>
            <a:r>
              <a:rPr lang="es-ES" sz="3000" b="1" dirty="0">
                <a:ea typeface="+mn-lt"/>
                <a:cs typeface="+mn-lt"/>
              </a:rPr>
              <a:t>A partir de 1953 el control y la censura empezaron a aflojarse</a:t>
            </a:r>
            <a:r>
              <a:rPr lang="es-ES" sz="3000" dirty="0">
                <a:ea typeface="+mn-lt"/>
                <a:cs typeface="+mn-lt"/>
              </a:rPr>
              <a:t>, porque la apertura hacia el exterior y el deseo de modernización del país pusieran</a:t>
            </a:r>
            <a:r>
              <a:rPr lang="es-ES" sz="3000" b="1" dirty="0">
                <a:ea typeface="+mn-lt"/>
                <a:cs typeface="+mn-lt"/>
              </a:rPr>
              <a:t> en contacto a los españoles con las novedades culturales y artísticas de otros países</a:t>
            </a:r>
            <a:endParaRPr lang="es-ES" sz="3000" dirty="0">
              <a:ea typeface="+mn-lt"/>
              <a:cs typeface="+mn-lt"/>
            </a:endParaRPr>
          </a:p>
          <a:p>
            <a:pPr>
              <a:lnSpc>
                <a:spcPct val="100000"/>
              </a:lnSpc>
              <a:spcBef>
                <a:spcPct val="50000"/>
              </a:spcBef>
              <a:spcAft>
                <a:spcPct val="0"/>
              </a:spcAft>
            </a:pPr>
            <a:r>
              <a:rPr lang="es-ES" sz="3000">
                <a:ea typeface="+mn-lt"/>
                <a:cs typeface="+mn-lt"/>
              </a:rPr>
              <a:t>la promulgacion de la </a:t>
            </a:r>
            <a:r>
              <a:rPr lang="es-ES" sz="3000" b="1">
                <a:ea typeface="+mn-lt"/>
                <a:cs typeface="+mn-lt"/>
              </a:rPr>
              <a:t>Ley de Prensa e Imprenta</a:t>
            </a:r>
            <a:r>
              <a:rPr lang="es-ES" sz="3000">
                <a:ea typeface="+mn-lt"/>
                <a:cs typeface="+mn-lt"/>
              </a:rPr>
              <a:t> en 1966 - desaparece la censura previa y se mantiene la consulta voluntaria. Pero la "ley Fraga"</a:t>
            </a:r>
            <a:r>
              <a:rPr lang="en-US" sz="3000">
                <a:ea typeface="+mn-lt"/>
                <a:cs typeface="+mn-lt"/>
              </a:rPr>
              <a:t>—</a:t>
            </a:r>
            <a:r>
              <a:rPr lang="es-ES" sz="3000">
                <a:ea typeface="+mn-lt"/>
                <a:cs typeface="+mn-lt"/>
              </a:rPr>
              <a:t> dispone de un famoso </a:t>
            </a:r>
            <a:r>
              <a:rPr lang="es-ES" sz="3000" b="1">
                <a:ea typeface="+mn-lt"/>
                <a:cs typeface="+mn-lt"/>
              </a:rPr>
              <a:t>artículo segundo</a:t>
            </a:r>
            <a:r>
              <a:rPr lang="es-ES" sz="3000">
                <a:ea typeface="+mn-lt"/>
                <a:cs typeface="+mn-lt"/>
              </a:rPr>
              <a:t> que especifica las limitaciones de la proclamada libertad de expresión</a:t>
            </a:r>
            <a:endParaRPr lang="es-ES" sz="3000" b="1" dirty="0">
              <a:ea typeface="+mn-lt"/>
              <a:cs typeface="+mn-lt"/>
            </a:endParaRPr>
          </a:p>
          <a:p>
            <a:pPr>
              <a:lnSpc>
                <a:spcPct val="100000"/>
              </a:lnSpc>
              <a:spcBef>
                <a:spcPct val="50000"/>
              </a:spcBef>
              <a:spcAft>
                <a:spcPct val="0"/>
              </a:spcAft>
            </a:pPr>
            <a:r>
              <a:rPr lang="es-ES" sz="3000" b="1" dirty="0">
                <a:ea typeface="+mn-lt"/>
                <a:cs typeface="+mn-lt"/>
              </a:rPr>
              <a:t>durante los últimos años del franquismo,  la cultura y las manifestaciones artísticas, al igual que la propia sociedad, evolucionaron al margen del sistema político, con él que tuvieron conflictos habitualmente</a:t>
            </a:r>
            <a:endParaRPr lang="es-ES" dirty="0"/>
          </a:p>
          <a:p>
            <a:pPr>
              <a:lnSpc>
                <a:spcPct val="100000"/>
              </a:lnSpc>
              <a:spcBef>
                <a:spcPct val="50000"/>
              </a:spcBef>
              <a:spcAft>
                <a:spcPct val="0"/>
              </a:spcAft>
            </a:pPr>
            <a:endParaRPr lang="es-ES" sz="3000" b="1" dirty="0">
              <a:cs typeface="Calibri"/>
            </a:endParaRPr>
          </a:p>
          <a:p>
            <a:pPr marL="457200" indent="-457200"/>
            <a:endParaRPr lang="es-ES" sz="3000" b="1" dirty="0">
              <a:cs typeface="Calibri"/>
            </a:endParaRPr>
          </a:p>
          <a:p>
            <a:endParaRPr lang="es-ES" b="1" dirty="0">
              <a:cs typeface="Calibri"/>
            </a:endParaRPr>
          </a:p>
        </p:txBody>
      </p:sp>
    </p:spTree>
    <p:extLst>
      <p:ext uri="{BB962C8B-B14F-4D97-AF65-F5344CB8AC3E}">
        <p14:creationId xmlns:p14="http://schemas.microsoft.com/office/powerpoint/2010/main" val="2003460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3CDD7-2AA8-4A4B-A650-24641DFBAA96}"/>
              </a:ext>
            </a:extLst>
          </p:cNvPr>
          <p:cNvSpPr>
            <a:spLocks noGrp="1"/>
          </p:cNvSpPr>
          <p:nvPr>
            <p:ph type="title"/>
          </p:nvPr>
        </p:nvSpPr>
        <p:spPr>
          <a:xfrm>
            <a:off x="457201" y="365125"/>
            <a:ext cx="3534696" cy="1350143"/>
          </a:xfrm>
        </p:spPr>
        <p:txBody>
          <a:bodyPr>
            <a:normAutofit/>
          </a:bodyPr>
          <a:lstStyle/>
          <a:p>
            <a:r>
              <a:rPr lang="en-US" b="1" dirty="0">
                <a:solidFill>
                  <a:srgbClr val="2D4233"/>
                </a:solidFill>
                <a:latin typeface="Arial"/>
                <a:cs typeface="Calibri Light"/>
              </a:rPr>
              <a:t> </a:t>
            </a:r>
            <a:br>
              <a:rPr lang="en-US" b="1" dirty="0">
                <a:solidFill>
                  <a:srgbClr val="2D4233"/>
                </a:solidFill>
                <a:latin typeface="Arial"/>
                <a:cs typeface="Calibri Light"/>
              </a:rPr>
            </a:br>
            <a:r>
              <a:rPr lang="sk-SK" b="1">
                <a:solidFill>
                  <a:srgbClr val="2D4233"/>
                </a:solidFill>
                <a:latin typeface="Arial"/>
                <a:cs typeface="Arial"/>
              </a:rPr>
              <a:t>La censura</a:t>
            </a:r>
            <a:endParaRPr lang="en-US" b="1" dirty="0" err="1">
              <a:solidFill>
                <a:srgbClr val="2D4233"/>
              </a:solidFill>
              <a:latin typeface="Arial"/>
            </a:endParaRPr>
          </a:p>
        </p:txBody>
      </p:sp>
      <p:pic>
        <p:nvPicPr>
          <p:cNvPr id="4" name="Picture 4" descr="Text&#10;&#10;Description automatically generated">
            <a:extLst>
              <a:ext uri="{FF2B5EF4-FFF2-40B4-BE49-F238E27FC236}">
                <a16:creationId xmlns:a16="http://schemas.microsoft.com/office/drawing/2014/main" id="{1BB11893-10FF-4300-AFC8-F7D7694CB03D}"/>
              </a:ext>
            </a:extLst>
          </p:cNvPr>
          <p:cNvPicPr>
            <a:picLocks noChangeAspect="1"/>
          </p:cNvPicPr>
          <p:nvPr/>
        </p:nvPicPr>
        <p:blipFill>
          <a:blip r:embed="rId2"/>
          <a:stretch>
            <a:fillRect/>
          </a:stretch>
        </p:blipFill>
        <p:spPr>
          <a:xfrm>
            <a:off x="5584723" y="137390"/>
            <a:ext cx="6344264" cy="6570929"/>
          </a:xfrm>
          <a:prstGeom prst="rect">
            <a:avLst/>
          </a:prstGeom>
        </p:spPr>
      </p:pic>
      <p:sp>
        <p:nvSpPr>
          <p:cNvPr id="6" name="Content Placeholder 5">
            <a:extLst>
              <a:ext uri="{FF2B5EF4-FFF2-40B4-BE49-F238E27FC236}">
                <a16:creationId xmlns:a16="http://schemas.microsoft.com/office/drawing/2014/main" id="{F86CC455-2433-40B0-AA49-8C0B1D5DF766}"/>
              </a:ext>
            </a:extLst>
          </p:cNvPr>
          <p:cNvSpPr>
            <a:spLocks noGrp="1"/>
          </p:cNvSpPr>
          <p:nvPr>
            <p:ph idx="1"/>
          </p:nvPr>
        </p:nvSpPr>
        <p:spPr>
          <a:xfrm>
            <a:off x="457201" y="4824463"/>
            <a:ext cx="4751438" cy="1352500"/>
          </a:xfrm>
        </p:spPr>
        <p:txBody>
          <a:bodyPr vert="horz" lIns="91440" tIns="45720" rIns="91440" bIns="45720" rtlCol="0" anchor="t">
            <a:normAutofit/>
          </a:bodyPr>
          <a:lstStyle/>
          <a:p>
            <a:pPr marL="0" indent="0">
              <a:buNone/>
            </a:pPr>
            <a:r>
              <a:rPr lang="cs" b="1" dirty="0">
                <a:solidFill>
                  <a:srgbClr val="2D4233"/>
                </a:solidFill>
                <a:ea typeface="+mn-lt"/>
                <a:cs typeface="+mn-lt"/>
              </a:rPr>
              <a:t>Juan </a:t>
            </a:r>
            <a:r>
              <a:rPr lang="cs" b="1" dirty="0" err="1">
                <a:solidFill>
                  <a:srgbClr val="2D4233"/>
                </a:solidFill>
                <a:ea typeface="+mn-lt"/>
                <a:cs typeface="+mn-lt"/>
              </a:rPr>
              <a:t>Goytisolo</a:t>
            </a:r>
            <a:r>
              <a:rPr lang="cs" b="1" dirty="0">
                <a:solidFill>
                  <a:srgbClr val="2D4233"/>
                </a:solidFill>
                <a:ea typeface="+mn-lt"/>
                <a:cs typeface="+mn-lt"/>
              </a:rPr>
              <a:t>: Los </a:t>
            </a:r>
            <a:r>
              <a:rPr lang="cs" b="1" dirty="0" err="1">
                <a:solidFill>
                  <a:srgbClr val="2D4233"/>
                </a:solidFill>
                <a:ea typeface="+mn-lt"/>
                <a:cs typeface="+mn-lt"/>
              </a:rPr>
              <a:t>escritores</a:t>
            </a:r>
            <a:r>
              <a:rPr lang="cs" b="1" dirty="0">
                <a:solidFill>
                  <a:srgbClr val="2D4233"/>
                </a:solidFill>
                <a:ea typeface="+mn-lt"/>
                <a:cs typeface="+mn-lt"/>
              </a:rPr>
              <a:t> </a:t>
            </a:r>
            <a:r>
              <a:rPr lang="cs" b="1" dirty="0" err="1">
                <a:solidFill>
                  <a:srgbClr val="2D4233"/>
                </a:solidFill>
                <a:ea typeface="+mn-lt"/>
                <a:cs typeface="+mn-lt"/>
              </a:rPr>
              <a:t>españoles</a:t>
            </a:r>
            <a:r>
              <a:rPr lang="cs" b="1" dirty="0">
                <a:solidFill>
                  <a:srgbClr val="2D4233"/>
                </a:solidFill>
                <a:ea typeface="+mn-lt"/>
                <a:cs typeface="+mn-lt"/>
              </a:rPr>
              <a:t> </a:t>
            </a:r>
            <a:r>
              <a:rPr lang="cs" b="1" dirty="0" err="1">
                <a:solidFill>
                  <a:srgbClr val="2D4233"/>
                </a:solidFill>
                <a:ea typeface="+mn-lt"/>
                <a:cs typeface="+mn-lt"/>
              </a:rPr>
              <a:t>frente</a:t>
            </a:r>
            <a:r>
              <a:rPr lang="cs" b="1" dirty="0">
                <a:solidFill>
                  <a:srgbClr val="2D4233"/>
                </a:solidFill>
                <a:ea typeface="+mn-lt"/>
                <a:cs typeface="+mn-lt"/>
              </a:rPr>
              <a:t> al </a:t>
            </a:r>
            <a:r>
              <a:rPr lang="cs" b="1" dirty="0" err="1">
                <a:solidFill>
                  <a:srgbClr val="2D4233"/>
                </a:solidFill>
                <a:ea typeface="+mn-lt"/>
                <a:cs typeface="+mn-lt"/>
              </a:rPr>
              <a:t>toro</a:t>
            </a:r>
            <a:r>
              <a:rPr lang="cs" b="1" dirty="0">
                <a:solidFill>
                  <a:srgbClr val="2D4233"/>
                </a:solidFill>
                <a:ea typeface="+mn-lt"/>
                <a:cs typeface="+mn-lt"/>
              </a:rPr>
              <a:t> de la censura (1976)</a:t>
            </a:r>
            <a:endParaRPr lang="en-US" b="1" dirty="0">
              <a:solidFill>
                <a:srgbClr val="000000"/>
              </a:solidFill>
              <a:cs typeface="Calibri" panose="020F0502020204030204"/>
            </a:endParaRPr>
          </a:p>
        </p:txBody>
      </p:sp>
    </p:spTree>
    <p:extLst>
      <p:ext uri="{BB962C8B-B14F-4D97-AF65-F5344CB8AC3E}">
        <p14:creationId xmlns:p14="http://schemas.microsoft.com/office/powerpoint/2010/main" val="3641124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4EEC9-67A8-4707-A63A-710703DDFFB7}"/>
              </a:ext>
            </a:extLst>
          </p:cNvPr>
          <p:cNvSpPr>
            <a:spLocks noGrp="1"/>
          </p:cNvSpPr>
          <p:nvPr>
            <p:ph type="title"/>
          </p:nvPr>
        </p:nvSpPr>
        <p:spPr>
          <a:xfrm>
            <a:off x="223684" y="131609"/>
            <a:ext cx="7504471" cy="1153498"/>
          </a:xfrm>
        </p:spPr>
        <p:txBody>
          <a:bodyPr>
            <a:normAutofit fontScale="90000"/>
          </a:bodyPr>
          <a:lstStyle/>
          <a:p>
            <a:r>
              <a:rPr lang="en-US" b="1" dirty="0">
                <a:solidFill>
                  <a:srgbClr val="2D4233"/>
                </a:solidFill>
                <a:latin typeface="Arial"/>
                <a:cs typeface="Calibri Light"/>
              </a:rPr>
              <a:t>Tiempo de </a:t>
            </a:r>
            <a:r>
              <a:rPr lang="en-US" b="1" dirty="0" err="1">
                <a:solidFill>
                  <a:srgbClr val="2D4233"/>
                </a:solidFill>
                <a:latin typeface="Arial"/>
                <a:cs typeface="Calibri Light"/>
              </a:rPr>
              <a:t>silencio</a:t>
            </a:r>
            <a:r>
              <a:rPr lang="en-US" b="1" dirty="0">
                <a:solidFill>
                  <a:srgbClr val="2D4233"/>
                </a:solidFill>
                <a:latin typeface="Arial"/>
                <a:cs typeface="Calibri Light"/>
              </a:rPr>
              <a:t> </a:t>
            </a:r>
            <a:r>
              <a:rPr lang="en-US" sz="4000" b="1" dirty="0">
                <a:latin typeface="Arial"/>
                <a:cs typeface="Calibri Light"/>
              </a:rPr>
              <a:t>de Luis Martín-Santos (1962)</a:t>
            </a:r>
            <a:endParaRPr lang="en-US" sz="4000" dirty="0" err="1">
              <a:latin typeface="Arial"/>
            </a:endParaRPr>
          </a:p>
        </p:txBody>
      </p:sp>
      <p:sp>
        <p:nvSpPr>
          <p:cNvPr id="3" name="Content Placeholder 2">
            <a:extLst>
              <a:ext uri="{FF2B5EF4-FFF2-40B4-BE49-F238E27FC236}">
                <a16:creationId xmlns:a16="http://schemas.microsoft.com/office/drawing/2014/main" id="{CBE7BC5A-2E0C-4C6B-9A60-CA884BE4169F}"/>
              </a:ext>
            </a:extLst>
          </p:cNvPr>
          <p:cNvSpPr>
            <a:spLocks noGrp="1"/>
          </p:cNvSpPr>
          <p:nvPr>
            <p:ph idx="1"/>
          </p:nvPr>
        </p:nvSpPr>
        <p:spPr>
          <a:xfrm>
            <a:off x="223684" y="1518367"/>
            <a:ext cx="7639665" cy="4941274"/>
          </a:xfrm>
        </p:spPr>
        <p:txBody>
          <a:bodyPr vert="horz" lIns="91440" tIns="45720" rIns="91440" bIns="45720" rtlCol="0" anchor="t">
            <a:normAutofit/>
          </a:bodyPr>
          <a:lstStyle/>
          <a:p>
            <a:r>
              <a:rPr lang="en-US" b="1" dirty="0" err="1">
                <a:cs typeface="Calibri"/>
              </a:rPr>
              <a:t>obra</a:t>
            </a:r>
            <a:r>
              <a:rPr lang="en-US" b="1" dirty="0">
                <a:cs typeface="Calibri"/>
              </a:rPr>
              <a:t> inaugural de la </a:t>
            </a:r>
            <a:r>
              <a:rPr lang="en-US" b="1" dirty="0" err="1">
                <a:cs typeface="Calibri"/>
              </a:rPr>
              <a:t>nueva</a:t>
            </a:r>
            <a:r>
              <a:rPr lang="en-US" b="1" dirty="0">
                <a:cs typeface="Calibri"/>
              </a:rPr>
              <a:t> </a:t>
            </a:r>
            <a:r>
              <a:rPr lang="en-US" b="1" dirty="0" err="1">
                <a:cs typeface="Calibri"/>
              </a:rPr>
              <a:t>etapa</a:t>
            </a:r>
            <a:r>
              <a:rPr lang="en-US" b="1" dirty="0">
                <a:cs typeface="Calibri"/>
              </a:rPr>
              <a:t> de la </a:t>
            </a:r>
            <a:r>
              <a:rPr lang="en-US" b="1" dirty="0" err="1">
                <a:cs typeface="Calibri"/>
              </a:rPr>
              <a:t>narrativa</a:t>
            </a:r>
            <a:r>
              <a:rPr lang="en-US" b="1" dirty="0">
                <a:cs typeface="Calibri"/>
              </a:rPr>
              <a:t> </a:t>
            </a:r>
            <a:r>
              <a:rPr lang="en-US" b="1" dirty="0" err="1">
                <a:cs typeface="Calibri"/>
              </a:rPr>
              <a:t>espa</a:t>
            </a:r>
            <a:r>
              <a:rPr lang="es" b="1" dirty="0">
                <a:cs typeface="Calibri"/>
              </a:rPr>
              <a:t>ñola</a:t>
            </a:r>
            <a:endParaRPr lang="en-US" b="1" dirty="0">
              <a:cs typeface="Calibri"/>
            </a:endParaRPr>
          </a:p>
          <a:p>
            <a:r>
              <a:rPr lang="en-US" b="1" dirty="0" err="1">
                <a:cs typeface="Calibri"/>
              </a:rPr>
              <a:t>novela</a:t>
            </a:r>
            <a:r>
              <a:rPr lang="en-US" b="1" dirty="0">
                <a:cs typeface="Calibri"/>
              </a:rPr>
              <a:t> experimental</a:t>
            </a:r>
            <a:r>
              <a:rPr lang="en-US" dirty="0">
                <a:cs typeface="Calibri"/>
              </a:rPr>
              <a:t>, con </a:t>
            </a:r>
            <a:r>
              <a:rPr lang="en-US" dirty="0" err="1">
                <a:cs typeface="Calibri"/>
              </a:rPr>
              <a:t>muchas</a:t>
            </a:r>
            <a:r>
              <a:rPr lang="en-US" b="1" dirty="0">
                <a:cs typeface="Calibri"/>
              </a:rPr>
              <a:t> </a:t>
            </a:r>
            <a:r>
              <a:rPr lang="en-US" b="1" dirty="0" err="1">
                <a:cs typeface="Calibri"/>
              </a:rPr>
              <a:t>inovaciones</a:t>
            </a:r>
            <a:endParaRPr lang="en-US" b="1" dirty="0">
              <a:cs typeface="Calibri"/>
            </a:endParaRPr>
          </a:p>
          <a:p>
            <a:r>
              <a:rPr lang="en-US" b="1" dirty="0" err="1">
                <a:ea typeface="+mn-lt"/>
                <a:cs typeface="+mn-lt"/>
              </a:rPr>
              <a:t>novela</a:t>
            </a:r>
            <a:r>
              <a:rPr lang="en-US" b="1" dirty="0">
                <a:ea typeface="+mn-lt"/>
                <a:cs typeface="+mn-lt"/>
              </a:rPr>
              <a:t> social con </a:t>
            </a:r>
            <a:r>
              <a:rPr lang="en-US" b="1" dirty="0" err="1">
                <a:ea typeface="+mn-lt"/>
                <a:cs typeface="+mn-lt"/>
              </a:rPr>
              <a:t>rasgos</a:t>
            </a:r>
            <a:r>
              <a:rPr lang="en-US" b="1" dirty="0">
                <a:ea typeface="+mn-lt"/>
                <a:cs typeface="+mn-lt"/>
              </a:rPr>
              <a:t> de </a:t>
            </a:r>
            <a:r>
              <a:rPr lang="en-US" b="1" dirty="0" err="1">
                <a:ea typeface="+mn-lt"/>
                <a:cs typeface="+mn-lt"/>
              </a:rPr>
              <a:t>novela</a:t>
            </a:r>
            <a:r>
              <a:rPr lang="en-US" b="1" dirty="0">
                <a:ea typeface="+mn-lt"/>
                <a:cs typeface="+mn-lt"/>
              </a:rPr>
              <a:t> </a:t>
            </a:r>
            <a:r>
              <a:rPr lang="en-US" b="1" dirty="0" err="1">
                <a:ea typeface="+mn-lt"/>
                <a:cs typeface="+mn-lt"/>
              </a:rPr>
              <a:t>policíaca</a:t>
            </a:r>
            <a:r>
              <a:rPr lang="en-US" b="1" dirty="0">
                <a:ea typeface="+mn-lt"/>
                <a:cs typeface="+mn-lt"/>
              </a:rPr>
              <a:t> y con </a:t>
            </a:r>
            <a:r>
              <a:rPr lang="en-US" b="1" dirty="0" err="1">
                <a:ea typeface="+mn-lt"/>
                <a:cs typeface="+mn-lt"/>
              </a:rPr>
              <a:t>alcance</a:t>
            </a:r>
            <a:r>
              <a:rPr lang="en-US" b="1" dirty="0">
                <a:ea typeface="+mn-lt"/>
                <a:cs typeface="+mn-lt"/>
              </a:rPr>
              <a:t> </a:t>
            </a:r>
            <a:r>
              <a:rPr lang="en-US" b="1" dirty="0" err="1">
                <a:ea typeface="+mn-lt"/>
                <a:cs typeface="+mn-lt"/>
              </a:rPr>
              <a:t>existencial</a:t>
            </a:r>
            <a:endParaRPr lang="en-US" b="1" dirty="0">
              <a:ea typeface="+mn-lt"/>
              <a:cs typeface="+mn-lt"/>
            </a:endParaRPr>
          </a:p>
          <a:p>
            <a:r>
              <a:rPr lang="en-US" u="sng" dirty="0" err="1">
                <a:ea typeface="+mn-lt"/>
                <a:cs typeface="+mn-lt"/>
              </a:rPr>
              <a:t>obra</a:t>
            </a:r>
            <a:r>
              <a:rPr lang="en-US" u="sng" dirty="0">
                <a:ea typeface="+mn-lt"/>
                <a:cs typeface="+mn-lt"/>
              </a:rPr>
              <a:t> </a:t>
            </a:r>
            <a:r>
              <a:rPr lang="en-US" u="sng" dirty="0" err="1">
                <a:ea typeface="+mn-lt"/>
                <a:cs typeface="+mn-lt"/>
              </a:rPr>
              <a:t>fuertemente</a:t>
            </a:r>
            <a:r>
              <a:rPr lang="en-US" u="sng" dirty="0">
                <a:ea typeface="+mn-lt"/>
                <a:cs typeface="+mn-lt"/>
              </a:rPr>
              <a:t> </a:t>
            </a:r>
            <a:r>
              <a:rPr lang="en-US" b="1" u="sng" dirty="0" err="1">
                <a:ea typeface="+mn-lt"/>
                <a:cs typeface="+mn-lt"/>
              </a:rPr>
              <a:t>crítica</a:t>
            </a:r>
            <a:r>
              <a:rPr lang="en-US" u="sng" dirty="0">
                <a:ea typeface="+mn-lt"/>
                <a:cs typeface="+mn-lt"/>
              </a:rPr>
              <a:t> contra </a:t>
            </a:r>
            <a:r>
              <a:rPr lang="en-US" u="sng" dirty="0" err="1">
                <a:ea typeface="+mn-lt"/>
                <a:cs typeface="+mn-lt"/>
              </a:rPr>
              <a:t>toda</a:t>
            </a:r>
            <a:r>
              <a:rPr lang="en-US" u="sng" dirty="0">
                <a:ea typeface="+mn-lt"/>
                <a:cs typeface="+mn-lt"/>
              </a:rPr>
              <a:t> la </a:t>
            </a:r>
            <a:r>
              <a:rPr lang="en-US" u="sng" dirty="0" err="1">
                <a:ea typeface="+mn-lt"/>
                <a:cs typeface="+mn-lt"/>
              </a:rPr>
              <a:t>realidad</a:t>
            </a:r>
            <a:r>
              <a:rPr lang="en-US" u="sng" dirty="0">
                <a:ea typeface="+mn-lt"/>
                <a:cs typeface="+mn-lt"/>
              </a:rPr>
              <a:t> social </a:t>
            </a:r>
            <a:r>
              <a:rPr lang="en-US" u="sng" dirty="0" err="1">
                <a:ea typeface="+mn-lt"/>
                <a:cs typeface="+mn-lt"/>
              </a:rPr>
              <a:t>espa</a:t>
            </a:r>
            <a:r>
              <a:rPr lang="es" u="sng" dirty="0">
                <a:ea typeface="+mn-lt"/>
                <a:cs typeface="+mn-lt"/>
              </a:rPr>
              <a:t>ñ</a:t>
            </a:r>
            <a:r>
              <a:rPr lang="en-US" u="sng" dirty="0">
                <a:ea typeface="+mn-lt"/>
                <a:cs typeface="+mn-lt"/>
              </a:rPr>
              <a:t>ola</a:t>
            </a:r>
          </a:p>
          <a:p>
            <a:r>
              <a:rPr lang="en-US" dirty="0" err="1">
                <a:ea typeface="+mn-lt"/>
                <a:cs typeface="+mn-lt"/>
              </a:rPr>
              <a:t>autor</a:t>
            </a:r>
            <a:r>
              <a:rPr lang="en-US" dirty="0">
                <a:ea typeface="+mn-lt"/>
                <a:cs typeface="+mn-lt"/>
              </a:rPr>
              <a:t> </a:t>
            </a:r>
            <a:r>
              <a:rPr lang="en-US" b="1" dirty="0" err="1">
                <a:ea typeface="+mn-lt"/>
                <a:cs typeface="+mn-lt"/>
              </a:rPr>
              <a:t>desecha</a:t>
            </a:r>
            <a:r>
              <a:rPr lang="en-US" b="1" dirty="0">
                <a:ea typeface="+mn-lt"/>
                <a:cs typeface="+mn-lt"/>
              </a:rPr>
              <a:t> el </a:t>
            </a:r>
            <a:r>
              <a:rPr lang="en-US" b="1" dirty="0" err="1">
                <a:ea typeface="+mn-lt"/>
                <a:cs typeface="+mn-lt"/>
              </a:rPr>
              <a:t>realismo</a:t>
            </a:r>
            <a:r>
              <a:rPr lang="en-US" b="1" dirty="0">
                <a:ea typeface="+mn-lt"/>
                <a:cs typeface="+mn-lt"/>
              </a:rPr>
              <a:t> </a:t>
            </a:r>
            <a:r>
              <a:rPr lang="en-US" b="1" dirty="0" err="1">
                <a:ea typeface="+mn-lt"/>
                <a:cs typeface="+mn-lt"/>
              </a:rPr>
              <a:t>objetivista</a:t>
            </a:r>
            <a:r>
              <a:rPr lang="en-US" dirty="0">
                <a:ea typeface="+mn-lt"/>
                <a:cs typeface="+mn-lt"/>
              </a:rPr>
              <a:t> para </a:t>
            </a:r>
            <a:r>
              <a:rPr lang="en-US" dirty="0" err="1">
                <a:ea typeface="+mn-lt"/>
                <a:cs typeface="+mn-lt"/>
              </a:rPr>
              <a:t>dar</a:t>
            </a:r>
            <a:r>
              <a:rPr lang="en-US" dirty="0">
                <a:ea typeface="+mn-lt"/>
                <a:cs typeface="+mn-lt"/>
              </a:rPr>
              <a:t> entrada a una </a:t>
            </a:r>
            <a:r>
              <a:rPr lang="en-US" b="1" dirty="0" err="1">
                <a:ea typeface="+mn-lt"/>
                <a:cs typeface="+mn-lt"/>
              </a:rPr>
              <a:t>desbordante</a:t>
            </a:r>
            <a:r>
              <a:rPr lang="en-US" b="1" dirty="0">
                <a:ea typeface="+mn-lt"/>
                <a:cs typeface="+mn-lt"/>
              </a:rPr>
              <a:t> </a:t>
            </a:r>
            <a:r>
              <a:rPr lang="en-US" b="1" dirty="0" err="1">
                <a:ea typeface="+mn-lt"/>
                <a:cs typeface="+mn-lt"/>
              </a:rPr>
              <a:t>imaginación</a:t>
            </a:r>
            <a:r>
              <a:rPr lang="en-US" dirty="0">
                <a:ea typeface="+mn-lt"/>
                <a:cs typeface="+mn-lt"/>
              </a:rPr>
              <a:t> que </a:t>
            </a:r>
            <a:r>
              <a:rPr lang="en-US" dirty="0" err="1">
                <a:ea typeface="+mn-lt"/>
                <a:cs typeface="+mn-lt"/>
              </a:rPr>
              <a:t>somete</a:t>
            </a:r>
            <a:r>
              <a:rPr lang="en-US" dirty="0">
                <a:ea typeface="+mn-lt"/>
                <a:cs typeface="+mn-lt"/>
              </a:rPr>
              <a:t> a la </a:t>
            </a:r>
            <a:r>
              <a:rPr lang="en-US" dirty="0" err="1">
                <a:ea typeface="+mn-lt"/>
                <a:cs typeface="+mn-lt"/>
              </a:rPr>
              <a:t>realidad</a:t>
            </a:r>
            <a:r>
              <a:rPr lang="en-US" dirty="0">
                <a:ea typeface="+mn-lt"/>
                <a:cs typeface="+mn-lt"/>
              </a:rPr>
              <a:t> a una </a:t>
            </a:r>
            <a:r>
              <a:rPr lang="en-US" b="1" dirty="0" err="1">
                <a:ea typeface="+mn-lt"/>
                <a:cs typeface="+mn-lt"/>
              </a:rPr>
              <a:t>elaboración</a:t>
            </a:r>
            <a:r>
              <a:rPr lang="en-US" b="1" dirty="0">
                <a:ea typeface="+mn-lt"/>
                <a:cs typeface="+mn-lt"/>
              </a:rPr>
              <a:t> </a:t>
            </a:r>
            <a:r>
              <a:rPr lang="en-US" b="1" dirty="0" err="1">
                <a:ea typeface="+mn-lt"/>
                <a:cs typeface="+mn-lt"/>
              </a:rPr>
              <a:t>metafórica</a:t>
            </a:r>
            <a:r>
              <a:rPr lang="en-US" b="1" dirty="0">
                <a:ea typeface="+mn-lt"/>
                <a:cs typeface="+mn-lt"/>
              </a:rPr>
              <a:t>, </a:t>
            </a:r>
            <a:r>
              <a:rPr lang="en-US" b="1" dirty="0" err="1">
                <a:ea typeface="+mn-lt"/>
                <a:cs typeface="+mn-lt"/>
              </a:rPr>
              <a:t>simbólica</a:t>
            </a:r>
            <a:r>
              <a:rPr lang="en-US" b="1" dirty="0">
                <a:ea typeface="+mn-lt"/>
                <a:cs typeface="+mn-lt"/>
              </a:rPr>
              <a:t> o </a:t>
            </a:r>
            <a:r>
              <a:rPr lang="en-US" b="1" dirty="0" err="1">
                <a:ea typeface="+mn-lt"/>
                <a:cs typeface="+mn-lt"/>
              </a:rPr>
              <a:t>mítica</a:t>
            </a:r>
            <a:endParaRPr lang="en-US" b="1" dirty="0" err="1">
              <a:cs typeface="Calibri" panose="020F0502020204030204"/>
            </a:endParaRPr>
          </a:p>
          <a:p>
            <a:endParaRPr lang="en-US" u="sng" dirty="0">
              <a:cs typeface="Calibri"/>
            </a:endParaRPr>
          </a:p>
          <a:p>
            <a:endParaRPr lang="en-US" u="sng" dirty="0">
              <a:cs typeface="Calibri"/>
            </a:endParaRPr>
          </a:p>
        </p:txBody>
      </p:sp>
      <p:pic>
        <p:nvPicPr>
          <p:cNvPr id="4" name="Picture 4" descr="A picture containing text, book&#10;&#10;Description automatically generated">
            <a:extLst>
              <a:ext uri="{FF2B5EF4-FFF2-40B4-BE49-F238E27FC236}">
                <a16:creationId xmlns:a16="http://schemas.microsoft.com/office/drawing/2014/main" id="{C3B30B65-E1DF-44F4-B860-219D1FBA243B}"/>
              </a:ext>
            </a:extLst>
          </p:cNvPr>
          <p:cNvPicPr>
            <a:picLocks noChangeAspect="1"/>
          </p:cNvPicPr>
          <p:nvPr/>
        </p:nvPicPr>
        <p:blipFill>
          <a:blip r:embed="rId2"/>
          <a:stretch>
            <a:fillRect/>
          </a:stretch>
        </p:blipFill>
        <p:spPr>
          <a:xfrm>
            <a:off x="8227615" y="347098"/>
            <a:ext cx="3866240" cy="6241024"/>
          </a:xfrm>
          <a:prstGeom prst="rect">
            <a:avLst/>
          </a:prstGeom>
        </p:spPr>
      </p:pic>
    </p:spTree>
    <p:extLst>
      <p:ext uri="{BB962C8B-B14F-4D97-AF65-F5344CB8AC3E}">
        <p14:creationId xmlns:p14="http://schemas.microsoft.com/office/powerpoint/2010/main" val="1567247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C593D-A34C-4C4B-B236-D9DFC59ABA19}"/>
              </a:ext>
            </a:extLst>
          </p:cNvPr>
          <p:cNvSpPr>
            <a:spLocks noGrp="1"/>
          </p:cNvSpPr>
          <p:nvPr>
            <p:ph type="title"/>
          </p:nvPr>
        </p:nvSpPr>
        <p:spPr>
          <a:xfrm>
            <a:off x="309717" y="266802"/>
            <a:ext cx="11044083" cy="735628"/>
          </a:xfrm>
        </p:spPr>
        <p:txBody>
          <a:bodyPr/>
          <a:lstStyle/>
          <a:p>
            <a:r>
              <a:rPr lang="en-US" b="1" dirty="0">
                <a:solidFill>
                  <a:srgbClr val="2D4233"/>
                </a:solidFill>
                <a:latin typeface="Arial"/>
                <a:cs typeface="Arial"/>
              </a:rPr>
              <a:t>Tiempo de </a:t>
            </a:r>
            <a:r>
              <a:rPr lang="en-US" b="1" dirty="0" err="1">
                <a:solidFill>
                  <a:srgbClr val="2D4233"/>
                </a:solidFill>
                <a:latin typeface="Arial"/>
                <a:cs typeface="Arial"/>
              </a:rPr>
              <a:t>silencio</a:t>
            </a:r>
            <a:r>
              <a:rPr lang="en-US" b="1" dirty="0">
                <a:solidFill>
                  <a:srgbClr val="2D4233"/>
                </a:solidFill>
                <a:latin typeface="Arial"/>
                <a:cs typeface="Arial"/>
              </a:rPr>
              <a:t> </a:t>
            </a:r>
          </a:p>
        </p:txBody>
      </p:sp>
      <p:sp>
        <p:nvSpPr>
          <p:cNvPr id="3" name="Content Placeholder 2">
            <a:extLst>
              <a:ext uri="{FF2B5EF4-FFF2-40B4-BE49-F238E27FC236}">
                <a16:creationId xmlns:a16="http://schemas.microsoft.com/office/drawing/2014/main" id="{50461188-8EA1-482A-BBEB-458928428238}"/>
              </a:ext>
            </a:extLst>
          </p:cNvPr>
          <p:cNvSpPr>
            <a:spLocks noGrp="1"/>
          </p:cNvSpPr>
          <p:nvPr>
            <p:ph idx="1"/>
          </p:nvPr>
        </p:nvSpPr>
        <p:spPr>
          <a:xfrm>
            <a:off x="309717" y="1174238"/>
            <a:ext cx="11228437" cy="5420595"/>
          </a:xfrm>
        </p:spPr>
        <p:txBody>
          <a:bodyPr vert="horz" lIns="91440" tIns="45720" rIns="91440" bIns="45720" rtlCol="0" anchor="t">
            <a:normAutofit fontScale="85000" lnSpcReduction="20000"/>
          </a:bodyPr>
          <a:lstStyle/>
          <a:p>
            <a:pPr marL="0" indent="0" algn="just">
              <a:buNone/>
            </a:pPr>
            <a:r>
              <a:rPr lang="es" dirty="0">
                <a:ea typeface="+mn-lt"/>
                <a:cs typeface="+mn-lt"/>
              </a:rPr>
              <a:t>El protagonista de la novela es Pedro – un científico que estudia los ratones con tumores de cáncer, importados de América. Trata de averiguar si su cáncer es genético o es un virus. Pero todos los ratones mueren en su laboratorio. Su ayudante Amador le confiesa que su pariente Muecas tiene algunos ratones en su chabola (Amador se los había dado) y que en las condiciones de su humilde morada prosperan muy bien. Pedro y Amador van al barrio de las chabolas, en las que el nivel de la miseria y de la capacidad de invención es horroroso. </a:t>
            </a:r>
            <a:endParaRPr lang="en-US" dirty="0">
              <a:ea typeface="+mn-lt"/>
              <a:cs typeface="+mn-lt"/>
            </a:endParaRPr>
          </a:p>
          <a:p>
            <a:pPr marL="0" indent="0" algn="just">
              <a:buNone/>
            </a:pPr>
            <a:r>
              <a:rPr lang="es" dirty="0">
                <a:ea typeface="+mn-lt"/>
                <a:cs typeface="+mn-lt"/>
              </a:rPr>
              <a:t>El sábado por la noche sale con su amigo Matías – están bebiendo y pasando por varios bares en el centro. (Otras noches pasa el tiempo en el salón de la pensión en la que vive, con su dueña, su hija y su nieta. La dueña con su hija quieren lograr que Pedro se enamore de la joven Dorita, porque Pedro (que es un científico) les parece un buen partido.) Pedro y Matías terminan la noche del sábado en un prostíbulo – Pedro deja a su amigo en las manos de una vieja prostituta y él mismo regresa a la pensión sin gozar de los servicios de las rameras. En la pensión no puede resistir (Dorita es muy joven y guapa) y entra en la habitación de ella situada al lado de su propia habitación (la dueña es también una alcahuete y parece que varios años vendía a su propia hija a los huéspedes). Pedro hace el amor con Dorita y así cae en la emboscada de la dueña y tendrá que cumplir con su obligación y casarse con la joven. </a:t>
            </a:r>
            <a:endParaRPr lang="en-US">
              <a:cs typeface="Calibri"/>
            </a:endParaRPr>
          </a:p>
        </p:txBody>
      </p:sp>
    </p:spTree>
    <p:extLst>
      <p:ext uri="{BB962C8B-B14F-4D97-AF65-F5344CB8AC3E}">
        <p14:creationId xmlns:p14="http://schemas.microsoft.com/office/powerpoint/2010/main" val="1867395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C593D-A34C-4C4B-B236-D9DFC59ABA19}"/>
              </a:ext>
            </a:extLst>
          </p:cNvPr>
          <p:cNvSpPr>
            <a:spLocks noGrp="1"/>
          </p:cNvSpPr>
          <p:nvPr>
            <p:ph type="title"/>
          </p:nvPr>
        </p:nvSpPr>
        <p:spPr>
          <a:xfrm>
            <a:off x="309717" y="266802"/>
            <a:ext cx="11044083" cy="735628"/>
          </a:xfrm>
        </p:spPr>
        <p:txBody>
          <a:bodyPr/>
          <a:lstStyle/>
          <a:p>
            <a:r>
              <a:rPr lang="en-US" b="1" dirty="0">
                <a:solidFill>
                  <a:srgbClr val="2D4233"/>
                </a:solidFill>
                <a:latin typeface="Arial"/>
                <a:cs typeface="Arial"/>
              </a:rPr>
              <a:t>Tiempo de </a:t>
            </a:r>
            <a:r>
              <a:rPr lang="en-US" b="1" dirty="0" err="1">
                <a:solidFill>
                  <a:srgbClr val="2D4233"/>
                </a:solidFill>
                <a:latin typeface="Arial"/>
                <a:cs typeface="Arial"/>
              </a:rPr>
              <a:t>silencio</a:t>
            </a:r>
            <a:r>
              <a:rPr lang="en-US" b="1" dirty="0">
                <a:solidFill>
                  <a:srgbClr val="2D4233"/>
                </a:solidFill>
                <a:latin typeface="Arial"/>
                <a:cs typeface="Arial"/>
              </a:rPr>
              <a:t> </a:t>
            </a:r>
          </a:p>
        </p:txBody>
      </p:sp>
      <p:sp>
        <p:nvSpPr>
          <p:cNvPr id="3" name="Content Placeholder 2">
            <a:extLst>
              <a:ext uri="{FF2B5EF4-FFF2-40B4-BE49-F238E27FC236}">
                <a16:creationId xmlns:a16="http://schemas.microsoft.com/office/drawing/2014/main" id="{50461188-8EA1-482A-BBEB-458928428238}"/>
              </a:ext>
            </a:extLst>
          </p:cNvPr>
          <p:cNvSpPr>
            <a:spLocks noGrp="1"/>
          </p:cNvSpPr>
          <p:nvPr>
            <p:ph idx="1"/>
          </p:nvPr>
        </p:nvSpPr>
        <p:spPr>
          <a:xfrm>
            <a:off x="309717" y="1174238"/>
            <a:ext cx="11609436" cy="5420595"/>
          </a:xfrm>
        </p:spPr>
        <p:txBody>
          <a:bodyPr vert="horz" lIns="91440" tIns="45720" rIns="91440" bIns="45720" rtlCol="0" anchor="t">
            <a:normAutofit fontScale="85000" lnSpcReduction="10000"/>
          </a:bodyPr>
          <a:lstStyle/>
          <a:p>
            <a:pPr marL="0" indent="0" algn="just">
              <a:buNone/>
            </a:pPr>
            <a:r>
              <a:rPr lang="es" dirty="0">
                <a:ea typeface="+mn-lt"/>
                <a:cs typeface="+mn-lt"/>
              </a:rPr>
              <a:t>Esa misma noche le visita Muecas y le pide ayuda – su hija Florita está sangrando mucho. Pedro no tiene experiencias prácticas como médico – se dedica solamente a la ciencia. Siente pena por Muecas y quiere ayudarle a su hija y por eso le acompaña a su chabola. Nos enteramos de que Muecas mismo trató de hacerle a su hija un aborto (Muecas dormía con su esposa y sus hijas en la misma cama y Florita se quedó embarazada de él), pero muchísima sangre le asustó y por eso fue a buscar a Pedro. Pedro no sabe </a:t>
            </a:r>
            <a:r>
              <a:rPr lang="es" dirty="0" err="1">
                <a:ea typeface="+mn-lt"/>
                <a:cs typeface="+mn-lt"/>
              </a:rPr>
              <a:t>como</a:t>
            </a:r>
            <a:r>
              <a:rPr lang="es" dirty="0">
                <a:ea typeface="+mn-lt"/>
                <a:cs typeface="+mn-lt"/>
              </a:rPr>
              <a:t> afrontar la situación tan terrible pero con la ayuda de Amador trata de salvar a Florita. Pero la pobre muere o tal vez ya estaba muerta cuando Pedro llegó. Pedro, muy quebrantado, se va a la pensión. Amador está confrontado con el Patrona, un hombre muy violento que estaba enamorado de Florita. El Patrona quiere saber el nombre del responsable de su embarazo y muerte. Amador le dice que fue Pedro (es que no quiere traicionarle a su pariente Muecas?). Pedro es acusado de la muerte de Florita y Matías lo esconde en el prostíbulo, pero lo encuentran, lo meten en la cárcel y le hacen confesar su culpa. Si no es por la madre de Florita, que dice que Pedro es inocente y que su hija ya estaba muerta cuando llegó a la chabola, Pedro probablemente habría estado en la cárcel muchos años. Lo ponen en libertad y se celebra la fiesta de sus esponsales con Dorita. Pero Pedro ha perdido su buena reputación y el director de su instituto científico le dice que no sirve para la carrera científica y lo despide. Le aconseja dedicarse a la práctica de médico en el campo. </a:t>
            </a:r>
            <a:endParaRPr lang="en-US" dirty="0"/>
          </a:p>
        </p:txBody>
      </p:sp>
    </p:spTree>
    <p:extLst>
      <p:ext uri="{BB962C8B-B14F-4D97-AF65-F5344CB8AC3E}">
        <p14:creationId xmlns:p14="http://schemas.microsoft.com/office/powerpoint/2010/main" val="36159743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Narrativa desde 1962</vt:lpstr>
      <vt:lpstr>Contexto histórico - La dictadura franquista</vt:lpstr>
      <vt:lpstr>Contexto histórico - La dictadura franquista</vt:lpstr>
      <vt:lpstr>Contexto histórico - La censura</vt:lpstr>
      <vt:lpstr>Contexto histórico - La censura</vt:lpstr>
      <vt:lpstr>  La censura</vt:lpstr>
      <vt:lpstr>Tiempo de silencio de Luis Martín-Santos (1962)</vt:lpstr>
      <vt:lpstr>Tiempo de silencio </vt:lpstr>
      <vt:lpstr>Tiempo de silencio </vt:lpstr>
      <vt:lpstr>Tiempo de silencio </vt:lpstr>
      <vt:lpstr>Tiempo de silencio</vt:lpstr>
      <vt:lpstr>Tiempo de silencio</vt:lpstr>
      <vt:lpstr>Tiempo de silencio </vt:lpstr>
      <vt:lpstr>Tiempo de silencio Luis Martín-Santos</vt:lpstr>
      <vt:lpstr>Tiempo de silencio</vt:lpstr>
      <vt:lpstr> Renovación de las técnicas narrativas</vt:lpstr>
      <vt:lpstr>Miguel Delibes: Cinco horas con Mario</vt:lpstr>
      <vt:lpstr>PowerPoint Presentation</vt:lpstr>
      <vt:lpstr>PowerPoint Presentation</vt:lpstr>
      <vt:lpstr>PowerPoint Presentation</vt:lpstr>
      <vt:lpstr>PowerPoint Presentation</vt:lpstr>
      <vt:lpstr>Renovación de las técnicas narrativas</vt:lpstr>
      <vt:lpstr>Renovación de las técnicas narrativas</vt:lpstr>
      <vt:lpstr>La verdad sobre el caso Savolta  (Eduardo Mendoza) - 1975</vt:lpstr>
      <vt:lpstr>Narrativa desde 1962 hasta 1972</vt:lpstr>
      <vt:lpstr>La saga/fuga de J.B.  (Gonzalo Torrente Ballester)</vt:lpstr>
      <vt:lpstr>La saga/fuga de J.B. </vt:lpstr>
      <vt:lpstr>Retahílas (Carmen Martín Gaite) - 1974</vt:lpstr>
      <vt:lpstr>PowerPoint Presentation</vt:lpstr>
      <vt:lpstr>PowerPoint Presentation</vt:lpstr>
      <vt:lpstr>PowerPoint Presentation</vt:lpstr>
      <vt:lpstr>El desorden de tu nombre (Juan José Millás)</vt:lpstr>
      <vt:lpstr>Otros escritores importantes desde los años 70 más allá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1177</cp:revision>
  <dcterms:created xsi:type="dcterms:W3CDTF">2021-05-04T09:18:40Z</dcterms:created>
  <dcterms:modified xsi:type="dcterms:W3CDTF">2021-05-05T09:28:56Z</dcterms:modified>
</cp:coreProperties>
</file>