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6" r:id="rId3"/>
    <p:sldId id="257" r:id="rId4"/>
    <p:sldId id="259" r:id="rId5"/>
    <p:sldId id="258" r:id="rId6"/>
    <p:sldId id="264" r:id="rId7"/>
    <p:sldId id="260" r:id="rId8"/>
    <p:sldId id="261" r:id="rId9"/>
    <p:sldId id="262" r:id="rId10"/>
    <p:sldId id="263" r:id="rId11"/>
    <p:sldId id="265" r:id="rId12"/>
    <p:sldId id="267" r:id="rId13"/>
    <p:sldId id="268" r:id="rId14"/>
    <p:sldId id="270" r:id="rId15"/>
    <p:sldId id="269" r:id="rId16"/>
    <p:sldId id="271" r:id="rId17"/>
    <p:sldId id="272" r:id="rId18"/>
    <p:sldId id="276" r:id="rId19"/>
    <p:sldId id="273" r:id="rId20"/>
    <p:sldId id="278" r:id="rId21"/>
    <p:sldId id="277" r:id="rId22"/>
    <p:sldId id="279" r:id="rId23"/>
    <p:sldId id="274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CBDBE8-89AB-4593-A319-CF6E0D31554B}" v="706" dt="2021-04-27T23:18:26.767"/>
    <p1510:client id="{7DFAADC8-98AA-4AF0-8FE6-1FB81E737372}" v="221" dt="2021-04-27T23:43:58.976"/>
    <p1510:client id="{A45A637E-D9E3-48DA-BC48-EADE3E6EF4A7}" v="5283" dt="2021-04-28T09:30:44.6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27.4.2021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mail/mail_posli?to=501433%40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/>
                </a:solidFill>
                <a:cs typeface="Calibri Light"/>
              </a:rPr>
              <a:t>Posguerra</a:t>
            </a:r>
            <a:r>
              <a:rPr lang="en-US" b="1" dirty="0">
                <a:solidFill>
                  <a:schemeClr val="accent1"/>
                </a:solidFill>
                <a:cs typeface="Calibri Light"/>
              </a:rPr>
              <a:t>: </a:t>
            </a:r>
            <a:r>
              <a:rPr lang="en-US" b="1" dirty="0" err="1">
                <a:solidFill>
                  <a:schemeClr val="accent1"/>
                </a:solidFill>
                <a:cs typeface="Calibri Light"/>
              </a:rPr>
              <a:t>tremendismo</a:t>
            </a:r>
            <a:r>
              <a:rPr lang="en-US" b="1" dirty="0">
                <a:solidFill>
                  <a:schemeClr val="accent1"/>
                </a:solidFill>
                <a:cs typeface="Calibri Light"/>
              </a:rPr>
              <a:t> y </a:t>
            </a:r>
            <a:r>
              <a:rPr lang="en-US" b="1" dirty="0" err="1">
                <a:solidFill>
                  <a:schemeClr val="accent1"/>
                </a:solidFill>
                <a:cs typeface="Calibri Light"/>
              </a:rPr>
              <a:t>realismo</a:t>
            </a:r>
            <a:r>
              <a:rPr lang="en-US" b="1" dirty="0">
                <a:solidFill>
                  <a:schemeClr val="accent1"/>
                </a:solidFill>
                <a:cs typeface="Calibri Light"/>
              </a:rPr>
              <a:t> social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032" y="470816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ea typeface="+mn-lt"/>
                <a:cs typeface="+mn-lt"/>
              </a:rPr>
              <a:t>Mgr. Katarína </a:t>
            </a:r>
            <a:r>
              <a:rPr lang="en-US" dirty="0" err="1">
                <a:ea typeface="+mn-lt"/>
                <a:cs typeface="+mn-lt"/>
              </a:rPr>
              <a:t>Gecelovská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  <a:hlinkClick r:id="rId2"/>
              </a:rPr>
              <a:t>501433@mail.muni.cz</a:t>
            </a:r>
            <a:endParaRPr lang="en-US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F7B9026-36AD-42E4-B172-8D68F3A33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7" descr="General_Franco1"/>
          <p:cNvPicPr>
            <a:picLocks noChangeAspect="1" noChangeArrowheads="1"/>
          </p:cNvPicPr>
          <p:nvPr/>
        </p:nvPicPr>
        <p:blipFill rotWithShape="1">
          <a:blip r:embed="rId2" cstate="print"/>
          <a:srcRect l="9489" r="8786" b="-3"/>
          <a:stretch/>
        </p:blipFill>
        <p:spPr bwMode="auto">
          <a:xfrm>
            <a:off x="192528" y="171716"/>
            <a:ext cx="3793268" cy="6514565"/>
          </a:xfrm>
          <a:prstGeom prst="rect">
            <a:avLst/>
          </a:prstGeom>
          <a:noFill/>
        </p:spPr>
      </p:pic>
      <p:pic>
        <p:nvPicPr>
          <p:cNvPr id="5" name="Picture 9" descr="franco24"/>
          <p:cNvPicPr>
            <a:picLocks noChangeAspect="1" noChangeArrowheads="1"/>
          </p:cNvPicPr>
          <p:nvPr/>
        </p:nvPicPr>
        <p:blipFill rotWithShape="1">
          <a:blip r:embed="rId3" cstate="print"/>
          <a:srcRect l="4170" r="7914" b="-3"/>
          <a:stretch/>
        </p:blipFill>
        <p:spPr bwMode="auto">
          <a:xfrm>
            <a:off x="4184538" y="171716"/>
            <a:ext cx="3822924" cy="6514565"/>
          </a:xfrm>
          <a:prstGeom prst="rect">
            <a:avLst/>
          </a:prstGeom>
          <a:noFill/>
        </p:spPr>
      </p:pic>
      <p:pic>
        <p:nvPicPr>
          <p:cNvPr id="6" name="Picture 8" descr="2pesadilla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 cstate="print"/>
          <a:srcRect l="21518" r="2672"/>
          <a:stretch/>
        </p:blipFill>
        <p:spPr bwMode="auto">
          <a:xfrm>
            <a:off x="8188032" y="171716"/>
            <a:ext cx="3799007" cy="65145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9611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03C4-43D0-4F1A-9251-A595E5E6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84" y="365125"/>
            <a:ext cx="11572567" cy="63730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histórico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 </a:t>
            </a:r>
            <a:r>
              <a:rPr lang="en-US" b="1" dirty="0">
                <a:latin typeface="Trebuchet MS"/>
              </a:rPr>
              <a:t>-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La </a:t>
            </a:r>
            <a:r>
              <a:rPr lang="sk-SK" b="1" dirty="0" err="1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dictadura</a:t>
            </a: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 </a:t>
            </a:r>
            <a:r>
              <a:rPr lang="sk-SK" b="1" dirty="0" err="1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franquista</a:t>
            </a:r>
            <a:endParaRPr lang="sk-SK" b="1">
              <a:solidFill>
                <a:schemeClr val="accent2"/>
              </a:solidFill>
              <a:latin typeface="Trebuchet MS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3967-E726-4D27-B96D-3BBAF763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7" y="1346303"/>
            <a:ext cx="11486534" cy="52116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sk-SK" dirty="0">
                <a:ea typeface="+mn-lt"/>
                <a:cs typeface="+mn-lt"/>
              </a:rPr>
              <a:t>1.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La Segunda Guerra Mundial (1939-1945)</a:t>
            </a:r>
            <a:endParaRPr lang="sk-SK" dirty="0">
              <a:solidFill>
                <a:schemeClr val="accent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sk-SK" dirty="0">
                <a:ea typeface="+mn-lt"/>
                <a:cs typeface="+mn-lt"/>
              </a:rPr>
              <a:t>a</a:t>
            </a:r>
            <a:r>
              <a:rPr lang="es-ES" dirty="0">
                <a:ea typeface="+mn-lt"/>
                <a:cs typeface="+mn-lt"/>
              </a:rPr>
              <a:t>l comenzar la Segunda Guerra Mundial, España se declaró </a:t>
            </a:r>
            <a:r>
              <a:rPr lang="es-ES" b="1" dirty="0">
                <a:ea typeface="+mn-lt"/>
                <a:cs typeface="+mn-lt"/>
              </a:rPr>
              <a:t>país neutral</a:t>
            </a:r>
            <a:r>
              <a:rPr lang="sk-SK" dirty="0">
                <a:ea typeface="+mn-lt"/>
                <a:cs typeface="+mn-lt"/>
              </a:rPr>
              <a:t> (</a:t>
            </a:r>
            <a:r>
              <a:rPr lang="sk-SK" dirty="0" err="1">
                <a:ea typeface="+mn-lt"/>
                <a:cs typeface="+mn-lt"/>
              </a:rPr>
              <a:t>que</a:t>
            </a:r>
            <a:r>
              <a:rPr lang="sk-SK" dirty="0">
                <a:ea typeface="+mn-lt"/>
                <a:cs typeface="+mn-lt"/>
              </a:rPr>
              <a:t> no </a:t>
            </a:r>
            <a:r>
              <a:rPr lang="sk-SK" dirty="0" err="1">
                <a:ea typeface="+mn-lt"/>
                <a:cs typeface="+mn-lt"/>
              </a:rPr>
              <a:t>participa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en</a:t>
            </a:r>
            <a:r>
              <a:rPr lang="sk-SK" dirty="0">
                <a:ea typeface="+mn-lt"/>
                <a:cs typeface="+mn-lt"/>
              </a:rPr>
              <a:t> la </a:t>
            </a:r>
            <a:r>
              <a:rPr lang="sk-SK" dirty="0" err="1">
                <a:ea typeface="+mn-lt"/>
                <a:cs typeface="+mn-lt"/>
              </a:rPr>
              <a:t>guerra</a:t>
            </a:r>
            <a:r>
              <a:rPr lang="sk-SK" dirty="0">
                <a:ea typeface="+mn-lt"/>
                <a:cs typeface="+mn-lt"/>
              </a:rPr>
              <a:t> de </a:t>
            </a:r>
            <a:r>
              <a:rPr lang="sk-SK" dirty="0" err="1">
                <a:ea typeface="+mn-lt"/>
                <a:cs typeface="+mn-lt"/>
              </a:rPr>
              <a:t>ninguna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manera</a:t>
            </a:r>
            <a:r>
              <a:rPr lang="en-US" dirty="0">
                <a:ea typeface="+mn-lt"/>
                <a:cs typeface="+mn-lt"/>
              </a:rPr>
              <a:t>)</a:t>
            </a:r>
            <a:endParaRPr lang="sk-SK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sk-SK" dirty="0" err="1">
                <a:ea typeface="+mn-lt"/>
                <a:cs typeface="+mn-lt"/>
              </a:rPr>
              <a:t>en</a:t>
            </a:r>
            <a:r>
              <a:rPr lang="sk-SK" dirty="0">
                <a:ea typeface="+mn-lt"/>
                <a:cs typeface="+mn-lt"/>
              </a:rPr>
              <a:t> 1940 </a:t>
            </a:r>
            <a:r>
              <a:rPr lang="es-ES" dirty="0">
                <a:ea typeface="+mn-lt"/>
                <a:cs typeface="+mn-lt"/>
              </a:rPr>
              <a:t>España se declaró </a:t>
            </a:r>
            <a:r>
              <a:rPr lang="sk-SK" b="1" dirty="0">
                <a:ea typeface="+mn-lt"/>
                <a:cs typeface="+mn-lt"/>
              </a:rPr>
              <a:t>„</a:t>
            </a:r>
            <a:r>
              <a:rPr lang="sk-SK" b="1" dirty="0" err="1">
                <a:ea typeface="+mn-lt"/>
                <a:cs typeface="+mn-lt"/>
              </a:rPr>
              <a:t>estado</a:t>
            </a:r>
            <a:r>
              <a:rPr lang="sk-SK" b="1" dirty="0">
                <a:ea typeface="+mn-lt"/>
                <a:cs typeface="+mn-lt"/>
              </a:rPr>
              <a:t> no </a:t>
            </a:r>
            <a:r>
              <a:rPr lang="sk-SK" b="1" dirty="0" err="1">
                <a:ea typeface="+mn-lt"/>
                <a:cs typeface="+mn-lt"/>
              </a:rPr>
              <a:t>beligerante</a:t>
            </a:r>
            <a:r>
              <a:rPr lang="sk-SK" b="1" dirty="0">
                <a:ea typeface="+mn-lt"/>
                <a:cs typeface="+mn-lt"/>
              </a:rPr>
              <a:t>“ </a:t>
            </a:r>
            <a:r>
              <a:rPr lang="sk-SK" dirty="0">
                <a:ea typeface="+mn-lt"/>
                <a:cs typeface="+mn-lt"/>
              </a:rPr>
              <a:t>(</a:t>
            </a:r>
            <a:r>
              <a:rPr lang="es-ES" dirty="0">
                <a:ea typeface="+mn-lt"/>
                <a:cs typeface="+mn-lt"/>
              </a:rPr>
              <a:t>un país que no toma una parte militar en una guerra</a:t>
            </a:r>
            <a:r>
              <a:rPr lang="sk-SK" dirty="0">
                <a:ea typeface="+mn-lt"/>
                <a:cs typeface="+mn-lt"/>
              </a:rPr>
              <a:t>, no </a:t>
            </a:r>
            <a:r>
              <a:rPr lang="sk-SK" dirty="0" err="1">
                <a:ea typeface="+mn-lt"/>
                <a:cs typeface="+mn-lt"/>
              </a:rPr>
              <a:t>lucha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en</a:t>
            </a:r>
            <a:r>
              <a:rPr lang="sk-SK" dirty="0">
                <a:ea typeface="+mn-lt"/>
                <a:cs typeface="+mn-lt"/>
              </a:rPr>
              <a:t> la </a:t>
            </a:r>
            <a:r>
              <a:rPr lang="sk-SK" dirty="0" err="1">
                <a:ea typeface="+mn-lt"/>
                <a:cs typeface="+mn-lt"/>
              </a:rPr>
              <a:t>guerra</a:t>
            </a:r>
            <a:r>
              <a:rPr lang="sk-SK" dirty="0">
                <a:ea typeface="+mn-lt"/>
                <a:cs typeface="+mn-lt"/>
              </a:rPr>
              <a:t> pero </a:t>
            </a:r>
            <a:r>
              <a:rPr lang="sk-SK" dirty="0" err="1">
                <a:ea typeface="+mn-lt"/>
                <a:cs typeface="+mn-lt"/>
              </a:rPr>
              <a:t>puede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apoyar</a:t>
            </a:r>
            <a:r>
              <a:rPr lang="sk-SK" dirty="0">
                <a:ea typeface="+mn-lt"/>
                <a:cs typeface="+mn-lt"/>
              </a:rPr>
              <a:t> </a:t>
            </a:r>
            <a:br>
              <a:rPr lang="sk-SK" dirty="0">
                <a:ea typeface="+mn-lt"/>
                <a:cs typeface="+mn-lt"/>
              </a:rPr>
            </a:br>
            <a:r>
              <a:rPr lang="sk-SK" dirty="0" err="1">
                <a:ea typeface="+mn-lt"/>
                <a:cs typeface="+mn-lt"/>
              </a:rPr>
              <a:t>activamente</a:t>
            </a:r>
            <a:r>
              <a:rPr lang="sk-SK" dirty="0">
                <a:ea typeface="+mn-lt"/>
                <a:cs typeface="+mn-lt"/>
              </a:rPr>
              <a:t> a </a:t>
            </a:r>
            <a:r>
              <a:rPr lang="sk-SK" dirty="0" err="1">
                <a:ea typeface="+mn-lt"/>
                <a:cs typeface="+mn-lt"/>
              </a:rPr>
              <a:t>un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lado</a:t>
            </a:r>
            <a:r>
              <a:rPr lang="sk-SK" dirty="0">
                <a:ea typeface="+mn-lt"/>
                <a:cs typeface="+mn-lt"/>
              </a:rPr>
              <a:t> u </a:t>
            </a:r>
            <a:r>
              <a:rPr lang="sk-SK" dirty="0" err="1">
                <a:ea typeface="+mn-lt"/>
                <a:cs typeface="+mn-lt"/>
              </a:rPr>
              <a:t>otro</a:t>
            </a:r>
            <a:r>
              <a:rPr lang="en-US" dirty="0">
                <a:ea typeface="+mn-lt"/>
                <a:cs typeface="+mn-lt"/>
              </a:rPr>
              <a:t> )</a:t>
            </a:r>
            <a:r>
              <a:rPr lang="sk-SK" dirty="0">
                <a:ea typeface="+mn-lt"/>
                <a:cs typeface="+mn-lt"/>
              </a:rPr>
              <a:t> y </a:t>
            </a:r>
            <a:r>
              <a:rPr lang="sk-SK" b="1" dirty="0" err="1">
                <a:ea typeface="+mn-lt"/>
                <a:cs typeface="+mn-lt"/>
              </a:rPr>
              <a:t>ayudaba</a:t>
            </a:r>
            <a:r>
              <a:rPr lang="sk-SK" b="1" dirty="0">
                <a:ea typeface="+mn-lt"/>
                <a:cs typeface="+mn-lt"/>
              </a:rPr>
              <a:t> a </a:t>
            </a:r>
            <a:r>
              <a:rPr lang="sk-SK" b="1" dirty="0" err="1">
                <a:ea typeface="+mn-lt"/>
                <a:cs typeface="+mn-lt"/>
              </a:rPr>
              <a:t>Alemania</a:t>
            </a:r>
            <a:r>
              <a:rPr lang="sk-SK" b="1" dirty="0">
                <a:ea typeface="+mn-lt"/>
                <a:cs typeface="+mn-lt"/>
              </a:rPr>
              <a:t> </a:t>
            </a:r>
            <a:endParaRPr lang="en-US" b="1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sk-SK" dirty="0" err="1">
                <a:ea typeface="+mn-lt"/>
                <a:cs typeface="+mn-lt"/>
              </a:rPr>
              <a:t>cuando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Alemania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empezó</a:t>
            </a:r>
            <a:r>
              <a:rPr lang="sk-SK" dirty="0">
                <a:ea typeface="+mn-lt"/>
                <a:cs typeface="+mn-lt"/>
              </a:rPr>
              <a:t> a </a:t>
            </a:r>
            <a:r>
              <a:rPr lang="sk-SK" dirty="0" err="1">
                <a:ea typeface="+mn-lt"/>
                <a:cs typeface="+mn-lt"/>
              </a:rPr>
              <a:t>perder</a:t>
            </a:r>
            <a:r>
              <a:rPr lang="sk-SK" dirty="0">
                <a:ea typeface="+mn-lt"/>
                <a:cs typeface="+mn-lt"/>
              </a:rPr>
              <a:t> la </a:t>
            </a:r>
            <a:r>
              <a:rPr lang="sk-SK" dirty="0" err="1">
                <a:ea typeface="+mn-lt"/>
                <a:cs typeface="+mn-lt"/>
              </a:rPr>
              <a:t>guerra</a:t>
            </a:r>
            <a:r>
              <a:rPr lang="sk-SK" dirty="0">
                <a:ea typeface="+mn-lt"/>
                <a:cs typeface="+mn-lt"/>
              </a:rPr>
              <a:t>, </a:t>
            </a:r>
            <a:r>
              <a:rPr lang="es-ES" b="1" dirty="0">
                <a:ea typeface="+mn-lt"/>
                <a:cs typeface="+mn-lt"/>
              </a:rPr>
              <a:t>España </a:t>
            </a:r>
            <a:r>
              <a:rPr lang="sk-SK" b="1" dirty="0" err="1">
                <a:ea typeface="+mn-lt"/>
                <a:cs typeface="+mn-lt"/>
              </a:rPr>
              <a:t>volvió</a:t>
            </a:r>
            <a:r>
              <a:rPr lang="sk-SK" b="1" dirty="0">
                <a:ea typeface="+mn-lt"/>
                <a:cs typeface="+mn-lt"/>
              </a:rPr>
              <a:t> a ser </a:t>
            </a:r>
            <a:r>
              <a:rPr lang="sk-SK" b="1" dirty="0" err="1">
                <a:ea typeface="+mn-lt"/>
                <a:cs typeface="+mn-lt"/>
              </a:rPr>
              <a:t>un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país</a:t>
            </a:r>
            <a:r>
              <a:rPr lang="sk-SK" b="1" dirty="0">
                <a:ea typeface="+mn-lt"/>
                <a:cs typeface="+mn-lt"/>
              </a:rPr>
              <a:t> </a:t>
            </a:r>
            <a:br>
              <a:rPr lang="sk-SK" b="1" dirty="0">
                <a:ea typeface="+mn-lt"/>
                <a:cs typeface="+mn-lt"/>
              </a:rPr>
            </a:br>
            <a:r>
              <a:rPr lang="sk-SK" b="1" dirty="0" err="1">
                <a:ea typeface="+mn-lt"/>
                <a:cs typeface="+mn-lt"/>
              </a:rPr>
              <a:t>neutral</a:t>
            </a:r>
            <a:endParaRPr lang="en-US" b="1" dirty="0" err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5763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03C4-43D0-4F1A-9251-A595E5E6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16" y="328254"/>
            <a:ext cx="11572567" cy="63730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histórico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 </a:t>
            </a:r>
            <a:r>
              <a:rPr lang="en-US" b="1" dirty="0">
                <a:latin typeface="Trebuchet MS"/>
              </a:rPr>
              <a:t>-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La </a:t>
            </a:r>
            <a:r>
              <a:rPr lang="sk-SK" b="1" dirty="0" err="1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dictadura</a:t>
            </a: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 </a:t>
            </a:r>
            <a:r>
              <a:rPr lang="sk-SK" b="1" dirty="0" err="1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franquista</a:t>
            </a:r>
            <a:endParaRPr lang="sk-SK" b="1">
              <a:solidFill>
                <a:schemeClr val="accent2"/>
              </a:solidFill>
              <a:latin typeface="Trebuchet MS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3967-E726-4D27-B96D-3BBAF763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7" y="1174239"/>
            <a:ext cx="11486534" cy="538372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buNone/>
            </a:pPr>
            <a:r>
              <a:rPr lang="sk-SK" b="1" dirty="0">
                <a:solidFill>
                  <a:schemeClr val="accent1"/>
                </a:solidFill>
                <a:ea typeface="+mn-lt"/>
                <a:cs typeface="+mn-lt"/>
              </a:rPr>
              <a:t>2. </a:t>
            </a: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El aislamiento (1945-1953)</a:t>
            </a:r>
            <a:endParaRPr lang="es-ES" dirty="0">
              <a:solidFill>
                <a:schemeClr val="accent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dirty="0">
                <a:ea typeface="+mn-lt"/>
                <a:cs typeface="+mn-lt"/>
              </a:rPr>
              <a:t>p</a:t>
            </a:r>
            <a:r>
              <a:rPr lang="es-ES" dirty="0" err="1">
                <a:ea typeface="+mn-lt"/>
                <a:cs typeface="+mn-lt"/>
              </a:rPr>
              <a:t>or</a:t>
            </a:r>
            <a:r>
              <a:rPr lang="es-ES" dirty="0">
                <a:ea typeface="+mn-lt"/>
                <a:cs typeface="+mn-lt"/>
              </a:rPr>
              <a:t> su colaboración con las potencias </a:t>
            </a:r>
            <a:r>
              <a:rPr lang="sk-SK" dirty="0" err="1">
                <a:ea typeface="+mn-lt"/>
                <a:cs typeface="+mn-lt"/>
              </a:rPr>
              <a:t>fascistas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durante</a:t>
            </a:r>
            <a:r>
              <a:rPr lang="sk-SK" dirty="0">
                <a:ea typeface="+mn-lt"/>
                <a:cs typeface="+mn-lt"/>
              </a:rPr>
              <a:t> la </a:t>
            </a:r>
            <a:r>
              <a:rPr lang="sk-SK" dirty="0" err="1">
                <a:ea typeface="+mn-lt"/>
                <a:cs typeface="+mn-lt"/>
              </a:rPr>
              <a:t>guerra</a:t>
            </a:r>
            <a:r>
              <a:rPr lang="es-ES" dirty="0">
                <a:ea typeface="+mn-lt"/>
                <a:cs typeface="+mn-lt"/>
              </a:rPr>
              <a:t>, se produce el </a:t>
            </a:r>
            <a:r>
              <a:rPr lang="es-ES" b="1" dirty="0">
                <a:ea typeface="+mn-lt"/>
                <a:cs typeface="+mn-lt"/>
              </a:rPr>
              <a:t>"bloqueo internacional"</a:t>
            </a:r>
            <a:r>
              <a:rPr lang="es-ES" dirty="0">
                <a:ea typeface="+mn-lt"/>
                <a:cs typeface="+mn-lt"/>
              </a:rPr>
              <a:t> </a:t>
            </a:r>
            <a:r>
              <a:rPr lang="es-ES" b="1" dirty="0">
                <a:ea typeface="+mn-lt"/>
                <a:cs typeface="+mn-lt"/>
              </a:rPr>
              <a:t>de las potencias vencedoras al régimen de Franco</a:t>
            </a:r>
            <a:r>
              <a:rPr lang="sk-SK" b="1" dirty="0">
                <a:ea typeface="+mn-lt"/>
                <a:cs typeface="+mn-lt"/>
              </a:rPr>
              <a:t> – </a:t>
            </a: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régimen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queda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aislado</a:t>
            </a:r>
            <a:endParaRPr lang="sk-SK" dirty="0" err="1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dirty="0">
                <a:ea typeface="+mn-lt"/>
                <a:cs typeface="+mn-lt"/>
              </a:rPr>
              <a:t>s</a:t>
            </a:r>
            <a:r>
              <a:rPr lang="es-ES" dirty="0" err="1">
                <a:ea typeface="+mn-lt"/>
                <a:cs typeface="+mn-lt"/>
              </a:rPr>
              <a:t>e</a:t>
            </a:r>
            <a:r>
              <a:rPr lang="es-ES" dirty="0">
                <a:ea typeface="+mn-lt"/>
                <a:cs typeface="+mn-lt"/>
              </a:rPr>
              <a:t> intensifica la </a:t>
            </a:r>
            <a:r>
              <a:rPr lang="es-ES" b="1" dirty="0">
                <a:ea typeface="+mn-lt"/>
                <a:cs typeface="+mn-lt"/>
              </a:rPr>
              <a:t>política económica autárquica</a:t>
            </a:r>
            <a:br>
              <a:rPr lang="es-ES" b="1" dirty="0">
                <a:ea typeface="+mn-lt"/>
                <a:cs typeface="+mn-lt"/>
              </a:rPr>
            </a:br>
            <a:r>
              <a:rPr lang="sk-SK" b="1" dirty="0">
                <a:ea typeface="+mn-lt"/>
                <a:cs typeface="+mn-lt"/>
              </a:rPr>
              <a:t> </a:t>
            </a:r>
            <a:r>
              <a:rPr lang="sk-SK" dirty="0">
                <a:ea typeface="+mn-lt"/>
                <a:cs typeface="+mn-lt"/>
              </a:rPr>
              <a:t>(</a:t>
            </a:r>
            <a:r>
              <a:rPr lang="sk-SK" dirty="0" err="1">
                <a:ea typeface="+mn-lt"/>
                <a:cs typeface="+mn-lt"/>
              </a:rPr>
              <a:t>basada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en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autoabastecimiento</a:t>
            </a:r>
            <a:r>
              <a:rPr lang="es-ES" dirty="0">
                <a:ea typeface="+mn-lt"/>
                <a:cs typeface="+mn-lt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sk-SK" b="1" dirty="0">
                <a:solidFill>
                  <a:schemeClr val="accent1"/>
                </a:solidFill>
                <a:ea typeface="+mn-lt"/>
                <a:cs typeface="+mn-lt"/>
              </a:rPr>
              <a:t>3. </a:t>
            </a:r>
            <a:r>
              <a:rPr lang="es-ES" b="1" dirty="0">
                <a:solidFill>
                  <a:schemeClr val="accent1"/>
                </a:solidFill>
                <a:ea typeface="+mn-lt"/>
                <a:cs typeface="+mn-lt"/>
              </a:rPr>
              <a:t>La ruptura del aislamiento (1953-1959)</a:t>
            </a:r>
            <a:endParaRPr lang="es-ES" dirty="0">
              <a:solidFill>
                <a:schemeClr val="accent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dirty="0">
                <a:ea typeface="+mn-lt"/>
                <a:cs typeface="+mn-lt"/>
              </a:rPr>
              <a:t>d</a:t>
            </a:r>
            <a:r>
              <a:rPr lang="es-ES" dirty="0" err="1">
                <a:ea typeface="+mn-lt"/>
                <a:cs typeface="+mn-lt"/>
              </a:rPr>
              <a:t>espués</a:t>
            </a:r>
            <a:r>
              <a:rPr lang="es-ES" dirty="0">
                <a:ea typeface="+mn-lt"/>
                <a:cs typeface="+mn-lt"/>
              </a:rPr>
              <a:t> de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es-ES" dirty="0">
                <a:ea typeface="+mn-lt"/>
                <a:cs typeface="+mn-lt"/>
              </a:rPr>
              <a:t>la firma de </a:t>
            </a:r>
            <a:r>
              <a:rPr lang="es-ES" b="1" dirty="0">
                <a:ea typeface="+mn-lt"/>
                <a:cs typeface="+mn-lt"/>
              </a:rPr>
              <a:t>tratados con la Santa Sede y Estados Unidos </a:t>
            </a:r>
            <a:r>
              <a:rPr lang="es-ES" dirty="0">
                <a:ea typeface="+mn-lt"/>
                <a:cs typeface="+mn-lt"/>
              </a:rPr>
              <a:t>en 1953, </a:t>
            </a:r>
            <a:r>
              <a:rPr lang="es-ES" b="1" dirty="0">
                <a:ea typeface="+mn-lt"/>
                <a:cs typeface="+mn-lt"/>
              </a:rPr>
              <a:t>España rompió su aislamiento internacional</a:t>
            </a:r>
            <a:br>
              <a:rPr lang="es-ES" b="1" dirty="0">
                <a:ea typeface="+mn-lt"/>
                <a:cs typeface="+mn-lt"/>
              </a:rPr>
            </a:br>
            <a:r>
              <a:rPr lang="sk-SK" b="1" dirty="0">
                <a:ea typeface="+mn-lt"/>
                <a:cs typeface="+mn-lt"/>
              </a:rPr>
              <a:t> </a:t>
            </a:r>
            <a:r>
              <a:rPr lang="sk-SK" dirty="0">
                <a:ea typeface="+mn-lt"/>
                <a:cs typeface="+mn-lt"/>
              </a:rPr>
              <a:t>(</a:t>
            </a:r>
            <a:r>
              <a:rPr lang="sk-SK" dirty="0" err="1">
                <a:ea typeface="+mn-lt"/>
                <a:cs typeface="+mn-lt"/>
              </a:rPr>
              <a:t>por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ejemplo</a:t>
            </a:r>
            <a:r>
              <a:rPr lang="sk-SK" dirty="0">
                <a:ea typeface="+mn-lt"/>
                <a:cs typeface="+mn-lt"/>
              </a:rPr>
              <a:t>: </a:t>
            </a:r>
            <a:r>
              <a:rPr lang="es-ES" dirty="0">
                <a:ea typeface="+mn-lt"/>
                <a:cs typeface="+mn-lt"/>
              </a:rPr>
              <a:t>España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fue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admitida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en</a:t>
            </a:r>
            <a:r>
              <a:rPr lang="sk-SK" dirty="0">
                <a:ea typeface="+mn-lt"/>
                <a:cs typeface="+mn-lt"/>
              </a:rPr>
              <a:t> la ONU</a:t>
            </a:r>
            <a:r>
              <a:rPr lang="es-ES" dirty="0">
                <a:ea typeface="+mn-lt"/>
                <a:cs typeface="+mn-lt"/>
              </a:rPr>
              <a:t>)</a:t>
            </a:r>
            <a:endParaRPr lang="sk-SK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b="1" dirty="0">
                <a:ea typeface="+mn-lt"/>
                <a:cs typeface="+mn-lt"/>
              </a:rPr>
              <a:t>e</a:t>
            </a:r>
            <a:r>
              <a:rPr lang="es-ES" b="1" dirty="0">
                <a:ea typeface="+mn-lt"/>
                <a:cs typeface="+mn-lt"/>
              </a:rPr>
              <a:t>l régimen se abre al exterior</a:t>
            </a:r>
            <a:endParaRPr lang="sk-SK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s-ES" dirty="0">
                <a:ea typeface="+mn-lt"/>
                <a:cs typeface="+mn-lt"/>
              </a:rPr>
              <a:t>la política económica autárquica fue sustituida por la </a:t>
            </a:r>
            <a:r>
              <a:rPr lang="es-ES" b="1" dirty="0">
                <a:ea typeface="+mn-lt"/>
                <a:cs typeface="+mn-lt"/>
              </a:rPr>
              <a:t>liberalización económica</a:t>
            </a:r>
            <a:endParaRPr lang="es-ES" dirty="0"/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es-ES" dirty="0">
              <a:solidFill>
                <a:srgbClr val="000000"/>
              </a:solidFill>
              <a:cs typeface="Calibri"/>
            </a:endParaRPr>
          </a:p>
          <a:p>
            <a:pPr>
              <a:buNone/>
            </a:pPr>
            <a:endParaRPr lang="es-ES" b="1" dirty="0">
              <a:solidFill>
                <a:srgbClr val="4472C4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es-E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9106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03C4-43D0-4F1A-9251-A595E5E6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16" y="328254"/>
            <a:ext cx="11572567" cy="63730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histórico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 </a:t>
            </a:r>
            <a:r>
              <a:rPr lang="en-US" b="1" dirty="0">
                <a:latin typeface="Trebuchet MS"/>
              </a:rPr>
              <a:t>-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La </a:t>
            </a:r>
            <a:r>
              <a:rPr lang="sk-SK" b="1" dirty="0" err="1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posguerra</a:t>
            </a:r>
            <a:endParaRPr lang="sk-SK" b="1" dirty="0" err="1">
              <a:solidFill>
                <a:schemeClr val="accent2"/>
              </a:solidFill>
              <a:latin typeface="Trebuchet MS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3967-E726-4D27-B96D-3BBAF763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7" y="1174239"/>
            <a:ext cx="11486534" cy="538372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dirty="0">
                <a:ea typeface="+mn-lt"/>
                <a:cs typeface="+mn-lt"/>
              </a:rPr>
              <a:t>la </a:t>
            </a:r>
            <a:r>
              <a:rPr lang="sk-SK" dirty="0" err="1">
                <a:ea typeface="+mn-lt"/>
                <a:cs typeface="+mn-lt"/>
              </a:rPr>
              <a:t>posguerra</a:t>
            </a:r>
            <a:r>
              <a:rPr lang="sk-SK" dirty="0">
                <a:ea typeface="+mn-lt"/>
                <a:cs typeface="+mn-lt"/>
              </a:rPr>
              <a:t> - </a:t>
            </a:r>
            <a:r>
              <a:rPr lang="sk-SK" dirty="0" err="1">
                <a:ea typeface="+mn-lt"/>
                <a:cs typeface="+mn-lt"/>
              </a:rPr>
              <a:t>un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término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usado</a:t>
            </a:r>
            <a:r>
              <a:rPr lang="sk-SK" dirty="0">
                <a:ea typeface="+mn-lt"/>
                <a:cs typeface="+mn-lt"/>
              </a:rPr>
              <a:t> para </a:t>
            </a:r>
            <a:r>
              <a:rPr lang="sk-SK" dirty="0" err="1">
                <a:ea typeface="+mn-lt"/>
                <a:cs typeface="+mn-lt"/>
              </a:rPr>
              <a:t>etapas</a:t>
            </a:r>
            <a:r>
              <a:rPr lang="sk-SK" dirty="0">
                <a:ea typeface="+mn-lt"/>
                <a:cs typeface="+mn-lt"/>
              </a:rPr>
              <a:t> 1 y 2 (La </a:t>
            </a:r>
            <a:r>
              <a:rPr lang="sk-SK" dirty="0" err="1">
                <a:ea typeface="+mn-lt"/>
                <a:cs typeface="+mn-lt"/>
              </a:rPr>
              <a:t>Segunda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Guerra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Mundial</a:t>
            </a:r>
            <a:r>
              <a:rPr lang="sk-SK" dirty="0">
                <a:ea typeface="+mn-lt"/>
                <a:cs typeface="+mn-lt"/>
              </a:rPr>
              <a:t> y El </a:t>
            </a:r>
            <a:r>
              <a:rPr lang="sk-SK" dirty="0" err="1">
                <a:ea typeface="+mn-lt"/>
                <a:cs typeface="+mn-lt"/>
              </a:rPr>
              <a:t>aislamiento</a:t>
            </a:r>
            <a:r>
              <a:rPr lang="es-ES" dirty="0">
                <a:ea typeface="+mn-lt"/>
                <a:cs typeface="+mn-lt"/>
              </a:rPr>
              <a:t>) - </a:t>
            </a:r>
            <a:r>
              <a:rPr lang="sk-SK" b="1" dirty="0">
                <a:ea typeface="+mn-lt"/>
                <a:cs typeface="+mn-lt"/>
              </a:rPr>
              <a:t>(1939 - 1953</a:t>
            </a:r>
            <a:r>
              <a:rPr lang="es-ES" b="1" dirty="0">
                <a:ea typeface="+mn-lt"/>
                <a:cs typeface="+mn-lt"/>
              </a:rPr>
              <a:t>)</a:t>
            </a:r>
            <a:endParaRPr lang="sk-SK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b="1" dirty="0" err="1">
                <a:ea typeface="+mn-lt"/>
                <a:cs typeface="+mn-lt"/>
              </a:rPr>
              <a:t>Franco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continua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siendo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jefe</a:t>
            </a:r>
            <a:r>
              <a:rPr lang="sk-SK" b="1" dirty="0">
                <a:ea typeface="+mn-lt"/>
                <a:cs typeface="+mn-lt"/>
              </a:rPr>
              <a:t> de </a:t>
            </a:r>
            <a:r>
              <a:rPr lang="sk-SK" b="1" dirty="0" err="1">
                <a:ea typeface="+mn-lt"/>
                <a:cs typeface="+mn-lt"/>
              </a:rPr>
              <a:t>Estado</a:t>
            </a:r>
            <a:r>
              <a:rPr lang="sk-SK" b="1" dirty="0">
                <a:ea typeface="+mn-lt"/>
                <a:cs typeface="+mn-lt"/>
              </a:rPr>
              <a:t>, </a:t>
            </a:r>
            <a:r>
              <a:rPr lang="sk-SK" b="1" dirty="0" err="1">
                <a:ea typeface="+mn-lt"/>
                <a:cs typeface="+mn-lt"/>
              </a:rPr>
              <a:t>presidente</a:t>
            </a:r>
            <a:r>
              <a:rPr lang="sk-SK" b="1" dirty="0">
                <a:ea typeface="+mn-lt"/>
                <a:cs typeface="+mn-lt"/>
              </a:rPr>
              <a:t> del </a:t>
            </a:r>
            <a:r>
              <a:rPr lang="sk-SK" b="1" dirty="0" err="1">
                <a:ea typeface="+mn-lt"/>
                <a:cs typeface="+mn-lt"/>
              </a:rPr>
              <a:t>gobierno</a:t>
            </a:r>
            <a:r>
              <a:rPr lang="sk-SK" b="1" dirty="0">
                <a:ea typeface="+mn-lt"/>
                <a:cs typeface="+mn-lt"/>
              </a:rPr>
              <a:t>, </a:t>
            </a:r>
            <a:r>
              <a:rPr lang="sk-SK" b="1" dirty="0" err="1">
                <a:ea typeface="+mn-lt"/>
                <a:cs typeface="+mn-lt"/>
              </a:rPr>
              <a:t>generalísimo</a:t>
            </a:r>
            <a:r>
              <a:rPr lang="sk-SK" b="1" dirty="0">
                <a:ea typeface="+mn-lt"/>
                <a:cs typeface="+mn-lt"/>
              </a:rPr>
              <a:t> de los </a:t>
            </a:r>
            <a:r>
              <a:rPr lang="sk-SK" b="1" dirty="0" err="1">
                <a:ea typeface="+mn-lt"/>
                <a:cs typeface="+mn-lt"/>
              </a:rPr>
              <a:t>ejércitos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dirty="0">
                <a:ea typeface="+mn-lt"/>
                <a:cs typeface="+mn-lt"/>
              </a:rPr>
              <a:t>y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jefe</a:t>
            </a:r>
            <a:r>
              <a:rPr lang="sk-SK" b="1" dirty="0">
                <a:ea typeface="+mn-lt"/>
                <a:cs typeface="+mn-lt"/>
              </a:rPr>
              <a:t> del </a:t>
            </a:r>
            <a:r>
              <a:rPr lang="sk-SK" b="1" dirty="0" err="1">
                <a:ea typeface="+mn-lt"/>
                <a:cs typeface="+mn-lt"/>
              </a:rPr>
              <a:t>Movimiento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Nacional</a:t>
            </a:r>
            <a:r>
              <a:rPr lang="sk-SK" b="1" dirty="0">
                <a:ea typeface="+mn-lt"/>
                <a:cs typeface="+mn-lt"/>
              </a:rPr>
              <a:t> – </a:t>
            </a:r>
            <a:r>
              <a:rPr lang="sk-SK" b="1" dirty="0" err="1">
                <a:ea typeface="+mn-lt"/>
                <a:cs typeface="+mn-lt"/>
              </a:rPr>
              <a:t>se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convierte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en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dictador</a:t>
            </a:r>
            <a:endParaRPr lang="sk-SK" dirty="0" err="1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b="1" u="sng" dirty="0">
                <a:ea typeface="+mn-lt"/>
                <a:cs typeface="+mn-lt"/>
              </a:rPr>
              <a:t>3 </a:t>
            </a:r>
            <a:r>
              <a:rPr lang="sk-SK" b="1" u="sng" dirty="0" err="1">
                <a:ea typeface="+mn-lt"/>
                <a:cs typeface="+mn-lt"/>
              </a:rPr>
              <a:t>pilares</a:t>
            </a:r>
            <a:r>
              <a:rPr lang="sk-SK" b="1" u="sng" dirty="0">
                <a:ea typeface="+mn-lt"/>
                <a:cs typeface="+mn-lt"/>
              </a:rPr>
              <a:t> del </a:t>
            </a:r>
            <a:r>
              <a:rPr lang="sk-SK" b="1" u="sng" dirty="0" err="1">
                <a:ea typeface="+mn-lt"/>
                <a:cs typeface="+mn-lt"/>
              </a:rPr>
              <a:t>régimen</a:t>
            </a:r>
            <a:r>
              <a:rPr lang="sk-SK" b="1" u="sng" dirty="0">
                <a:ea typeface="+mn-lt"/>
                <a:cs typeface="+mn-lt"/>
              </a:rPr>
              <a:t> </a:t>
            </a:r>
            <a:r>
              <a:rPr lang="sk-SK" b="1" u="sng" dirty="0" err="1">
                <a:ea typeface="+mn-lt"/>
                <a:cs typeface="+mn-lt"/>
              </a:rPr>
              <a:t>franquista</a:t>
            </a:r>
            <a:r>
              <a:rPr lang="sk-SK" b="1" dirty="0">
                <a:ea typeface="+mn-lt"/>
                <a:cs typeface="+mn-lt"/>
              </a:rPr>
              <a:t>: </a:t>
            </a: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ejército</a:t>
            </a:r>
            <a:r>
              <a:rPr lang="sk-SK" b="1" dirty="0">
                <a:ea typeface="+mn-lt"/>
                <a:cs typeface="+mn-lt"/>
              </a:rPr>
              <a:t>, la </a:t>
            </a:r>
            <a:r>
              <a:rPr lang="sk-SK" b="1" dirty="0" err="1">
                <a:ea typeface="+mn-lt"/>
                <a:cs typeface="+mn-lt"/>
              </a:rPr>
              <a:t>Iglesia</a:t>
            </a:r>
            <a:r>
              <a:rPr lang="sk-SK" b="1" dirty="0">
                <a:ea typeface="+mn-lt"/>
                <a:cs typeface="+mn-lt"/>
              </a:rPr>
              <a:t> </a:t>
            </a:r>
            <a:br>
              <a:rPr lang="sk-SK" b="1" dirty="0">
                <a:ea typeface="+mn-lt"/>
                <a:cs typeface="+mn-lt"/>
              </a:rPr>
            </a:br>
            <a:r>
              <a:rPr lang="sk-SK" b="1" dirty="0">
                <a:ea typeface="+mn-lt"/>
                <a:cs typeface="+mn-lt"/>
              </a:rPr>
              <a:t>y </a:t>
            </a: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partido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único</a:t>
            </a:r>
            <a:r>
              <a:rPr lang="sk-SK" b="1" dirty="0">
                <a:ea typeface="+mn-lt"/>
                <a:cs typeface="+mn-lt"/>
              </a:rPr>
              <a:t> (</a:t>
            </a:r>
            <a:r>
              <a:rPr lang="sk-SK" b="1" dirty="0" err="1">
                <a:ea typeface="+mn-lt"/>
                <a:cs typeface="+mn-lt"/>
              </a:rPr>
              <a:t>Movimiento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nacional</a:t>
            </a:r>
            <a:r>
              <a:rPr lang="es-ES" b="1" dirty="0">
                <a:ea typeface="+mn-lt"/>
                <a:cs typeface="+mn-lt"/>
              </a:rPr>
              <a:t>)</a:t>
            </a:r>
            <a:endParaRPr lang="es-ES" b="1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régimen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antidemocrático</a:t>
            </a:r>
            <a:r>
              <a:rPr lang="sk-SK" b="1" dirty="0">
                <a:ea typeface="+mn-lt"/>
                <a:cs typeface="+mn-lt"/>
              </a:rPr>
              <a:t> y </a:t>
            </a:r>
            <a:r>
              <a:rPr lang="sk-SK" b="1" dirty="0" err="1">
                <a:ea typeface="+mn-lt"/>
                <a:cs typeface="+mn-lt"/>
              </a:rPr>
              <a:t>autoritario</a:t>
            </a:r>
            <a:endParaRPr lang="sk-SK" dirty="0" err="1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b="1" dirty="0" err="1">
                <a:ea typeface="+mn-lt"/>
                <a:cs typeface="+mn-lt"/>
              </a:rPr>
              <a:t>censura</a:t>
            </a: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b="1" dirty="0" err="1">
                <a:ea typeface="+mn-lt"/>
                <a:cs typeface="+mn-lt"/>
              </a:rPr>
              <a:t>restablecimiento</a:t>
            </a:r>
            <a:r>
              <a:rPr lang="sk-SK" b="1" dirty="0">
                <a:ea typeface="+mn-lt"/>
                <a:cs typeface="+mn-lt"/>
              </a:rPr>
              <a:t> de </a:t>
            </a:r>
            <a:r>
              <a:rPr lang="sk-SK" b="1" dirty="0" err="1">
                <a:ea typeface="+mn-lt"/>
                <a:cs typeface="+mn-lt"/>
              </a:rPr>
              <a:t>las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relaciones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con</a:t>
            </a:r>
            <a:r>
              <a:rPr lang="sk-SK" b="1" dirty="0">
                <a:ea typeface="+mn-lt"/>
                <a:cs typeface="+mn-lt"/>
              </a:rPr>
              <a:t> la </a:t>
            </a:r>
            <a:r>
              <a:rPr lang="sk-SK" b="1" dirty="0" err="1">
                <a:ea typeface="+mn-lt"/>
                <a:cs typeface="+mn-lt"/>
              </a:rPr>
              <a:t>Iglesia</a:t>
            </a:r>
            <a:endParaRPr lang="sk-SK" dirty="0" err="1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sk-SK" b="1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sk-SK" b="1" dirty="0">
              <a:solidFill>
                <a:srgbClr val="000000"/>
              </a:solidFill>
              <a:cs typeface="Calibri"/>
            </a:endParaRPr>
          </a:p>
          <a:p>
            <a:pPr>
              <a:buNone/>
            </a:pPr>
            <a:endParaRPr lang="es-ES" b="1" dirty="0">
              <a:solidFill>
                <a:srgbClr val="4472C4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es-ES" dirty="0">
              <a:solidFill>
                <a:srgbClr val="000000"/>
              </a:solidFill>
              <a:cs typeface="Calibri"/>
            </a:endParaRPr>
          </a:p>
          <a:p>
            <a:pPr>
              <a:buNone/>
            </a:pPr>
            <a:endParaRPr lang="es-ES" b="1" dirty="0">
              <a:solidFill>
                <a:srgbClr val="4472C4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es-E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3355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03C4-43D0-4F1A-9251-A595E5E6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16" y="328254"/>
            <a:ext cx="11572567" cy="63730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histórico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 </a:t>
            </a:r>
            <a:r>
              <a:rPr lang="en-US" b="1" dirty="0">
                <a:latin typeface="Trebuchet MS"/>
              </a:rPr>
              <a:t>-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La </a:t>
            </a:r>
            <a:r>
              <a:rPr lang="sk-SK" b="1" dirty="0" err="1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posguerra</a:t>
            </a:r>
            <a:endParaRPr lang="sk-SK" b="1" dirty="0" err="1">
              <a:solidFill>
                <a:schemeClr val="accent2"/>
              </a:solidFill>
              <a:latin typeface="Trebuchet MS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3967-E726-4D27-B96D-3BBAF763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7" y="1174239"/>
            <a:ext cx="11486534" cy="538372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aislamiento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internacional</a:t>
            </a:r>
            <a:r>
              <a:rPr lang="sk-SK" b="1" dirty="0">
                <a:ea typeface="+mn-lt"/>
                <a:cs typeface="+mn-lt"/>
              </a:rPr>
              <a:t> (</a:t>
            </a:r>
            <a:r>
              <a:rPr lang="es-ES" b="1" dirty="0">
                <a:ea typeface="+mn-lt"/>
                <a:cs typeface="+mn-lt"/>
              </a:rPr>
              <a:t>bloqueo internacional</a:t>
            </a:r>
            <a:r>
              <a:rPr lang="sk-SK" dirty="0">
                <a:ea typeface="+mn-lt"/>
                <a:cs typeface="+mn-lt"/>
              </a:rPr>
              <a:t> – </a:t>
            </a:r>
            <a:r>
              <a:rPr lang="sk-SK" dirty="0" err="1">
                <a:ea typeface="+mn-lt"/>
                <a:cs typeface="+mn-lt"/>
              </a:rPr>
              <a:t>después</a:t>
            </a:r>
            <a:r>
              <a:rPr lang="sk-SK" dirty="0">
                <a:ea typeface="+mn-lt"/>
                <a:cs typeface="+mn-lt"/>
              </a:rPr>
              <a:t> de la </a:t>
            </a:r>
            <a:r>
              <a:rPr lang="sk-SK" dirty="0" err="1">
                <a:ea typeface="+mn-lt"/>
                <a:cs typeface="+mn-lt"/>
              </a:rPr>
              <a:t>derrota</a:t>
            </a:r>
            <a:br>
              <a:rPr lang="en-US" dirty="0"/>
            </a:br>
            <a:r>
              <a:rPr lang="sk-SK" dirty="0">
                <a:ea typeface="+mn-lt"/>
                <a:cs typeface="+mn-lt"/>
              </a:rPr>
              <a:t> de </a:t>
            </a:r>
            <a:r>
              <a:rPr lang="sk-SK" dirty="0" err="1">
                <a:ea typeface="+mn-lt"/>
                <a:cs typeface="+mn-lt"/>
              </a:rPr>
              <a:t>las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potencias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fascistas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en</a:t>
            </a:r>
            <a:r>
              <a:rPr lang="sk-SK" dirty="0">
                <a:ea typeface="+mn-lt"/>
                <a:cs typeface="+mn-lt"/>
              </a:rPr>
              <a:t> la 2. </a:t>
            </a:r>
            <a:r>
              <a:rPr lang="sk-SK" dirty="0" err="1">
                <a:ea typeface="+mn-lt"/>
                <a:cs typeface="+mn-lt"/>
              </a:rPr>
              <a:t>guerra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mundial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es-ES" b="1" dirty="0">
                <a:ea typeface="+mn-lt"/>
                <a:cs typeface="+mn-lt"/>
              </a:rPr>
              <a:t>España</a:t>
            </a:r>
            <a:r>
              <a:rPr lang="sk-SK" b="1" dirty="0">
                <a:ea typeface="+mn-lt"/>
                <a:cs typeface="+mn-lt"/>
              </a:rPr>
              <a:t> es </a:t>
            </a: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único</a:t>
            </a:r>
            <a:br>
              <a:rPr lang="sk-SK" b="1" dirty="0">
                <a:ea typeface="+mn-lt"/>
                <a:cs typeface="+mn-lt"/>
              </a:rPr>
            </a:b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país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fascista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sobreviviente</a:t>
            </a:r>
            <a:r>
              <a:rPr lang="es-ES" dirty="0">
                <a:ea typeface="+mn-lt"/>
                <a:cs typeface="+mn-lt"/>
              </a:rPr>
              <a:t>)</a:t>
            </a:r>
            <a:endParaRPr lang="sk-SK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dirty="0" err="1">
                <a:ea typeface="+mn-lt"/>
                <a:cs typeface="+mn-lt"/>
              </a:rPr>
              <a:t>se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aplicó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un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sistema</a:t>
            </a:r>
            <a:r>
              <a:rPr lang="sk-SK" b="1" dirty="0">
                <a:ea typeface="+mn-lt"/>
                <a:cs typeface="+mn-lt"/>
              </a:rPr>
              <a:t> de </a:t>
            </a:r>
            <a:r>
              <a:rPr lang="sk-SK" b="1" dirty="0" err="1">
                <a:ea typeface="+mn-lt"/>
                <a:cs typeface="+mn-lt"/>
              </a:rPr>
              <a:t>racionamiento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dirty="0">
                <a:ea typeface="+mn-lt"/>
                <a:cs typeface="+mn-lt"/>
              </a:rPr>
              <a:t>de los </a:t>
            </a:r>
            <a:r>
              <a:rPr lang="sk-SK" dirty="0" err="1">
                <a:ea typeface="+mn-lt"/>
                <a:cs typeface="+mn-lt"/>
              </a:rPr>
              <a:t>principales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alimentos</a:t>
            </a:r>
            <a:r>
              <a:rPr lang="sk-SK" dirty="0">
                <a:ea typeface="+mn-lt"/>
                <a:cs typeface="+mn-lt"/>
              </a:rPr>
              <a:t> </a:t>
            </a:r>
            <a:br>
              <a:rPr lang="sk-SK" dirty="0">
                <a:ea typeface="+mn-lt"/>
                <a:cs typeface="+mn-lt"/>
              </a:rPr>
            </a:br>
            <a:r>
              <a:rPr lang="sk-SK" dirty="0">
                <a:ea typeface="+mn-lt"/>
                <a:cs typeface="+mn-lt"/>
              </a:rPr>
              <a:t>(</a:t>
            </a:r>
            <a:r>
              <a:rPr lang="sk-SK" dirty="0" err="1">
                <a:ea typeface="+mn-lt"/>
                <a:cs typeface="+mn-lt"/>
              </a:rPr>
              <a:t>repartición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gubernamental</a:t>
            </a:r>
            <a:r>
              <a:rPr lang="sk-SK" dirty="0">
                <a:ea typeface="+mn-lt"/>
                <a:cs typeface="+mn-lt"/>
              </a:rPr>
              <a:t> de los </a:t>
            </a:r>
            <a:r>
              <a:rPr lang="sk-SK" dirty="0" err="1">
                <a:ea typeface="+mn-lt"/>
                <a:cs typeface="+mn-lt"/>
              </a:rPr>
              <a:t>alimentos</a:t>
            </a:r>
            <a:r>
              <a:rPr lang="sk-SK" dirty="0">
                <a:ea typeface="+mn-lt"/>
                <a:cs typeface="+mn-lt"/>
              </a:rPr>
              <a:t> a </a:t>
            </a:r>
            <a:r>
              <a:rPr lang="sk-SK" dirty="0" err="1">
                <a:ea typeface="+mn-lt"/>
                <a:cs typeface="+mn-lt"/>
              </a:rPr>
              <a:t>causa</a:t>
            </a:r>
            <a:r>
              <a:rPr lang="sk-SK" dirty="0">
                <a:ea typeface="+mn-lt"/>
                <a:cs typeface="+mn-lt"/>
              </a:rPr>
              <a:t> de </a:t>
            </a:r>
            <a:r>
              <a:rPr lang="sk-SK" dirty="0" err="1">
                <a:ea typeface="+mn-lt"/>
                <a:cs typeface="+mn-lt"/>
              </a:rPr>
              <a:t>su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escacez</a:t>
            </a:r>
            <a:r>
              <a:rPr lang="sk-SK" dirty="0">
                <a:ea typeface="+mn-lt"/>
                <a:cs typeface="+mn-lt"/>
              </a:rPr>
              <a:t>) - </a:t>
            </a:r>
            <a:r>
              <a:rPr lang="sk-SK" dirty="0" err="1">
                <a:ea typeface="+mn-lt"/>
                <a:cs typeface="+mn-lt"/>
              </a:rPr>
              <a:t>insuficiente</a:t>
            </a:r>
            <a:r>
              <a:rPr lang="sk-SK" dirty="0">
                <a:ea typeface="+mn-lt"/>
                <a:cs typeface="+mn-lt"/>
              </a:rPr>
              <a:t> - </a:t>
            </a:r>
            <a:r>
              <a:rPr lang="sk-SK" b="1" dirty="0" err="1">
                <a:ea typeface="+mn-lt"/>
                <a:cs typeface="+mn-lt"/>
              </a:rPr>
              <a:t>años</a:t>
            </a:r>
            <a:r>
              <a:rPr lang="sk-SK" b="1" dirty="0">
                <a:ea typeface="+mn-lt"/>
                <a:cs typeface="+mn-lt"/>
              </a:rPr>
              <a:t> de </a:t>
            </a:r>
            <a:r>
              <a:rPr lang="sk-SK" b="1" dirty="0" err="1">
                <a:ea typeface="+mn-lt"/>
                <a:cs typeface="+mn-lt"/>
              </a:rPr>
              <a:t>hambre</a:t>
            </a:r>
            <a:r>
              <a:rPr lang="sk-SK" b="1" dirty="0">
                <a:ea typeface="+mn-lt"/>
                <a:cs typeface="+mn-lt"/>
              </a:rPr>
              <a:t> y </a:t>
            </a:r>
            <a:r>
              <a:rPr lang="sk-SK" b="1" dirty="0" err="1">
                <a:ea typeface="+mn-lt"/>
                <a:cs typeface="+mn-lt"/>
              </a:rPr>
              <a:t>miseria</a:t>
            </a:r>
            <a:r>
              <a:rPr lang="sk-SK" b="1" dirty="0">
                <a:ea typeface="+mn-lt"/>
                <a:cs typeface="+mn-lt"/>
              </a:rPr>
              <a:t> </a:t>
            </a:r>
            <a:endParaRPr lang="sk-SK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b="1" dirty="0" err="1">
                <a:ea typeface="+mn-lt"/>
                <a:cs typeface="+mn-lt"/>
              </a:rPr>
              <a:t>paro</a:t>
            </a:r>
            <a:r>
              <a:rPr lang="sk-SK" b="1" dirty="0">
                <a:ea typeface="+mn-lt"/>
                <a:cs typeface="+mn-lt"/>
              </a:rPr>
              <a:t> de la </a:t>
            </a:r>
            <a:r>
              <a:rPr lang="sk-SK" b="1" dirty="0" err="1">
                <a:ea typeface="+mn-lt"/>
                <a:cs typeface="+mn-lt"/>
              </a:rPr>
              <a:t>economía</a:t>
            </a:r>
            <a:r>
              <a:rPr lang="sk-SK" b="1" dirty="0">
                <a:ea typeface="+mn-lt"/>
                <a:cs typeface="+mn-lt"/>
              </a:rPr>
              <a:t>, </a:t>
            </a:r>
            <a:r>
              <a:rPr lang="sk-SK" b="1" dirty="0" err="1">
                <a:ea typeface="+mn-lt"/>
                <a:cs typeface="+mn-lt"/>
              </a:rPr>
              <a:t>crecimiento</a:t>
            </a:r>
            <a:r>
              <a:rPr lang="sk-SK" b="1" dirty="0">
                <a:ea typeface="+mn-lt"/>
                <a:cs typeface="+mn-lt"/>
              </a:rPr>
              <a:t> de la </a:t>
            </a:r>
            <a:r>
              <a:rPr lang="sk-SK" b="1" dirty="0" err="1">
                <a:ea typeface="+mn-lt"/>
                <a:cs typeface="+mn-lt"/>
              </a:rPr>
              <a:t>población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activa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agraria</a:t>
            </a:r>
            <a:r>
              <a:rPr lang="sk-SK" b="1" dirty="0">
                <a:ea typeface="+mn-lt"/>
                <a:cs typeface="+mn-lt"/>
              </a:rPr>
              <a:t>, </a:t>
            </a:r>
            <a:r>
              <a:rPr lang="sk-SK" b="1" dirty="0" err="1">
                <a:ea typeface="+mn-lt"/>
                <a:cs typeface="+mn-lt"/>
              </a:rPr>
              <a:t>hambre</a:t>
            </a:r>
            <a:r>
              <a:rPr lang="sk-SK" b="1" dirty="0">
                <a:ea typeface="+mn-lt"/>
                <a:cs typeface="+mn-lt"/>
              </a:rPr>
              <a:t>, </a:t>
            </a:r>
            <a:br>
              <a:rPr lang="en-US" dirty="0"/>
            </a:br>
            <a:r>
              <a:rPr lang="sk-SK" b="1" dirty="0" err="1">
                <a:ea typeface="+mn-lt"/>
                <a:cs typeface="+mn-lt"/>
              </a:rPr>
              <a:t>pobreza</a:t>
            </a:r>
            <a:r>
              <a:rPr lang="sk-SK" b="1" dirty="0">
                <a:ea typeface="+mn-lt"/>
                <a:cs typeface="+mn-lt"/>
              </a:rPr>
              <a:t>, </a:t>
            </a: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mercado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negro</a:t>
            </a:r>
            <a:r>
              <a:rPr lang="sk-SK" b="1" dirty="0">
                <a:ea typeface="+mn-lt"/>
                <a:cs typeface="+mn-lt"/>
              </a:rPr>
              <a:t> (</a:t>
            </a: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estraperlo</a:t>
            </a:r>
            <a:r>
              <a:rPr lang="es-ES" dirty="0">
                <a:ea typeface="+mn-lt"/>
                <a:cs typeface="+mn-lt"/>
              </a:rPr>
              <a:t>)</a:t>
            </a:r>
            <a:r>
              <a:rPr lang="sk-SK" dirty="0">
                <a:ea typeface="+mn-lt"/>
                <a:cs typeface="+mn-lt"/>
              </a:rPr>
              <a:t>, </a:t>
            </a:r>
            <a:r>
              <a:rPr lang="sk-SK" b="1" dirty="0" err="1">
                <a:ea typeface="+mn-lt"/>
                <a:cs typeface="+mn-lt"/>
              </a:rPr>
              <a:t>fuerte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inflación</a:t>
            </a:r>
            <a:r>
              <a:rPr lang="sk-SK" dirty="0">
                <a:ea typeface="+mn-lt"/>
                <a:cs typeface="+mn-lt"/>
              </a:rPr>
              <a:t>... </a:t>
            </a:r>
            <a:r>
              <a:rPr lang="sk-SK" b="1" dirty="0">
                <a:ea typeface="+mn-lt"/>
                <a:cs typeface="+mn-lt"/>
              </a:rPr>
              <a:t>→ </a:t>
            </a:r>
            <a:r>
              <a:rPr lang="sk-SK" b="1" dirty="0" err="1">
                <a:ea typeface="+mn-lt"/>
                <a:cs typeface="+mn-lt"/>
              </a:rPr>
              <a:t>profunda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crisis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económica</a:t>
            </a: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sk-SK" b="1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sk-SK" b="1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sk-SK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es-ES" b="1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es-ES" b="1" dirty="0">
              <a:solidFill>
                <a:srgbClr val="000000"/>
              </a:solidFill>
              <a:cs typeface="Calibri"/>
            </a:endParaRPr>
          </a:p>
          <a:p>
            <a:pPr>
              <a:buNone/>
            </a:pPr>
            <a:endParaRPr lang="es-ES" b="1" dirty="0">
              <a:solidFill>
                <a:srgbClr val="4472C4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es-ES" dirty="0">
              <a:solidFill>
                <a:srgbClr val="000000"/>
              </a:solidFill>
              <a:cs typeface="Calibri"/>
            </a:endParaRPr>
          </a:p>
          <a:p>
            <a:pPr>
              <a:buNone/>
            </a:pPr>
            <a:endParaRPr lang="es-ES" b="1" dirty="0">
              <a:solidFill>
                <a:srgbClr val="4472C4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es-E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5359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03C4-43D0-4F1A-9251-A595E5E6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716" y="328254"/>
            <a:ext cx="11572567" cy="1116627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histórico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 </a:t>
            </a:r>
            <a:br>
              <a:rPr lang="en-US" b="1" dirty="0">
                <a:solidFill>
                  <a:schemeClr val="accent1"/>
                </a:solidFill>
                <a:latin typeface="Trebuchet MS"/>
                <a:ea typeface="+mj-lt"/>
                <a:cs typeface="+mj-lt"/>
              </a:rPr>
            </a:b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La </a:t>
            </a:r>
            <a:r>
              <a:rPr lang="sk-SK" b="1" dirty="0" err="1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recuperación</a:t>
            </a: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 </a:t>
            </a:r>
            <a:r>
              <a:rPr lang="sk-SK" b="1" dirty="0" err="1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económica</a:t>
            </a: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 </a:t>
            </a:r>
            <a:r>
              <a:rPr lang="sk-SK" b="1" dirty="0">
                <a:ea typeface="+mj-lt"/>
                <a:cs typeface="+mj-lt"/>
              </a:rPr>
              <a:t>(1953 - 1973</a:t>
            </a:r>
            <a:r>
              <a:rPr lang="es-ES" dirty="0">
                <a:ea typeface="+mj-lt"/>
                <a:cs typeface="+mj-lt"/>
              </a:rPr>
              <a:t>)</a:t>
            </a:r>
            <a:endParaRPr lang="sk-SK" b="1" dirty="0" err="1">
              <a:solidFill>
                <a:schemeClr val="accent2"/>
              </a:solidFill>
              <a:latin typeface="Trebuchet MS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3967-E726-4D27-B96D-3BBAF763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7" y="1788755"/>
            <a:ext cx="11486534" cy="476920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sk-SK" dirty="0" err="1">
                <a:ea typeface="+mn-lt"/>
                <a:cs typeface="+mn-lt"/>
              </a:rPr>
              <a:t>las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etapas</a:t>
            </a:r>
            <a:r>
              <a:rPr lang="sk-SK" dirty="0">
                <a:ea typeface="+mn-lt"/>
                <a:cs typeface="+mn-lt"/>
              </a:rPr>
              <a:t> 3 y 4 (</a:t>
            </a:r>
            <a:r>
              <a:rPr lang="es-ES" dirty="0">
                <a:ea typeface="+mn-lt"/>
                <a:cs typeface="+mn-lt"/>
              </a:rPr>
              <a:t>La ruptura del aislamiento </a:t>
            </a:r>
            <a:r>
              <a:rPr lang="sk-SK" dirty="0">
                <a:ea typeface="+mn-lt"/>
                <a:cs typeface="+mn-lt"/>
              </a:rPr>
              <a:t>y </a:t>
            </a:r>
            <a:r>
              <a:rPr lang="es-ES" dirty="0">
                <a:ea typeface="+mn-lt"/>
                <a:cs typeface="+mn-lt"/>
              </a:rPr>
              <a:t>Apertura al exterior y desarrollo económico)</a:t>
            </a:r>
            <a:endParaRPr lang="sk-SK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r>
              <a:rPr lang="es-ES" b="1" dirty="0">
                <a:ea typeface="+mn-lt"/>
                <a:cs typeface="+mn-lt"/>
              </a:rPr>
              <a:t>España </a:t>
            </a:r>
            <a:r>
              <a:rPr lang="es-ES" b="1" dirty="0" err="1">
                <a:ea typeface="+mn-lt"/>
                <a:cs typeface="+mn-lt"/>
              </a:rPr>
              <a:t>romp</a:t>
            </a:r>
            <a:r>
              <a:rPr lang="sk-SK" b="1" dirty="0">
                <a:ea typeface="+mn-lt"/>
                <a:cs typeface="+mn-lt"/>
              </a:rPr>
              <a:t>e</a:t>
            </a:r>
            <a:r>
              <a:rPr lang="es-ES" b="1" dirty="0">
                <a:ea typeface="+mn-lt"/>
                <a:cs typeface="+mn-lt"/>
              </a:rPr>
              <a:t> su aislamiento internacional</a:t>
            </a:r>
            <a:endParaRPr lang="sk-SK" dirty="0"/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sk-SK" b="1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sk-SK" b="1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sk-SK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es-ES" b="1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Font typeface="Arial"/>
              <a:buChar char="•"/>
            </a:pPr>
            <a:endParaRPr lang="es-ES" b="1" dirty="0">
              <a:solidFill>
                <a:srgbClr val="000000"/>
              </a:solidFill>
              <a:cs typeface="Calibri"/>
            </a:endParaRPr>
          </a:p>
          <a:p>
            <a:pPr>
              <a:buNone/>
            </a:pPr>
            <a:endParaRPr lang="es-ES" b="1" dirty="0">
              <a:solidFill>
                <a:srgbClr val="4472C4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es-ES" dirty="0">
              <a:solidFill>
                <a:srgbClr val="000000"/>
              </a:solidFill>
              <a:cs typeface="Calibri"/>
            </a:endParaRPr>
          </a:p>
          <a:p>
            <a:pPr>
              <a:buNone/>
            </a:pPr>
            <a:endParaRPr lang="es-ES" b="1" dirty="0">
              <a:solidFill>
                <a:srgbClr val="4472C4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es-E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7404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Situación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literatura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en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endParaRPr lang="en-US" dirty="0" err="1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309432"/>
            <a:ext cx="11572567" cy="512562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dirty="0" err="1">
                <a:ea typeface="+mn-lt"/>
                <a:cs typeface="+mn-lt"/>
              </a:rPr>
              <a:t>desorientación</a:t>
            </a:r>
            <a:r>
              <a:rPr lang="en-US" b="1" dirty="0">
                <a:ea typeface="+mn-lt"/>
                <a:cs typeface="+mn-lt"/>
              </a:rPr>
              <a:t> cultural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n-US" b="1" dirty="0" err="1">
                <a:ea typeface="+mn-lt"/>
                <a:cs typeface="+mn-lt"/>
              </a:rPr>
              <a:t>exilio</a:t>
            </a:r>
            <a:r>
              <a:rPr lang="en-US" b="1" dirty="0">
                <a:ea typeface="+mn-lt"/>
                <a:cs typeface="+mn-lt"/>
              </a:rPr>
              <a:t> de </a:t>
            </a:r>
            <a:r>
              <a:rPr lang="en-US" b="1" dirty="0" err="1">
                <a:ea typeface="+mn-lt"/>
                <a:cs typeface="+mn-lt"/>
              </a:rPr>
              <a:t>muchos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escritores</a:t>
            </a:r>
            <a:r>
              <a:rPr lang="en-US" b="1" dirty="0">
                <a:ea typeface="+mn-lt"/>
                <a:cs typeface="+mn-lt"/>
              </a:rPr>
              <a:t> (</a:t>
            </a:r>
            <a:r>
              <a:rPr lang="en-US" b="1" dirty="0" err="1">
                <a:ea typeface="+mn-lt"/>
                <a:cs typeface="+mn-lt"/>
              </a:rPr>
              <a:t>apoyantes</a:t>
            </a:r>
            <a:r>
              <a:rPr lang="en-US" b="1" dirty="0">
                <a:ea typeface="+mn-lt"/>
                <a:cs typeface="+mn-lt"/>
              </a:rPr>
              <a:t> de los </a:t>
            </a:r>
            <a:r>
              <a:rPr lang="en-US" b="1" dirty="0" err="1">
                <a:ea typeface="+mn-lt"/>
                <a:cs typeface="+mn-lt"/>
              </a:rPr>
              <a:t>republicanos</a:t>
            </a:r>
            <a:r>
              <a:rPr lang="en-US" b="1" dirty="0">
                <a:ea typeface="+mn-lt"/>
                <a:cs typeface="+mn-lt"/>
              </a:rPr>
              <a:t>)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n-US" dirty="0" err="1">
                <a:ea typeface="+mn-lt"/>
                <a:cs typeface="+mn-lt"/>
              </a:rPr>
              <a:t>roptura</a:t>
            </a:r>
            <a:r>
              <a:rPr lang="en-US" dirty="0">
                <a:ea typeface="+mn-lt"/>
                <a:cs typeface="+mn-lt"/>
              </a:rPr>
              <a:t> con la </a:t>
            </a:r>
            <a:r>
              <a:rPr lang="en-US" dirty="0" err="1">
                <a:ea typeface="+mn-lt"/>
                <a:cs typeface="+mn-lt"/>
              </a:rPr>
              <a:t>tradición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inmediata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quedan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prohibidas</a:t>
            </a:r>
            <a:r>
              <a:rPr lang="en-US" b="1" dirty="0">
                <a:ea typeface="+mn-lt"/>
                <a:cs typeface="+mn-lt"/>
              </a:rPr>
              <a:t> las </a:t>
            </a:r>
            <a:r>
              <a:rPr lang="en-US" b="1" dirty="0" err="1">
                <a:ea typeface="+mn-lt"/>
                <a:cs typeface="+mn-lt"/>
              </a:rPr>
              <a:t>novelas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sociales</a:t>
            </a:r>
            <a:r>
              <a:rPr lang="en-US" b="1" dirty="0">
                <a:ea typeface="+mn-lt"/>
                <a:cs typeface="+mn-lt"/>
              </a:rPr>
              <a:t> de </a:t>
            </a:r>
            <a:r>
              <a:rPr lang="en-US" b="1" dirty="0" err="1">
                <a:ea typeface="+mn-lt"/>
                <a:cs typeface="+mn-lt"/>
              </a:rPr>
              <a:t>preguerra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así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como</a:t>
            </a:r>
            <a:r>
              <a:rPr lang="en-US" b="1" dirty="0">
                <a:ea typeface="+mn-lt"/>
                <a:cs typeface="+mn-lt"/>
              </a:rPr>
              <a:t> las </a:t>
            </a:r>
            <a:r>
              <a:rPr lang="en-US" b="1" dirty="0" err="1">
                <a:ea typeface="+mn-lt"/>
                <a:cs typeface="+mn-lt"/>
              </a:rPr>
              <a:t>obras</a:t>
            </a:r>
            <a:r>
              <a:rPr lang="en-US" b="1" dirty="0">
                <a:ea typeface="+mn-lt"/>
                <a:cs typeface="+mn-lt"/>
              </a:rPr>
              <a:t> de los </a:t>
            </a:r>
            <a:r>
              <a:rPr lang="en-US" b="1" dirty="0" err="1">
                <a:ea typeface="+mn-lt"/>
                <a:cs typeface="+mn-lt"/>
              </a:rPr>
              <a:t>exiliados</a:t>
            </a:r>
            <a:r>
              <a:rPr lang="en-US" b="1" dirty="0">
                <a:ea typeface="+mn-lt"/>
                <a:cs typeface="+mn-lt"/>
              </a:rPr>
              <a:t> --&gt; </a:t>
            </a:r>
            <a:r>
              <a:rPr lang="en-US" b="1" dirty="0" err="1">
                <a:ea typeface="+mn-lt"/>
                <a:cs typeface="+mn-lt"/>
              </a:rPr>
              <a:t>discontinuidad</a:t>
            </a:r>
            <a:endParaRPr lang="en-US" b="1" dirty="0">
              <a:ea typeface="+mn-lt"/>
              <a:cs typeface="+mn-lt"/>
            </a:endParaRPr>
          </a:p>
          <a:p>
            <a:r>
              <a:rPr lang="en-US" b="1" dirty="0" err="1">
                <a:cs typeface="Calibri" panose="020F0502020204030204"/>
              </a:rPr>
              <a:t>empobrecimiento</a:t>
            </a:r>
            <a:r>
              <a:rPr lang="en-US" b="1" dirty="0">
                <a:cs typeface="Calibri" panose="020F0502020204030204"/>
              </a:rPr>
              <a:t> cultural</a:t>
            </a:r>
          </a:p>
          <a:p>
            <a:r>
              <a:rPr lang="en-US" b="1" dirty="0" err="1">
                <a:cs typeface="Calibri" panose="020F0502020204030204"/>
              </a:rPr>
              <a:t>alteración</a:t>
            </a:r>
            <a:r>
              <a:rPr lang="en-US" b="1" dirty="0">
                <a:cs typeface="Calibri" panose="020F0502020204030204"/>
              </a:rPr>
              <a:t> de la </a:t>
            </a:r>
            <a:r>
              <a:rPr lang="en-US" b="1" dirty="0" err="1">
                <a:cs typeface="Calibri" panose="020F0502020204030204"/>
              </a:rPr>
              <a:t>vida</a:t>
            </a:r>
            <a:r>
              <a:rPr lang="en-US" b="1" dirty="0">
                <a:cs typeface="Calibri" panose="020F0502020204030204"/>
              </a:rPr>
              <a:t> </a:t>
            </a:r>
            <a:r>
              <a:rPr lang="en-US" b="1" dirty="0" err="1">
                <a:cs typeface="Calibri" panose="020F0502020204030204"/>
              </a:rPr>
              <a:t>intelectual</a:t>
            </a:r>
            <a:endParaRPr lang="en-US" b="1" dirty="0">
              <a:cs typeface="Calibri" panose="020F0502020204030204"/>
            </a:endParaRPr>
          </a:p>
          <a:p>
            <a:r>
              <a:rPr lang="en-US" b="1" dirty="0">
                <a:cs typeface="Calibri" panose="020F0502020204030204"/>
              </a:rPr>
              <a:t>España </a:t>
            </a:r>
            <a:r>
              <a:rPr lang="en-US" b="1" dirty="0" err="1">
                <a:cs typeface="Calibri" panose="020F0502020204030204"/>
              </a:rPr>
              <a:t>carece</a:t>
            </a:r>
            <a:r>
              <a:rPr lang="en-US" b="1" dirty="0">
                <a:cs typeface="Calibri" panose="020F0502020204030204"/>
              </a:rPr>
              <a:t> de </a:t>
            </a:r>
            <a:r>
              <a:rPr lang="en-US" b="1" dirty="0" err="1">
                <a:cs typeface="Calibri" panose="020F0502020204030204"/>
              </a:rPr>
              <a:t>libertades</a:t>
            </a:r>
            <a:r>
              <a:rPr lang="en-US" b="1" dirty="0">
                <a:cs typeface="Calibri" panose="020F0502020204030204"/>
              </a:rPr>
              <a:t> </a:t>
            </a:r>
            <a:r>
              <a:rPr lang="en-US" b="1" dirty="0" err="1">
                <a:cs typeface="Calibri" panose="020F0502020204030204"/>
              </a:rPr>
              <a:t>fundamentales</a:t>
            </a:r>
            <a:endParaRPr lang="en-US" b="1" dirty="0">
              <a:cs typeface="Calibri" panose="020F0502020204030204"/>
            </a:endParaRPr>
          </a:p>
          <a:p>
            <a:r>
              <a:rPr lang="en-US" b="1" dirty="0" err="1">
                <a:cs typeface="Calibri" panose="020F0502020204030204"/>
              </a:rPr>
              <a:t>restricciones</a:t>
            </a:r>
            <a:r>
              <a:rPr lang="en-US" b="1" dirty="0">
                <a:cs typeface="Calibri" panose="020F0502020204030204"/>
              </a:rPr>
              <a:t> y </a:t>
            </a:r>
            <a:r>
              <a:rPr lang="en-US" b="1" dirty="0" err="1">
                <a:cs typeface="Calibri" panose="020F0502020204030204"/>
              </a:rPr>
              <a:t>vigilancia</a:t>
            </a:r>
            <a:r>
              <a:rPr lang="en-US" b="1" dirty="0">
                <a:cs typeface="Calibri" panose="020F0502020204030204"/>
              </a:rPr>
              <a:t> de la </a:t>
            </a:r>
            <a:r>
              <a:rPr lang="en-US" b="1" dirty="0" err="1">
                <a:cs typeface="Calibri" panose="020F0502020204030204"/>
              </a:rPr>
              <a:t>literatura</a:t>
            </a:r>
            <a:r>
              <a:rPr lang="en-US" b="1" dirty="0">
                <a:cs typeface="Calibri" panose="020F0502020204030204"/>
              </a:rPr>
              <a:t> (</a:t>
            </a:r>
            <a:r>
              <a:rPr lang="en-US" b="1" dirty="0" err="1">
                <a:cs typeface="Calibri" panose="020F0502020204030204"/>
              </a:rPr>
              <a:t>censura</a:t>
            </a:r>
            <a:r>
              <a:rPr lang="en-US" b="1" dirty="0">
                <a:cs typeface="Calibri" panose="020F0502020204030204"/>
              </a:rPr>
              <a:t>)</a:t>
            </a:r>
          </a:p>
          <a:p>
            <a:r>
              <a:rPr lang="en-US" dirty="0">
                <a:cs typeface="Calibri" panose="020F0502020204030204"/>
              </a:rPr>
              <a:t>la </a:t>
            </a:r>
            <a:r>
              <a:rPr lang="en-US" dirty="0" err="1">
                <a:cs typeface="Calibri" panose="020F0502020204030204"/>
              </a:rPr>
              <a:t>novela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tuvo</a:t>
            </a:r>
            <a:r>
              <a:rPr lang="en-US" dirty="0">
                <a:cs typeface="Calibri" panose="020F0502020204030204"/>
              </a:rPr>
              <a:t> que </a:t>
            </a:r>
            <a:r>
              <a:rPr lang="en-US" dirty="0" err="1">
                <a:cs typeface="Calibri" panose="020F0502020204030204"/>
              </a:rPr>
              <a:t>afrontar</a:t>
            </a:r>
            <a:r>
              <a:rPr lang="en-US" b="1" dirty="0">
                <a:cs typeface="Calibri" panose="020F0502020204030204"/>
              </a:rPr>
              <a:t> </a:t>
            </a:r>
            <a:r>
              <a:rPr lang="en-US" b="1" dirty="0" err="1">
                <a:cs typeface="Calibri" panose="020F0502020204030204"/>
              </a:rPr>
              <a:t>consignas</a:t>
            </a:r>
            <a:r>
              <a:rPr lang="en-US" b="1" dirty="0">
                <a:cs typeface="Calibri" panose="020F0502020204030204"/>
              </a:rPr>
              <a:t> </a:t>
            </a:r>
            <a:r>
              <a:rPr lang="en-US" b="1" dirty="0" err="1">
                <a:cs typeface="Calibri" panose="020F0502020204030204"/>
              </a:rPr>
              <a:t>oficiales</a:t>
            </a:r>
            <a:r>
              <a:rPr lang="en-US" b="1" dirty="0">
                <a:cs typeface="Calibri" panose="020F0502020204030204"/>
              </a:rPr>
              <a:t>, la propaganda y la </a:t>
            </a:r>
            <a:r>
              <a:rPr lang="en-US" b="1" dirty="0" err="1">
                <a:cs typeface="Calibri" panose="020F0502020204030204"/>
              </a:rPr>
              <a:t>exaltación</a:t>
            </a:r>
            <a:r>
              <a:rPr lang="en-US" b="1" dirty="0">
                <a:cs typeface="Calibri" panose="020F0502020204030204"/>
              </a:rPr>
              <a:t> </a:t>
            </a:r>
            <a:r>
              <a:rPr lang="en-US" b="1" dirty="0" err="1">
                <a:cs typeface="Calibri" panose="020F0502020204030204"/>
              </a:rPr>
              <a:t>patriótica</a:t>
            </a:r>
            <a:endParaRPr lang="en-US" b="1" dirty="0">
              <a:cs typeface="Calibri" panose="020F0502020204030204"/>
            </a:endParaRPr>
          </a:p>
          <a:p>
            <a:r>
              <a:rPr lang="en-US" b="1" dirty="0" err="1">
                <a:ea typeface="+mn-lt"/>
                <a:cs typeface="+mn-lt"/>
              </a:rPr>
              <a:t>exilio</a:t>
            </a:r>
            <a:r>
              <a:rPr lang="en-US" b="1" dirty="0">
                <a:ea typeface="+mn-lt"/>
                <a:cs typeface="+mn-lt"/>
              </a:rPr>
              <a:t> interior,  </a:t>
            </a:r>
            <a:r>
              <a:rPr lang="en-US" b="1" dirty="0" err="1">
                <a:ea typeface="+mn-lt"/>
                <a:cs typeface="+mn-lt"/>
              </a:rPr>
              <a:t>autocensura</a:t>
            </a:r>
            <a:endParaRPr lang="en-US" b="1">
              <a:ea typeface="+mn-lt"/>
              <a:cs typeface="+mn-lt"/>
            </a:endParaRPr>
          </a:p>
          <a:p>
            <a:endParaRPr lang="en-US" b="1" dirty="0">
              <a:cs typeface="Calibri" panose="020F0502020204030204"/>
            </a:endParaRPr>
          </a:p>
          <a:p>
            <a:endParaRPr lang="en-US" b="1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08864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ext&#10;&#10;Description automatically generated">
            <a:extLst>
              <a:ext uri="{FF2B5EF4-FFF2-40B4-BE49-F238E27FC236}">
                <a16:creationId xmlns:a16="http://schemas.microsoft.com/office/drawing/2014/main" id="{91F214AC-C906-4F64-9072-03095224A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11" y="1028699"/>
            <a:ext cx="11149780" cy="359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0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novela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endParaRPr lang="en-US" dirty="0" err="1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309432"/>
            <a:ext cx="11572567" cy="51256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</a:rPr>
              <a:t>el </a:t>
            </a:r>
            <a:r>
              <a:rPr lang="en-US" dirty="0" err="1">
                <a:ea typeface="+mn-lt"/>
                <a:cs typeface="+mn-lt"/>
              </a:rPr>
              <a:t>regreso</a:t>
            </a:r>
            <a:r>
              <a:rPr lang="en-US" dirty="0">
                <a:ea typeface="+mn-lt"/>
                <a:cs typeface="+mn-lt"/>
              </a:rPr>
              <a:t> a los </a:t>
            </a:r>
            <a:r>
              <a:rPr lang="en-US" dirty="0" err="1">
                <a:ea typeface="+mn-lt"/>
                <a:cs typeface="+mn-lt"/>
              </a:rPr>
              <a:t>caminos</a:t>
            </a:r>
            <a:r>
              <a:rPr lang="en-US" dirty="0">
                <a:ea typeface="+mn-lt"/>
                <a:cs typeface="+mn-lt"/>
              </a:rPr>
              <a:t> del </a:t>
            </a:r>
            <a:r>
              <a:rPr lang="en-US" b="1" dirty="0" err="1">
                <a:ea typeface="+mn-lt"/>
                <a:cs typeface="+mn-lt"/>
              </a:rPr>
              <a:t>realismo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</a:rPr>
              <a:t>(</a:t>
            </a:r>
            <a:r>
              <a:rPr lang="en-US" b="1" dirty="0">
                <a:ea typeface="+mn-lt"/>
                <a:cs typeface="+mn-lt"/>
              </a:rPr>
              <a:t>del </a:t>
            </a:r>
            <a:r>
              <a:rPr lang="en-US" b="1" dirty="0" err="1">
                <a:ea typeface="+mn-lt"/>
                <a:cs typeface="+mn-lt"/>
              </a:rPr>
              <a:t>siglo</a:t>
            </a:r>
            <a:r>
              <a:rPr lang="en-US" b="1" dirty="0">
                <a:ea typeface="+mn-lt"/>
                <a:cs typeface="+mn-lt"/>
              </a:rPr>
              <a:t> XIX y </a:t>
            </a:r>
            <a:r>
              <a:rPr lang="en-US" b="1" dirty="0" err="1">
                <a:ea typeface="+mn-lt"/>
                <a:cs typeface="+mn-lt"/>
              </a:rPr>
              <a:t>realismo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barojiano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 err="1">
              <a:cs typeface="Calibri"/>
            </a:endParaRPr>
          </a:p>
          <a:p>
            <a:r>
              <a:rPr lang="en-US" b="1" dirty="0">
                <a:ea typeface="+mn-lt"/>
                <a:cs typeface="+mn-lt"/>
              </a:rPr>
              <a:t>en la </a:t>
            </a:r>
            <a:r>
              <a:rPr lang="en-US" b="1" dirty="0" err="1">
                <a:ea typeface="+mn-lt"/>
                <a:cs typeface="+mn-lt"/>
              </a:rPr>
              <a:t>inmediata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posguerra</a:t>
            </a:r>
            <a:r>
              <a:rPr lang="en-US" b="1" dirty="0">
                <a:ea typeface="+mn-lt"/>
                <a:cs typeface="+mn-lt"/>
              </a:rPr>
              <a:t> (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los </a:t>
            </a:r>
            <a:r>
              <a:rPr lang="en-US" b="1" dirty="0" err="1">
                <a:solidFill>
                  <a:schemeClr val="accent1"/>
                </a:solidFill>
                <a:ea typeface="+mn-lt"/>
                <a:cs typeface="+mn-lt"/>
              </a:rPr>
              <a:t>años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 40</a:t>
            </a:r>
            <a:r>
              <a:rPr lang="en-US" b="1" dirty="0">
                <a:ea typeface="+mn-lt"/>
                <a:cs typeface="+mn-lt"/>
              </a:rPr>
              <a:t>) </a:t>
            </a:r>
            <a:r>
              <a:rPr lang="en-US" b="1" dirty="0" err="1">
                <a:ea typeface="+mn-lt"/>
                <a:cs typeface="+mn-lt"/>
              </a:rPr>
              <a:t>destaca</a:t>
            </a:r>
            <a:r>
              <a:rPr lang="en-US" dirty="0">
                <a:ea typeface="+mn-lt"/>
                <a:cs typeface="+mn-lt"/>
              </a:rPr>
              <a:t> lo que se ha </a:t>
            </a:r>
            <a:r>
              <a:rPr lang="en-US" dirty="0" err="1">
                <a:ea typeface="+mn-lt"/>
                <a:cs typeface="+mn-lt"/>
              </a:rPr>
              <a:t>llamado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chemeClr val="accent1"/>
                </a:solidFill>
                <a:ea typeface="+mn-lt"/>
                <a:cs typeface="+mn-lt"/>
              </a:rPr>
              <a:t>novela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chemeClr val="accent1"/>
                </a:solidFill>
                <a:ea typeface="+mn-lt"/>
                <a:cs typeface="+mn-lt"/>
              </a:rPr>
              <a:t>existencial</a:t>
            </a:r>
            <a:endParaRPr lang="en-US" b="1">
              <a:solidFill>
                <a:schemeClr val="accent1"/>
              </a:solidFill>
              <a:cs typeface="Calibri"/>
            </a:endParaRPr>
          </a:p>
          <a:p>
            <a:r>
              <a:rPr lang="en-US" b="1" dirty="0" err="1">
                <a:ea typeface="+mn-lt"/>
                <a:cs typeface="+mn-lt"/>
              </a:rPr>
              <a:t>posteriormente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ya</a:t>
            </a:r>
            <a:r>
              <a:rPr lang="en-US" b="1" dirty="0">
                <a:ea typeface="+mn-lt"/>
                <a:cs typeface="+mn-lt"/>
              </a:rPr>
              <a:t> en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los </a:t>
            </a:r>
            <a:r>
              <a:rPr lang="en-US" b="1" dirty="0" err="1">
                <a:solidFill>
                  <a:schemeClr val="accent1"/>
                </a:solidFill>
                <a:ea typeface="+mn-lt"/>
                <a:cs typeface="+mn-lt"/>
              </a:rPr>
              <a:t>años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 50</a:t>
            </a:r>
            <a:r>
              <a:rPr lang="en-US" dirty="0">
                <a:ea typeface="+mn-lt"/>
                <a:cs typeface="+mn-lt"/>
              </a:rPr>
              <a:t>,</a:t>
            </a:r>
            <a:r>
              <a:rPr lang="en-US" dirty="0">
                <a:solidFill>
                  <a:schemeClr val="accent1"/>
                </a:solidFill>
                <a:ea typeface="+mn-lt"/>
                <a:cs typeface="+mn-lt"/>
              </a:rPr>
              <a:t>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el </a:t>
            </a:r>
            <a:r>
              <a:rPr lang="en-US" b="1" dirty="0" err="1">
                <a:solidFill>
                  <a:schemeClr val="accent1"/>
                </a:solidFill>
                <a:ea typeface="+mn-lt"/>
                <a:cs typeface="+mn-lt"/>
              </a:rPr>
              <a:t>realismo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 social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será</a:t>
            </a:r>
            <a:r>
              <a:rPr lang="en-US" dirty="0">
                <a:ea typeface="+mn-lt"/>
                <a:cs typeface="+mn-lt"/>
              </a:rPr>
              <a:t> la </a:t>
            </a:r>
            <a:r>
              <a:rPr lang="en-US" dirty="0" err="1">
                <a:ea typeface="+mn-lt"/>
                <a:cs typeface="+mn-lt"/>
              </a:rPr>
              <a:t>línea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dominante</a:t>
            </a:r>
            <a:r>
              <a:rPr lang="en-US" dirty="0">
                <a:ea typeface="+mn-lt"/>
                <a:cs typeface="+mn-lt"/>
              </a:rPr>
              <a:t> en la </a:t>
            </a:r>
            <a:r>
              <a:rPr lang="en-US" dirty="0" err="1">
                <a:ea typeface="+mn-lt"/>
                <a:cs typeface="+mn-lt"/>
              </a:rPr>
              <a:t>narrativa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sz="3000" b="1" dirty="0">
                <a:solidFill>
                  <a:schemeClr val="accent1"/>
                </a:solidFill>
                <a:cs typeface="Calibri"/>
              </a:rPr>
              <a:t>Los </a:t>
            </a:r>
            <a:r>
              <a:rPr lang="en-US" sz="3000" b="1" dirty="0" err="1">
                <a:solidFill>
                  <a:schemeClr val="accent1"/>
                </a:solidFill>
                <a:cs typeface="Calibri"/>
              </a:rPr>
              <a:t>años</a:t>
            </a:r>
            <a:r>
              <a:rPr lang="en-US" sz="3000" b="1" dirty="0">
                <a:solidFill>
                  <a:schemeClr val="accent1"/>
                </a:solidFill>
                <a:cs typeface="Calibri"/>
              </a:rPr>
              <a:t> 40</a:t>
            </a:r>
          </a:p>
          <a:p>
            <a:r>
              <a:rPr lang="en-US" b="1" dirty="0" err="1">
                <a:cs typeface="Calibri"/>
              </a:rPr>
              <a:t>estancamiento</a:t>
            </a:r>
            <a:r>
              <a:rPr lang="en-US" b="1" dirty="0">
                <a:cs typeface="Calibri"/>
              </a:rPr>
              <a:t> en el campo </a:t>
            </a:r>
            <a:r>
              <a:rPr lang="en-US" b="1" dirty="0" err="1">
                <a:cs typeface="Calibri"/>
              </a:rPr>
              <a:t>literario</a:t>
            </a:r>
            <a:r>
              <a:rPr lang="en-US" b="1" dirty="0">
                <a:cs typeface="Calibri"/>
              </a:rPr>
              <a:t> - la </a:t>
            </a:r>
            <a:r>
              <a:rPr lang="en-US" b="1" dirty="0" err="1">
                <a:cs typeface="Calibri"/>
              </a:rPr>
              <a:t>esterilidad</a:t>
            </a:r>
            <a:r>
              <a:rPr lang="en-US" b="1" dirty="0">
                <a:cs typeface="Calibri"/>
              </a:rPr>
              <a:t> y la </a:t>
            </a:r>
            <a:r>
              <a:rPr lang="en-US" b="1" dirty="0" err="1">
                <a:cs typeface="Calibri"/>
              </a:rPr>
              <a:t>repetición</a:t>
            </a:r>
            <a:r>
              <a:rPr lang="en-US" b="1" dirty="0">
                <a:cs typeface="Calibri"/>
              </a:rPr>
              <a:t> mediocre hasta 1950</a:t>
            </a:r>
            <a:r>
              <a:rPr lang="en-US" dirty="0">
                <a:cs typeface="Calibri"/>
              </a:rPr>
              <a:t> (con </a:t>
            </a:r>
            <a:r>
              <a:rPr lang="en-US" dirty="0" err="1">
                <a:cs typeface="Calibri"/>
              </a:rPr>
              <a:t>excepciones</a:t>
            </a:r>
            <a:r>
              <a:rPr lang="en-US" dirty="0">
                <a:cs typeface="Calibri"/>
              </a:rPr>
              <a:t>)</a:t>
            </a:r>
            <a:endParaRPr lang="en-US" dirty="0">
              <a:ea typeface="+mn-lt"/>
              <a:cs typeface="+mn-lt"/>
            </a:endParaRPr>
          </a:p>
          <a:p>
            <a:r>
              <a:rPr lang="en-US" dirty="0" err="1">
                <a:ea typeface="+mn-lt"/>
                <a:cs typeface="+mn-lt"/>
              </a:rPr>
              <a:t>predomina</a:t>
            </a:r>
            <a:r>
              <a:rPr lang="en-US" dirty="0">
                <a:ea typeface="+mn-lt"/>
                <a:cs typeface="+mn-lt"/>
              </a:rPr>
              <a:t> la </a:t>
            </a:r>
            <a:r>
              <a:rPr lang="en-US" b="1" dirty="0" err="1">
                <a:ea typeface="+mn-lt"/>
                <a:cs typeface="+mn-lt"/>
              </a:rPr>
              <a:t>literatura</a:t>
            </a:r>
            <a:r>
              <a:rPr lang="en-US" b="1" dirty="0">
                <a:ea typeface="+mn-lt"/>
                <a:cs typeface="+mn-lt"/>
              </a:rPr>
              <a:t> al </a:t>
            </a:r>
            <a:r>
              <a:rPr lang="en-US" b="1" dirty="0" err="1">
                <a:ea typeface="+mn-lt"/>
                <a:cs typeface="+mn-lt"/>
              </a:rPr>
              <a:t>servicio</a:t>
            </a:r>
            <a:r>
              <a:rPr lang="en-US" b="1" dirty="0">
                <a:ea typeface="+mn-lt"/>
                <a:cs typeface="+mn-lt"/>
              </a:rPr>
              <a:t> de la </a:t>
            </a:r>
            <a:r>
              <a:rPr lang="en-US" b="1" dirty="0" err="1">
                <a:ea typeface="+mn-lt"/>
                <a:cs typeface="+mn-lt"/>
              </a:rPr>
              <a:t>política</a:t>
            </a:r>
            <a:r>
              <a:rPr lang="en-US" b="1" dirty="0">
                <a:ea typeface="+mn-lt"/>
                <a:cs typeface="+mn-lt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endParaRPr lang="en-US" b="1" dirty="0">
              <a:cs typeface="Calibri"/>
            </a:endParaRPr>
          </a:p>
          <a:p>
            <a:pPr marL="0" indent="0">
              <a:buNone/>
            </a:pPr>
            <a:endParaRPr lang="en-US" b="1" dirty="0">
              <a:cs typeface="Calibri"/>
            </a:endParaRPr>
          </a:p>
          <a:p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824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novela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-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a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ea typeface="+mj-lt"/>
                <a:cs typeface="+mj-lt"/>
              </a:rPr>
              <a:t>ños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ea typeface="+mj-lt"/>
                <a:cs typeface="+mj-lt"/>
              </a:rPr>
              <a:t>40</a:t>
            </a:r>
            <a:endParaRPr lang="en-US" dirty="0">
              <a:solidFill>
                <a:schemeClr val="accent1"/>
              </a:solidFill>
              <a:latin typeface="Trebuchet MS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309432"/>
            <a:ext cx="11572567" cy="512562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ea typeface="+mn-lt"/>
                <a:cs typeface="+mn-lt"/>
              </a:rPr>
              <a:t>estas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novelas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supusieron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b="1" dirty="0">
                <a:ea typeface="+mn-lt"/>
                <a:cs typeface="+mn-lt"/>
              </a:rPr>
              <a:t>la </a:t>
            </a:r>
            <a:r>
              <a:rPr lang="en-US" b="1" dirty="0" err="1">
                <a:ea typeface="+mn-lt"/>
                <a:cs typeface="+mn-lt"/>
              </a:rPr>
              <a:t>ruptura</a:t>
            </a:r>
            <a:r>
              <a:rPr lang="en-US" b="1" dirty="0">
                <a:ea typeface="+mn-lt"/>
                <a:cs typeface="+mn-lt"/>
              </a:rPr>
              <a:t> con el </a:t>
            </a:r>
            <a:r>
              <a:rPr lang="en-US" b="1" dirty="0" err="1">
                <a:ea typeface="+mn-lt"/>
                <a:cs typeface="+mn-lt"/>
              </a:rPr>
              <a:t>mundo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convencional</a:t>
            </a:r>
            <a:r>
              <a:rPr lang="en-US" b="1" dirty="0">
                <a:ea typeface="+mn-lt"/>
                <a:cs typeface="+mn-lt"/>
              </a:rPr>
              <a:t> de la </a:t>
            </a:r>
            <a:r>
              <a:rPr lang="en-US" b="1" dirty="0" err="1">
                <a:ea typeface="+mn-lt"/>
                <a:cs typeface="+mn-lt"/>
              </a:rPr>
              <a:t>literatura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dominante</a:t>
            </a:r>
            <a:r>
              <a:rPr lang="en-US" dirty="0">
                <a:ea typeface="+mn-lt"/>
                <a:cs typeface="+mn-lt"/>
              </a:rPr>
              <a:t> y se </a:t>
            </a:r>
            <a:r>
              <a:rPr lang="en-US" dirty="0" err="1">
                <a:ea typeface="+mn-lt"/>
                <a:cs typeface="+mn-lt"/>
              </a:rPr>
              <a:t>convirtieron</a:t>
            </a:r>
            <a:r>
              <a:rPr lang="en-US" dirty="0">
                <a:ea typeface="+mn-lt"/>
                <a:cs typeface="+mn-lt"/>
              </a:rPr>
              <a:t> en </a:t>
            </a:r>
            <a:r>
              <a:rPr lang="en-US" b="1" dirty="0" err="1">
                <a:ea typeface="+mn-lt"/>
                <a:cs typeface="+mn-lt"/>
              </a:rPr>
              <a:t>denuncias</a:t>
            </a:r>
            <a:r>
              <a:rPr lang="en-US" b="1" dirty="0">
                <a:ea typeface="+mn-lt"/>
                <a:cs typeface="+mn-lt"/>
              </a:rPr>
              <a:t> de </a:t>
            </a:r>
            <a:r>
              <a:rPr lang="en-US" b="1" dirty="0" err="1">
                <a:ea typeface="+mn-lt"/>
                <a:cs typeface="+mn-lt"/>
              </a:rPr>
              <a:t>situaciones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conflictivas</a:t>
            </a:r>
            <a:r>
              <a:rPr lang="en-US" b="1" dirty="0">
                <a:ea typeface="+mn-lt"/>
                <a:cs typeface="+mn-lt"/>
              </a:rPr>
              <a:t>:</a:t>
            </a:r>
            <a:endParaRPr lang="en-US" dirty="0">
              <a:ea typeface="+mn-lt"/>
              <a:cs typeface="+mn-lt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n-US" u="sng" dirty="0" err="1">
                <a:cs typeface="Calibri"/>
              </a:rPr>
              <a:t>entronque</a:t>
            </a:r>
            <a:r>
              <a:rPr lang="en-US" u="sng" dirty="0">
                <a:cs typeface="Calibri"/>
              </a:rPr>
              <a:t> con la </a:t>
            </a:r>
            <a:r>
              <a:rPr lang="en-US" b="1" u="sng" dirty="0" err="1">
                <a:cs typeface="Calibri"/>
              </a:rPr>
              <a:t>novela</a:t>
            </a:r>
            <a:r>
              <a:rPr lang="en-US" b="1" u="sng" dirty="0">
                <a:cs typeface="Calibri"/>
              </a:rPr>
              <a:t> </a:t>
            </a:r>
            <a:r>
              <a:rPr lang="en-US" b="1" u="sng" dirty="0" err="1">
                <a:cs typeface="Calibri"/>
              </a:rPr>
              <a:t>picaresa</a:t>
            </a:r>
            <a:r>
              <a:rPr lang="en-US" b="1" dirty="0">
                <a:cs typeface="Calibri"/>
              </a:rPr>
              <a:t> + </a:t>
            </a:r>
            <a:r>
              <a:rPr lang="en-US" b="1" dirty="0" err="1">
                <a:cs typeface="Calibri"/>
              </a:rPr>
              <a:t>tremendismo</a:t>
            </a:r>
            <a:r>
              <a:rPr lang="en-US" dirty="0">
                <a:cs typeface="Calibri"/>
              </a:rPr>
              <a:t> (</a:t>
            </a:r>
            <a:r>
              <a:rPr lang="en-US" b="1" u="sng" dirty="0">
                <a:solidFill>
                  <a:schemeClr val="accent2"/>
                </a:solidFill>
                <a:cs typeface="Calibri"/>
              </a:rPr>
              <a:t>La </a:t>
            </a:r>
            <a:r>
              <a:rPr lang="en-US" b="1" u="sng" dirty="0" err="1">
                <a:solidFill>
                  <a:schemeClr val="accent2"/>
                </a:solidFill>
                <a:cs typeface="Calibri"/>
              </a:rPr>
              <a:t>familia</a:t>
            </a:r>
            <a:r>
              <a:rPr lang="en-US" b="1" u="sng" dirty="0">
                <a:solidFill>
                  <a:schemeClr val="accent2"/>
                </a:solidFill>
                <a:cs typeface="Calibri"/>
              </a:rPr>
              <a:t> de Pascual Duarte</a:t>
            </a:r>
            <a:r>
              <a:rPr lang="en-US" b="1" dirty="0">
                <a:solidFill>
                  <a:schemeClr val="accent2"/>
                </a:solidFill>
                <a:cs typeface="Calibri"/>
              </a:rPr>
              <a:t> </a:t>
            </a:r>
            <a:r>
              <a:rPr lang="en-US" dirty="0">
                <a:cs typeface="Calibri"/>
              </a:rPr>
              <a:t>de </a:t>
            </a:r>
            <a:r>
              <a:rPr lang="en-US" b="1" dirty="0">
                <a:solidFill>
                  <a:schemeClr val="accent1"/>
                </a:solidFill>
                <a:cs typeface="Calibri"/>
              </a:rPr>
              <a:t>Camilo José Cela</a:t>
            </a:r>
            <a:r>
              <a:rPr lang="en-US" dirty="0">
                <a:cs typeface="Calibri"/>
              </a:rPr>
              <a:t>, 1942)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n-US" b="1" err="1">
                <a:cs typeface="Calibri"/>
              </a:rPr>
              <a:t>tradición</a:t>
            </a:r>
            <a:r>
              <a:rPr lang="en-US" b="1" dirty="0">
                <a:cs typeface="Calibri"/>
              </a:rPr>
              <a:t> del </a:t>
            </a:r>
            <a:r>
              <a:rPr lang="en-US" b="1" err="1">
                <a:cs typeface="Calibri"/>
              </a:rPr>
              <a:t>realismo</a:t>
            </a:r>
            <a:r>
              <a:rPr lang="en-US" b="1" dirty="0">
                <a:cs typeface="Calibri"/>
              </a:rPr>
              <a:t> del </a:t>
            </a:r>
            <a:r>
              <a:rPr lang="en-US" b="1" err="1">
                <a:cs typeface="Calibri"/>
              </a:rPr>
              <a:t>siglo</a:t>
            </a:r>
            <a:r>
              <a:rPr lang="en-US" b="1" dirty="0">
                <a:cs typeface="Calibri"/>
              </a:rPr>
              <a:t> XIX</a:t>
            </a:r>
            <a:r>
              <a:rPr lang="en-US" dirty="0">
                <a:cs typeface="Calibri"/>
              </a:rPr>
              <a:t> – </a:t>
            </a:r>
            <a:r>
              <a:rPr lang="en-US" b="1" dirty="0">
                <a:solidFill>
                  <a:schemeClr val="accent1"/>
                </a:solidFill>
                <a:cs typeface="Calibri"/>
              </a:rPr>
              <a:t>Ignacio Agustí</a:t>
            </a:r>
            <a:r>
              <a:rPr lang="en-US" dirty="0">
                <a:cs typeface="Calibri"/>
              </a:rPr>
              <a:t> - </a:t>
            </a:r>
            <a:r>
              <a:rPr lang="en-US" err="1">
                <a:cs typeface="Calibri"/>
              </a:rPr>
              <a:t>serie</a:t>
            </a:r>
            <a:r>
              <a:rPr lang="en-US" dirty="0">
                <a:cs typeface="Calibri"/>
              </a:rPr>
              <a:t> </a:t>
            </a:r>
            <a:r>
              <a:rPr lang="en-US" b="1" dirty="0">
                <a:solidFill>
                  <a:schemeClr val="accent2"/>
                </a:solidFill>
                <a:cs typeface="Calibri"/>
              </a:rPr>
              <a:t>La </a:t>
            </a:r>
            <a:r>
              <a:rPr lang="en-US" b="1" err="1">
                <a:solidFill>
                  <a:schemeClr val="accent2"/>
                </a:solidFill>
                <a:cs typeface="Calibri"/>
              </a:rPr>
              <a:t>ceniza</a:t>
            </a:r>
            <a:r>
              <a:rPr lang="en-US" b="1" dirty="0">
                <a:solidFill>
                  <a:schemeClr val="accent2"/>
                </a:solidFill>
                <a:cs typeface="Calibri"/>
              </a:rPr>
              <a:t> </a:t>
            </a:r>
            <a:r>
              <a:rPr lang="en-US" b="1" err="1">
                <a:solidFill>
                  <a:schemeClr val="accent2"/>
                </a:solidFill>
                <a:cs typeface="Calibri"/>
              </a:rPr>
              <a:t>fue</a:t>
            </a:r>
            <a:r>
              <a:rPr lang="en-US" b="1" dirty="0">
                <a:solidFill>
                  <a:schemeClr val="accent2"/>
                </a:solidFill>
                <a:cs typeface="Calibri"/>
              </a:rPr>
              <a:t> árbol (Mariona </a:t>
            </a:r>
            <a:r>
              <a:rPr lang="en-US" b="1" err="1">
                <a:solidFill>
                  <a:schemeClr val="accent2"/>
                </a:solidFill>
                <a:cs typeface="Calibri"/>
              </a:rPr>
              <a:t>Rebull</a:t>
            </a:r>
            <a:r>
              <a:rPr lang="en-US" b="1" dirty="0">
                <a:solidFill>
                  <a:schemeClr val="accent2"/>
                </a:solidFill>
                <a:cs typeface="Calibri"/>
              </a:rPr>
              <a:t> </a:t>
            </a:r>
            <a:r>
              <a:rPr lang="en-US" dirty="0">
                <a:cs typeface="Calibri"/>
              </a:rPr>
              <a:t>(1944)</a:t>
            </a:r>
            <a:r>
              <a:rPr lang="en-US" b="1" dirty="0">
                <a:solidFill>
                  <a:schemeClr val="accent2"/>
                </a:solidFill>
                <a:cs typeface="Calibri"/>
              </a:rPr>
              <a:t>, El </a:t>
            </a:r>
            <a:r>
              <a:rPr lang="en-US" b="1" err="1">
                <a:solidFill>
                  <a:schemeClr val="accent2"/>
                </a:solidFill>
                <a:cs typeface="Calibri"/>
              </a:rPr>
              <a:t>viudo</a:t>
            </a:r>
            <a:r>
              <a:rPr lang="en-US" b="1" dirty="0">
                <a:solidFill>
                  <a:schemeClr val="accent2"/>
                </a:solidFill>
                <a:cs typeface="Calibri"/>
              </a:rPr>
              <a:t> Ríus </a:t>
            </a:r>
            <a:r>
              <a:rPr lang="en-US" dirty="0">
                <a:cs typeface="Calibri"/>
              </a:rPr>
              <a:t>(1945)...)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n-US" b="1" dirty="0" err="1">
                <a:cs typeface="Calibri"/>
              </a:rPr>
              <a:t>realismo</a:t>
            </a:r>
            <a:r>
              <a:rPr lang="en-US" b="1" dirty="0">
                <a:cs typeface="Calibri"/>
              </a:rPr>
              <a:t> del XIX + </a:t>
            </a:r>
            <a:r>
              <a:rPr lang="en-US" b="1" dirty="0" err="1">
                <a:cs typeface="Calibri"/>
              </a:rPr>
              <a:t>lirismo</a:t>
            </a:r>
            <a:r>
              <a:rPr lang="en-US" dirty="0">
                <a:cs typeface="Calibri"/>
              </a:rPr>
              <a:t> (</a:t>
            </a:r>
            <a:r>
              <a:rPr lang="en-US" b="1" u="sng" dirty="0">
                <a:solidFill>
                  <a:schemeClr val="accent2"/>
                </a:solidFill>
                <a:cs typeface="Calibri"/>
              </a:rPr>
              <a:t>Nada </a:t>
            </a:r>
            <a:r>
              <a:rPr lang="en-US" u="sng" dirty="0">
                <a:cs typeface="Calibri"/>
              </a:rPr>
              <a:t>de </a:t>
            </a:r>
            <a:r>
              <a:rPr lang="en-US" b="1" u="sng" dirty="0">
                <a:solidFill>
                  <a:schemeClr val="accent1"/>
                </a:solidFill>
                <a:cs typeface="Calibri"/>
              </a:rPr>
              <a:t>Carmen Laforet</a:t>
            </a:r>
            <a:r>
              <a:rPr lang="en-US" dirty="0">
                <a:cs typeface="Calibri"/>
              </a:rPr>
              <a:t>, 1945)</a:t>
            </a:r>
          </a:p>
          <a:p>
            <a:pPr marL="0" indent="0">
              <a:buNone/>
            </a:pPr>
            <a:endParaRPr lang="en-US" b="1"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--&gt; un </a:t>
            </a:r>
            <a:r>
              <a:rPr lang="en-US" b="1" dirty="0">
                <a:ea typeface="+mn-lt"/>
                <a:cs typeface="+mn-lt"/>
              </a:rPr>
              <a:t>nuevo </a:t>
            </a:r>
            <a:r>
              <a:rPr lang="en-US" b="1" dirty="0" err="1">
                <a:ea typeface="+mn-lt"/>
                <a:cs typeface="+mn-lt"/>
              </a:rPr>
              <a:t>arranque</a:t>
            </a:r>
            <a:r>
              <a:rPr lang="en-US" b="1" dirty="0">
                <a:ea typeface="+mn-lt"/>
                <a:cs typeface="+mn-lt"/>
              </a:rPr>
              <a:t> del </a:t>
            </a:r>
            <a:r>
              <a:rPr lang="en-US" b="1" dirty="0" err="1">
                <a:ea typeface="+mn-lt"/>
                <a:cs typeface="+mn-lt"/>
              </a:rPr>
              <a:t>género</a:t>
            </a:r>
            <a:r>
              <a:rPr lang="en-US" dirty="0">
                <a:ea typeface="+mn-lt"/>
                <a:cs typeface="+mn-lt"/>
              </a:rPr>
              <a:t> - </a:t>
            </a:r>
            <a:r>
              <a:rPr lang="en-US" b="1" dirty="0">
                <a:ea typeface="+mn-lt"/>
                <a:cs typeface="+mn-lt"/>
              </a:rPr>
              <a:t>la </a:t>
            </a:r>
            <a:r>
              <a:rPr lang="en-US" b="1" dirty="0" err="1">
                <a:ea typeface="+mn-lt"/>
                <a:cs typeface="+mn-lt"/>
              </a:rPr>
              <a:t>primera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se</a:t>
            </a:r>
            <a:r>
              <a:rPr lang="en-US" b="1" dirty="0" err="1">
                <a:cs typeface="Calibri"/>
              </a:rPr>
              <a:t>ñal</a:t>
            </a:r>
            <a:r>
              <a:rPr lang="en-US" b="1" dirty="0">
                <a:ea typeface="+mn-lt"/>
                <a:cs typeface="+mn-lt"/>
              </a:rPr>
              <a:t> de </a:t>
            </a:r>
            <a:r>
              <a:rPr lang="en-US" b="1" dirty="0">
                <a:cs typeface="Calibri"/>
              </a:rPr>
              <a:t>la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renovación</a:t>
            </a:r>
            <a:r>
              <a:rPr lang="en-US" b="1" dirty="0">
                <a:ea typeface="+mn-lt"/>
                <a:cs typeface="+mn-lt"/>
              </a:rPr>
              <a:t> de la </a:t>
            </a:r>
            <a:r>
              <a:rPr lang="en-US" b="1" dirty="0" err="1">
                <a:ea typeface="+mn-lt"/>
                <a:cs typeface="+mn-lt"/>
              </a:rPr>
              <a:t>novela</a:t>
            </a:r>
            <a:endParaRPr lang="en-US" b="1" dirty="0">
              <a:cs typeface="Calibri"/>
            </a:endParaRPr>
          </a:p>
          <a:p>
            <a:endParaRPr lang="en-US" b="1" dirty="0">
              <a:cs typeface="Calibri"/>
            </a:endParaRPr>
          </a:p>
          <a:p>
            <a:pPr marL="0" indent="0">
              <a:buNone/>
            </a:pPr>
            <a:endParaRPr lang="en-US" b="1" dirty="0">
              <a:cs typeface="Calibri"/>
            </a:endParaRPr>
          </a:p>
          <a:p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8472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ACB09-586B-4FDD-AA85-D366D5AAE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71" y="365125"/>
            <a:ext cx="10859729" cy="772500"/>
          </a:xfrm>
        </p:spPr>
        <p:txBody>
          <a:bodyPr/>
          <a:lstStyle/>
          <a:p>
            <a:r>
              <a:rPr lang="en-US" sz="3600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sz="3600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sz="3600" b="1" dirty="0" err="1">
                <a:solidFill>
                  <a:schemeClr val="accent1"/>
                </a:solidFill>
                <a:latin typeface="Trebuchet MS"/>
              </a:rPr>
              <a:t>histórico</a:t>
            </a:r>
            <a:endParaRPr lang="en-US" sz="3600" dirty="0" err="1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64938-23F4-4A9B-AE2A-F4DFF68D1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71" y="1370884"/>
            <a:ext cx="11326761" cy="51256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b="1" dirty="0" err="1">
                <a:solidFill>
                  <a:schemeClr val="accent2"/>
                </a:solidFill>
                <a:ea typeface="+mn-lt"/>
                <a:cs typeface="+mn-lt"/>
              </a:rPr>
              <a:t>Guerra</a:t>
            </a:r>
            <a:r>
              <a:rPr lang="sk-SK" b="1" dirty="0">
                <a:solidFill>
                  <a:schemeClr val="accent2"/>
                </a:solidFill>
                <a:ea typeface="+mn-lt"/>
                <a:cs typeface="+mn-lt"/>
              </a:rPr>
              <a:t> civil (1936 – 1939)</a:t>
            </a:r>
          </a:p>
          <a:p>
            <a:pPr algn="just">
              <a:lnSpc>
                <a:spcPct val="100000"/>
              </a:lnSpc>
            </a:pPr>
            <a:r>
              <a:rPr lang="sk-SK" sz="2600" b="1" dirty="0" err="1">
                <a:solidFill>
                  <a:srgbClr val="404040"/>
                </a:solidFill>
                <a:ea typeface="+mn-lt"/>
                <a:cs typeface="+mn-lt"/>
              </a:rPr>
              <a:t>reacción</a:t>
            </a:r>
            <a:r>
              <a:rPr lang="sk-SK" sz="2600" b="1" dirty="0">
                <a:latin typeface="Calibri"/>
                <a:cs typeface="Calibri" panose="020F0502020204030204"/>
              </a:rPr>
              <a:t> </a:t>
            </a:r>
            <a:r>
              <a:rPr lang="sk-SK" sz="2600" b="1" dirty="0" err="1">
                <a:latin typeface="Calibri"/>
                <a:cs typeface="Calibri" panose="020F0502020204030204"/>
              </a:rPr>
              <a:t>al</a:t>
            </a:r>
            <a:r>
              <a:rPr lang="sk-SK" sz="2600" b="1" dirty="0">
                <a:latin typeface="Calibri"/>
                <a:cs typeface="Calibri" panose="020F0502020204030204"/>
              </a:rPr>
              <a:t> </a:t>
            </a:r>
            <a:r>
              <a:rPr lang="sk-SK" sz="2600" b="1" dirty="0" err="1">
                <a:latin typeface="Calibri"/>
                <a:cs typeface="Calibri" panose="020F0502020204030204"/>
              </a:rPr>
              <a:t>proceso</a:t>
            </a:r>
            <a:r>
              <a:rPr lang="sk-SK" sz="2600" b="1" dirty="0">
                <a:latin typeface="Calibri"/>
                <a:cs typeface="Calibri" panose="020F0502020204030204"/>
              </a:rPr>
              <a:t> </a:t>
            </a:r>
            <a:r>
              <a:rPr lang="sk-SK" sz="2600" b="1" dirty="0" err="1">
                <a:latin typeface="Calibri"/>
                <a:cs typeface="Calibri" panose="020F0502020204030204"/>
              </a:rPr>
              <a:t>revolucionario</a:t>
            </a:r>
            <a:r>
              <a:rPr lang="sk-SK" sz="2600" b="1" dirty="0">
                <a:latin typeface="Calibri"/>
                <a:cs typeface="Calibri" panose="020F0502020204030204"/>
              </a:rPr>
              <a:t> </a:t>
            </a:r>
            <a:r>
              <a:rPr lang="sk-SK" sz="2600" b="1" dirty="0" err="1">
                <a:latin typeface="Calibri"/>
                <a:cs typeface="Calibri" panose="020F0502020204030204"/>
              </a:rPr>
              <a:t>democrático</a:t>
            </a:r>
            <a:r>
              <a:rPr lang="sk-SK" sz="2600" b="1" dirty="0">
                <a:latin typeface="Calibri"/>
                <a:cs typeface="Calibri" panose="020F0502020204030204"/>
              </a:rPr>
              <a:t>  </a:t>
            </a:r>
            <a:r>
              <a:rPr lang="sk-SK" sz="2600" dirty="0" err="1">
                <a:latin typeface="Calibri"/>
                <a:cs typeface="Calibri" panose="020F0502020204030204"/>
              </a:rPr>
              <a:t>que</a:t>
            </a:r>
            <a:r>
              <a:rPr lang="sk-SK" sz="2600" dirty="0">
                <a:latin typeface="Calibri"/>
                <a:cs typeface="Calibri" panose="020F0502020204030204"/>
              </a:rPr>
              <a:t> sa </a:t>
            </a:r>
            <a:r>
              <a:rPr lang="sk-SK" sz="2600" dirty="0" err="1">
                <a:latin typeface="Calibri"/>
                <a:cs typeface="Calibri" panose="020F0502020204030204"/>
              </a:rPr>
              <a:t>había</a:t>
            </a:r>
            <a:r>
              <a:rPr lang="sk-SK" sz="2600" dirty="0">
                <a:latin typeface="Calibri"/>
                <a:cs typeface="Calibri" panose="020F0502020204030204"/>
              </a:rPr>
              <a:t> </a:t>
            </a:r>
            <a:r>
              <a:rPr lang="sk-SK" sz="2600" dirty="0" err="1">
                <a:latin typeface="Calibri"/>
                <a:cs typeface="Calibri" panose="020F0502020204030204"/>
              </a:rPr>
              <a:t>iniciado</a:t>
            </a:r>
            <a:r>
              <a:rPr lang="sk-SK" sz="2600" dirty="0">
                <a:latin typeface="Calibri"/>
                <a:cs typeface="Calibri" panose="020F0502020204030204"/>
              </a:rPr>
              <a:t> </a:t>
            </a:r>
            <a:r>
              <a:rPr lang="sk-SK" sz="2600" dirty="0" err="1">
                <a:latin typeface="Calibri"/>
                <a:cs typeface="Calibri" panose="020F0502020204030204"/>
              </a:rPr>
              <a:t>en</a:t>
            </a:r>
            <a:r>
              <a:rPr lang="sk-SK" sz="2600" dirty="0">
                <a:latin typeface="Calibri"/>
                <a:cs typeface="Calibri" panose="020F0502020204030204"/>
              </a:rPr>
              <a:t> </a:t>
            </a:r>
            <a:r>
              <a:rPr lang="sk-SK" sz="2600" dirty="0" err="1">
                <a:latin typeface="Calibri"/>
                <a:cs typeface="Calibri" panose="020F0502020204030204"/>
              </a:rPr>
              <a:t>España</a:t>
            </a:r>
            <a:r>
              <a:rPr lang="sk-SK" sz="2600" dirty="0">
                <a:latin typeface="Calibri"/>
                <a:cs typeface="Calibri" panose="020F0502020204030204"/>
              </a:rPr>
              <a:t> y </a:t>
            </a:r>
            <a:r>
              <a:rPr lang="sk-SK" sz="2600" b="1" dirty="0" err="1">
                <a:latin typeface="Calibri"/>
                <a:cs typeface="Calibri" panose="020F0502020204030204"/>
              </a:rPr>
              <a:t>que</a:t>
            </a:r>
            <a:r>
              <a:rPr lang="sk-SK" sz="2600" b="1" dirty="0">
                <a:latin typeface="Calibri"/>
                <a:cs typeface="Calibri" panose="020F0502020204030204"/>
              </a:rPr>
              <a:t> </a:t>
            </a:r>
            <a:r>
              <a:rPr lang="sk-SK" sz="2600" b="1" dirty="0" err="1">
                <a:latin typeface="Calibri"/>
                <a:cs typeface="Calibri" panose="020F0502020204030204"/>
              </a:rPr>
              <a:t>amenazaba</a:t>
            </a:r>
            <a:r>
              <a:rPr lang="sk-SK" sz="2600" b="1" dirty="0">
                <a:latin typeface="Calibri"/>
                <a:cs typeface="Calibri" panose="020F0502020204030204"/>
              </a:rPr>
              <a:t> a la </a:t>
            </a:r>
            <a:r>
              <a:rPr lang="sk-SK" sz="2600" b="1" dirty="0" err="1">
                <a:latin typeface="Calibri"/>
                <a:cs typeface="Calibri" panose="020F0502020204030204"/>
              </a:rPr>
              <a:t>Iglesia</a:t>
            </a:r>
            <a:r>
              <a:rPr lang="sk-SK" sz="2600" b="1" dirty="0">
                <a:latin typeface="Calibri"/>
                <a:cs typeface="Calibri" panose="020F0502020204030204"/>
              </a:rPr>
              <a:t>, la </a:t>
            </a:r>
            <a:r>
              <a:rPr lang="sk-SK" sz="2600" b="1" dirty="0" err="1">
                <a:latin typeface="Calibri"/>
                <a:cs typeface="Calibri" panose="020F0502020204030204"/>
              </a:rPr>
              <a:t>nobleza</a:t>
            </a:r>
            <a:r>
              <a:rPr lang="sk-SK" sz="2600" b="1" dirty="0">
                <a:latin typeface="Calibri"/>
                <a:cs typeface="Calibri" panose="020F0502020204030204"/>
              </a:rPr>
              <a:t>, la </a:t>
            </a:r>
            <a:r>
              <a:rPr lang="sk-SK" sz="2600" b="1" dirty="0" err="1">
                <a:latin typeface="Calibri"/>
                <a:cs typeface="Calibri" panose="020F0502020204030204"/>
              </a:rPr>
              <a:t>burguesía</a:t>
            </a:r>
            <a:r>
              <a:rPr lang="sk-SK" sz="2600" b="1" dirty="0">
                <a:latin typeface="Calibri"/>
                <a:cs typeface="Calibri" panose="020F0502020204030204"/>
              </a:rPr>
              <a:t> y </a:t>
            </a:r>
            <a:r>
              <a:rPr lang="sk-SK" sz="2600" b="1" dirty="0" err="1">
                <a:latin typeface="Calibri"/>
                <a:cs typeface="Calibri" panose="020F0502020204030204"/>
              </a:rPr>
              <a:t>al</a:t>
            </a:r>
            <a:r>
              <a:rPr lang="sk-SK" sz="2600" b="1" dirty="0">
                <a:latin typeface="Calibri"/>
                <a:cs typeface="Calibri" panose="020F0502020204030204"/>
              </a:rPr>
              <a:t> </a:t>
            </a:r>
            <a:r>
              <a:rPr lang="sk-SK" sz="2600" b="1" dirty="0" err="1">
                <a:latin typeface="Calibri"/>
                <a:cs typeface="Calibri" panose="020F0502020204030204"/>
              </a:rPr>
              <a:t>ejército</a:t>
            </a:r>
            <a:endParaRPr lang="sk-SK" sz="2600" dirty="0">
              <a:latin typeface="Calibri"/>
              <a:ea typeface="+mn-lt"/>
              <a:cs typeface="+mn-lt"/>
            </a:endParaRPr>
          </a:p>
          <a:p>
            <a:pPr algn="just">
              <a:lnSpc>
                <a:spcPct val="100000"/>
              </a:lnSpc>
              <a:spcBef>
                <a:spcPct val="20000"/>
              </a:spcBef>
            </a:pPr>
            <a:r>
              <a:rPr lang="sk-SK" sz="2600" b="1" dirty="0" err="1">
                <a:ea typeface="+mn-lt"/>
                <a:cs typeface="+mn-lt"/>
              </a:rPr>
              <a:t>el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b="1" dirty="0" err="1">
                <a:ea typeface="+mn-lt"/>
                <a:cs typeface="+mn-lt"/>
              </a:rPr>
              <a:t>intento</a:t>
            </a:r>
            <a:r>
              <a:rPr lang="sk-SK" sz="2600" b="1" dirty="0">
                <a:ea typeface="+mn-lt"/>
                <a:cs typeface="+mn-lt"/>
              </a:rPr>
              <a:t> de </a:t>
            </a:r>
            <a:r>
              <a:rPr lang="sk-SK" sz="2600" b="1" dirty="0" err="1">
                <a:ea typeface="+mn-lt"/>
                <a:cs typeface="+mn-lt"/>
              </a:rPr>
              <a:t>hacer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b="1" dirty="0" err="1">
                <a:ea typeface="+mn-lt"/>
                <a:cs typeface="+mn-lt"/>
              </a:rPr>
              <a:t>un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b="1" dirty="0" err="1">
                <a:ea typeface="+mn-lt"/>
                <a:cs typeface="+mn-lt"/>
              </a:rPr>
              <a:t>golpe</a:t>
            </a:r>
            <a:r>
              <a:rPr lang="sk-SK" sz="2600" b="1" dirty="0">
                <a:ea typeface="+mn-lt"/>
                <a:cs typeface="+mn-lt"/>
              </a:rPr>
              <a:t> de </a:t>
            </a:r>
            <a:r>
              <a:rPr lang="sk-SK" sz="2600" b="1" dirty="0" err="1">
                <a:ea typeface="+mn-lt"/>
                <a:cs typeface="+mn-lt"/>
              </a:rPr>
              <a:t>estado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b="1" dirty="0" err="1">
                <a:ea typeface="+mn-lt"/>
                <a:cs typeface="+mn-lt"/>
              </a:rPr>
              <a:t>militar</a:t>
            </a:r>
            <a:r>
              <a:rPr lang="sk-SK" sz="2600" b="1" dirty="0">
                <a:ea typeface="+mn-lt"/>
                <a:cs typeface="+mn-lt"/>
              </a:rPr>
              <a:t> para </a:t>
            </a:r>
            <a:r>
              <a:rPr lang="sk-SK" sz="2600" b="1" dirty="0" err="1">
                <a:ea typeface="+mn-lt"/>
                <a:cs typeface="+mn-lt"/>
              </a:rPr>
              <a:t>acabar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b="1" dirty="0" err="1">
                <a:ea typeface="+mn-lt"/>
                <a:cs typeface="+mn-lt"/>
              </a:rPr>
              <a:t>con</a:t>
            </a:r>
            <a:r>
              <a:rPr lang="sk-SK" sz="2600" b="1" dirty="0">
                <a:ea typeface="+mn-lt"/>
                <a:cs typeface="+mn-lt"/>
              </a:rPr>
              <a:t> la </a:t>
            </a:r>
            <a:r>
              <a:rPr lang="sk-SK" sz="2600" b="1" dirty="0" err="1">
                <a:ea typeface="+mn-lt"/>
                <a:cs typeface="+mn-lt"/>
              </a:rPr>
              <a:t>república</a:t>
            </a:r>
            <a:r>
              <a:rPr lang="sk-SK" sz="2600" b="1" dirty="0">
                <a:ea typeface="+mn-lt"/>
                <a:cs typeface="+mn-lt"/>
              </a:rPr>
              <a:t> (17 y 18 de </a:t>
            </a:r>
            <a:r>
              <a:rPr lang="sk-SK" sz="2600" b="1" dirty="0" err="1">
                <a:ea typeface="+mn-lt"/>
                <a:cs typeface="+mn-lt"/>
              </a:rPr>
              <a:t>julio</a:t>
            </a:r>
            <a:r>
              <a:rPr lang="sk-SK" sz="2600" b="1" dirty="0">
                <a:ea typeface="+mn-lt"/>
                <a:cs typeface="+mn-lt"/>
              </a:rPr>
              <a:t> de 1936</a:t>
            </a:r>
            <a:r>
              <a:rPr lang="en-US" sz="2600" b="1" dirty="0">
                <a:ea typeface="+mn-lt"/>
                <a:cs typeface="+mn-lt"/>
              </a:rPr>
              <a:t>)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dirty="0" err="1">
                <a:ea typeface="+mn-lt"/>
                <a:cs typeface="+mn-lt"/>
              </a:rPr>
              <a:t>apoyado</a:t>
            </a:r>
            <a:r>
              <a:rPr lang="sk-SK" sz="2600" dirty="0">
                <a:ea typeface="+mn-lt"/>
                <a:cs typeface="+mn-lt"/>
              </a:rPr>
              <a:t> </a:t>
            </a:r>
            <a:r>
              <a:rPr lang="sk-SK" sz="2600" dirty="0" err="1">
                <a:ea typeface="+mn-lt"/>
                <a:cs typeface="+mn-lt"/>
              </a:rPr>
              <a:t>por</a:t>
            </a:r>
            <a:r>
              <a:rPr lang="sk-SK" sz="2600" dirty="0">
                <a:ea typeface="+mn-lt"/>
                <a:cs typeface="+mn-lt"/>
              </a:rPr>
              <a:t> los </a:t>
            </a:r>
            <a:r>
              <a:rPr lang="sk-SK" sz="2600" dirty="0" err="1">
                <a:ea typeface="+mn-lt"/>
                <a:cs typeface="+mn-lt"/>
              </a:rPr>
              <a:t>monárquicos</a:t>
            </a:r>
            <a:r>
              <a:rPr lang="sk-SK" sz="2600" dirty="0">
                <a:ea typeface="+mn-lt"/>
                <a:cs typeface="+mn-lt"/>
              </a:rPr>
              <a:t>, los </a:t>
            </a:r>
            <a:r>
              <a:rPr lang="sk-SK" sz="2600" dirty="0" err="1">
                <a:ea typeface="+mn-lt"/>
                <a:cs typeface="+mn-lt"/>
              </a:rPr>
              <a:t>falangistas</a:t>
            </a:r>
            <a:r>
              <a:rPr lang="sk-SK" sz="2600" dirty="0">
                <a:ea typeface="+mn-lt"/>
                <a:cs typeface="+mn-lt"/>
              </a:rPr>
              <a:t> y </a:t>
            </a:r>
            <a:r>
              <a:rPr lang="sk-SK" sz="2600" dirty="0" err="1">
                <a:ea typeface="+mn-lt"/>
                <a:cs typeface="+mn-lt"/>
              </a:rPr>
              <a:t>carlistas</a:t>
            </a:r>
            <a:r>
              <a:rPr lang="sk-SK" sz="2600" dirty="0">
                <a:ea typeface="+mn-lt"/>
                <a:cs typeface="+mn-lt"/>
              </a:rPr>
              <a:t>,</a:t>
            </a:r>
            <a:br>
              <a:rPr lang="sk-SK" sz="2600" dirty="0">
                <a:ea typeface="+mn-lt"/>
                <a:cs typeface="+mn-lt"/>
              </a:rPr>
            </a:br>
            <a:r>
              <a:rPr lang="sk-SK" sz="2600" dirty="0">
                <a:ea typeface="+mn-lt"/>
                <a:cs typeface="+mn-lt"/>
              </a:rPr>
              <a:t> </a:t>
            </a:r>
            <a:r>
              <a:rPr lang="sk-SK" sz="2600" dirty="0" err="1">
                <a:ea typeface="+mn-lt"/>
                <a:cs typeface="+mn-lt"/>
              </a:rPr>
              <a:t>algunos</a:t>
            </a:r>
            <a:r>
              <a:rPr lang="sk-SK" sz="2600" dirty="0">
                <a:ea typeface="+mn-lt"/>
                <a:cs typeface="+mn-lt"/>
              </a:rPr>
              <a:t> </a:t>
            </a:r>
            <a:r>
              <a:rPr lang="sk-SK" sz="2600" dirty="0" err="1">
                <a:ea typeface="+mn-lt"/>
                <a:cs typeface="+mn-lt"/>
              </a:rPr>
              <a:t>sectores</a:t>
            </a:r>
            <a:r>
              <a:rPr lang="sk-SK" sz="2600" dirty="0">
                <a:ea typeface="+mn-lt"/>
                <a:cs typeface="+mn-lt"/>
              </a:rPr>
              <a:t> de CEDA y </a:t>
            </a:r>
            <a:r>
              <a:rPr lang="sk-SK" sz="2600" dirty="0" err="1">
                <a:ea typeface="+mn-lt"/>
                <a:cs typeface="+mn-lt"/>
              </a:rPr>
              <a:t>una</a:t>
            </a:r>
            <a:r>
              <a:rPr lang="sk-SK" sz="2600" dirty="0">
                <a:ea typeface="+mn-lt"/>
                <a:cs typeface="+mn-lt"/>
              </a:rPr>
              <a:t> parte de los </a:t>
            </a:r>
            <a:r>
              <a:rPr lang="sk-SK" sz="2600" dirty="0" err="1">
                <a:ea typeface="+mn-lt"/>
                <a:cs typeface="+mn-lt"/>
              </a:rPr>
              <a:t>militares</a:t>
            </a:r>
            <a:r>
              <a:rPr lang="sk-SK" sz="2600" dirty="0">
                <a:ea typeface="+mn-lt"/>
                <a:cs typeface="+mn-lt"/>
              </a:rPr>
              <a:t> 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sk-SK" sz="2600" b="1" dirty="0" err="1">
                <a:ea typeface="+mn-lt"/>
                <a:cs typeface="+mn-lt"/>
              </a:rPr>
              <a:t>el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b="1" dirty="0" err="1">
                <a:ea typeface="+mn-lt"/>
                <a:cs typeface="+mn-lt"/>
              </a:rPr>
              <a:t>golpe</a:t>
            </a:r>
            <a:r>
              <a:rPr lang="sk-SK" sz="2600" b="1" dirty="0">
                <a:ea typeface="+mn-lt"/>
                <a:cs typeface="+mn-lt"/>
              </a:rPr>
              <a:t> de </a:t>
            </a:r>
            <a:r>
              <a:rPr lang="sk-SK" sz="2600" b="1" dirty="0" err="1">
                <a:ea typeface="+mn-lt"/>
                <a:cs typeface="+mn-lt"/>
              </a:rPr>
              <a:t>estado</a:t>
            </a:r>
            <a:r>
              <a:rPr lang="sk-SK" sz="2600" dirty="0">
                <a:ea typeface="+mn-lt"/>
                <a:cs typeface="+mn-lt"/>
              </a:rPr>
              <a:t> no </a:t>
            </a:r>
            <a:r>
              <a:rPr lang="sk-SK" sz="2600" b="1" dirty="0" err="1">
                <a:ea typeface="+mn-lt"/>
                <a:cs typeface="+mn-lt"/>
              </a:rPr>
              <a:t>triunfó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b="1" dirty="0" err="1">
                <a:ea typeface="+mn-lt"/>
                <a:cs typeface="+mn-lt"/>
              </a:rPr>
              <a:t>en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dirty="0" err="1">
                <a:ea typeface="+mn-lt"/>
                <a:cs typeface="+mn-lt"/>
              </a:rPr>
              <a:t>todas</a:t>
            </a:r>
            <a:r>
              <a:rPr lang="sk-SK" sz="2600" dirty="0">
                <a:ea typeface="+mn-lt"/>
                <a:cs typeface="+mn-lt"/>
              </a:rPr>
              <a:t> </a:t>
            </a:r>
            <a:r>
              <a:rPr lang="sk-SK" sz="2600" dirty="0" err="1">
                <a:ea typeface="+mn-lt"/>
                <a:cs typeface="+mn-lt"/>
              </a:rPr>
              <a:t>las</a:t>
            </a:r>
            <a:r>
              <a:rPr lang="sk-SK" sz="2600" dirty="0">
                <a:ea typeface="+mn-lt"/>
                <a:cs typeface="+mn-lt"/>
              </a:rPr>
              <a:t> </a:t>
            </a:r>
            <a:r>
              <a:rPr lang="sk-SK" sz="2600" dirty="0" err="1">
                <a:ea typeface="+mn-lt"/>
                <a:cs typeface="+mn-lt"/>
              </a:rPr>
              <a:t>provincias</a:t>
            </a:r>
            <a:r>
              <a:rPr lang="sk-SK" sz="2600" dirty="0">
                <a:ea typeface="+mn-lt"/>
                <a:cs typeface="+mn-lt"/>
              </a:rPr>
              <a:t>  - los </a:t>
            </a:r>
            <a:r>
              <a:rPr lang="sk-SK" sz="2600" dirty="0" err="1">
                <a:ea typeface="+mn-lt"/>
                <a:cs typeface="+mn-lt"/>
              </a:rPr>
              <a:t>sublevados</a:t>
            </a:r>
            <a:r>
              <a:rPr lang="sk-SK" sz="2600" dirty="0">
                <a:ea typeface="+mn-lt"/>
                <a:cs typeface="+mn-lt"/>
              </a:rPr>
              <a:t> </a:t>
            </a:r>
            <a:br>
              <a:rPr lang="sk-SK" sz="2600" dirty="0">
                <a:ea typeface="+mn-lt"/>
                <a:cs typeface="+mn-lt"/>
              </a:rPr>
            </a:br>
            <a:r>
              <a:rPr lang="sk-SK" sz="2600" dirty="0" err="1">
                <a:ea typeface="+mn-lt"/>
                <a:cs typeface="+mn-lt"/>
              </a:rPr>
              <a:t>controlaron</a:t>
            </a:r>
            <a:r>
              <a:rPr lang="sk-SK" sz="2600" dirty="0">
                <a:ea typeface="+mn-lt"/>
                <a:cs typeface="+mn-lt"/>
              </a:rPr>
              <a:t> </a:t>
            </a:r>
            <a:r>
              <a:rPr lang="sk-SK" sz="2600" b="1" dirty="0" err="1">
                <a:ea typeface="+mn-lt"/>
                <a:cs typeface="+mn-lt"/>
              </a:rPr>
              <a:t>Galicia</a:t>
            </a:r>
            <a:r>
              <a:rPr lang="sk-SK" sz="2600" b="1" dirty="0">
                <a:ea typeface="+mn-lt"/>
                <a:cs typeface="+mn-lt"/>
              </a:rPr>
              <a:t>, </a:t>
            </a:r>
            <a:r>
              <a:rPr lang="sk-SK" sz="2600" b="1" dirty="0" err="1">
                <a:ea typeface="+mn-lt"/>
                <a:cs typeface="+mn-lt"/>
              </a:rPr>
              <a:t>Castilla</a:t>
            </a:r>
            <a:r>
              <a:rPr lang="sk-SK" sz="2600" b="1" dirty="0">
                <a:ea typeface="+mn-lt"/>
                <a:cs typeface="+mn-lt"/>
              </a:rPr>
              <a:t>, León, parte de </a:t>
            </a:r>
            <a:r>
              <a:rPr lang="sk-SK" sz="2600" b="1" dirty="0" err="1">
                <a:ea typeface="+mn-lt"/>
                <a:cs typeface="+mn-lt"/>
              </a:rPr>
              <a:t>Aragón</a:t>
            </a:r>
            <a:r>
              <a:rPr lang="sk-SK" sz="2600" b="1" dirty="0">
                <a:ea typeface="+mn-lt"/>
                <a:cs typeface="+mn-lt"/>
              </a:rPr>
              <a:t>, </a:t>
            </a:r>
            <a:r>
              <a:rPr lang="sk-SK" sz="2600" b="1" dirty="0" err="1">
                <a:ea typeface="+mn-lt"/>
                <a:cs typeface="+mn-lt"/>
              </a:rPr>
              <a:t>algunas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b="1" dirty="0" err="1">
                <a:ea typeface="+mn-lt"/>
                <a:cs typeface="+mn-lt"/>
              </a:rPr>
              <a:t>ciudades</a:t>
            </a:r>
            <a:br>
              <a:rPr lang="sk-SK" sz="2600" b="1" dirty="0">
                <a:ea typeface="+mn-lt"/>
                <a:cs typeface="+mn-lt"/>
              </a:rPr>
            </a:br>
            <a:r>
              <a:rPr lang="sk-SK" sz="2600" b="1" dirty="0">
                <a:ea typeface="+mn-lt"/>
                <a:cs typeface="+mn-lt"/>
              </a:rPr>
              <a:t> de </a:t>
            </a:r>
            <a:r>
              <a:rPr lang="sk-SK" sz="2600" b="1" dirty="0" err="1">
                <a:ea typeface="+mn-lt"/>
                <a:cs typeface="+mn-lt"/>
              </a:rPr>
              <a:t>Andalucía</a:t>
            </a:r>
            <a:r>
              <a:rPr lang="sk-SK" sz="2600" b="1" dirty="0">
                <a:ea typeface="+mn-lt"/>
                <a:cs typeface="+mn-lt"/>
              </a:rPr>
              <a:t> (Sevilla, Córdoba y Granada</a:t>
            </a:r>
            <a:r>
              <a:rPr lang="en-US" sz="2600" b="1" dirty="0">
                <a:ea typeface="+mn-lt"/>
                <a:cs typeface="+mn-lt"/>
              </a:rPr>
              <a:t>)</a:t>
            </a:r>
            <a:r>
              <a:rPr lang="sk-SK" sz="2600" b="1" dirty="0">
                <a:ea typeface="+mn-lt"/>
                <a:cs typeface="+mn-lt"/>
              </a:rPr>
              <a:t>, </a:t>
            </a:r>
            <a:r>
              <a:rPr lang="sk-SK" sz="2600" b="1" dirty="0" err="1">
                <a:ea typeface="+mn-lt"/>
                <a:cs typeface="+mn-lt"/>
              </a:rPr>
              <a:t>Baleares</a:t>
            </a:r>
            <a:r>
              <a:rPr lang="sk-SK" sz="2600" b="1" dirty="0">
                <a:ea typeface="+mn-lt"/>
                <a:cs typeface="+mn-lt"/>
              </a:rPr>
              <a:t>, </a:t>
            </a:r>
            <a:r>
              <a:rPr lang="sk-SK" sz="2600" b="1" dirty="0" err="1">
                <a:ea typeface="+mn-lt"/>
                <a:cs typeface="+mn-lt"/>
              </a:rPr>
              <a:t>Canarias</a:t>
            </a:r>
            <a:br>
              <a:rPr lang="sk-SK" sz="2600" b="1" dirty="0">
                <a:ea typeface="+mn-lt"/>
                <a:cs typeface="+mn-lt"/>
              </a:rPr>
            </a:br>
            <a:r>
              <a:rPr lang="sk-SK" sz="2600" b="1" dirty="0">
                <a:ea typeface="+mn-lt"/>
                <a:cs typeface="+mn-lt"/>
              </a:rPr>
              <a:t> y </a:t>
            </a:r>
            <a:r>
              <a:rPr lang="sk-SK" sz="2600" b="1" dirty="0" err="1">
                <a:ea typeface="+mn-lt"/>
                <a:cs typeface="+mn-lt"/>
              </a:rPr>
              <a:t>el</a:t>
            </a:r>
            <a:r>
              <a:rPr lang="sk-SK" sz="2600" b="1" dirty="0">
                <a:ea typeface="+mn-lt"/>
                <a:cs typeface="+mn-lt"/>
              </a:rPr>
              <a:t> </a:t>
            </a:r>
            <a:r>
              <a:rPr lang="sk-SK" sz="2600" b="1" dirty="0" err="1">
                <a:ea typeface="+mn-lt"/>
                <a:cs typeface="+mn-lt"/>
              </a:rPr>
              <a:t>Protectorado</a:t>
            </a:r>
            <a:r>
              <a:rPr lang="sk-SK" sz="2600" b="1" dirty="0">
                <a:ea typeface="+mn-lt"/>
                <a:cs typeface="+mn-lt"/>
              </a:rPr>
              <a:t> de </a:t>
            </a:r>
            <a:r>
              <a:rPr lang="sk-SK" sz="2600" b="1" dirty="0" err="1">
                <a:ea typeface="+mn-lt"/>
                <a:cs typeface="+mn-lt"/>
              </a:rPr>
              <a:t>Marruecos</a:t>
            </a:r>
            <a:endParaRPr lang="sk-SK" sz="2600" dirty="0" err="1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sk-SK" sz="2600" dirty="0" err="1">
                <a:ea typeface="+mn-lt"/>
                <a:cs typeface="+mn-lt"/>
              </a:rPr>
              <a:t>así</a:t>
            </a:r>
            <a:r>
              <a:rPr lang="sk-SK" sz="2600" dirty="0">
                <a:ea typeface="+mn-lt"/>
                <a:cs typeface="+mn-lt"/>
              </a:rPr>
              <a:t> </a:t>
            </a:r>
            <a:r>
              <a:rPr lang="sk-SK" sz="2600" dirty="0" err="1">
                <a:ea typeface="+mn-lt"/>
                <a:cs typeface="+mn-lt"/>
              </a:rPr>
              <a:t>empieza</a:t>
            </a:r>
            <a:r>
              <a:rPr lang="sk-SK" sz="2600" dirty="0">
                <a:ea typeface="+mn-lt"/>
                <a:cs typeface="+mn-lt"/>
              </a:rPr>
              <a:t> </a:t>
            </a:r>
            <a:r>
              <a:rPr lang="sk-SK" sz="2600" b="1" dirty="0">
                <a:ea typeface="+mn-lt"/>
                <a:cs typeface="+mn-lt"/>
              </a:rPr>
              <a:t>la </a:t>
            </a:r>
            <a:r>
              <a:rPr lang="sk-SK" sz="2600" b="1" dirty="0" err="1">
                <a:ea typeface="+mn-lt"/>
                <a:cs typeface="+mn-lt"/>
              </a:rPr>
              <a:t>guerra</a:t>
            </a:r>
            <a:r>
              <a:rPr lang="sk-SK" sz="2600" b="1" dirty="0">
                <a:ea typeface="+mn-lt"/>
                <a:cs typeface="+mn-lt"/>
              </a:rPr>
              <a:t> civil </a:t>
            </a:r>
            <a:r>
              <a:rPr lang="sk-SK" sz="2600" b="1" dirty="0" err="1">
                <a:ea typeface="+mn-lt"/>
                <a:cs typeface="+mn-lt"/>
              </a:rPr>
              <a:t>entre</a:t>
            </a:r>
            <a:r>
              <a:rPr lang="sk-SK" sz="2600" b="1" dirty="0">
                <a:ea typeface="+mn-lt"/>
                <a:cs typeface="+mn-lt"/>
              </a:rPr>
              <a:t> los </a:t>
            </a:r>
            <a:r>
              <a:rPr lang="sk-SK" sz="2600" b="1" dirty="0" err="1">
                <a:ea typeface="+mn-lt"/>
                <a:cs typeface="+mn-lt"/>
              </a:rPr>
              <a:t>republicanos</a:t>
            </a:r>
            <a:r>
              <a:rPr lang="sk-SK" sz="2600" b="1" dirty="0">
                <a:ea typeface="+mn-lt"/>
                <a:cs typeface="+mn-lt"/>
              </a:rPr>
              <a:t> y los </a:t>
            </a:r>
            <a:r>
              <a:rPr lang="sk-SK" sz="2600" b="1" dirty="0" err="1">
                <a:ea typeface="+mn-lt"/>
                <a:cs typeface="+mn-lt"/>
              </a:rPr>
              <a:t>sublevados</a:t>
            </a:r>
            <a:endParaRPr lang="sk-SK" sz="2600" dirty="0" err="1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sk-SK" sz="2400" b="1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algn="just">
              <a:lnSpc>
                <a:spcPct val="100000"/>
              </a:lnSpc>
              <a:spcBef>
                <a:spcPct val="20000"/>
              </a:spcBef>
            </a:pPr>
            <a:endParaRPr lang="sk-SK" sz="24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100000"/>
              </a:lnSpc>
              <a:buFont typeface="Wingdings,Sans-Serif" panose="020B0604020202020204" pitchFamily="34" charset="0"/>
              <a:buChar char="§"/>
            </a:pPr>
            <a:endParaRPr lang="sk-SK" sz="2400" b="1" dirty="0">
              <a:solidFill>
                <a:srgbClr val="000000"/>
              </a:solidFill>
              <a:latin typeface="Trebuchet MS"/>
              <a:cs typeface="Calibri" panose="020F0502020204030204"/>
            </a:endParaRPr>
          </a:p>
          <a:p>
            <a:endParaRPr lang="sk-SK" b="1" dirty="0">
              <a:solidFill>
                <a:schemeClr val="accent2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40693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novela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 - 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años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 40</a:t>
            </a:r>
            <a:endParaRPr lang="en-US" sz="4000" dirty="0">
              <a:solidFill>
                <a:schemeClr val="accent1"/>
              </a:solidFill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309432"/>
            <a:ext cx="11572567" cy="51256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  <a:cs typeface="Calibri"/>
              </a:rPr>
              <a:t>Tremendismo</a:t>
            </a:r>
            <a:endParaRPr lang="en-US" b="1">
              <a:solidFill>
                <a:schemeClr val="accent2"/>
              </a:solidFill>
              <a:cs typeface="Calibri"/>
            </a:endParaRPr>
          </a:p>
          <a:p>
            <a:r>
              <a:rPr lang="en-US" dirty="0" err="1">
                <a:ea typeface="+mn-lt"/>
                <a:cs typeface="+mn-lt"/>
              </a:rPr>
              <a:t>esta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corriente</a:t>
            </a:r>
            <a:r>
              <a:rPr lang="en-US" b="1" dirty="0">
                <a:ea typeface="+mn-lt"/>
                <a:cs typeface="+mn-lt"/>
              </a:rPr>
              <a:t> se </a:t>
            </a:r>
            <a:r>
              <a:rPr lang="en-US" b="1" dirty="0" err="1">
                <a:ea typeface="+mn-lt"/>
                <a:cs typeface="+mn-lt"/>
              </a:rPr>
              <a:t>inauguró</a:t>
            </a:r>
            <a:r>
              <a:rPr lang="en-US" b="1" dirty="0">
                <a:ea typeface="+mn-lt"/>
                <a:cs typeface="+mn-lt"/>
              </a:rPr>
              <a:t> con la </a:t>
            </a:r>
            <a:r>
              <a:rPr lang="en-US" b="1" dirty="0" err="1">
                <a:ea typeface="+mn-lt"/>
                <a:cs typeface="+mn-lt"/>
              </a:rPr>
              <a:t>novela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La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familia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de Pascual Duarte</a:t>
            </a:r>
          </a:p>
          <a:p>
            <a:r>
              <a:rPr lang="en-US" b="1" dirty="0">
                <a:ea typeface="+mn-lt"/>
                <a:cs typeface="+mn-lt"/>
              </a:rPr>
              <a:t>agria </a:t>
            </a:r>
            <a:r>
              <a:rPr lang="en-US" b="1" dirty="0" err="1">
                <a:ea typeface="+mn-lt"/>
                <a:cs typeface="+mn-lt"/>
              </a:rPr>
              <a:t>visión</a:t>
            </a:r>
            <a:r>
              <a:rPr lang="en-US" b="1" dirty="0">
                <a:ea typeface="+mn-lt"/>
                <a:cs typeface="+mn-lt"/>
              </a:rPr>
              <a:t> de la </a:t>
            </a:r>
            <a:r>
              <a:rPr lang="en-US" b="1" dirty="0" err="1">
                <a:ea typeface="+mn-lt"/>
                <a:cs typeface="+mn-lt"/>
              </a:rPr>
              <a:t>realidad</a:t>
            </a:r>
            <a:endParaRPr lang="en-US" b="1" dirty="0">
              <a:ea typeface="+mn-lt"/>
              <a:cs typeface="+mn-lt"/>
            </a:endParaRPr>
          </a:p>
          <a:p>
            <a:r>
              <a:rPr lang="en-US" b="1" dirty="0" err="1">
                <a:ea typeface="+mn-lt"/>
                <a:cs typeface="+mn-lt"/>
              </a:rPr>
              <a:t>selección</a:t>
            </a:r>
            <a:r>
              <a:rPr lang="en-US" b="1" dirty="0">
                <a:ea typeface="+mn-lt"/>
                <a:cs typeface="+mn-lt"/>
              </a:rPr>
              <a:t> de los </a:t>
            </a:r>
            <a:r>
              <a:rPr lang="en-US" b="1" dirty="0" err="1">
                <a:ea typeface="+mn-lt"/>
                <a:cs typeface="+mn-lt"/>
              </a:rPr>
              <a:t>aspectos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más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duros</a:t>
            </a:r>
            <a:r>
              <a:rPr lang="en-US" b="1" dirty="0">
                <a:ea typeface="+mn-lt"/>
                <a:cs typeface="+mn-lt"/>
              </a:rPr>
              <a:t> de la </a:t>
            </a:r>
            <a:r>
              <a:rPr lang="en-US" b="1" dirty="0" err="1">
                <a:ea typeface="+mn-lt"/>
                <a:cs typeface="+mn-lt"/>
              </a:rPr>
              <a:t>vida</a:t>
            </a:r>
            <a:endParaRPr lang="en-US" b="1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especial </a:t>
            </a:r>
            <a:r>
              <a:rPr lang="en-US" b="1" dirty="0" err="1">
                <a:ea typeface="+mn-lt"/>
                <a:cs typeface="+mn-lt"/>
              </a:rPr>
              <a:t>crudeza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en la </a:t>
            </a:r>
            <a:r>
              <a:rPr lang="en-US" dirty="0" err="1">
                <a:ea typeface="+mn-lt"/>
                <a:cs typeface="+mn-lt"/>
              </a:rPr>
              <a:t>presentación</a:t>
            </a:r>
            <a:r>
              <a:rPr lang="en-US" dirty="0">
                <a:ea typeface="+mn-lt"/>
                <a:cs typeface="+mn-lt"/>
              </a:rPr>
              <a:t> de la </a:t>
            </a:r>
            <a:r>
              <a:rPr lang="en-US" dirty="0" err="1">
                <a:ea typeface="+mn-lt"/>
                <a:cs typeface="+mn-lt"/>
              </a:rPr>
              <a:t>trama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b="1" dirty="0" err="1">
                <a:ea typeface="+mn-lt"/>
                <a:cs typeface="+mn-lt"/>
              </a:rPr>
              <a:t>situaciones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violentas</a:t>
            </a:r>
            <a:r>
              <a:rPr lang="en-US" dirty="0">
                <a:ea typeface="+mn-lt"/>
                <a:cs typeface="+mn-lt"/>
              </a:rPr>
              <a:t>) y el </a:t>
            </a:r>
            <a:r>
              <a:rPr lang="en-US" dirty="0" err="1">
                <a:ea typeface="+mn-lt"/>
                <a:cs typeface="+mn-lt"/>
              </a:rPr>
              <a:t>tratamiento</a:t>
            </a:r>
            <a:r>
              <a:rPr lang="en-US" dirty="0">
                <a:ea typeface="+mn-lt"/>
                <a:cs typeface="+mn-lt"/>
              </a:rPr>
              <a:t> de los </a:t>
            </a:r>
            <a:r>
              <a:rPr lang="en-US" dirty="0" err="1">
                <a:ea typeface="+mn-lt"/>
                <a:cs typeface="+mn-lt"/>
              </a:rPr>
              <a:t>personajes</a:t>
            </a:r>
            <a:r>
              <a:rPr lang="en-US" dirty="0">
                <a:ea typeface="+mn-lt"/>
                <a:cs typeface="+mn-lt"/>
              </a:rPr>
              <a:t> (</a:t>
            </a:r>
            <a:r>
              <a:rPr lang="en-US" dirty="0" err="1">
                <a:ea typeface="+mn-lt"/>
                <a:cs typeface="+mn-lt"/>
              </a:rPr>
              <a:t>habitualmente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seres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marginados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b="1" dirty="0">
                <a:ea typeface="+mn-lt"/>
                <a:cs typeface="+mn-lt"/>
              </a:rPr>
              <a:t>con </a:t>
            </a:r>
            <a:r>
              <a:rPr lang="en-US" b="1" dirty="0" err="1">
                <a:ea typeface="+mn-lt"/>
                <a:cs typeface="+mn-lt"/>
              </a:rPr>
              <a:t>defectos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físicos</a:t>
            </a:r>
            <a:r>
              <a:rPr lang="en-US" b="1" dirty="0">
                <a:ea typeface="+mn-lt"/>
                <a:cs typeface="+mn-lt"/>
              </a:rPr>
              <a:t> o </a:t>
            </a:r>
            <a:r>
              <a:rPr lang="en-US" b="1" dirty="0" err="1">
                <a:ea typeface="+mn-lt"/>
                <a:cs typeface="+mn-lt"/>
              </a:rPr>
              <a:t>psíquicos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prostitutas</a:t>
            </a:r>
            <a:r>
              <a:rPr lang="en-US" b="1" dirty="0">
                <a:ea typeface="+mn-lt"/>
                <a:cs typeface="+mn-lt"/>
              </a:rPr>
              <a:t>, </a:t>
            </a:r>
            <a:r>
              <a:rPr lang="en-US" b="1" dirty="0" err="1">
                <a:ea typeface="+mn-lt"/>
                <a:cs typeface="+mn-lt"/>
              </a:rPr>
              <a:t>criminales</a:t>
            </a:r>
            <a:r>
              <a:rPr lang="en-US" dirty="0">
                <a:ea typeface="+mn-lt"/>
                <a:cs typeface="+mn-lt"/>
              </a:rPr>
              <a:t>, etc.)</a:t>
            </a:r>
            <a:endParaRPr lang="en-US" b="1" dirty="0">
              <a:cs typeface="Calibri"/>
            </a:endParaRPr>
          </a:p>
          <a:p>
            <a:r>
              <a:rPr lang="en-US" b="1" dirty="0" err="1">
                <a:ea typeface="+mn-lt"/>
                <a:cs typeface="+mn-lt"/>
              </a:rPr>
              <a:t>lenguaje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desgarrado</a:t>
            </a:r>
            <a:r>
              <a:rPr lang="en-US" b="1" dirty="0">
                <a:ea typeface="+mn-lt"/>
                <a:cs typeface="+mn-lt"/>
              </a:rPr>
              <a:t> y </a:t>
            </a:r>
            <a:r>
              <a:rPr lang="en-US" b="1" dirty="0" err="1">
                <a:ea typeface="+mn-lt"/>
                <a:cs typeface="+mn-lt"/>
              </a:rPr>
              <a:t>duro</a:t>
            </a:r>
            <a:endParaRPr lang="en-US" b="1" dirty="0" err="1">
              <a:cs typeface="Calibri"/>
            </a:endParaRPr>
          </a:p>
          <a:p>
            <a:r>
              <a:rPr lang="en-US" dirty="0" err="1">
                <a:ea typeface="+mn-lt"/>
                <a:cs typeface="+mn-lt"/>
              </a:rPr>
              <a:t>otras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novelas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representativas</a:t>
            </a:r>
            <a:r>
              <a:rPr lang="en-US" dirty="0">
                <a:ea typeface="+mn-lt"/>
                <a:cs typeface="+mn-lt"/>
              </a:rPr>
              <a:t> son 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La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fiel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infantería</a:t>
            </a:r>
            <a:r>
              <a:rPr lang="en-US" dirty="0">
                <a:ea typeface="+mn-lt"/>
                <a:cs typeface="+mn-lt"/>
              </a:rPr>
              <a:t> (1944) de 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Rafael García Serrano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Los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hijos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de Máximo Judas</a:t>
            </a:r>
            <a:r>
              <a:rPr lang="en-US" dirty="0">
                <a:ea typeface="+mn-lt"/>
                <a:cs typeface="+mn-lt"/>
              </a:rPr>
              <a:t> (1949) de 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Luis </a:t>
            </a:r>
            <a:r>
              <a:rPr lang="en-US" b="1" dirty="0" err="1">
                <a:solidFill>
                  <a:schemeClr val="accent1"/>
                </a:solidFill>
                <a:ea typeface="+mn-lt"/>
                <a:cs typeface="+mn-lt"/>
              </a:rPr>
              <a:t>Landínez</a:t>
            </a:r>
            <a:r>
              <a:rPr lang="en-US" dirty="0">
                <a:ea typeface="+mn-lt"/>
                <a:cs typeface="+mn-lt"/>
              </a:rPr>
              <a:t>, 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Lola,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espejo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oscuro</a:t>
            </a:r>
            <a:r>
              <a:rPr lang="en-US" dirty="0">
                <a:ea typeface="+mn-lt"/>
                <a:cs typeface="+mn-lt"/>
              </a:rPr>
              <a:t> (1951) de 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Darío Fernández Flórez</a:t>
            </a:r>
            <a:endParaRPr lang="en-US" b="1">
              <a:solidFill>
                <a:schemeClr val="accent1"/>
              </a:solidFill>
              <a:cs typeface="Calibri"/>
            </a:endParaRPr>
          </a:p>
          <a:p>
            <a:endParaRPr lang="en-US" b="1" dirty="0">
              <a:cs typeface="Calibri"/>
            </a:endParaRPr>
          </a:p>
          <a:p>
            <a:endParaRPr lang="en-US" b="1" dirty="0">
              <a:cs typeface="Calibri"/>
            </a:endParaRPr>
          </a:p>
          <a:p>
            <a:pPr marL="0" indent="0">
              <a:buNone/>
            </a:pPr>
            <a:endParaRPr lang="en-US" b="1" dirty="0">
              <a:cs typeface="Calibri"/>
            </a:endParaRPr>
          </a:p>
          <a:p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3754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novela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 - 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años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 40</a:t>
            </a:r>
            <a:endParaRPr lang="en-US" sz="4000" dirty="0">
              <a:solidFill>
                <a:schemeClr val="accent1"/>
              </a:solidFill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684" y="2046851"/>
            <a:ext cx="11572567" cy="33558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accent1"/>
                </a:solidFill>
                <a:cs typeface="Calibri"/>
              </a:rPr>
              <a:t>Novela </a:t>
            </a:r>
            <a:r>
              <a:rPr lang="en-US" b="1" u="sng" dirty="0" err="1">
                <a:solidFill>
                  <a:schemeClr val="accent1"/>
                </a:solidFill>
                <a:cs typeface="Calibri"/>
              </a:rPr>
              <a:t>existencial</a:t>
            </a:r>
            <a:endParaRPr lang="en-US" u="sng" dirty="0">
              <a:solidFill>
                <a:schemeClr val="accent1"/>
              </a:solidFill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el </a:t>
            </a:r>
            <a:r>
              <a:rPr lang="en-US" dirty="0" err="1">
                <a:ea typeface="+mn-lt"/>
                <a:cs typeface="+mn-lt"/>
              </a:rPr>
              <a:t>reflejo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amargo</a:t>
            </a:r>
            <a:r>
              <a:rPr lang="en-US" dirty="0">
                <a:ea typeface="+mn-lt"/>
                <a:cs typeface="+mn-lt"/>
              </a:rPr>
              <a:t> de la </a:t>
            </a:r>
            <a:r>
              <a:rPr lang="en-US" dirty="0" err="1">
                <a:ea typeface="+mn-lt"/>
                <a:cs typeface="+mn-lt"/>
              </a:rPr>
              <a:t>vida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cotidiana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hace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desde</a:t>
            </a:r>
            <a:r>
              <a:rPr lang="en-US" dirty="0">
                <a:ea typeface="+mn-lt"/>
                <a:cs typeface="+mn-lt"/>
              </a:rPr>
              <a:t> el </a:t>
            </a:r>
            <a:r>
              <a:rPr lang="en-US" dirty="0" err="1">
                <a:ea typeface="+mn-lt"/>
                <a:cs typeface="+mn-lt"/>
              </a:rPr>
              <a:t>enfoque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existencial</a:t>
            </a:r>
            <a:endParaRPr lang="en-US" dirty="0" err="1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los </a:t>
            </a:r>
            <a:r>
              <a:rPr lang="en-US" dirty="0" err="1">
                <a:ea typeface="+mn-lt"/>
                <a:cs typeface="+mn-lt"/>
              </a:rPr>
              <a:t>grandes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temas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b="1" dirty="0">
                <a:ea typeface="+mn-lt"/>
                <a:cs typeface="+mn-lt"/>
              </a:rPr>
              <a:t>la </a:t>
            </a:r>
            <a:r>
              <a:rPr lang="en-US" b="1" dirty="0" err="1">
                <a:ea typeface="+mn-lt"/>
                <a:cs typeface="+mn-lt"/>
              </a:rPr>
              <a:t>soledad</a:t>
            </a:r>
            <a:r>
              <a:rPr lang="en-US" b="1" dirty="0">
                <a:ea typeface="+mn-lt"/>
                <a:cs typeface="+mn-lt"/>
              </a:rPr>
              <a:t>, la </a:t>
            </a:r>
            <a:r>
              <a:rPr lang="en-US" b="1" err="1">
                <a:ea typeface="+mn-lt"/>
                <a:cs typeface="+mn-lt"/>
              </a:rPr>
              <a:t>inadaptación</a:t>
            </a:r>
            <a:r>
              <a:rPr lang="en-US" b="1" dirty="0">
                <a:ea typeface="+mn-lt"/>
                <a:cs typeface="+mn-lt"/>
              </a:rPr>
              <a:t>, la </a:t>
            </a:r>
            <a:r>
              <a:rPr lang="en-US" b="1" err="1">
                <a:ea typeface="+mn-lt"/>
                <a:cs typeface="+mn-lt"/>
              </a:rPr>
              <a:t>frustración</a:t>
            </a:r>
            <a:r>
              <a:rPr lang="en-US" b="1" dirty="0">
                <a:ea typeface="+mn-lt"/>
                <a:cs typeface="+mn-lt"/>
              </a:rPr>
              <a:t>, la </a:t>
            </a:r>
            <a:r>
              <a:rPr lang="en-US" b="1" err="1">
                <a:ea typeface="+mn-lt"/>
                <a:cs typeface="+mn-lt"/>
              </a:rPr>
              <a:t>muerte</a:t>
            </a:r>
            <a:endParaRPr lang="en-US" b="1" err="1"/>
          </a:p>
          <a:p>
            <a:r>
              <a:rPr lang="en-US" b="1" dirty="0" err="1">
                <a:ea typeface="+mn-lt"/>
                <a:cs typeface="+mn-lt"/>
              </a:rPr>
              <a:t>personajes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marginales</a:t>
            </a:r>
            <a:r>
              <a:rPr lang="en-US" b="1" dirty="0">
                <a:ea typeface="+mn-lt"/>
                <a:cs typeface="+mn-lt"/>
              </a:rPr>
              <a:t> y </a:t>
            </a:r>
            <a:r>
              <a:rPr lang="en-US" b="1" dirty="0" err="1">
                <a:ea typeface="+mn-lt"/>
                <a:cs typeface="+mn-lt"/>
              </a:rPr>
              <a:t>desarraigados</a:t>
            </a:r>
            <a:r>
              <a:rPr lang="en-US" dirty="0">
                <a:ea typeface="+mn-lt"/>
                <a:cs typeface="+mn-lt"/>
              </a:rPr>
              <a:t>, o </a:t>
            </a:r>
            <a:r>
              <a:rPr lang="en-US" b="1" dirty="0" err="1">
                <a:ea typeface="+mn-lt"/>
                <a:cs typeface="+mn-lt"/>
              </a:rPr>
              <a:t>desorientados</a:t>
            </a:r>
            <a:r>
              <a:rPr lang="en-US" b="1" dirty="0">
                <a:ea typeface="+mn-lt"/>
                <a:cs typeface="+mn-lt"/>
              </a:rPr>
              <a:t> y </a:t>
            </a:r>
            <a:r>
              <a:rPr lang="en-US" b="1" dirty="0" err="1">
                <a:ea typeface="+mn-lt"/>
                <a:cs typeface="+mn-lt"/>
              </a:rPr>
              <a:t>angustiados</a:t>
            </a:r>
            <a:endParaRPr lang="en-US" b="1" dirty="0" err="1">
              <a:cs typeface="Calibri"/>
            </a:endParaRPr>
          </a:p>
          <a:p>
            <a:r>
              <a:rPr lang="en-US" b="1" u="sng" dirty="0" err="1">
                <a:ea typeface="+mn-lt"/>
                <a:cs typeface="+mn-lt"/>
              </a:rPr>
              <a:t>trasposición</a:t>
            </a:r>
            <a:r>
              <a:rPr lang="en-US" b="1" u="sng" dirty="0">
                <a:ea typeface="+mn-lt"/>
                <a:cs typeface="+mn-lt"/>
              </a:rPr>
              <a:t> del </a:t>
            </a:r>
            <a:r>
              <a:rPr lang="en-US" b="1" u="sng" dirty="0" err="1">
                <a:ea typeface="+mn-lt"/>
                <a:cs typeface="+mn-lt"/>
              </a:rPr>
              <a:t>malestar</a:t>
            </a:r>
            <a:r>
              <a:rPr lang="en-US" b="1" u="sng" dirty="0">
                <a:ea typeface="+mn-lt"/>
                <a:cs typeface="+mn-lt"/>
              </a:rPr>
              <a:t> social a la </a:t>
            </a:r>
            <a:r>
              <a:rPr lang="en-US" b="1" u="sng" dirty="0" err="1">
                <a:ea typeface="+mn-lt"/>
                <a:cs typeface="+mn-lt"/>
              </a:rPr>
              <a:t>esfera</a:t>
            </a:r>
            <a:r>
              <a:rPr lang="en-US" b="1" u="sng" dirty="0">
                <a:ea typeface="+mn-lt"/>
                <a:cs typeface="+mn-lt"/>
              </a:rPr>
              <a:t> de lo personal</a:t>
            </a:r>
            <a:endParaRPr lang="en-US" b="1" u="sng">
              <a:cs typeface="Calibri"/>
            </a:endParaRPr>
          </a:p>
          <a:p>
            <a:pPr marL="0" indent="0">
              <a:buNone/>
            </a:pPr>
            <a:endParaRPr lang="en-US" b="1" dirty="0">
              <a:cs typeface="Calibri"/>
            </a:endParaRPr>
          </a:p>
          <a:p>
            <a:endParaRPr lang="en-US" b="1" dirty="0">
              <a:cs typeface="Calibri"/>
            </a:endParaRPr>
          </a:p>
          <a:p>
            <a:pPr marL="0" indent="0">
              <a:buNone/>
            </a:pPr>
            <a:endParaRPr lang="en-US" b="1" dirty="0">
              <a:cs typeface="Calibri"/>
            </a:endParaRPr>
          </a:p>
          <a:p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8709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novela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endParaRPr lang="en-US" dirty="0" err="1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309432"/>
            <a:ext cx="11572567" cy="51256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Generación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 del 36: </a:t>
            </a:r>
            <a:r>
              <a:rPr lang="en-US" b="1" dirty="0">
                <a:ea typeface="+mn-lt"/>
                <a:cs typeface="+mn-lt"/>
              </a:rPr>
              <a:t>Camilo José Cela, Gonzalo Torrente Ballester, Miguel Delibes, Carmen Laforet...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en general, la </a:t>
            </a:r>
            <a:r>
              <a:rPr lang="en-US" dirty="0" err="1">
                <a:ea typeface="+mn-lt"/>
                <a:cs typeface="+mn-lt"/>
              </a:rPr>
              <a:t>penuria</a:t>
            </a:r>
            <a:r>
              <a:rPr lang="en-US" dirty="0">
                <a:ea typeface="+mn-lt"/>
                <a:cs typeface="+mn-lt"/>
              </a:rPr>
              <a:t> cultural de la </a:t>
            </a:r>
            <a:r>
              <a:rPr lang="en-US" dirty="0" err="1">
                <a:ea typeface="+mn-lt"/>
                <a:cs typeface="+mn-lt"/>
              </a:rPr>
              <a:t>posguerra</a:t>
            </a:r>
            <a:r>
              <a:rPr lang="en-US" dirty="0">
                <a:ea typeface="+mn-lt"/>
                <a:cs typeface="+mn-lt"/>
              </a:rPr>
              <a:t> les </a:t>
            </a:r>
            <a:r>
              <a:rPr lang="en-US" dirty="0" err="1">
                <a:ea typeface="+mn-lt"/>
                <a:cs typeface="+mn-lt"/>
              </a:rPr>
              <a:t>afectó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menos</a:t>
            </a:r>
            <a:r>
              <a:rPr lang="en-US" dirty="0">
                <a:ea typeface="+mn-lt"/>
                <a:cs typeface="+mn-lt"/>
              </a:rPr>
              <a:t> que a los de la </a:t>
            </a:r>
            <a:r>
              <a:rPr lang="en-US" dirty="0" err="1">
                <a:ea typeface="+mn-lt"/>
                <a:cs typeface="+mn-lt"/>
              </a:rPr>
              <a:t>generación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siguiente</a:t>
            </a:r>
            <a:r>
              <a:rPr lang="en-US" dirty="0">
                <a:ea typeface="+mn-lt"/>
                <a:cs typeface="+mn-lt"/>
              </a:rPr>
              <a:t> (del medio </a:t>
            </a:r>
            <a:r>
              <a:rPr lang="en-US" dirty="0" err="1">
                <a:ea typeface="+mn-lt"/>
                <a:cs typeface="+mn-lt"/>
              </a:rPr>
              <a:t>siglo</a:t>
            </a:r>
            <a:r>
              <a:rPr lang="en-US" dirty="0">
                <a:ea typeface="+mn-lt"/>
                <a:cs typeface="+mn-lt"/>
              </a:rPr>
              <a:t>), </a:t>
            </a:r>
            <a:r>
              <a:rPr lang="en-US" dirty="0" err="1">
                <a:ea typeface="+mn-lt"/>
                <a:cs typeface="+mn-lt"/>
              </a:rPr>
              <a:t>porque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algunos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ellos</a:t>
            </a:r>
            <a:r>
              <a:rPr lang="en-US" dirty="0">
                <a:ea typeface="+mn-lt"/>
                <a:cs typeface="+mn-lt"/>
              </a:rPr>
              <a:t>  se </a:t>
            </a:r>
            <a:r>
              <a:rPr lang="en-US" dirty="0" err="1">
                <a:ea typeface="+mn-lt"/>
                <a:cs typeface="+mn-lt"/>
              </a:rPr>
              <a:t>habían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formado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intelectualmente</a:t>
            </a:r>
            <a:r>
              <a:rPr lang="en-US" dirty="0">
                <a:ea typeface="+mn-lt"/>
                <a:cs typeface="+mn-lt"/>
              </a:rPr>
              <a:t> antes de la </a:t>
            </a:r>
            <a:r>
              <a:rPr lang="en-US" dirty="0" err="1">
                <a:ea typeface="+mn-lt"/>
                <a:cs typeface="+mn-lt"/>
              </a:rPr>
              <a:t>guerra</a:t>
            </a:r>
            <a:r>
              <a:rPr lang="en-US" dirty="0">
                <a:ea typeface="+mn-lt"/>
                <a:cs typeface="+mn-lt"/>
              </a:rPr>
              <a:t>)</a:t>
            </a:r>
          </a:p>
          <a:p>
            <a:r>
              <a:rPr lang="en-US" b="1" dirty="0" err="1">
                <a:ea typeface="+mn-lt"/>
                <a:cs typeface="+mn-lt"/>
              </a:rPr>
              <a:t>formación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juvenil</a:t>
            </a:r>
            <a:r>
              <a:rPr lang="en-US" b="1" dirty="0">
                <a:ea typeface="+mn-lt"/>
                <a:cs typeface="+mn-lt"/>
              </a:rPr>
              <a:t> en </a:t>
            </a:r>
            <a:r>
              <a:rPr lang="en-US" b="1" dirty="0" err="1">
                <a:ea typeface="+mn-lt"/>
                <a:cs typeface="+mn-lt"/>
              </a:rPr>
              <a:t>contacto</a:t>
            </a:r>
            <a:r>
              <a:rPr lang="en-US" b="1" dirty="0">
                <a:ea typeface="+mn-lt"/>
                <a:cs typeface="+mn-lt"/>
              </a:rPr>
              <a:t> con la </a:t>
            </a:r>
            <a:r>
              <a:rPr lang="en-US" b="1" dirty="0" err="1">
                <a:ea typeface="+mn-lt"/>
                <a:cs typeface="+mn-lt"/>
              </a:rPr>
              <a:t>cultura</a:t>
            </a:r>
            <a:r>
              <a:rPr lang="en-US" b="1" dirty="0">
                <a:ea typeface="+mn-lt"/>
                <a:cs typeface="+mn-lt"/>
              </a:rPr>
              <a:t> occidental, con las </a:t>
            </a:r>
            <a:r>
              <a:rPr lang="en-US" b="1" dirty="0" err="1">
                <a:ea typeface="+mn-lt"/>
                <a:cs typeface="+mn-lt"/>
              </a:rPr>
              <a:t>vanguardias</a:t>
            </a:r>
            <a:r>
              <a:rPr lang="en-US" b="1" dirty="0">
                <a:ea typeface="+mn-lt"/>
                <a:cs typeface="+mn-lt"/>
              </a:rPr>
              <a:t>, con la </a:t>
            </a:r>
            <a:r>
              <a:rPr lang="en-US" b="1" dirty="0" err="1">
                <a:ea typeface="+mn-lt"/>
                <a:cs typeface="+mn-lt"/>
              </a:rPr>
              <a:t>Generación</a:t>
            </a:r>
            <a:r>
              <a:rPr lang="en-US" b="1" dirty="0">
                <a:ea typeface="+mn-lt"/>
                <a:cs typeface="+mn-lt"/>
              </a:rPr>
              <a:t> del 27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 el </a:t>
            </a:r>
            <a:r>
              <a:rPr lang="en-US" dirty="0" err="1">
                <a:ea typeface="+mn-lt"/>
                <a:cs typeface="+mn-lt"/>
              </a:rPr>
              <a:t>afán</a:t>
            </a:r>
            <a:r>
              <a:rPr lang="en-US" dirty="0">
                <a:ea typeface="+mn-lt"/>
                <a:cs typeface="+mn-lt"/>
              </a:rPr>
              <a:t> de la </a:t>
            </a:r>
            <a:r>
              <a:rPr lang="en-US" b="1" dirty="0" err="1">
                <a:ea typeface="+mn-lt"/>
                <a:cs typeface="+mn-lt"/>
              </a:rPr>
              <a:t>experimentación</a:t>
            </a:r>
            <a:r>
              <a:rPr lang="en-US" b="1" dirty="0">
                <a:ea typeface="+mn-lt"/>
                <a:cs typeface="+mn-lt"/>
              </a:rPr>
              <a:t> con la </a:t>
            </a:r>
            <a:r>
              <a:rPr lang="en-US" b="1" dirty="0" err="1">
                <a:ea typeface="+mn-lt"/>
                <a:cs typeface="+mn-lt"/>
              </a:rPr>
              <a:t>obra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literaria</a:t>
            </a:r>
            <a:endParaRPr lang="en-US" dirty="0" err="1">
              <a:ea typeface="+mn-lt"/>
              <a:cs typeface="+mn-lt"/>
            </a:endParaRPr>
          </a:p>
          <a:p>
            <a:r>
              <a:rPr lang="en-US" b="1" dirty="0" err="1">
                <a:ea typeface="+mn-lt"/>
                <a:cs typeface="+mn-lt"/>
              </a:rPr>
              <a:t>actitud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reflexiva</a:t>
            </a:r>
            <a:r>
              <a:rPr lang="en-US" b="1" dirty="0">
                <a:ea typeface="+mn-lt"/>
                <a:cs typeface="+mn-lt"/>
              </a:rPr>
              <a:t> y </a:t>
            </a:r>
            <a:r>
              <a:rPr lang="en-US" b="1" dirty="0" err="1">
                <a:ea typeface="+mn-lt"/>
                <a:cs typeface="+mn-lt"/>
              </a:rPr>
              <a:t>autocrítica</a:t>
            </a:r>
            <a:r>
              <a:rPr lang="en-US" b="1" dirty="0">
                <a:ea typeface="+mn-lt"/>
                <a:cs typeface="+mn-lt"/>
              </a:rPr>
              <a:t> ante la </a:t>
            </a:r>
            <a:r>
              <a:rPr lang="en-US" b="1" dirty="0" err="1">
                <a:ea typeface="+mn-lt"/>
                <a:cs typeface="+mn-lt"/>
              </a:rPr>
              <a:t>propia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obra</a:t>
            </a:r>
            <a:r>
              <a:rPr lang="en-US" b="1" dirty="0">
                <a:ea typeface="+mn-lt"/>
                <a:cs typeface="+mn-lt"/>
              </a:rPr>
              <a:t> del </a:t>
            </a:r>
            <a:r>
              <a:rPr lang="en-US" b="1" dirty="0" err="1">
                <a:ea typeface="+mn-lt"/>
                <a:cs typeface="+mn-lt"/>
              </a:rPr>
              <a:t>arte</a:t>
            </a:r>
            <a:endParaRPr lang="en-US" dirty="0" err="1">
              <a:ea typeface="+mn-lt"/>
              <a:cs typeface="+mn-lt"/>
            </a:endParaRPr>
          </a:p>
          <a:p>
            <a:r>
              <a:rPr lang="en-US" b="1" dirty="0" err="1">
                <a:ea typeface="+mn-lt"/>
                <a:cs typeface="+mn-lt"/>
              </a:rPr>
              <a:t>preocupación</a:t>
            </a:r>
            <a:r>
              <a:rPr lang="en-US" b="1" dirty="0">
                <a:ea typeface="+mn-lt"/>
                <a:cs typeface="+mn-lt"/>
              </a:rPr>
              <a:t> por los </a:t>
            </a:r>
            <a:r>
              <a:rPr lang="en-US" b="1" dirty="0" err="1">
                <a:ea typeface="+mn-lt"/>
                <a:cs typeface="+mn-lt"/>
              </a:rPr>
              <a:t>problemas</a:t>
            </a:r>
            <a:r>
              <a:rPr lang="en-US" b="1" dirty="0">
                <a:ea typeface="+mn-lt"/>
                <a:cs typeface="+mn-lt"/>
              </a:rPr>
              <a:t> del hombre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b="1" dirty="0" err="1">
                <a:ea typeface="+mn-lt"/>
                <a:cs typeface="+mn-lt"/>
              </a:rPr>
              <a:t>afán</a:t>
            </a:r>
            <a:r>
              <a:rPr lang="en-US" b="1" dirty="0">
                <a:ea typeface="+mn-lt"/>
                <a:cs typeface="+mn-lt"/>
              </a:rPr>
              <a:t> de </a:t>
            </a:r>
            <a:r>
              <a:rPr lang="en-US" b="1" dirty="0" err="1">
                <a:ea typeface="+mn-lt"/>
                <a:cs typeface="+mn-lt"/>
              </a:rPr>
              <a:t>universalizar</a:t>
            </a:r>
            <a:r>
              <a:rPr lang="en-US" b="1" dirty="0">
                <a:ea typeface="+mn-lt"/>
                <a:cs typeface="+mn-lt"/>
              </a:rPr>
              <a:t> sus inquietudes </a:t>
            </a:r>
            <a:r>
              <a:rPr lang="en-US" dirty="0">
                <a:ea typeface="+mn-lt"/>
                <a:cs typeface="+mn-lt"/>
              </a:rPr>
              <a:t>– </a:t>
            </a:r>
            <a:r>
              <a:rPr lang="en-US" dirty="0" err="1">
                <a:ea typeface="+mn-lt"/>
                <a:cs typeface="+mn-lt"/>
              </a:rPr>
              <a:t>muy</a:t>
            </a:r>
            <a:r>
              <a:rPr lang="en-US" dirty="0">
                <a:ea typeface="+mn-lt"/>
                <a:cs typeface="+mn-lt"/>
              </a:rPr>
              <a:t> por </a:t>
            </a:r>
            <a:r>
              <a:rPr lang="en-US" dirty="0" err="1">
                <a:ea typeface="+mn-lt"/>
                <a:cs typeface="+mn-lt"/>
              </a:rPr>
              <a:t>encima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cualquier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localismo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costumbrista</a:t>
            </a:r>
            <a:r>
              <a:rPr lang="en-US" dirty="0">
                <a:ea typeface="+mn-lt"/>
                <a:cs typeface="+mn-lt"/>
              </a:rPr>
              <a:t> o social)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23156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novela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 - 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años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 40</a:t>
            </a:r>
            <a:endParaRPr lang="en-US" dirty="0" err="1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1297" y="1309432"/>
            <a:ext cx="6238567" cy="51256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err="1">
                <a:ea typeface="+mn-lt"/>
                <a:cs typeface="+mn-lt"/>
              </a:rPr>
              <a:t>Otras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obras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importantes</a:t>
            </a:r>
            <a:r>
              <a:rPr lang="en-US" dirty="0">
                <a:ea typeface="+mn-lt"/>
                <a:cs typeface="+mn-lt"/>
              </a:rPr>
              <a:t>:</a:t>
            </a:r>
            <a:endParaRPr lang="en-US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 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Miguel Delibes</a:t>
            </a:r>
            <a:r>
              <a:rPr lang="en-US" dirty="0">
                <a:ea typeface="+mn-lt"/>
                <a:cs typeface="+mn-lt"/>
              </a:rPr>
              <a:t> - </a:t>
            </a:r>
            <a:r>
              <a:rPr lang="en-US" b="1" dirty="0">
                <a:solidFill>
                  <a:schemeClr val="accent2"/>
                </a:solidFill>
                <a:cs typeface="Calibri" panose="020F0502020204030204"/>
              </a:rPr>
              <a:t>La sombra del </a:t>
            </a:r>
            <a:r>
              <a:rPr lang="en-US" b="1" dirty="0" err="1">
                <a:solidFill>
                  <a:schemeClr val="accent2"/>
                </a:solidFill>
                <a:cs typeface="Calibri" panose="020F0502020204030204"/>
              </a:rPr>
              <a:t>ciprés</a:t>
            </a:r>
            <a:r>
              <a:rPr lang="en-US" b="1" dirty="0">
                <a:solidFill>
                  <a:schemeClr val="accent2"/>
                </a:solidFill>
                <a:cs typeface="Calibri" panose="020F0502020204030204"/>
              </a:rPr>
              <a:t> es </a:t>
            </a:r>
            <a:r>
              <a:rPr lang="en-US" b="1" dirty="0" err="1">
                <a:solidFill>
                  <a:schemeClr val="accent2"/>
                </a:solidFill>
                <a:cs typeface="Calibri" panose="020F0502020204030204"/>
              </a:rPr>
              <a:t>alargada</a:t>
            </a:r>
            <a:r>
              <a:rPr lang="en-US" dirty="0">
                <a:cs typeface="Calibri" panose="020F0502020204030204"/>
              </a:rPr>
              <a:t> (1947) - </a:t>
            </a:r>
            <a:r>
              <a:rPr lang="en-US" dirty="0" err="1">
                <a:cs typeface="Calibri" panose="020F0502020204030204"/>
              </a:rPr>
              <a:t>habla</a:t>
            </a:r>
            <a:r>
              <a:rPr lang="en-US" dirty="0">
                <a:cs typeface="Calibri" panose="020F0502020204030204"/>
              </a:rPr>
              <a:t> de </a:t>
            </a:r>
            <a:r>
              <a:rPr lang="en-US" dirty="0" err="1">
                <a:cs typeface="Calibri" panose="020F0502020204030204"/>
              </a:rPr>
              <a:t>tristezas</a:t>
            </a:r>
            <a:r>
              <a:rPr lang="en-US" dirty="0">
                <a:cs typeface="Calibri" panose="020F0502020204030204"/>
              </a:rPr>
              <a:t> y </a:t>
            </a:r>
            <a:r>
              <a:rPr lang="en-US" dirty="0" err="1">
                <a:cs typeface="Calibri" panose="020F0502020204030204"/>
              </a:rPr>
              <a:t>frustración</a:t>
            </a:r>
            <a:r>
              <a:rPr lang="en-US" dirty="0">
                <a:cs typeface="Calibri" panose="020F0502020204030204"/>
              </a:rPr>
              <a:t> con el </a:t>
            </a:r>
            <a:r>
              <a:rPr lang="en-US" dirty="0" err="1">
                <a:cs typeface="Calibri" panose="020F0502020204030204"/>
              </a:rPr>
              <a:t>contrapeso</a:t>
            </a:r>
            <a:r>
              <a:rPr lang="en-US" dirty="0">
                <a:cs typeface="Calibri" panose="020F0502020204030204"/>
              </a:rPr>
              <a:t> de una </a:t>
            </a:r>
            <a:r>
              <a:rPr lang="en-US" dirty="0" err="1">
                <a:cs typeface="Calibri" panose="020F0502020204030204"/>
              </a:rPr>
              <a:t>honda</a:t>
            </a:r>
            <a:r>
              <a:rPr lang="en-US" dirty="0">
                <a:cs typeface="Calibri" panose="020F0502020204030204"/>
              </a:rPr>
              <a:t> </a:t>
            </a:r>
            <a:r>
              <a:rPr lang="en-US" dirty="0" err="1">
                <a:cs typeface="Calibri" panose="020F0502020204030204"/>
              </a:rPr>
              <a:t>religiosidad</a:t>
            </a:r>
            <a:endParaRPr lang="en-US" dirty="0" err="1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Gonzalo Torrente Ballester</a:t>
            </a:r>
            <a:r>
              <a:rPr lang="en-US" dirty="0">
                <a:ea typeface="+mn-lt"/>
                <a:cs typeface="+mn-lt"/>
              </a:rPr>
              <a:t> - </a:t>
            </a:r>
            <a:r>
              <a:rPr lang="en-US" b="1" u="sng" dirty="0">
                <a:solidFill>
                  <a:schemeClr val="accent2"/>
                </a:solidFill>
                <a:cs typeface="Calibri" panose="020F0502020204030204"/>
              </a:rPr>
              <a:t>Javier Mariño</a:t>
            </a:r>
            <a:r>
              <a:rPr lang="en-US" dirty="0">
                <a:cs typeface="Calibri" panose="020F0502020204030204"/>
              </a:rPr>
              <a:t> (1943)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b="1" dirty="0">
              <a:cs typeface="Calibri" panose="020F0502020204030204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0ED8544-C14C-4B3C-97BB-63583FABB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8384" y="1905001"/>
            <a:ext cx="2571750" cy="3810000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9892FB05-3672-42FD-9014-D60506330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10" y="1905000"/>
            <a:ext cx="2835991" cy="453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3875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novela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- 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años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50</a:t>
            </a:r>
            <a:endParaRPr lang="en-US" dirty="0" err="1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309432"/>
            <a:ext cx="11572567" cy="51256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accent2"/>
                </a:solidFill>
                <a:ea typeface="+mn-lt"/>
                <a:cs typeface="+mn-lt"/>
              </a:rPr>
              <a:t>REALISMO SOCIAL EN LA NOVELA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(1951-1962)</a:t>
            </a:r>
          </a:p>
          <a:p>
            <a:r>
              <a:rPr lang="en-US" dirty="0">
                <a:ea typeface="+mn-lt"/>
                <a:cs typeface="+mn-lt"/>
              </a:rPr>
              <a:t>de la </a:t>
            </a:r>
            <a:r>
              <a:rPr lang="en-US" dirty="0" err="1">
                <a:ea typeface="+mn-lt"/>
                <a:cs typeface="+mn-lt"/>
              </a:rPr>
              <a:t>angustia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existencial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pasa</a:t>
            </a:r>
            <a:r>
              <a:rPr lang="en-US" dirty="0">
                <a:ea typeface="+mn-lt"/>
                <a:cs typeface="+mn-lt"/>
              </a:rPr>
              <a:t> a </a:t>
            </a:r>
            <a:r>
              <a:rPr lang="en-US" b="1" dirty="0">
                <a:ea typeface="+mn-lt"/>
                <a:cs typeface="+mn-lt"/>
              </a:rPr>
              <a:t>las inquietudes </a:t>
            </a:r>
            <a:r>
              <a:rPr lang="en-US" b="1" dirty="0" err="1">
                <a:ea typeface="+mn-lt"/>
                <a:cs typeface="+mn-lt"/>
              </a:rPr>
              <a:t>sociales</a:t>
            </a:r>
            <a:endParaRPr lang="en-US" b="1" dirty="0">
              <a:ea typeface="+mn-lt"/>
              <a:cs typeface="+mn-lt"/>
            </a:endParaRPr>
          </a:p>
          <a:p>
            <a:r>
              <a:rPr lang="en-US" b="1" dirty="0">
                <a:solidFill>
                  <a:schemeClr val="accent2"/>
                </a:solidFill>
                <a:cs typeface="Calibri" panose="020F0502020204030204"/>
              </a:rPr>
              <a:t>La Colmena</a:t>
            </a:r>
            <a:r>
              <a:rPr lang="en-US" b="1" dirty="0">
                <a:solidFill>
                  <a:srgbClr val="000000"/>
                </a:solidFill>
                <a:cs typeface="Calibri" panose="020F0502020204030204"/>
              </a:rPr>
              <a:t> (</a:t>
            </a:r>
            <a:r>
              <a:rPr lang="en-US" b="1" dirty="0">
                <a:solidFill>
                  <a:schemeClr val="accent1"/>
                </a:solidFill>
                <a:cs typeface="Calibri" panose="020F0502020204030204"/>
              </a:rPr>
              <a:t>Camilo José Cela</a:t>
            </a:r>
            <a:r>
              <a:rPr lang="en-US" b="1" dirty="0">
                <a:solidFill>
                  <a:srgbClr val="000000"/>
                </a:solidFill>
                <a:cs typeface="Calibri" panose="020F0502020204030204"/>
              </a:rPr>
              <a:t>)</a:t>
            </a:r>
            <a:r>
              <a:rPr lang="en-US" dirty="0">
                <a:solidFill>
                  <a:srgbClr val="000000"/>
                </a:solidFill>
                <a:cs typeface="Calibri" panose="020F0502020204030204"/>
              </a:rPr>
              <a:t>, 1951</a:t>
            </a:r>
          </a:p>
          <a:p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La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noria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Luis Romero</a:t>
            </a:r>
            <a:r>
              <a:rPr lang="en-US" dirty="0">
                <a:ea typeface="+mn-lt"/>
                <a:cs typeface="+mn-lt"/>
              </a:rPr>
              <a:t>, 1951 </a:t>
            </a:r>
            <a:endParaRPr lang="en-US" b="1" dirty="0">
              <a:solidFill>
                <a:srgbClr val="000000"/>
              </a:solidFill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en-US" dirty="0">
                <a:solidFill>
                  <a:srgbClr val="000000"/>
                </a:solidFill>
                <a:cs typeface="Calibri" panose="020F0502020204030204"/>
              </a:rPr>
              <a:t> las dos </a:t>
            </a:r>
            <a:r>
              <a:rPr lang="en-US" dirty="0" err="1">
                <a:solidFill>
                  <a:srgbClr val="000000"/>
                </a:solidFill>
                <a:cs typeface="Calibri" panose="020F0502020204030204"/>
              </a:rPr>
              <a:t>novelas</a:t>
            </a:r>
            <a:r>
              <a:rPr lang="en-US" dirty="0">
                <a:solidFill>
                  <a:srgbClr val="000000"/>
                </a:solidFill>
                <a:cs typeface="Calibri" panose="020F0502020204030204"/>
              </a:rPr>
              <a:t> con </a:t>
            </a:r>
            <a:r>
              <a:rPr lang="en-US" b="1" dirty="0">
                <a:solidFill>
                  <a:srgbClr val="000000"/>
                </a:solidFill>
                <a:cs typeface="Calibri" panose="020F0502020204030204"/>
              </a:rPr>
              <a:t>el </a:t>
            </a:r>
            <a:r>
              <a:rPr lang="en-US" b="1" dirty="0" err="1">
                <a:solidFill>
                  <a:srgbClr val="000000"/>
                </a:solidFill>
                <a:cs typeface="Calibri" panose="020F0502020204030204"/>
              </a:rPr>
              <a:t>personaje</a:t>
            </a:r>
            <a:r>
              <a:rPr lang="en-US" b="1" dirty="0">
                <a:solidFill>
                  <a:srgbClr val="000000"/>
                </a:solidFill>
                <a:cs typeface="Calibri" panose="020F0502020204030204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Calibri" panose="020F0502020204030204"/>
              </a:rPr>
              <a:t>colectivo</a:t>
            </a:r>
            <a:endParaRPr lang="en-US" b="1" dirty="0">
              <a:solidFill>
                <a:srgbClr val="000000"/>
              </a:solidFill>
              <a:cs typeface="Calibri" panose="020F0502020204030204"/>
            </a:endParaRPr>
          </a:p>
          <a:p>
            <a:r>
              <a:rPr lang="en-US" b="1" dirty="0">
                <a:solidFill>
                  <a:schemeClr val="accent2"/>
                </a:solidFill>
                <a:cs typeface="Calibri" panose="020F0502020204030204"/>
              </a:rPr>
              <a:t>El </a:t>
            </a:r>
            <a:r>
              <a:rPr lang="en-US" b="1" dirty="0" err="1">
                <a:solidFill>
                  <a:schemeClr val="accent2"/>
                </a:solidFill>
                <a:cs typeface="Calibri" panose="020F0502020204030204"/>
              </a:rPr>
              <a:t>camino</a:t>
            </a:r>
            <a:r>
              <a:rPr lang="en-US" dirty="0">
                <a:solidFill>
                  <a:srgbClr val="000000"/>
                </a:solidFill>
                <a:cs typeface="Calibri" panose="020F0502020204030204"/>
              </a:rPr>
              <a:t> (1950)</a:t>
            </a:r>
            <a:r>
              <a:rPr lang="en-US" b="1" dirty="0">
                <a:solidFill>
                  <a:srgbClr val="000000"/>
                </a:solidFill>
                <a:cs typeface="Calibri" panose="020F0502020204030204"/>
              </a:rPr>
              <a:t> </a:t>
            </a:r>
            <a:r>
              <a:rPr lang="en-US" dirty="0">
                <a:solidFill>
                  <a:srgbClr val="000000"/>
                </a:solidFill>
                <a:cs typeface="Calibri" panose="020F0502020204030204"/>
              </a:rPr>
              <a:t>y</a:t>
            </a:r>
            <a:r>
              <a:rPr lang="en-US" b="1" dirty="0">
                <a:solidFill>
                  <a:srgbClr val="000000"/>
                </a:solidFill>
                <a:cs typeface="Calibri" panose="020F0502020204030204"/>
              </a:rPr>
              <a:t> 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Mi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idolatrado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hijo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Sisí</a:t>
            </a:r>
            <a:r>
              <a:rPr lang="en-US" dirty="0">
                <a:ea typeface="+mn-lt"/>
                <a:cs typeface="+mn-lt"/>
              </a:rPr>
              <a:t> (1953) de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Miguel Delibes</a:t>
            </a:r>
            <a:endParaRPr lang="en-US" b="1" dirty="0">
              <a:solidFill>
                <a:schemeClr val="accent1"/>
              </a:solidFill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la </a:t>
            </a:r>
            <a:r>
              <a:rPr lang="en-US" b="1" dirty="0" err="1">
                <a:ea typeface="+mn-lt"/>
                <a:cs typeface="+mn-lt"/>
              </a:rPr>
              <a:t>Generación</a:t>
            </a:r>
            <a:r>
              <a:rPr lang="en-US" b="1" dirty="0">
                <a:ea typeface="+mn-lt"/>
                <a:cs typeface="+mn-lt"/>
              </a:rPr>
              <a:t> del 55 (o del 50, o del medio </a:t>
            </a:r>
            <a:r>
              <a:rPr lang="en-US" b="1" dirty="0" err="1">
                <a:ea typeface="+mn-lt"/>
                <a:cs typeface="+mn-lt"/>
              </a:rPr>
              <a:t>siglo</a:t>
            </a:r>
            <a:r>
              <a:rPr lang="en-US" b="1" dirty="0">
                <a:ea typeface="+mn-lt"/>
                <a:cs typeface="+mn-lt"/>
              </a:rPr>
              <a:t>) -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autores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nacidos</a:t>
            </a:r>
            <a:r>
              <a:rPr lang="en-US" dirty="0">
                <a:ea typeface="+mn-lt"/>
                <a:cs typeface="+mn-lt"/>
              </a:rPr>
              <a:t> entre 1925 y 1931: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Aldecoa, Fernández Santos</a:t>
            </a:r>
            <a:r>
              <a:rPr lang="en-US" b="1" dirty="0">
                <a:ea typeface="+mn-lt"/>
                <a:cs typeface="+mn-lt"/>
              </a:rPr>
              <a:t>,</a:t>
            </a:r>
            <a:r>
              <a:rPr lang="en-US" b="1" dirty="0">
                <a:solidFill>
                  <a:srgbClr val="000000"/>
                </a:solidFill>
                <a:ea typeface="+mn-lt"/>
                <a:cs typeface="+mn-lt"/>
              </a:rPr>
              <a:t> 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Sánchez </a:t>
            </a:r>
            <a:r>
              <a:rPr lang="en-US" b="1" dirty="0" err="1">
                <a:solidFill>
                  <a:schemeClr val="accent1"/>
                </a:solidFill>
                <a:ea typeface="+mn-lt"/>
                <a:cs typeface="+mn-lt"/>
              </a:rPr>
              <a:t>Ferlosio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,  Ana María Matute, Juan </a:t>
            </a:r>
            <a:r>
              <a:rPr lang="en-US" b="1" dirty="0" err="1">
                <a:solidFill>
                  <a:schemeClr val="accent1"/>
                </a:solidFill>
                <a:ea typeface="+mn-lt"/>
                <a:cs typeface="+mn-lt"/>
              </a:rPr>
              <a:t>Goytisolo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, García Hortelano, Carmen Martín Gaite, Alfonso Grosso...</a:t>
            </a:r>
            <a:endParaRPr lang="en-US" dirty="0">
              <a:solidFill>
                <a:schemeClr val="accent1"/>
              </a:solidFill>
              <a:cs typeface="Calibri"/>
            </a:endParaRPr>
          </a:p>
          <a:p>
            <a:endParaRPr lang="en-US" dirty="0"/>
          </a:p>
          <a:p>
            <a:endParaRPr lang="en-US" b="1" dirty="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36379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novela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- 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años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50</a:t>
            </a:r>
            <a:endParaRPr lang="en-US" dirty="0" err="1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309432"/>
            <a:ext cx="11572567" cy="512562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b="1" dirty="0">
                <a:ea typeface="+mn-lt"/>
                <a:cs typeface="+mn-lt"/>
              </a:rPr>
              <a:t>la </a:t>
            </a:r>
            <a:r>
              <a:rPr lang="en-US" b="1" dirty="0" err="1">
                <a:ea typeface="+mn-lt"/>
                <a:cs typeface="+mn-lt"/>
              </a:rPr>
              <a:t>solidaridad</a:t>
            </a:r>
            <a:r>
              <a:rPr lang="en-US" b="1" dirty="0">
                <a:ea typeface="+mn-lt"/>
                <a:cs typeface="+mn-lt"/>
              </a:rPr>
              <a:t> con los </a:t>
            </a:r>
            <a:r>
              <a:rPr lang="en-US" b="1" dirty="0" err="1">
                <a:ea typeface="+mn-lt"/>
                <a:cs typeface="+mn-lt"/>
              </a:rPr>
              <a:t>humildes</a:t>
            </a:r>
            <a:r>
              <a:rPr lang="en-US" b="1" dirty="0">
                <a:ea typeface="+mn-lt"/>
                <a:cs typeface="+mn-lt"/>
              </a:rPr>
              <a:t> y los </a:t>
            </a:r>
            <a:r>
              <a:rPr lang="en-US" b="1" dirty="0" err="1">
                <a:ea typeface="+mn-lt"/>
                <a:cs typeface="+mn-lt"/>
              </a:rPr>
              <a:t>oprimidos</a:t>
            </a:r>
            <a:endParaRPr lang="en-US">
              <a:cs typeface="Calibri"/>
            </a:endParaRPr>
          </a:p>
          <a:p>
            <a:r>
              <a:rPr lang="en-US" b="1" dirty="0">
                <a:ea typeface="+mn-lt"/>
                <a:cs typeface="+mn-lt"/>
              </a:rPr>
              <a:t>la </a:t>
            </a:r>
            <a:r>
              <a:rPr lang="en-US" b="1" dirty="0" err="1">
                <a:ea typeface="+mn-lt"/>
                <a:cs typeface="+mn-lt"/>
              </a:rPr>
              <a:t>disconformidad</a:t>
            </a:r>
            <a:r>
              <a:rPr lang="en-US" b="1" dirty="0">
                <a:ea typeface="+mn-lt"/>
                <a:cs typeface="+mn-lt"/>
              </a:rPr>
              <a:t> ante la </a:t>
            </a:r>
            <a:r>
              <a:rPr lang="en-US" b="1" dirty="0" err="1">
                <a:ea typeface="+mn-lt"/>
                <a:cs typeface="+mn-lt"/>
              </a:rPr>
              <a:t>sociedad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española</a:t>
            </a:r>
            <a:endParaRPr lang="en-US" b="1" dirty="0" err="1">
              <a:cs typeface="Calibri"/>
            </a:endParaRPr>
          </a:p>
          <a:p>
            <a:r>
              <a:rPr lang="en-US" b="1" dirty="0">
                <a:ea typeface="+mn-lt"/>
                <a:cs typeface="+mn-lt"/>
              </a:rPr>
              <a:t>el </a:t>
            </a:r>
            <a:r>
              <a:rPr lang="en-US" b="1" dirty="0" err="1">
                <a:ea typeface="+mn-lt"/>
                <a:cs typeface="+mn-lt"/>
              </a:rPr>
              <a:t>anhelo</a:t>
            </a:r>
            <a:r>
              <a:rPr lang="en-US" b="1" dirty="0">
                <a:ea typeface="+mn-lt"/>
                <a:cs typeface="+mn-lt"/>
              </a:rPr>
              <a:t> de </a:t>
            </a:r>
            <a:r>
              <a:rPr lang="en-US" b="1" dirty="0" err="1">
                <a:ea typeface="+mn-lt"/>
                <a:cs typeface="+mn-lt"/>
              </a:rPr>
              <a:t>cambios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sociales</a:t>
            </a:r>
            <a:endParaRPr lang="en-US" b="1" dirty="0" err="1">
              <a:solidFill>
                <a:srgbClr val="000000"/>
              </a:solidFill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el </a:t>
            </a:r>
            <a:r>
              <a:rPr lang="en-US" b="1" dirty="0" err="1">
                <a:ea typeface="+mn-lt"/>
                <a:cs typeface="+mn-lt"/>
              </a:rPr>
              <a:t>objetivismo</a:t>
            </a:r>
            <a:r>
              <a:rPr lang="en-US" dirty="0">
                <a:ea typeface="+mn-lt"/>
                <a:cs typeface="+mn-lt"/>
              </a:rPr>
              <a:t> y el </a:t>
            </a:r>
            <a:r>
              <a:rPr lang="en-US" b="1" dirty="0" err="1">
                <a:ea typeface="+mn-lt"/>
                <a:cs typeface="+mn-lt"/>
              </a:rPr>
              <a:t>realismo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crítico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(</a:t>
            </a:r>
            <a:r>
              <a:rPr lang="en-US" dirty="0" err="1">
                <a:ea typeface="+mn-lt"/>
                <a:cs typeface="+mn-lt"/>
              </a:rPr>
              <a:t>pero</a:t>
            </a:r>
            <a:r>
              <a:rPr lang="en-US" dirty="0">
                <a:ea typeface="+mn-lt"/>
                <a:cs typeface="+mn-lt"/>
              </a:rPr>
              <a:t> el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realismo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lírico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Ana María Matute</a:t>
            </a:r>
            <a:r>
              <a:rPr lang="en-US" dirty="0">
                <a:ea typeface="+mn-lt"/>
                <a:cs typeface="+mn-lt"/>
              </a:rPr>
              <a:t>)</a:t>
            </a:r>
          </a:p>
          <a:p>
            <a:r>
              <a:rPr lang="en-US" b="1" dirty="0" err="1">
                <a:ea typeface="+mn-lt"/>
                <a:cs typeface="+mn-lt"/>
              </a:rPr>
              <a:t>diálogo</a:t>
            </a:r>
            <a:endParaRPr lang="en-US" b="1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«</a:t>
            </a:r>
            <a:r>
              <a:rPr lang="en-US" i="1" dirty="0" err="1">
                <a:ea typeface="+mn-lt"/>
                <a:cs typeface="+mn-lt"/>
              </a:rPr>
              <a:t>Yo</a:t>
            </a:r>
            <a:r>
              <a:rPr lang="en-US" i="1" dirty="0">
                <a:ea typeface="+mn-lt"/>
                <a:cs typeface="+mn-lt"/>
              </a:rPr>
              <a:t> he visto, y </a:t>
            </a:r>
            <a:r>
              <a:rPr lang="en-US" i="1" dirty="0" err="1">
                <a:ea typeface="+mn-lt"/>
                <a:cs typeface="+mn-lt"/>
              </a:rPr>
              <a:t>veo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continuamente</a:t>
            </a:r>
            <a:r>
              <a:rPr lang="en-US" i="1" dirty="0">
                <a:ea typeface="+mn-lt"/>
                <a:cs typeface="+mn-lt"/>
              </a:rPr>
              <a:t>, </a:t>
            </a:r>
            <a:r>
              <a:rPr lang="en-US" i="1" dirty="0" err="1">
                <a:ea typeface="+mn-lt"/>
                <a:cs typeface="+mn-lt"/>
              </a:rPr>
              <a:t>cómo</a:t>
            </a:r>
            <a:r>
              <a:rPr lang="en-US" i="1" dirty="0">
                <a:ea typeface="+mn-lt"/>
                <a:cs typeface="+mn-lt"/>
              </a:rPr>
              <a:t> es la </a:t>
            </a:r>
            <a:r>
              <a:rPr lang="en-US" i="1" dirty="0" err="1">
                <a:ea typeface="+mn-lt"/>
                <a:cs typeface="+mn-lt"/>
              </a:rPr>
              <a:t>pobre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gente</a:t>
            </a:r>
            <a:r>
              <a:rPr lang="en-US" i="1" dirty="0">
                <a:ea typeface="+mn-lt"/>
                <a:cs typeface="+mn-lt"/>
              </a:rPr>
              <a:t> de España. No </a:t>
            </a:r>
            <a:r>
              <a:rPr lang="en-US" i="1" dirty="0" err="1">
                <a:ea typeface="+mn-lt"/>
                <a:cs typeface="+mn-lt"/>
              </a:rPr>
              <a:t>adopto</a:t>
            </a:r>
            <a:r>
              <a:rPr lang="en-US" i="1" dirty="0">
                <a:ea typeface="+mn-lt"/>
                <a:cs typeface="+mn-lt"/>
              </a:rPr>
              <a:t> una</a:t>
            </a:r>
            <a:endParaRPr lang="en-US" b="1" i="1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r>
              <a:rPr lang="en-US" i="1" dirty="0" err="1">
                <a:ea typeface="+mn-lt"/>
                <a:cs typeface="+mn-lt"/>
              </a:rPr>
              <a:t>actitud</a:t>
            </a:r>
            <a:r>
              <a:rPr lang="en-US" i="1" dirty="0">
                <a:ea typeface="+mn-lt"/>
                <a:cs typeface="+mn-lt"/>
              </a:rPr>
              <a:t> sentimental </a:t>
            </a:r>
            <a:r>
              <a:rPr lang="en-US" i="1" dirty="0" err="1">
                <a:ea typeface="+mn-lt"/>
                <a:cs typeface="+mn-lt"/>
              </a:rPr>
              <a:t>ni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tendenciosa</a:t>
            </a:r>
            <a:r>
              <a:rPr lang="en-US" i="1" dirty="0">
                <a:ea typeface="+mn-lt"/>
                <a:cs typeface="+mn-lt"/>
              </a:rPr>
              <a:t>. Lo que me </a:t>
            </a:r>
            <a:r>
              <a:rPr lang="en-US" i="1" dirty="0" err="1">
                <a:ea typeface="+mn-lt"/>
                <a:cs typeface="+mn-lt"/>
              </a:rPr>
              <a:t>mueve</a:t>
            </a:r>
            <a:r>
              <a:rPr lang="en-US" i="1" dirty="0">
                <a:ea typeface="+mn-lt"/>
                <a:cs typeface="+mn-lt"/>
              </a:rPr>
              <a:t>, </a:t>
            </a:r>
            <a:r>
              <a:rPr lang="en-US" i="1" dirty="0" err="1">
                <a:ea typeface="+mn-lt"/>
                <a:cs typeface="+mn-lt"/>
              </a:rPr>
              <a:t>sobre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todo</a:t>
            </a:r>
            <a:r>
              <a:rPr lang="en-US" i="1" dirty="0">
                <a:ea typeface="+mn-lt"/>
                <a:cs typeface="+mn-lt"/>
              </a:rPr>
              <a:t>, es el </a:t>
            </a:r>
            <a:r>
              <a:rPr lang="en-US" i="1" dirty="0" err="1">
                <a:ea typeface="+mn-lt"/>
                <a:cs typeface="+mn-lt"/>
              </a:rPr>
              <a:t>convencimiento</a:t>
            </a:r>
            <a:endParaRPr lang="en-US" i="1">
              <a:cs typeface="Calibri" panose="020F0502020204030204"/>
            </a:endParaRPr>
          </a:p>
          <a:p>
            <a:pPr marL="0" indent="0">
              <a:buNone/>
            </a:pPr>
            <a:r>
              <a:rPr lang="en-US" i="1" dirty="0">
                <a:ea typeface="+mn-lt"/>
                <a:cs typeface="+mn-lt"/>
              </a:rPr>
              <a:t>de que hay una </a:t>
            </a:r>
            <a:r>
              <a:rPr lang="en-US" i="1" dirty="0" err="1">
                <a:ea typeface="+mn-lt"/>
                <a:cs typeface="+mn-lt"/>
              </a:rPr>
              <a:t>realidad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española</a:t>
            </a:r>
            <a:r>
              <a:rPr lang="en-US" i="1" dirty="0">
                <a:ea typeface="+mn-lt"/>
                <a:cs typeface="+mn-lt"/>
              </a:rPr>
              <a:t>, </a:t>
            </a:r>
            <a:r>
              <a:rPr lang="en-US" i="1" dirty="0" err="1">
                <a:ea typeface="+mn-lt"/>
                <a:cs typeface="+mn-lt"/>
              </a:rPr>
              <a:t>cruda</a:t>
            </a:r>
            <a:r>
              <a:rPr lang="en-US" i="1" dirty="0">
                <a:ea typeface="+mn-lt"/>
                <a:cs typeface="+mn-lt"/>
              </a:rPr>
              <a:t> y </a:t>
            </a:r>
            <a:r>
              <a:rPr lang="en-US" i="1" dirty="0" err="1">
                <a:ea typeface="+mn-lt"/>
                <a:cs typeface="+mn-lt"/>
              </a:rPr>
              <a:t>tierna</a:t>
            </a:r>
            <a:r>
              <a:rPr lang="en-US" i="1" dirty="0">
                <a:ea typeface="+mn-lt"/>
                <a:cs typeface="+mn-lt"/>
              </a:rPr>
              <a:t> a la </a:t>
            </a:r>
            <a:r>
              <a:rPr lang="en-US" i="1" dirty="0" err="1">
                <a:ea typeface="+mn-lt"/>
                <a:cs typeface="+mn-lt"/>
              </a:rPr>
              <a:t>vez</a:t>
            </a:r>
            <a:r>
              <a:rPr lang="en-US" i="1" dirty="0">
                <a:ea typeface="+mn-lt"/>
                <a:cs typeface="+mn-lt"/>
              </a:rPr>
              <a:t>, que </a:t>
            </a:r>
            <a:r>
              <a:rPr lang="en-US" i="1" dirty="0" err="1">
                <a:ea typeface="+mn-lt"/>
                <a:cs typeface="+mn-lt"/>
              </a:rPr>
              <a:t>está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casi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inédita</a:t>
            </a:r>
            <a:r>
              <a:rPr lang="en-US" i="1" dirty="0">
                <a:ea typeface="+mn-lt"/>
                <a:cs typeface="+mn-lt"/>
              </a:rPr>
              <a:t> en </a:t>
            </a:r>
            <a:r>
              <a:rPr lang="en-US" i="1" dirty="0" err="1">
                <a:ea typeface="+mn-lt"/>
                <a:cs typeface="+mn-lt"/>
              </a:rPr>
              <a:t>nuestra</a:t>
            </a:r>
            <a:endParaRPr lang="en-US" i="1">
              <a:cs typeface="Calibri" panose="020F0502020204030204"/>
            </a:endParaRPr>
          </a:p>
          <a:p>
            <a:pPr marL="0" indent="0">
              <a:buNone/>
            </a:pPr>
            <a:r>
              <a:rPr lang="en-US" i="1" dirty="0" err="1">
                <a:ea typeface="+mn-lt"/>
                <a:cs typeface="+mn-lt"/>
              </a:rPr>
              <a:t>novela</a:t>
            </a:r>
            <a:r>
              <a:rPr lang="en-US" dirty="0">
                <a:ea typeface="+mn-lt"/>
                <a:cs typeface="+mn-lt"/>
              </a:rPr>
              <a:t>» (I. Aldecoa)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La </a:t>
            </a:r>
            <a:r>
              <a:rPr lang="en-US" dirty="0" err="1">
                <a:ea typeface="+mn-lt"/>
                <a:cs typeface="+mn-lt"/>
              </a:rPr>
              <a:t>novela</a:t>
            </a:r>
            <a:r>
              <a:rPr lang="en-US" dirty="0">
                <a:ea typeface="+mn-lt"/>
                <a:cs typeface="+mn-lt"/>
              </a:rPr>
              <a:t>, «</a:t>
            </a:r>
            <a:r>
              <a:rPr lang="en-US" i="1" dirty="0">
                <a:ea typeface="+mn-lt"/>
                <a:cs typeface="+mn-lt"/>
              </a:rPr>
              <a:t>a la par que un </a:t>
            </a:r>
            <a:r>
              <a:rPr lang="en-US" i="1" dirty="0" err="1">
                <a:ea typeface="+mn-lt"/>
                <a:cs typeface="+mn-lt"/>
              </a:rPr>
              <a:t>documento</a:t>
            </a:r>
            <a:r>
              <a:rPr lang="en-US" i="1" dirty="0">
                <a:ea typeface="+mn-lt"/>
                <a:cs typeface="+mn-lt"/>
              </a:rPr>
              <a:t> de </a:t>
            </a:r>
            <a:r>
              <a:rPr lang="en-US" i="1" dirty="0" err="1">
                <a:ea typeface="+mn-lt"/>
                <a:cs typeface="+mn-lt"/>
              </a:rPr>
              <a:t>nuestro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dirty="0" err="1">
                <a:ea typeface="+mn-lt"/>
                <a:cs typeface="+mn-lt"/>
              </a:rPr>
              <a:t>tiempo</a:t>
            </a:r>
            <a:r>
              <a:rPr lang="en-US" i="1" dirty="0">
                <a:ea typeface="+mn-lt"/>
                <a:cs typeface="+mn-lt"/>
              </a:rPr>
              <a:t> y un </a:t>
            </a:r>
            <a:r>
              <a:rPr lang="en-US" i="1" dirty="0" err="1">
                <a:ea typeface="+mn-lt"/>
                <a:cs typeface="+mn-lt"/>
              </a:rPr>
              <a:t>planteamiento</a:t>
            </a:r>
            <a:r>
              <a:rPr lang="en-US" i="1" dirty="0">
                <a:ea typeface="+mn-lt"/>
                <a:cs typeface="+mn-lt"/>
              </a:rPr>
              <a:t> de los</a:t>
            </a:r>
            <a:endParaRPr lang="en-US" i="1">
              <a:cs typeface="Calibri"/>
            </a:endParaRPr>
          </a:p>
          <a:p>
            <a:pPr marL="0" indent="0">
              <a:buNone/>
            </a:pPr>
            <a:r>
              <a:rPr lang="en-US" i="1" err="1">
                <a:ea typeface="+mn-lt"/>
                <a:cs typeface="+mn-lt"/>
              </a:rPr>
              <a:t>problemas</a:t>
            </a:r>
            <a:r>
              <a:rPr lang="en-US" i="1" dirty="0">
                <a:ea typeface="+mn-lt"/>
                <a:cs typeface="+mn-lt"/>
              </a:rPr>
              <a:t> del hombre actual, debe </a:t>
            </a:r>
            <a:r>
              <a:rPr lang="en-US" i="1" err="1">
                <a:ea typeface="+mn-lt"/>
                <a:cs typeface="+mn-lt"/>
              </a:rPr>
              <a:t>herir</a:t>
            </a:r>
            <a:r>
              <a:rPr lang="en-US" i="1" dirty="0">
                <a:ea typeface="+mn-lt"/>
                <a:cs typeface="+mn-lt"/>
              </a:rPr>
              <a:t>, por </a:t>
            </a:r>
            <a:r>
              <a:rPr lang="en-US" i="1" err="1">
                <a:ea typeface="+mn-lt"/>
                <a:cs typeface="+mn-lt"/>
              </a:rPr>
              <a:t>decirlo</a:t>
            </a:r>
            <a:r>
              <a:rPr lang="en-US" i="1" dirty="0">
                <a:ea typeface="+mn-lt"/>
                <a:cs typeface="+mn-lt"/>
              </a:rPr>
              <a:t> de </a:t>
            </a:r>
            <a:r>
              <a:rPr lang="en-US" i="1" err="1">
                <a:ea typeface="+mn-lt"/>
                <a:cs typeface="+mn-lt"/>
              </a:rPr>
              <a:t>alguna</a:t>
            </a:r>
            <a:r>
              <a:rPr lang="en-US" i="1" dirty="0">
                <a:ea typeface="+mn-lt"/>
                <a:cs typeface="+mn-lt"/>
              </a:rPr>
              <a:t> </a:t>
            </a:r>
            <a:r>
              <a:rPr lang="en-US" i="1" err="1">
                <a:ea typeface="+mn-lt"/>
                <a:cs typeface="+mn-lt"/>
              </a:rPr>
              <a:t>manera</a:t>
            </a:r>
            <a:r>
              <a:rPr lang="en-US" i="1" dirty="0">
                <a:ea typeface="+mn-lt"/>
                <a:cs typeface="+mn-lt"/>
              </a:rPr>
              <a:t>, la </a:t>
            </a:r>
            <a:r>
              <a:rPr lang="en-US" i="1" err="1">
                <a:ea typeface="+mn-lt"/>
                <a:cs typeface="+mn-lt"/>
              </a:rPr>
              <a:t>conciencia</a:t>
            </a:r>
            <a:r>
              <a:rPr lang="en-US" i="1" dirty="0">
                <a:ea typeface="+mn-lt"/>
                <a:cs typeface="+mn-lt"/>
              </a:rPr>
              <a:t> de</a:t>
            </a:r>
            <a:endParaRPr lang="en-US" i="1">
              <a:cs typeface="Calibri" panose="020F0502020204030204"/>
            </a:endParaRPr>
          </a:p>
          <a:p>
            <a:pPr marL="0" indent="0">
              <a:buNone/>
            </a:pPr>
            <a:r>
              <a:rPr lang="en-US" i="1" dirty="0">
                <a:ea typeface="+mn-lt"/>
                <a:cs typeface="+mn-lt"/>
              </a:rPr>
              <a:t>la </a:t>
            </a:r>
            <a:r>
              <a:rPr lang="en-US" i="1" dirty="0" err="1">
                <a:ea typeface="+mn-lt"/>
                <a:cs typeface="+mn-lt"/>
              </a:rPr>
              <a:t>sociedad</a:t>
            </a:r>
            <a:r>
              <a:rPr lang="en-US" i="1" dirty="0">
                <a:ea typeface="+mn-lt"/>
                <a:cs typeface="+mn-lt"/>
              </a:rPr>
              <a:t>, en un </a:t>
            </a:r>
            <a:r>
              <a:rPr lang="en-US" i="1" dirty="0" err="1">
                <a:ea typeface="+mn-lt"/>
                <a:cs typeface="+mn-lt"/>
              </a:rPr>
              <a:t>deseo</a:t>
            </a:r>
            <a:r>
              <a:rPr lang="en-US" i="1" dirty="0">
                <a:ea typeface="+mn-lt"/>
                <a:cs typeface="+mn-lt"/>
              </a:rPr>
              <a:t> de </a:t>
            </a:r>
            <a:r>
              <a:rPr lang="en-US" i="1" dirty="0" err="1">
                <a:ea typeface="+mn-lt"/>
                <a:cs typeface="+mn-lt"/>
              </a:rPr>
              <a:t>mejorarla</a:t>
            </a:r>
            <a:r>
              <a:rPr lang="en-US" dirty="0">
                <a:ea typeface="+mn-lt"/>
                <a:cs typeface="+mn-lt"/>
              </a:rPr>
              <a:t>» (Ana M. Matute)</a:t>
            </a:r>
            <a:endParaRPr lang="en-US" dirty="0">
              <a:cs typeface="Calibri" panose="020F0502020204030204"/>
            </a:endParaRPr>
          </a:p>
          <a:p>
            <a:endParaRPr lang="en-US" dirty="0">
              <a:solidFill>
                <a:srgbClr val="000000"/>
              </a:solidFill>
              <a:cs typeface="Calibri" panose="020F0502020204030204"/>
            </a:endParaRPr>
          </a:p>
          <a:p>
            <a:endParaRPr lang="en-US" b="1" dirty="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8334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novela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- 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años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50</a:t>
            </a:r>
            <a:endParaRPr lang="en-US" dirty="0" err="1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309432"/>
            <a:ext cx="11572567" cy="512562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Temas:</a:t>
            </a:r>
          </a:p>
          <a:p>
            <a:r>
              <a:rPr lang="en-US" dirty="0">
                <a:ea typeface="+mn-lt"/>
                <a:cs typeface="+mn-lt"/>
              </a:rPr>
              <a:t>la </a:t>
            </a:r>
            <a:r>
              <a:rPr lang="en-US" b="1" dirty="0">
                <a:ea typeface="+mn-lt"/>
                <a:cs typeface="+mn-lt"/>
              </a:rPr>
              <a:t>dura </a:t>
            </a:r>
            <a:r>
              <a:rPr lang="en-US" b="1" dirty="0" err="1">
                <a:ea typeface="+mn-lt"/>
                <a:cs typeface="+mn-lt"/>
              </a:rPr>
              <a:t>vida</a:t>
            </a:r>
            <a:r>
              <a:rPr lang="en-US" b="1" dirty="0">
                <a:ea typeface="+mn-lt"/>
                <a:cs typeface="+mn-lt"/>
              </a:rPr>
              <a:t> del campo: 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Los bravos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Fernández Santos</a:t>
            </a:r>
            <a:r>
              <a:rPr lang="en-US" dirty="0">
                <a:ea typeface="+mn-lt"/>
                <a:cs typeface="+mn-lt"/>
              </a:rPr>
              <a:t> (1954),  </a:t>
            </a:r>
            <a:r>
              <a:rPr lang="en-US" dirty="0" err="1">
                <a:ea typeface="+mn-lt"/>
                <a:cs typeface="+mn-lt"/>
              </a:rPr>
              <a:t>ciertas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novelas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Aldecoa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El fulgor y la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sangre</a:t>
            </a:r>
            <a:r>
              <a:rPr lang="en-US" dirty="0">
                <a:ea typeface="+mn-lt"/>
                <a:cs typeface="+mn-lt"/>
              </a:rPr>
              <a:t>, 1954; 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Con el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viento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solano</a:t>
            </a:r>
            <a:r>
              <a:rPr lang="en-US" dirty="0">
                <a:ea typeface="+mn-lt"/>
                <a:cs typeface="+mn-lt"/>
              </a:rPr>
              <a:t>, 1956), 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La zanja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Alfonso Grosso</a:t>
            </a:r>
            <a:r>
              <a:rPr lang="en-US" dirty="0">
                <a:ea typeface="+mn-lt"/>
                <a:cs typeface="+mn-lt"/>
              </a:rPr>
              <a:t> (1961)</a:t>
            </a:r>
            <a:endParaRPr lang="en-US" dirty="0">
              <a:cs typeface="Calibri"/>
            </a:endParaRPr>
          </a:p>
          <a:p>
            <a:r>
              <a:rPr lang="en-US" b="1" dirty="0">
                <a:ea typeface="+mn-lt"/>
                <a:cs typeface="+mn-lt"/>
              </a:rPr>
              <a:t>el </a:t>
            </a:r>
            <a:r>
              <a:rPr lang="en-US" b="1" dirty="0" err="1">
                <a:ea typeface="+mn-lt"/>
                <a:cs typeface="+mn-lt"/>
              </a:rPr>
              <a:t>mundo</a:t>
            </a:r>
            <a:r>
              <a:rPr lang="en-US" b="1" dirty="0">
                <a:ea typeface="+mn-lt"/>
                <a:cs typeface="+mn-lt"/>
              </a:rPr>
              <a:t> del </a:t>
            </a:r>
            <a:r>
              <a:rPr lang="en-US" b="1" dirty="0" err="1">
                <a:ea typeface="+mn-lt"/>
                <a:cs typeface="+mn-lt"/>
              </a:rPr>
              <a:t>trabajo</a:t>
            </a:r>
            <a:r>
              <a:rPr lang="en-US" dirty="0">
                <a:ea typeface="+mn-lt"/>
                <a:cs typeface="+mn-lt"/>
              </a:rPr>
              <a:t>: 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Central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eléctrica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López Pacheco</a:t>
            </a:r>
            <a:r>
              <a:rPr lang="en-US" dirty="0">
                <a:ea typeface="+mn-lt"/>
                <a:cs typeface="+mn-lt"/>
              </a:rPr>
              <a:t> (1958), 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La mina</a:t>
            </a:r>
            <a:r>
              <a:rPr lang="en-US" dirty="0">
                <a:ea typeface="+mn-lt"/>
                <a:cs typeface="+mn-lt"/>
              </a:rPr>
              <a:t>  de</a:t>
            </a:r>
            <a:r>
              <a:rPr lang="en-US" dirty="0">
                <a:solidFill>
                  <a:schemeClr val="accent1"/>
                </a:solidFill>
                <a:ea typeface="+mn-lt"/>
                <a:cs typeface="+mn-lt"/>
              </a:rPr>
              <a:t>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López Salinas</a:t>
            </a:r>
            <a:r>
              <a:rPr lang="en-US" dirty="0">
                <a:ea typeface="+mn-lt"/>
                <a:cs typeface="+mn-lt"/>
              </a:rPr>
              <a:t> (1960)</a:t>
            </a:r>
            <a:endParaRPr lang="en-US" dirty="0"/>
          </a:p>
          <a:p>
            <a:r>
              <a:rPr lang="en-US" b="1" dirty="0" err="1">
                <a:ea typeface="+mn-lt"/>
                <a:cs typeface="+mn-lt"/>
              </a:rPr>
              <a:t>tema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urbano</a:t>
            </a:r>
            <a:r>
              <a:rPr lang="en-US" dirty="0">
                <a:ea typeface="+mn-lt"/>
                <a:cs typeface="+mn-lt"/>
              </a:rPr>
              <a:t>: 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La 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colmena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(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Cela</a:t>
            </a:r>
            <a:r>
              <a:rPr lang="en-US" dirty="0">
                <a:ea typeface="+mn-lt"/>
                <a:cs typeface="+mn-lt"/>
              </a:rPr>
              <a:t>), 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La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noria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(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Luis Romero</a:t>
            </a:r>
            <a:r>
              <a:rPr lang="en-US" dirty="0">
                <a:ea typeface="+mn-lt"/>
                <a:cs typeface="+mn-lt"/>
              </a:rPr>
              <a:t>),  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La resaca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Juan </a:t>
            </a:r>
            <a:r>
              <a:rPr lang="en-US" b="1" dirty="0" err="1">
                <a:solidFill>
                  <a:schemeClr val="accent1"/>
                </a:solidFill>
                <a:ea typeface="+mn-lt"/>
                <a:cs typeface="+mn-lt"/>
              </a:rPr>
              <a:t>Goytisolo</a:t>
            </a:r>
            <a:r>
              <a:rPr lang="en-US" dirty="0">
                <a:ea typeface="+mn-lt"/>
                <a:cs typeface="+mn-lt"/>
              </a:rPr>
              <a:t> (1958, el </a:t>
            </a:r>
            <a:r>
              <a:rPr lang="en-US" dirty="0" err="1">
                <a:ea typeface="+mn-lt"/>
                <a:cs typeface="+mn-lt"/>
              </a:rPr>
              <a:t>mundo</a:t>
            </a:r>
            <a:r>
              <a:rPr lang="en-US" dirty="0">
                <a:ea typeface="+mn-lt"/>
                <a:cs typeface="+mn-lt"/>
              </a:rPr>
              <a:t> del </a:t>
            </a:r>
            <a:r>
              <a:rPr lang="en-US" dirty="0" err="1">
                <a:ea typeface="+mn-lt"/>
                <a:cs typeface="+mn-lt"/>
              </a:rPr>
              <a:t>suburbio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 err="1"/>
          </a:p>
          <a:p>
            <a:r>
              <a:rPr lang="en-US" b="1" err="1">
                <a:ea typeface="+mn-lt"/>
                <a:cs typeface="+mn-lt"/>
              </a:rPr>
              <a:t>novelas</a:t>
            </a:r>
            <a:r>
              <a:rPr lang="en-US" b="1" dirty="0">
                <a:ea typeface="+mn-lt"/>
                <a:cs typeface="+mn-lt"/>
              </a:rPr>
              <a:t> de la </a:t>
            </a:r>
            <a:r>
              <a:rPr lang="en-US" b="1" err="1">
                <a:ea typeface="+mn-lt"/>
                <a:cs typeface="+mn-lt"/>
              </a:rPr>
              <a:t>burguesía</a:t>
            </a:r>
            <a:r>
              <a:rPr lang="en-US" dirty="0">
                <a:ea typeface="+mn-lt"/>
                <a:cs typeface="+mn-lt"/>
              </a:rPr>
              <a:t>: 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Juan </a:t>
            </a:r>
            <a:r>
              <a:rPr lang="en-US" b="1" err="1">
                <a:solidFill>
                  <a:schemeClr val="accent1"/>
                </a:solidFill>
                <a:ea typeface="+mn-lt"/>
                <a:cs typeface="+mn-lt"/>
              </a:rPr>
              <a:t>Goytisolo</a:t>
            </a:r>
            <a:r>
              <a:rPr lang="en-US" dirty="0">
                <a:ea typeface="+mn-lt"/>
                <a:cs typeface="+mn-lt"/>
              </a:rPr>
              <a:t> ( </a:t>
            </a:r>
            <a:r>
              <a:rPr lang="en-US" b="1" err="1">
                <a:solidFill>
                  <a:schemeClr val="accent2"/>
                </a:solidFill>
                <a:ea typeface="+mn-lt"/>
                <a:cs typeface="+mn-lt"/>
              </a:rPr>
              <a:t>Juegos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de manos</a:t>
            </a:r>
            <a:r>
              <a:rPr lang="en-US" dirty="0">
                <a:ea typeface="+mn-lt"/>
                <a:cs typeface="+mn-lt"/>
              </a:rPr>
              <a:t>, 1954 o 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La </a:t>
            </a:r>
            <a:r>
              <a:rPr lang="en-US" b="1" err="1">
                <a:solidFill>
                  <a:schemeClr val="accent2"/>
                </a:solidFill>
                <a:ea typeface="+mn-lt"/>
                <a:cs typeface="+mn-lt"/>
              </a:rPr>
              <a:t>isla</a:t>
            </a:r>
            <a:r>
              <a:rPr lang="en-US" dirty="0">
                <a:ea typeface="+mn-lt"/>
                <a:cs typeface="+mn-lt"/>
              </a:rPr>
              <a:t>, 1961),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García Hortelano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b="1" err="1">
                <a:solidFill>
                  <a:schemeClr val="accent2"/>
                </a:solidFill>
                <a:ea typeface="+mn-lt"/>
                <a:cs typeface="+mn-lt"/>
              </a:rPr>
              <a:t>Nuevas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</a:t>
            </a:r>
            <a:r>
              <a:rPr lang="en-US" b="1" err="1">
                <a:solidFill>
                  <a:schemeClr val="accent2"/>
                </a:solidFill>
                <a:ea typeface="+mn-lt"/>
                <a:cs typeface="+mn-lt"/>
              </a:rPr>
              <a:t>amistades</a:t>
            </a:r>
            <a:r>
              <a:rPr lang="en-US" dirty="0">
                <a:ea typeface="+mn-lt"/>
                <a:cs typeface="+mn-lt"/>
              </a:rPr>
              <a:t>, 1959 y </a:t>
            </a:r>
            <a:r>
              <a:rPr lang="en-US" b="1" err="1">
                <a:solidFill>
                  <a:schemeClr val="accent2"/>
                </a:solidFill>
                <a:ea typeface="+mn-lt"/>
                <a:cs typeface="+mn-lt"/>
              </a:rPr>
              <a:t>Tormenta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de </a:t>
            </a:r>
            <a:r>
              <a:rPr lang="en-US" b="1" err="1">
                <a:solidFill>
                  <a:schemeClr val="accent2"/>
                </a:solidFill>
                <a:ea typeface="+mn-lt"/>
                <a:cs typeface="+mn-lt"/>
              </a:rPr>
              <a:t>verano</a:t>
            </a:r>
            <a:r>
              <a:rPr lang="en-US" dirty="0">
                <a:ea typeface="+mn-lt"/>
                <a:cs typeface="+mn-lt"/>
              </a:rPr>
              <a:t>, 1962), 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Carmen Martín Gaite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Entre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visillos</a:t>
            </a:r>
            <a:r>
              <a:rPr lang="en-US" dirty="0">
                <a:ea typeface="+mn-lt"/>
                <a:cs typeface="+mn-lt"/>
              </a:rPr>
              <a:t>, 1957, </a:t>
            </a:r>
            <a:r>
              <a:rPr lang="en-US" dirty="0" err="1">
                <a:ea typeface="+mn-lt"/>
                <a:cs typeface="+mn-lt"/>
              </a:rPr>
              <a:t>hace</a:t>
            </a:r>
            <a:r>
              <a:rPr lang="en-US" dirty="0">
                <a:ea typeface="+mn-lt"/>
                <a:cs typeface="+mn-lt"/>
              </a:rPr>
              <a:t> una pintura </a:t>
            </a:r>
            <a:r>
              <a:rPr lang="en-US" dirty="0" err="1">
                <a:ea typeface="+mn-lt"/>
                <a:cs typeface="+mn-lt"/>
              </a:rPr>
              <a:t>crítica</a:t>
            </a:r>
            <a:r>
              <a:rPr lang="en-US" dirty="0">
                <a:ea typeface="+mn-lt"/>
                <a:cs typeface="+mn-lt"/>
              </a:rPr>
              <a:t> de la </a:t>
            </a:r>
            <a:r>
              <a:rPr lang="en-US" dirty="0" err="1">
                <a:ea typeface="+mn-lt"/>
                <a:cs typeface="+mn-lt"/>
              </a:rPr>
              <a:t>condición</a:t>
            </a:r>
            <a:r>
              <a:rPr lang="en-US" dirty="0">
                <a:ea typeface="+mn-lt"/>
                <a:cs typeface="+mn-lt"/>
              </a:rPr>
              <a:t> de la </a:t>
            </a:r>
            <a:r>
              <a:rPr lang="en-US" dirty="0" err="1">
                <a:ea typeface="+mn-lt"/>
                <a:cs typeface="+mn-lt"/>
              </a:rPr>
              <a:t>mujer</a:t>
            </a:r>
            <a:r>
              <a:rPr lang="en-US" dirty="0">
                <a:ea typeface="+mn-lt"/>
                <a:cs typeface="+mn-lt"/>
              </a:rPr>
              <a:t> en un </a:t>
            </a:r>
            <a:r>
              <a:rPr lang="en-US" dirty="0" err="1">
                <a:ea typeface="+mn-lt"/>
                <a:cs typeface="+mn-lt"/>
              </a:rPr>
              <a:t>ambiente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burgués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provinciano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>
              <a:cs typeface="Calibri" panose="020F0502020204030204"/>
            </a:endParaRPr>
          </a:p>
          <a:p>
            <a:endParaRPr lang="en-US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b="1" dirty="0">
              <a:solidFill>
                <a:srgbClr val="000000"/>
              </a:solidFill>
              <a:cs typeface="Calibri" panose="020F0502020204030204"/>
            </a:endParaRPr>
          </a:p>
          <a:p>
            <a:endParaRPr lang="en-US" dirty="0">
              <a:solidFill>
                <a:srgbClr val="000000"/>
              </a:solidFill>
              <a:cs typeface="Calibri" panose="020F0502020204030204"/>
            </a:endParaRPr>
          </a:p>
          <a:p>
            <a:endParaRPr lang="en-US" b="1" dirty="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20644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815DD-A1E9-44DE-93BD-AABA98B46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7249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La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novela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posguerra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- </a:t>
            </a:r>
            <a:r>
              <a:rPr lang="en-US" sz="4000" b="1" dirty="0" err="1">
                <a:solidFill>
                  <a:schemeClr val="accent1"/>
                </a:solidFill>
                <a:latin typeface="Trebuchet MS"/>
                <a:cs typeface="Calibri Light"/>
              </a:rPr>
              <a:t>años</a:t>
            </a:r>
            <a:r>
              <a:rPr lang="en-US" sz="4000" b="1" dirty="0">
                <a:solidFill>
                  <a:schemeClr val="accent1"/>
                </a:solidFill>
                <a:latin typeface="Trebuchet MS"/>
                <a:cs typeface="Calibri Light"/>
              </a:rPr>
              <a:t> 50</a:t>
            </a:r>
            <a:endParaRPr lang="en-US" dirty="0" err="1">
              <a:solidFill>
                <a:schemeClr val="accent1"/>
              </a:solidFill>
              <a:latin typeface="Trebuchet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74205-3DE5-421B-B992-349E8C7B0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309432"/>
            <a:ext cx="11572567" cy="51256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Calibri" panose="020F0502020204030204"/>
              </a:rPr>
              <a:t>Temas:</a:t>
            </a:r>
          </a:p>
          <a:p>
            <a:r>
              <a:rPr lang="en-US" b="1" dirty="0" err="1">
                <a:ea typeface="+mn-lt"/>
                <a:cs typeface="+mn-lt"/>
              </a:rPr>
              <a:t>efectos</a:t>
            </a:r>
            <a:r>
              <a:rPr lang="en-US" b="1" dirty="0">
                <a:ea typeface="+mn-lt"/>
                <a:cs typeface="+mn-lt"/>
              </a:rPr>
              <a:t> de la </a:t>
            </a:r>
            <a:r>
              <a:rPr lang="en-US" b="1" dirty="0" err="1">
                <a:ea typeface="+mn-lt"/>
                <a:cs typeface="+mn-lt"/>
              </a:rPr>
              <a:t>guerra</a:t>
            </a:r>
            <a:r>
              <a:rPr lang="en-US" b="1" dirty="0">
                <a:ea typeface="+mn-lt"/>
                <a:cs typeface="+mn-lt"/>
              </a:rPr>
              <a:t> civil </a:t>
            </a:r>
            <a:r>
              <a:rPr lang="en-US" b="1" dirty="0" err="1">
                <a:ea typeface="+mn-lt"/>
                <a:cs typeface="+mn-lt"/>
              </a:rPr>
              <a:t>sobre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niños</a:t>
            </a:r>
            <a:r>
              <a:rPr lang="en-US" b="1" dirty="0">
                <a:ea typeface="+mn-lt"/>
                <a:cs typeface="+mn-lt"/>
              </a:rPr>
              <a:t> o  </a:t>
            </a:r>
            <a:r>
              <a:rPr lang="en-US" b="1" dirty="0" err="1">
                <a:ea typeface="+mn-lt"/>
                <a:cs typeface="+mn-lt"/>
              </a:rPr>
              <a:t>adolescentes</a:t>
            </a:r>
            <a:r>
              <a:rPr lang="en-US" b="1" dirty="0">
                <a:ea typeface="+mn-lt"/>
                <a:cs typeface="+mn-lt"/>
              </a:rPr>
              <a:t>: 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Duelo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 en el Paraíso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b="1" dirty="0" err="1">
                <a:solidFill>
                  <a:schemeClr val="accent1"/>
                </a:solidFill>
                <a:ea typeface="+mn-lt"/>
                <a:cs typeface="+mn-lt"/>
              </a:rPr>
              <a:t>Goytisolo</a:t>
            </a:r>
            <a:r>
              <a:rPr lang="en-US" dirty="0">
                <a:ea typeface="+mn-lt"/>
                <a:cs typeface="+mn-lt"/>
              </a:rPr>
              <a:t> (1955), o </a:t>
            </a:r>
            <a:r>
              <a:rPr lang="en-US" b="1" dirty="0">
                <a:solidFill>
                  <a:schemeClr val="accent2"/>
                </a:solidFill>
                <a:ea typeface="+mn-lt"/>
                <a:cs typeface="+mn-lt"/>
              </a:rPr>
              <a:t>Primera </a:t>
            </a:r>
            <a:r>
              <a:rPr lang="en-US" b="1" dirty="0" err="1">
                <a:solidFill>
                  <a:schemeClr val="accent2"/>
                </a:solidFill>
                <a:ea typeface="+mn-lt"/>
                <a:cs typeface="+mn-lt"/>
              </a:rPr>
              <a:t>memoria</a:t>
            </a:r>
            <a:r>
              <a:rPr lang="en-US" dirty="0">
                <a:ea typeface="+mn-lt"/>
                <a:cs typeface="+mn-lt"/>
              </a:rPr>
              <a:t> (Premio Nadal 1959) de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Ana María Matute</a:t>
            </a:r>
            <a:endParaRPr lang="en-US" dirty="0">
              <a:solidFill>
                <a:schemeClr val="accent1"/>
              </a:solidFill>
              <a:cs typeface="Calibri" panose="020F0502020204030204"/>
            </a:endParaRPr>
          </a:p>
          <a:p>
            <a:endParaRPr lang="en-US" dirty="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US" b="1" dirty="0">
              <a:solidFill>
                <a:srgbClr val="000000"/>
              </a:solidFill>
              <a:cs typeface="Calibri" panose="020F0502020204030204"/>
            </a:endParaRPr>
          </a:p>
          <a:p>
            <a:endParaRPr lang="en-US" dirty="0">
              <a:solidFill>
                <a:srgbClr val="000000"/>
              </a:solidFill>
              <a:cs typeface="Calibri" panose="020F0502020204030204"/>
            </a:endParaRPr>
          </a:p>
          <a:p>
            <a:endParaRPr lang="en-US" b="1" dirty="0">
              <a:solidFill>
                <a:srgbClr val="000000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91134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F7AF3-5566-4355-876A-5A120A17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1350143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Trebuchet MS"/>
                <a:cs typeface="Calibri Light"/>
              </a:rPr>
              <a:t>La </a:t>
            </a:r>
            <a:r>
              <a:rPr lang="en-US" b="1" dirty="0" err="1">
                <a:solidFill>
                  <a:schemeClr val="accent2"/>
                </a:solidFill>
                <a:latin typeface="Trebuchet MS"/>
                <a:cs typeface="Calibri Light"/>
              </a:rPr>
              <a:t>colmena</a:t>
            </a:r>
            <a:r>
              <a:rPr lang="en-US" b="1" dirty="0">
                <a:solidFill>
                  <a:schemeClr val="accent2"/>
                </a:solidFill>
                <a:latin typeface="Trebuchet MS"/>
                <a:cs typeface="Calibri Light"/>
              </a:rPr>
              <a:t> </a:t>
            </a:r>
            <a:r>
              <a:rPr lang="en-US" b="1" dirty="0">
                <a:cs typeface="Calibri Light"/>
              </a:rPr>
              <a:t>(1951)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B96D9-D76F-4A5D-97B1-30F34E15F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825625"/>
            <a:ext cx="8561439" cy="459714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 err="1">
                <a:ea typeface="+mn-lt"/>
                <a:cs typeface="+mn-lt"/>
              </a:rPr>
              <a:t>publicada</a:t>
            </a:r>
            <a:r>
              <a:rPr lang="en-US" dirty="0">
                <a:ea typeface="+mn-lt"/>
                <a:cs typeface="+mn-lt"/>
              </a:rPr>
              <a:t> en Buenos Aires (por la </a:t>
            </a:r>
            <a:r>
              <a:rPr lang="en-US" dirty="0" err="1">
                <a:ea typeface="+mn-lt"/>
                <a:cs typeface="+mn-lt"/>
              </a:rPr>
              <a:t>censura</a:t>
            </a:r>
            <a:r>
              <a:rPr lang="en-US" dirty="0">
                <a:ea typeface="+mn-lt"/>
                <a:cs typeface="+mn-lt"/>
              </a:rPr>
              <a:t>)</a:t>
            </a:r>
          </a:p>
          <a:p>
            <a:r>
              <a:rPr lang="en-US" dirty="0">
                <a:ea typeface="+mn-lt"/>
                <a:cs typeface="+mn-lt"/>
              </a:rPr>
              <a:t>la </a:t>
            </a:r>
            <a:r>
              <a:rPr lang="en-US" dirty="0" err="1">
                <a:ea typeface="+mn-lt"/>
                <a:cs typeface="+mn-lt"/>
              </a:rPr>
              <a:t>novela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compone</a:t>
            </a:r>
            <a:r>
              <a:rPr lang="en-US" dirty="0">
                <a:ea typeface="+mn-lt"/>
                <a:cs typeface="+mn-lt"/>
              </a:rPr>
              <a:t> de seis </a:t>
            </a:r>
            <a:r>
              <a:rPr lang="en-US" dirty="0" err="1">
                <a:ea typeface="+mn-lt"/>
                <a:cs typeface="+mn-lt"/>
              </a:rPr>
              <a:t>capítulos</a:t>
            </a:r>
            <a:r>
              <a:rPr lang="en-US" dirty="0">
                <a:ea typeface="+mn-lt"/>
                <a:cs typeface="+mn-lt"/>
              </a:rPr>
              <a:t> y </a:t>
            </a:r>
            <a:r>
              <a:rPr lang="en-US" dirty="0" err="1">
                <a:ea typeface="+mn-lt"/>
                <a:cs typeface="+mn-lt"/>
              </a:rPr>
              <a:t>cada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capítulo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está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integrado</a:t>
            </a:r>
            <a:r>
              <a:rPr lang="en-US" dirty="0">
                <a:ea typeface="+mn-lt"/>
                <a:cs typeface="+mn-lt"/>
              </a:rPr>
              <a:t> por una </a:t>
            </a:r>
            <a:r>
              <a:rPr lang="en-US" dirty="0" err="1">
                <a:ea typeface="+mn-lt"/>
                <a:cs typeface="+mn-lt"/>
              </a:rPr>
              <a:t>serie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secuencias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separadas</a:t>
            </a:r>
            <a:r>
              <a:rPr lang="en-US" dirty="0">
                <a:ea typeface="+mn-lt"/>
                <a:cs typeface="+mn-lt"/>
              </a:rPr>
              <a:t> por un </a:t>
            </a:r>
            <a:r>
              <a:rPr lang="en-US" dirty="0" err="1">
                <a:ea typeface="+mn-lt"/>
                <a:cs typeface="+mn-lt"/>
              </a:rPr>
              <a:t>espacio</a:t>
            </a:r>
            <a:r>
              <a:rPr lang="en-US" dirty="0">
                <a:ea typeface="+mn-lt"/>
                <a:cs typeface="+mn-lt"/>
              </a:rPr>
              <a:t> en </a:t>
            </a:r>
            <a:r>
              <a:rPr lang="en-US" dirty="0" err="1">
                <a:ea typeface="+mn-lt"/>
                <a:cs typeface="+mn-lt"/>
              </a:rPr>
              <a:t>blanco</a:t>
            </a:r>
            <a:r>
              <a:rPr lang="en-US" dirty="0">
                <a:ea typeface="+mn-lt"/>
                <a:cs typeface="+mn-lt"/>
              </a:rPr>
              <a:t> y de </a:t>
            </a:r>
            <a:r>
              <a:rPr lang="en-US" dirty="0" err="1">
                <a:ea typeface="+mn-lt"/>
                <a:cs typeface="+mn-lt"/>
              </a:rPr>
              <a:t>longitud</a:t>
            </a:r>
            <a:r>
              <a:rPr lang="en-US" dirty="0">
                <a:ea typeface="+mn-lt"/>
                <a:cs typeface="+mn-lt"/>
              </a:rPr>
              <a:t> variable</a:t>
            </a:r>
            <a:endParaRPr lang="en-US"/>
          </a:p>
          <a:p>
            <a:r>
              <a:rPr lang="en-US" dirty="0" err="1">
                <a:ea typeface="+mn-lt"/>
                <a:cs typeface="+mn-lt"/>
              </a:rPr>
              <a:t>cada</a:t>
            </a:r>
            <a:r>
              <a:rPr lang="en-US" dirty="0">
                <a:ea typeface="+mn-lt"/>
                <a:cs typeface="+mn-lt"/>
              </a:rPr>
              <a:t> «</a:t>
            </a:r>
            <a:r>
              <a:rPr lang="en-US" dirty="0" err="1">
                <a:ea typeface="+mn-lt"/>
                <a:cs typeface="+mn-lt"/>
              </a:rPr>
              <a:t>secuencia</a:t>
            </a:r>
            <a:r>
              <a:rPr lang="en-US" dirty="0">
                <a:ea typeface="+mn-lt"/>
                <a:cs typeface="+mn-lt"/>
              </a:rPr>
              <a:t>», en general, se centra en un </a:t>
            </a:r>
            <a:r>
              <a:rPr lang="en-US" dirty="0" err="1">
                <a:ea typeface="+mn-lt"/>
                <a:cs typeface="+mn-lt"/>
              </a:rPr>
              <a:t>personaje</a:t>
            </a:r>
            <a:r>
              <a:rPr lang="en-US" dirty="0">
                <a:ea typeface="+mn-lt"/>
                <a:cs typeface="+mn-lt"/>
              </a:rPr>
              <a:t> (o en </a:t>
            </a:r>
            <a:r>
              <a:rPr lang="en-US" dirty="0" err="1">
                <a:ea typeface="+mn-lt"/>
                <a:cs typeface="+mn-lt"/>
              </a:rPr>
              <a:t>varios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relacionados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>
              <a:cs typeface="Calibri" panose="020F0502020204030204"/>
            </a:endParaRPr>
          </a:p>
          <a:p>
            <a:r>
              <a:rPr lang="en-US" dirty="0" err="1">
                <a:ea typeface="+mn-lt"/>
                <a:cs typeface="+mn-lt"/>
              </a:rPr>
              <a:t>amenudo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trata</a:t>
            </a:r>
            <a:r>
              <a:rPr lang="en-US" dirty="0">
                <a:ea typeface="+mn-lt"/>
                <a:cs typeface="+mn-lt"/>
              </a:rPr>
              <a:t> de una </a:t>
            </a:r>
            <a:r>
              <a:rPr lang="en-US" dirty="0" err="1">
                <a:ea typeface="+mn-lt"/>
                <a:cs typeface="+mn-lt"/>
              </a:rPr>
              <a:t>composición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simultánea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varias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secuencias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transcurren</a:t>
            </a:r>
            <a:r>
              <a:rPr lang="en-US" dirty="0">
                <a:ea typeface="+mn-lt"/>
                <a:cs typeface="+mn-lt"/>
              </a:rPr>
              <a:t> en un </a:t>
            </a:r>
            <a:r>
              <a:rPr lang="en-US" dirty="0" err="1">
                <a:ea typeface="+mn-lt"/>
                <a:cs typeface="+mn-lt"/>
              </a:rPr>
              <a:t>mismo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momento</a:t>
            </a:r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la </a:t>
            </a:r>
            <a:r>
              <a:rPr lang="en-US" dirty="0" err="1">
                <a:ea typeface="+mn-lt"/>
                <a:cs typeface="+mn-lt"/>
              </a:rPr>
              <a:t>suma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esas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secuencias</a:t>
            </a:r>
            <a:r>
              <a:rPr lang="en-US" dirty="0">
                <a:ea typeface="+mn-lt"/>
                <a:cs typeface="+mn-lt"/>
              </a:rPr>
              <a:t>, de </a:t>
            </a:r>
            <a:r>
              <a:rPr lang="en-US" dirty="0" err="1">
                <a:ea typeface="+mn-lt"/>
                <a:cs typeface="+mn-lt"/>
              </a:rPr>
              <a:t>esas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piezas</a:t>
            </a:r>
            <a:r>
              <a:rPr lang="en-US" dirty="0">
                <a:ea typeface="+mn-lt"/>
                <a:cs typeface="+mn-lt"/>
              </a:rPr>
              <a:t> (213 en total), es </a:t>
            </a:r>
            <a:r>
              <a:rPr lang="en-US" dirty="0" err="1">
                <a:ea typeface="+mn-lt"/>
                <a:cs typeface="+mn-lt"/>
              </a:rPr>
              <a:t>como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b="1" dirty="0">
                <a:ea typeface="+mn-lt"/>
                <a:cs typeface="+mn-lt"/>
              </a:rPr>
              <a:t>el conjunto de las «</a:t>
            </a:r>
            <a:r>
              <a:rPr lang="en-US" b="1" dirty="0" err="1">
                <a:ea typeface="+mn-lt"/>
                <a:cs typeface="+mn-lt"/>
              </a:rPr>
              <a:t>celdillas</a:t>
            </a:r>
            <a:r>
              <a:rPr lang="en-US" b="1" dirty="0">
                <a:ea typeface="+mn-lt"/>
                <a:cs typeface="+mn-lt"/>
              </a:rPr>
              <a:t>» de la «</a:t>
            </a:r>
            <a:r>
              <a:rPr lang="en-US" b="1" dirty="0" err="1">
                <a:ea typeface="+mn-lt"/>
                <a:cs typeface="+mn-lt"/>
              </a:rPr>
              <a:t>colmena</a:t>
            </a:r>
            <a:r>
              <a:rPr lang="en-US" b="1" dirty="0">
                <a:ea typeface="+mn-lt"/>
                <a:cs typeface="+mn-lt"/>
              </a:rPr>
              <a:t>»</a:t>
            </a:r>
          </a:p>
          <a:p>
            <a:pPr marL="0" indent="0">
              <a:buNone/>
            </a:pPr>
            <a:endParaRPr lang="en-US" b="1" dirty="0">
              <a:cs typeface="Calibri"/>
            </a:endParaRPr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52830465-E0CF-4801-AD51-8003C838C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0315" y="1821273"/>
            <a:ext cx="2832919" cy="432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3143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F7AF3-5566-4355-876A-5A120A17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747918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Trebuchet MS"/>
                <a:cs typeface="Calibri Light"/>
              </a:rPr>
              <a:t>La </a:t>
            </a:r>
            <a:r>
              <a:rPr lang="en-US" b="1" dirty="0" err="1">
                <a:solidFill>
                  <a:schemeClr val="accent2"/>
                </a:solidFill>
                <a:latin typeface="Trebuchet MS"/>
                <a:cs typeface="Calibri Light"/>
              </a:rPr>
              <a:t>colmena</a:t>
            </a:r>
            <a:r>
              <a:rPr lang="en-US" b="1" dirty="0">
                <a:solidFill>
                  <a:schemeClr val="accent2"/>
                </a:solidFill>
                <a:latin typeface="Trebuchet MS"/>
                <a:cs typeface="Calibri Light"/>
              </a:rPr>
              <a:t> </a:t>
            </a:r>
            <a:r>
              <a:rPr lang="en-US" b="1" dirty="0">
                <a:cs typeface="Calibri Light"/>
              </a:rPr>
              <a:t>(1951)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B96D9-D76F-4A5D-97B1-30F34E15F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235690"/>
            <a:ext cx="7787148" cy="51870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 err="1">
                <a:cs typeface="Calibri"/>
              </a:rPr>
              <a:t>personaje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colectivo</a:t>
            </a:r>
            <a:r>
              <a:rPr lang="en-US" b="1" dirty="0">
                <a:cs typeface="Calibri"/>
              </a:rPr>
              <a:t> – los </a:t>
            </a:r>
            <a:r>
              <a:rPr lang="en-US" b="1" dirty="0" err="1">
                <a:cs typeface="Calibri"/>
              </a:rPr>
              <a:t>habitantes</a:t>
            </a:r>
            <a:r>
              <a:rPr lang="en-US" b="1" dirty="0">
                <a:cs typeface="Calibri"/>
              </a:rPr>
              <a:t> de Madrid – </a:t>
            </a:r>
            <a:r>
              <a:rPr lang="en-US" dirty="0">
                <a:ea typeface="+mn-lt"/>
                <a:cs typeface="+mn-lt"/>
              </a:rPr>
              <a:t>son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vidas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transcurren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paralelas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entrecruzadas</a:t>
            </a:r>
            <a:r>
              <a:rPr lang="en-US" dirty="0">
                <a:ea typeface="+mn-lt"/>
                <a:cs typeface="+mn-lt"/>
              </a:rPr>
              <a:t> - </a:t>
            </a:r>
            <a:r>
              <a:rPr lang="en-US" dirty="0" err="1">
                <a:ea typeface="+mn-lt"/>
                <a:cs typeface="+mn-lt"/>
              </a:rPr>
              <a:t>esas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vidas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presentadas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así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tejen</a:t>
            </a:r>
            <a:r>
              <a:rPr lang="en-US" dirty="0">
                <a:ea typeface="+mn-lt"/>
                <a:cs typeface="+mn-lt"/>
              </a:rPr>
              <a:t> un </a:t>
            </a:r>
            <a:r>
              <a:rPr lang="en-US" dirty="0" err="1">
                <a:ea typeface="+mn-lt"/>
                <a:cs typeface="+mn-lt"/>
              </a:rPr>
              <a:t>vivir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colectivo</a:t>
            </a:r>
            <a:r>
              <a:rPr lang="en-US" dirty="0">
                <a:ea typeface="+mn-lt"/>
                <a:cs typeface="+mn-lt"/>
              </a:rPr>
              <a:t>, que </a:t>
            </a:r>
            <a:r>
              <a:rPr lang="en-US" dirty="0" err="1">
                <a:ea typeface="+mn-lt"/>
                <a:cs typeface="+mn-lt"/>
              </a:rPr>
              <a:t>sería</a:t>
            </a:r>
            <a:r>
              <a:rPr lang="en-US" dirty="0">
                <a:ea typeface="+mn-lt"/>
                <a:cs typeface="+mn-lt"/>
              </a:rPr>
              <a:t> el </a:t>
            </a:r>
            <a:r>
              <a:rPr lang="en-US" dirty="0" err="1">
                <a:ea typeface="+mn-lt"/>
                <a:cs typeface="+mn-lt"/>
              </a:rPr>
              <a:t>objetivo</a:t>
            </a:r>
            <a:r>
              <a:rPr lang="en-US" dirty="0">
                <a:ea typeface="+mn-lt"/>
                <a:cs typeface="+mn-lt"/>
              </a:rPr>
              <a:t> primordial del </a:t>
            </a:r>
            <a:r>
              <a:rPr lang="en-US" dirty="0" err="1">
                <a:ea typeface="+mn-lt"/>
                <a:cs typeface="+mn-lt"/>
              </a:rPr>
              <a:t>novelista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b="1" dirty="0">
                <a:ea typeface="+mn-lt"/>
                <a:cs typeface="+mn-lt"/>
              </a:rPr>
              <a:t>la </a:t>
            </a:r>
            <a:r>
              <a:rPr lang="en-US" b="1" dirty="0" err="1">
                <a:ea typeface="+mn-lt"/>
                <a:cs typeface="+mn-lt"/>
              </a:rPr>
              <a:t>vida</a:t>
            </a:r>
            <a:r>
              <a:rPr lang="en-US" b="1" dirty="0">
                <a:ea typeface="+mn-lt"/>
                <a:cs typeface="+mn-lt"/>
              </a:rPr>
              <a:t> de Madrid en 1942 o 1943</a:t>
            </a:r>
          </a:p>
          <a:p>
            <a:r>
              <a:rPr lang="en-US" dirty="0">
                <a:ea typeface="+mn-lt"/>
                <a:cs typeface="+mn-lt"/>
              </a:rPr>
              <a:t>el </a:t>
            </a:r>
            <a:r>
              <a:rPr lang="en-US" dirty="0" err="1">
                <a:ea typeface="+mn-lt"/>
                <a:cs typeface="+mn-lt"/>
              </a:rPr>
              <a:t>autor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establece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múltiples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relaciones</a:t>
            </a:r>
            <a:r>
              <a:rPr lang="en-US" dirty="0">
                <a:ea typeface="+mn-lt"/>
                <a:cs typeface="+mn-lt"/>
              </a:rPr>
              <a:t> entre los </a:t>
            </a:r>
            <a:r>
              <a:rPr lang="en-US" dirty="0" err="1">
                <a:ea typeface="+mn-lt"/>
                <a:cs typeface="+mn-lt"/>
              </a:rPr>
              <a:t>personajes</a:t>
            </a:r>
            <a:r>
              <a:rPr lang="en-US" dirty="0">
                <a:ea typeface="+mn-lt"/>
                <a:cs typeface="+mn-lt"/>
              </a:rPr>
              <a:t>, para </a:t>
            </a:r>
            <a:r>
              <a:rPr lang="en-US" dirty="0" err="1">
                <a:ea typeface="+mn-lt"/>
                <a:cs typeface="+mn-lt"/>
              </a:rPr>
              <a:t>reforzar</a:t>
            </a:r>
            <a:r>
              <a:rPr lang="en-US" dirty="0">
                <a:ea typeface="+mn-lt"/>
                <a:cs typeface="+mn-lt"/>
              </a:rPr>
              <a:t> el «</a:t>
            </a:r>
            <a:r>
              <a:rPr lang="en-US" dirty="0" err="1">
                <a:ea typeface="+mn-lt"/>
                <a:cs typeface="+mn-lt"/>
              </a:rPr>
              <a:t>tejido</a:t>
            </a:r>
            <a:r>
              <a:rPr lang="en-US" dirty="0">
                <a:ea typeface="+mn-lt"/>
                <a:cs typeface="+mn-lt"/>
              </a:rPr>
              <a:t>» </a:t>
            </a:r>
            <a:r>
              <a:rPr lang="en-US" dirty="0" err="1">
                <a:ea typeface="+mn-lt"/>
                <a:cs typeface="+mn-lt"/>
              </a:rPr>
              <a:t>común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la </a:t>
            </a:r>
            <a:r>
              <a:rPr lang="en-US" dirty="0" err="1">
                <a:ea typeface="+mn-lt"/>
                <a:cs typeface="+mn-lt"/>
              </a:rPr>
              <a:t>impresión</a:t>
            </a:r>
            <a:r>
              <a:rPr lang="en-US" dirty="0">
                <a:ea typeface="+mn-lt"/>
                <a:cs typeface="+mn-lt"/>
              </a:rPr>
              <a:t> de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laberinto</a:t>
            </a:r>
            <a:r>
              <a:rPr lang="en-US" dirty="0">
                <a:ea typeface="+mn-lt"/>
                <a:cs typeface="+mn-lt"/>
              </a:rPr>
              <a:t> o </a:t>
            </a:r>
            <a:r>
              <a:rPr lang="en-US" b="1" dirty="0" err="1">
                <a:ea typeface="+mn-lt"/>
                <a:cs typeface="+mn-lt"/>
              </a:rPr>
              <a:t>caos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humano</a:t>
            </a:r>
            <a:endParaRPr lang="en-US" b="1">
              <a:ea typeface="+mn-lt"/>
              <a:cs typeface="+mn-lt"/>
            </a:endParaRPr>
          </a:p>
          <a:p>
            <a:r>
              <a:rPr lang="en-US" dirty="0" err="1">
                <a:ea typeface="+mn-lt"/>
                <a:cs typeface="+mn-lt"/>
              </a:rPr>
              <a:t>su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precedente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más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citado</a:t>
            </a:r>
            <a:r>
              <a:rPr lang="en-US" dirty="0">
                <a:ea typeface="+mn-lt"/>
                <a:cs typeface="+mn-lt"/>
              </a:rPr>
              <a:t> es la </a:t>
            </a:r>
            <a:r>
              <a:rPr lang="en-US" dirty="0" err="1">
                <a:ea typeface="+mn-lt"/>
                <a:cs typeface="+mn-lt"/>
              </a:rPr>
              <a:t>obra</a:t>
            </a:r>
            <a:r>
              <a:rPr lang="en-US" dirty="0">
                <a:ea typeface="+mn-lt"/>
                <a:cs typeface="+mn-lt"/>
              </a:rPr>
              <a:t> del </a:t>
            </a:r>
            <a:r>
              <a:rPr lang="en-US" dirty="0" err="1">
                <a:ea typeface="+mn-lt"/>
                <a:cs typeface="+mn-lt"/>
              </a:rPr>
              <a:t>norteamericano</a:t>
            </a:r>
            <a:r>
              <a:rPr lang="en-US" dirty="0">
                <a:ea typeface="+mn-lt"/>
                <a:cs typeface="+mn-lt"/>
              </a:rPr>
              <a:t> John Dos Passos - Manhattan Transfer (1925), </a:t>
            </a:r>
            <a:r>
              <a:rPr lang="en-US" dirty="0" err="1">
                <a:ea typeface="+mn-lt"/>
                <a:cs typeface="+mn-lt"/>
              </a:rPr>
              <a:t>sobre</a:t>
            </a:r>
            <a:r>
              <a:rPr lang="en-US" dirty="0">
                <a:ea typeface="+mn-lt"/>
                <a:cs typeface="+mn-lt"/>
              </a:rPr>
              <a:t> los </a:t>
            </a:r>
            <a:r>
              <a:rPr lang="en-US" dirty="0" err="1">
                <a:ea typeface="+mn-lt"/>
                <a:cs typeface="+mn-lt"/>
              </a:rPr>
              <a:t>habitantes</a:t>
            </a:r>
            <a:r>
              <a:rPr lang="en-US" dirty="0">
                <a:ea typeface="+mn-lt"/>
                <a:cs typeface="+mn-lt"/>
              </a:rPr>
              <a:t> de Nueva York</a:t>
            </a:r>
            <a:endParaRPr lang="en-US" dirty="0">
              <a:cs typeface="Calibri" panose="020F0502020204030204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FF21013-0272-452B-B26D-70FACEF01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9206" y="1236967"/>
            <a:ext cx="3099619" cy="43226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ACE3CC-0C0B-4798-B219-338BC77EBC0C}"/>
              </a:ext>
            </a:extLst>
          </p:cNvPr>
          <p:cNvSpPr txBox="1"/>
          <p:nvPr/>
        </p:nvSpPr>
        <p:spPr>
          <a:xfrm>
            <a:off x="8657303" y="5670754"/>
            <a:ext cx="2743200" cy="4924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600" b="1" dirty="0">
                <a:solidFill>
                  <a:schemeClr val="accent1"/>
                </a:solidFill>
              </a:rPr>
              <a:t>Camilo José Cela</a:t>
            </a:r>
            <a:endParaRPr lang="en-US" sz="2600" b="1" dirty="0">
              <a:solidFill>
                <a:schemeClr val="accent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5374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Map&#10;&#10;Description automatically generated">
            <a:extLst>
              <a:ext uri="{FF2B5EF4-FFF2-40B4-BE49-F238E27FC236}">
                <a16:creationId xmlns:a16="http://schemas.microsoft.com/office/drawing/2014/main" id="{1012F606-EE13-46DF-BA05-4F96A0FF8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949" y="264507"/>
            <a:ext cx="9158747" cy="623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407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F7AF3-5566-4355-876A-5A120A17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555" y="365125"/>
            <a:ext cx="11093245" cy="1350143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  <a:latin typeface="Trebuchet MS"/>
                <a:cs typeface="Calibri Light"/>
              </a:rPr>
              <a:t>La </a:t>
            </a:r>
            <a:r>
              <a:rPr lang="en-US" b="1" dirty="0" err="1">
                <a:solidFill>
                  <a:schemeClr val="accent2"/>
                </a:solidFill>
                <a:latin typeface="Trebuchet MS"/>
                <a:cs typeface="Calibri Light"/>
              </a:rPr>
              <a:t>familia</a:t>
            </a:r>
            <a:r>
              <a:rPr lang="en-US" b="1" dirty="0">
                <a:solidFill>
                  <a:schemeClr val="accent2"/>
                </a:solidFill>
                <a:latin typeface="Trebuchet MS"/>
                <a:cs typeface="Calibri Light"/>
              </a:rPr>
              <a:t> de Pascual Duarte </a:t>
            </a:r>
            <a:r>
              <a:rPr lang="en-US" b="1" dirty="0">
                <a:cs typeface="Calibri Light"/>
              </a:rPr>
              <a:t>(1942)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B96D9-D76F-4A5D-97B1-30F34E15F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555" y="1825625"/>
            <a:ext cx="11093245" cy="45971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s" i="1" dirty="0"/>
              <a:t>Yo, señor, no soy malo, aunque no me faltarían motivos para serlo. Los mismos cueros tenemos todos los mortales al nacer y sin embargo, cuando vamos creciendo, el destino se complace en variarnos como si fuésemos de cera y en destinarnos por sendas diferentes al mismo fin: la muerte. Hay hombres a quienes se les ordena marchar por el camino de las flores, y hombres a quienes se les manda tirar por el camino de los cardos y de las chumberas. Aquéllos gozan de un mirar sereno y al aroma de su felicidad sonríen con la cara del inocente; estos otros sufren del sol violento de la llanura y arrugan el ceño como las alimañas por defenderse. Hay mucha diferencia entre adornarse las carnes con arrebol y colonia, y hacerlo con tatuajes que después nadie ha de borrar ya.</a:t>
            </a:r>
            <a:r>
              <a:rPr lang="en-US" i="1" dirty="0"/>
              <a:t> </a:t>
            </a:r>
            <a:endParaRPr lang="en-US" i="1">
              <a:cs typeface="Calibri" panose="020F0502020204030204"/>
            </a:endParaRPr>
          </a:p>
          <a:p>
            <a:pPr marL="0" indent="0">
              <a:buNone/>
            </a:pPr>
            <a:endParaRPr lang="en-US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4852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03C4-43D0-4F1A-9251-A595E5E6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84" y="365125"/>
            <a:ext cx="11572567" cy="63730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histórico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 </a:t>
            </a:r>
            <a:r>
              <a:rPr lang="en-US" b="1" dirty="0">
                <a:latin typeface="Trebuchet MS"/>
              </a:rPr>
              <a:t>-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sk-SK" b="1" dirty="0" err="1">
                <a:solidFill>
                  <a:schemeClr val="accent2"/>
                </a:solidFill>
                <a:latin typeface="Calibri"/>
                <a:cs typeface="Calibri"/>
              </a:rPr>
              <a:t>Guerra</a:t>
            </a:r>
            <a:r>
              <a:rPr lang="sk-SK" b="1" dirty="0">
                <a:solidFill>
                  <a:schemeClr val="accent2"/>
                </a:solidFill>
                <a:latin typeface="Calibri"/>
                <a:cs typeface="Calibri"/>
              </a:rPr>
              <a:t> civil (1936 – 1939)</a:t>
            </a:r>
            <a:endParaRPr lang="en-US" dirty="0" err="1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3967-E726-4D27-B96D-3BBAF763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7" y="1346303"/>
            <a:ext cx="11486534" cy="52116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dirty="0">
                <a:ea typeface="+mn-lt"/>
                <a:cs typeface="+mn-lt"/>
              </a:rPr>
              <a:t>la </a:t>
            </a:r>
            <a:r>
              <a:rPr lang="sk-SK" dirty="0" err="1">
                <a:ea typeface="+mn-lt"/>
                <a:cs typeface="+mn-lt"/>
              </a:rPr>
              <a:t>Guerra</a:t>
            </a:r>
            <a:r>
              <a:rPr lang="sk-SK" dirty="0">
                <a:ea typeface="+mn-lt"/>
                <a:cs typeface="+mn-lt"/>
              </a:rPr>
              <a:t> civil </a:t>
            </a:r>
            <a:r>
              <a:rPr lang="sk-SK" dirty="0" err="1">
                <a:ea typeface="+mn-lt"/>
                <a:cs typeface="+mn-lt"/>
              </a:rPr>
              <a:t>española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fue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un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preludio</a:t>
            </a:r>
            <a:r>
              <a:rPr lang="sk-SK" b="1" dirty="0">
                <a:ea typeface="+mn-lt"/>
                <a:cs typeface="+mn-lt"/>
              </a:rPr>
              <a:t> de la </a:t>
            </a:r>
            <a:r>
              <a:rPr lang="sk-SK" b="1" dirty="0" err="1">
                <a:ea typeface="+mn-lt"/>
                <a:cs typeface="+mn-lt"/>
              </a:rPr>
              <a:t>Segunda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Guerra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Mundial</a:t>
            </a:r>
            <a:endParaRPr lang="sk-SK" b="1">
              <a:ea typeface="+mn-lt"/>
              <a:cs typeface="+mn-lt"/>
            </a:endParaRPr>
          </a:p>
          <a:p>
            <a:pPr marL="0" indent="0">
              <a:buNone/>
            </a:pPr>
            <a:r>
              <a:rPr lang="sk-SK" b="1" dirty="0" err="1">
                <a:solidFill>
                  <a:schemeClr val="accent1"/>
                </a:solidFill>
                <a:ea typeface="+mn-lt"/>
                <a:cs typeface="+mn-lt"/>
              </a:rPr>
              <a:t>Intervención</a:t>
            </a:r>
            <a:r>
              <a:rPr lang="sk-SK" b="1" dirty="0">
                <a:solidFill>
                  <a:schemeClr val="accent1"/>
                </a:solidFill>
                <a:ea typeface="+mn-lt"/>
                <a:cs typeface="+mn-lt"/>
              </a:rPr>
              <a:t> de los </a:t>
            </a:r>
            <a:r>
              <a:rPr lang="sk-SK" b="1" dirty="0" err="1">
                <a:solidFill>
                  <a:schemeClr val="accent1"/>
                </a:solidFill>
                <a:ea typeface="+mn-lt"/>
                <a:cs typeface="+mn-lt"/>
              </a:rPr>
              <a:t>países</a:t>
            </a:r>
            <a:r>
              <a:rPr lang="sk-SK" b="1" dirty="0">
                <a:solidFill>
                  <a:schemeClr val="accent1"/>
                </a:solidFill>
                <a:ea typeface="+mn-lt"/>
                <a:cs typeface="+mn-lt"/>
              </a:rPr>
              <a:t> </a:t>
            </a:r>
            <a:r>
              <a:rPr lang="sk-SK" b="1" dirty="0" err="1">
                <a:solidFill>
                  <a:schemeClr val="accent1"/>
                </a:solidFill>
                <a:ea typeface="+mn-lt"/>
                <a:cs typeface="+mn-lt"/>
              </a:rPr>
              <a:t>europeos</a:t>
            </a:r>
            <a:r>
              <a:rPr lang="sk-SK" b="1" dirty="0">
                <a:solidFill>
                  <a:schemeClr val="accent1"/>
                </a:solidFill>
                <a:ea typeface="+mn-lt"/>
                <a:cs typeface="+mn-lt"/>
              </a:rPr>
              <a:t>:</a:t>
            </a:r>
            <a:endParaRPr lang="sk-SK" dirty="0" err="1">
              <a:solidFill>
                <a:schemeClr val="accent1"/>
              </a:solidFill>
              <a:ea typeface="+mn-lt"/>
              <a:cs typeface="+mn-lt"/>
            </a:endParaRPr>
          </a:p>
          <a:p>
            <a:r>
              <a:rPr lang="sk-SK" b="1" dirty="0" err="1">
                <a:ea typeface="+mn-lt"/>
                <a:cs typeface="+mn-lt"/>
              </a:rPr>
              <a:t>Inglaterra</a:t>
            </a:r>
            <a:r>
              <a:rPr lang="sk-SK" b="1" dirty="0">
                <a:ea typeface="+mn-lt"/>
                <a:cs typeface="+mn-lt"/>
              </a:rPr>
              <a:t> y Francia </a:t>
            </a:r>
            <a:r>
              <a:rPr lang="sk-SK" dirty="0">
                <a:ea typeface="+mn-lt"/>
                <a:cs typeface="+mn-lt"/>
              </a:rPr>
              <a:t>– </a:t>
            </a:r>
            <a:r>
              <a:rPr lang="sk-SK" b="1" dirty="0" err="1">
                <a:ea typeface="+mn-lt"/>
                <a:cs typeface="+mn-lt"/>
              </a:rPr>
              <a:t>política</a:t>
            </a:r>
            <a:r>
              <a:rPr lang="sk-SK" b="1" dirty="0">
                <a:ea typeface="+mn-lt"/>
                <a:cs typeface="+mn-lt"/>
              </a:rPr>
              <a:t> de </a:t>
            </a:r>
            <a:r>
              <a:rPr lang="sk-SK" b="1" dirty="0" err="1">
                <a:ea typeface="+mn-lt"/>
                <a:cs typeface="+mn-lt"/>
              </a:rPr>
              <a:t>neutralidad</a:t>
            </a:r>
            <a:r>
              <a:rPr lang="sk-SK" b="1" dirty="0">
                <a:ea typeface="+mn-lt"/>
                <a:cs typeface="+mn-lt"/>
              </a:rPr>
              <a:t> - </a:t>
            </a:r>
            <a:r>
              <a:rPr lang="sk-SK" dirty="0" err="1">
                <a:ea typeface="+mn-lt"/>
                <a:cs typeface="+mn-lt"/>
              </a:rPr>
              <a:t>el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Comité</a:t>
            </a:r>
            <a:r>
              <a:rPr lang="sk-SK" b="1" dirty="0">
                <a:ea typeface="+mn-lt"/>
                <a:cs typeface="+mn-lt"/>
              </a:rPr>
              <a:t> de No </a:t>
            </a:r>
            <a:r>
              <a:rPr lang="sk-SK" b="1" dirty="0" err="1">
                <a:ea typeface="+mn-lt"/>
                <a:cs typeface="+mn-lt"/>
              </a:rPr>
              <a:t>Intervención</a:t>
            </a:r>
            <a:r>
              <a:rPr lang="sk-SK" b="1" dirty="0">
                <a:ea typeface="+mn-lt"/>
                <a:cs typeface="+mn-lt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r>
              <a:rPr lang="sk-SK" b="1" dirty="0" err="1">
                <a:solidFill>
                  <a:schemeClr val="accent2"/>
                </a:solidFill>
                <a:ea typeface="+mn-lt"/>
                <a:cs typeface="+mn-lt"/>
              </a:rPr>
              <a:t>Alemania</a:t>
            </a:r>
            <a:r>
              <a:rPr lang="sk-SK" b="1" dirty="0">
                <a:solidFill>
                  <a:schemeClr val="accent2"/>
                </a:solidFill>
                <a:ea typeface="+mn-lt"/>
                <a:cs typeface="+mn-lt"/>
              </a:rPr>
              <a:t>, </a:t>
            </a:r>
            <a:r>
              <a:rPr lang="sk-SK" b="1" dirty="0" err="1">
                <a:solidFill>
                  <a:schemeClr val="accent2"/>
                </a:solidFill>
                <a:ea typeface="+mn-lt"/>
                <a:cs typeface="+mn-lt"/>
              </a:rPr>
              <a:t>Italia</a:t>
            </a:r>
            <a:r>
              <a:rPr lang="sk-SK" b="1" dirty="0">
                <a:solidFill>
                  <a:schemeClr val="accent2"/>
                </a:solidFill>
                <a:ea typeface="+mn-lt"/>
                <a:cs typeface="+mn-lt"/>
              </a:rPr>
              <a:t> y </a:t>
            </a:r>
            <a:r>
              <a:rPr lang="sk-SK" b="1" dirty="0" err="1">
                <a:solidFill>
                  <a:schemeClr val="accent2"/>
                </a:solidFill>
                <a:ea typeface="+mn-lt"/>
                <a:cs typeface="+mn-lt"/>
              </a:rPr>
              <a:t>Portugal</a:t>
            </a:r>
            <a:r>
              <a:rPr lang="sk-SK" b="1" dirty="0">
                <a:solidFill>
                  <a:schemeClr val="accent2"/>
                </a:solidFill>
                <a:ea typeface="+mn-lt"/>
                <a:cs typeface="+mn-lt"/>
              </a:rPr>
              <a:t> </a:t>
            </a:r>
            <a:r>
              <a:rPr lang="sk-SK" b="1" dirty="0" err="1">
                <a:solidFill>
                  <a:schemeClr val="accent2"/>
                </a:solidFill>
                <a:ea typeface="+mn-lt"/>
                <a:cs typeface="+mn-lt"/>
              </a:rPr>
              <a:t>ayudaron</a:t>
            </a:r>
            <a:r>
              <a:rPr lang="sk-SK" b="1" dirty="0">
                <a:solidFill>
                  <a:schemeClr val="accent2"/>
                </a:solidFill>
                <a:ea typeface="+mn-lt"/>
                <a:cs typeface="+mn-lt"/>
              </a:rPr>
              <a:t> a los </a:t>
            </a:r>
            <a:r>
              <a:rPr lang="sk-SK" b="1" dirty="0" err="1">
                <a:solidFill>
                  <a:schemeClr val="accent2"/>
                </a:solidFill>
                <a:ea typeface="+mn-lt"/>
                <a:cs typeface="+mn-lt"/>
              </a:rPr>
              <a:t>rebeldes</a:t>
            </a:r>
            <a:endParaRPr lang="en-US" dirty="0" err="1">
              <a:solidFill>
                <a:schemeClr val="accent2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las</a:t>
            </a: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democracias</a:t>
            </a: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occidentales</a:t>
            </a: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dejaron</a:t>
            </a: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sola</a:t>
            </a: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 a la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República</a:t>
            </a:r>
            <a:endParaRPr lang="sk-SK" dirty="0" err="1">
              <a:solidFill>
                <a:schemeClr val="tx2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URSS y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México</a:t>
            </a: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 – los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únicos</a:t>
            </a: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países</a:t>
            </a: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que</a:t>
            </a: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ayudaron</a:t>
            </a:r>
            <a:r>
              <a:rPr lang="sk-SK" b="1" dirty="0">
                <a:solidFill>
                  <a:schemeClr val="tx2"/>
                </a:solidFill>
                <a:ea typeface="+mn-lt"/>
                <a:cs typeface="+mn-lt"/>
              </a:rPr>
              <a:t> a la </a:t>
            </a:r>
            <a:r>
              <a:rPr lang="sk-SK" b="1" dirty="0" err="1">
                <a:solidFill>
                  <a:schemeClr val="tx2"/>
                </a:solidFill>
                <a:ea typeface="+mn-lt"/>
                <a:cs typeface="+mn-lt"/>
              </a:rPr>
              <a:t>República</a:t>
            </a:r>
            <a:endParaRPr lang="sk-SK" b="1" dirty="0" err="1">
              <a:solidFill>
                <a:schemeClr val="tx2"/>
              </a:solidFill>
              <a:cs typeface="Calibri" panose="020F0502020204030204"/>
            </a:endParaRPr>
          </a:p>
          <a:p>
            <a:endParaRPr lang="sk-SK" b="1" dirty="0">
              <a:solidFill>
                <a:srgbClr val="ED7D31"/>
              </a:solidFill>
              <a:cs typeface="Calibri" panose="020F0502020204030204"/>
            </a:endParaRPr>
          </a:p>
          <a:p>
            <a:endParaRPr lang="sk-SK" b="1" dirty="0">
              <a:cs typeface="Calibri" panose="020F0502020204030204"/>
            </a:endParaRPr>
          </a:p>
          <a:p>
            <a:endParaRPr lang="sk-SK" b="1" dirty="0">
              <a:cs typeface="Calibri" panose="020F0502020204030204"/>
            </a:endParaRPr>
          </a:p>
          <a:p>
            <a:endParaRPr lang="sk-SK" b="1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75378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p&#10;&#10;Description automatically generated">
            <a:extLst>
              <a:ext uri="{FF2B5EF4-FFF2-40B4-BE49-F238E27FC236}">
                <a16:creationId xmlns:a16="http://schemas.microsoft.com/office/drawing/2014/main" id="{1962B2C3-5D2B-4B8C-B685-65AA875AD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367" y="215268"/>
            <a:ext cx="8780762" cy="632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234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03C4-43D0-4F1A-9251-A595E5E6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84" y="180770"/>
            <a:ext cx="11572567" cy="63730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histórico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 </a:t>
            </a:r>
            <a:r>
              <a:rPr lang="en-US" b="1" dirty="0">
                <a:latin typeface="Trebuchet MS"/>
              </a:rPr>
              <a:t>-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sk-SK" b="1" dirty="0" err="1">
                <a:solidFill>
                  <a:schemeClr val="accent2"/>
                </a:solidFill>
                <a:latin typeface="Calibri"/>
                <a:cs typeface="Calibri"/>
              </a:rPr>
              <a:t>Guerra</a:t>
            </a:r>
            <a:r>
              <a:rPr lang="sk-SK" b="1" dirty="0">
                <a:solidFill>
                  <a:schemeClr val="accent2"/>
                </a:solidFill>
                <a:latin typeface="Calibri"/>
                <a:cs typeface="Calibri"/>
              </a:rPr>
              <a:t> civil (1936 – 1939)</a:t>
            </a:r>
            <a:endParaRPr lang="en-US" dirty="0" err="1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3967-E726-4D27-B96D-3BBAF763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7" y="1125078"/>
            <a:ext cx="11486534" cy="54328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b="1" dirty="0" err="1">
                <a:solidFill>
                  <a:schemeClr val="accent1"/>
                </a:solidFill>
                <a:ea typeface="+mn-lt"/>
                <a:cs typeface="+mn-lt"/>
              </a:rPr>
              <a:t>Desarrollo</a:t>
            </a:r>
            <a:r>
              <a:rPr lang="sk-SK" b="1" dirty="0">
                <a:solidFill>
                  <a:schemeClr val="accent1"/>
                </a:solidFill>
                <a:ea typeface="+mn-lt"/>
                <a:cs typeface="+mn-lt"/>
              </a:rPr>
              <a:t> de la </a:t>
            </a:r>
            <a:r>
              <a:rPr lang="sk-SK" b="1" dirty="0" err="1">
                <a:solidFill>
                  <a:schemeClr val="accent1"/>
                </a:solidFill>
                <a:ea typeface="+mn-lt"/>
                <a:cs typeface="+mn-lt"/>
              </a:rPr>
              <a:t>guerra</a:t>
            </a:r>
            <a:endParaRPr lang="en-US" dirty="0" err="1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sk-SK" b="1" dirty="0">
                <a:ea typeface="+mn-lt"/>
                <a:cs typeface="+mn-lt"/>
              </a:rPr>
              <a:t>1.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b="1" dirty="0">
                <a:ea typeface="+mn-lt"/>
                <a:cs typeface="+mn-lt"/>
              </a:rPr>
              <a:t>Los </a:t>
            </a:r>
            <a:r>
              <a:rPr lang="sk-SK" b="1" dirty="0" err="1">
                <a:ea typeface="+mn-lt"/>
                <a:cs typeface="+mn-lt"/>
              </a:rPr>
              <a:t>primeros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combates</a:t>
            </a:r>
            <a:r>
              <a:rPr lang="sk-SK" b="1" dirty="0">
                <a:ea typeface="+mn-lt"/>
                <a:cs typeface="+mn-lt"/>
              </a:rPr>
              <a:t> y la </a:t>
            </a:r>
            <a:r>
              <a:rPr lang="sk-SK" b="1" dirty="0" err="1">
                <a:ea typeface="+mn-lt"/>
                <a:cs typeface="+mn-lt"/>
              </a:rPr>
              <a:t>batalla</a:t>
            </a:r>
            <a:r>
              <a:rPr lang="sk-SK" b="1" dirty="0">
                <a:ea typeface="+mn-lt"/>
                <a:cs typeface="+mn-lt"/>
              </a:rPr>
              <a:t> de Madrid (</a:t>
            </a:r>
            <a:r>
              <a:rPr lang="sk-SK" b="1" dirty="0" err="1">
                <a:ea typeface="+mn-lt"/>
                <a:cs typeface="+mn-lt"/>
              </a:rPr>
              <a:t>julio</a:t>
            </a:r>
            <a:r>
              <a:rPr lang="sk-SK" b="1" dirty="0">
                <a:ea typeface="+mn-lt"/>
                <a:cs typeface="+mn-lt"/>
              </a:rPr>
              <a:t> 1936 – </a:t>
            </a:r>
            <a:r>
              <a:rPr lang="sk-SK" b="1" dirty="0" err="1">
                <a:ea typeface="+mn-lt"/>
                <a:cs typeface="+mn-lt"/>
              </a:rPr>
              <a:t>marzo</a:t>
            </a:r>
            <a:r>
              <a:rPr lang="sk-SK" b="1" dirty="0">
                <a:ea typeface="+mn-lt"/>
                <a:cs typeface="+mn-lt"/>
              </a:rPr>
              <a:t> 1937</a:t>
            </a:r>
            <a:r>
              <a:rPr lang="en-US" b="1" dirty="0">
                <a:ea typeface="+mn-lt"/>
                <a:cs typeface="+mn-lt"/>
              </a:rPr>
              <a:t>)</a:t>
            </a:r>
            <a:endParaRPr lang="sk-SK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dirty="0">
                <a:ea typeface="+mn-lt"/>
                <a:cs typeface="+mn-lt"/>
              </a:rPr>
              <a:t> - los </a:t>
            </a:r>
            <a:r>
              <a:rPr lang="en-US" dirty="0" err="1">
                <a:ea typeface="+mn-lt"/>
                <a:cs typeface="+mn-lt"/>
              </a:rPr>
              <a:t>sublevados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incorporan</a:t>
            </a:r>
            <a:r>
              <a:rPr lang="en-US" dirty="0">
                <a:ea typeface="+mn-lt"/>
                <a:cs typeface="+mn-lt"/>
              </a:rPr>
              <a:t> los </a:t>
            </a:r>
            <a:r>
              <a:rPr lang="en-US" dirty="0" err="1">
                <a:ea typeface="+mn-lt"/>
                <a:cs typeface="+mn-lt"/>
              </a:rPr>
              <a:t>territorios</a:t>
            </a:r>
            <a:r>
              <a:rPr lang="en-US" dirty="0">
                <a:ea typeface="+mn-lt"/>
                <a:cs typeface="+mn-lt"/>
              </a:rPr>
              <a:t> de Andalucía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dirty="0">
                <a:cs typeface="Calibri"/>
              </a:rPr>
              <a:t>- no </a:t>
            </a:r>
            <a:r>
              <a:rPr lang="en-US" dirty="0" err="1">
                <a:cs typeface="Calibri"/>
              </a:rPr>
              <a:t>logran</a:t>
            </a:r>
            <a:r>
              <a:rPr lang="en-US" dirty="0">
                <a:cs typeface="Calibri"/>
              </a:rPr>
              <a:t> </a:t>
            </a:r>
            <a:r>
              <a:rPr lang="sk-SK" dirty="0" err="1">
                <a:ea typeface="+mn-lt"/>
                <a:cs typeface="+mn-lt"/>
              </a:rPr>
              <a:t>conquistar</a:t>
            </a:r>
            <a:r>
              <a:rPr lang="sk-SK" dirty="0">
                <a:ea typeface="+mn-lt"/>
                <a:cs typeface="+mn-lt"/>
              </a:rPr>
              <a:t> Madrid</a:t>
            </a:r>
            <a:endParaRPr lang="en-US" dirty="0">
              <a:cs typeface="Calibri"/>
            </a:endParaRPr>
          </a:p>
          <a:p>
            <a:pPr>
              <a:buNone/>
            </a:pPr>
            <a:r>
              <a:rPr lang="sk-SK" b="1" dirty="0">
                <a:ea typeface="+mn-lt"/>
                <a:cs typeface="+mn-lt"/>
              </a:rPr>
              <a:t>2</a:t>
            </a:r>
            <a:r>
              <a:rPr lang="sk-SK" dirty="0">
                <a:ea typeface="+mn-lt"/>
                <a:cs typeface="+mn-lt"/>
              </a:rPr>
              <a:t>. </a:t>
            </a:r>
            <a:r>
              <a:rPr lang="sk-SK" b="1" dirty="0">
                <a:ea typeface="+mn-lt"/>
                <a:cs typeface="+mn-lt"/>
              </a:rPr>
              <a:t>La </a:t>
            </a:r>
            <a:r>
              <a:rPr lang="sk-SK" b="1" dirty="0" err="1">
                <a:ea typeface="+mn-lt"/>
                <a:cs typeface="+mn-lt"/>
              </a:rPr>
              <a:t>guerra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en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Norte (</a:t>
            </a:r>
            <a:r>
              <a:rPr lang="sk-SK" b="1" dirty="0" err="1">
                <a:ea typeface="+mn-lt"/>
                <a:cs typeface="+mn-lt"/>
              </a:rPr>
              <a:t>abril</a:t>
            </a:r>
            <a:r>
              <a:rPr lang="sk-SK" b="1" dirty="0">
                <a:ea typeface="+mn-lt"/>
                <a:cs typeface="+mn-lt"/>
              </a:rPr>
              <a:t> 1937 – </a:t>
            </a:r>
            <a:r>
              <a:rPr lang="sk-SK" b="1" dirty="0" err="1">
                <a:ea typeface="+mn-lt"/>
                <a:cs typeface="+mn-lt"/>
              </a:rPr>
              <a:t>noviembre</a:t>
            </a:r>
            <a:r>
              <a:rPr lang="sk-SK" b="1" dirty="0">
                <a:ea typeface="+mn-lt"/>
                <a:cs typeface="+mn-lt"/>
              </a:rPr>
              <a:t> 1937</a:t>
            </a:r>
            <a:r>
              <a:rPr lang="en-US" b="1" dirty="0">
                <a:ea typeface="+mn-lt"/>
                <a:cs typeface="+mn-lt"/>
              </a:rPr>
              <a:t>)</a:t>
            </a:r>
            <a:endParaRPr lang="sk-SK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sk-SK" dirty="0">
                <a:ea typeface="+mn-lt"/>
                <a:cs typeface="+mn-lt"/>
              </a:rPr>
              <a:t>- los </a:t>
            </a:r>
            <a:r>
              <a:rPr lang="sk-SK" dirty="0" err="1">
                <a:ea typeface="+mn-lt"/>
                <a:cs typeface="+mn-lt"/>
              </a:rPr>
              <a:t>sublevados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ocupan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b="1" dirty="0">
                <a:ea typeface="+mn-lt"/>
                <a:cs typeface="+mn-lt"/>
              </a:rPr>
              <a:t>la </a:t>
            </a:r>
            <a:r>
              <a:rPr lang="sk-SK" b="1" dirty="0" err="1">
                <a:ea typeface="+mn-lt"/>
                <a:cs typeface="+mn-lt"/>
              </a:rPr>
              <a:t>zona</a:t>
            </a:r>
            <a:r>
              <a:rPr lang="sk-SK" b="1" dirty="0">
                <a:ea typeface="+mn-lt"/>
                <a:cs typeface="+mn-lt"/>
              </a:rPr>
              <a:t> del norte </a:t>
            </a:r>
            <a:r>
              <a:rPr lang="sk-SK" dirty="0">
                <a:ea typeface="+mn-lt"/>
                <a:cs typeface="+mn-lt"/>
              </a:rPr>
              <a:t>(</a:t>
            </a:r>
            <a:r>
              <a:rPr lang="sk-SK" dirty="0" err="1">
                <a:ea typeface="+mn-lt"/>
                <a:cs typeface="+mn-lt"/>
              </a:rPr>
              <a:t>industrias</a:t>
            </a:r>
            <a:r>
              <a:rPr lang="sk-SK" dirty="0">
                <a:ea typeface="+mn-lt"/>
                <a:cs typeface="+mn-lt"/>
              </a:rPr>
              <a:t>, </a:t>
            </a:r>
            <a:r>
              <a:rPr lang="sk-SK" dirty="0" err="1">
                <a:ea typeface="+mn-lt"/>
                <a:cs typeface="+mn-lt"/>
              </a:rPr>
              <a:t>minas</a:t>
            </a:r>
            <a:r>
              <a:rPr lang="en-US" dirty="0">
                <a:ea typeface="+mn-lt"/>
                <a:cs typeface="+mn-lt"/>
              </a:rPr>
              <a:t>)</a:t>
            </a:r>
            <a:endParaRPr lang="sk-SK" dirty="0"/>
          </a:p>
          <a:p>
            <a:pPr>
              <a:buNone/>
            </a:pPr>
            <a:r>
              <a:rPr lang="sk-SK" b="1" dirty="0">
                <a:ea typeface="+mn-lt"/>
                <a:cs typeface="+mn-lt"/>
              </a:rPr>
              <a:t>3. El </a:t>
            </a:r>
            <a:r>
              <a:rPr lang="sk-SK" b="1" dirty="0" err="1">
                <a:ea typeface="+mn-lt"/>
                <a:cs typeface="+mn-lt"/>
              </a:rPr>
              <a:t>avance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hacia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el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Mediterráneo</a:t>
            </a:r>
            <a:r>
              <a:rPr lang="sk-SK" b="1" dirty="0">
                <a:ea typeface="+mn-lt"/>
                <a:cs typeface="+mn-lt"/>
              </a:rPr>
              <a:t> (</a:t>
            </a:r>
            <a:r>
              <a:rPr lang="sk-SK" b="1" dirty="0" err="1">
                <a:ea typeface="+mn-lt"/>
                <a:cs typeface="+mn-lt"/>
              </a:rPr>
              <a:t>diciembre</a:t>
            </a:r>
            <a:r>
              <a:rPr lang="sk-SK" b="1" dirty="0">
                <a:ea typeface="+mn-lt"/>
                <a:cs typeface="+mn-lt"/>
              </a:rPr>
              <a:t> 1937 – </a:t>
            </a:r>
            <a:r>
              <a:rPr lang="sk-SK" b="1" dirty="0" err="1">
                <a:ea typeface="+mn-lt"/>
                <a:cs typeface="+mn-lt"/>
              </a:rPr>
              <a:t>noviembre</a:t>
            </a:r>
            <a:r>
              <a:rPr lang="sk-SK" b="1" dirty="0">
                <a:ea typeface="+mn-lt"/>
                <a:cs typeface="+mn-lt"/>
              </a:rPr>
              <a:t> 1938</a:t>
            </a:r>
            <a:r>
              <a:rPr lang="en-US" b="1" dirty="0">
                <a:ea typeface="+mn-lt"/>
                <a:cs typeface="+mn-lt"/>
              </a:rPr>
              <a:t>)</a:t>
            </a:r>
            <a:endParaRPr lang="en-US" dirty="0">
              <a:ea typeface="+mn-lt"/>
              <a:cs typeface="+mn-lt"/>
            </a:endParaRPr>
          </a:p>
          <a:p>
            <a:pPr>
              <a:buNone/>
            </a:pPr>
            <a:r>
              <a:rPr lang="sk-SK" dirty="0">
                <a:ea typeface="+mn-lt"/>
                <a:cs typeface="+mn-lt"/>
              </a:rPr>
              <a:t>- los </a:t>
            </a:r>
            <a:r>
              <a:rPr lang="sk-SK" dirty="0" err="1">
                <a:ea typeface="+mn-lt"/>
                <a:cs typeface="+mn-lt"/>
              </a:rPr>
              <a:t>sublevados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avanzan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hacia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el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Mediterráneo</a:t>
            </a:r>
            <a:r>
              <a:rPr lang="sk-SK" dirty="0">
                <a:ea typeface="+mn-lt"/>
                <a:cs typeface="+mn-lt"/>
              </a:rPr>
              <a:t> para </a:t>
            </a:r>
            <a:r>
              <a:rPr lang="sk-SK" dirty="0" err="1">
                <a:ea typeface="+mn-lt"/>
                <a:cs typeface="+mn-lt"/>
              </a:rPr>
              <a:t>aislar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Catalu</a:t>
            </a:r>
            <a:r>
              <a:rPr lang="es-ES" b="1" dirty="0">
                <a:ea typeface="+mn-lt"/>
                <a:cs typeface="+mn-lt"/>
              </a:rPr>
              <a:t>ñ</a:t>
            </a:r>
            <a:r>
              <a:rPr lang="sk-SK" b="1" dirty="0">
                <a:ea typeface="+mn-lt"/>
                <a:cs typeface="+mn-lt"/>
              </a:rPr>
              <a:t>a</a:t>
            </a:r>
            <a:endParaRPr lang="en-US" dirty="0"/>
          </a:p>
          <a:p>
            <a:pPr>
              <a:buNone/>
            </a:pPr>
            <a:r>
              <a:rPr lang="sk-SK" b="1" dirty="0">
                <a:ea typeface="+mn-lt"/>
                <a:cs typeface="+mn-lt"/>
              </a:rPr>
              <a:t>- La </a:t>
            </a:r>
            <a:r>
              <a:rPr lang="sk-SK" b="1" dirty="0" err="1">
                <a:ea typeface="+mn-lt"/>
                <a:cs typeface="+mn-lt"/>
              </a:rPr>
              <a:t>batalla</a:t>
            </a:r>
            <a:r>
              <a:rPr lang="sk-SK" b="1" dirty="0">
                <a:ea typeface="+mn-lt"/>
                <a:cs typeface="+mn-lt"/>
              </a:rPr>
              <a:t> del </a:t>
            </a:r>
            <a:r>
              <a:rPr lang="sk-SK" b="1" dirty="0" err="1">
                <a:ea typeface="+mn-lt"/>
                <a:cs typeface="+mn-lt"/>
              </a:rPr>
              <a:t>Ebro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termina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después</a:t>
            </a:r>
            <a:r>
              <a:rPr lang="sk-SK" dirty="0">
                <a:ea typeface="+mn-lt"/>
                <a:cs typeface="+mn-lt"/>
              </a:rPr>
              <a:t> de 3 </a:t>
            </a:r>
            <a:r>
              <a:rPr lang="sk-SK" dirty="0" err="1">
                <a:ea typeface="+mn-lt"/>
                <a:cs typeface="+mn-lt"/>
              </a:rPr>
              <a:t>meses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con</a:t>
            </a:r>
            <a:r>
              <a:rPr lang="sk-SK" dirty="0">
                <a:ea typeface="+mn-lt"/>
                <a:cs typeface="+mn-lt"/>
              </a:rPr>
              <a:t> la </a:t>
            </a:r>
            <a:r>
              <a:rPr lang="sk-SK" dirty="0" err="1">
                <a:ea typeface="+mn-lt"/>
                <a:cs typeface="+mn-lt"/>
              </a:rPr>
              <a:t>victoria</a:t>
            </a:r>
            <a:r>
              <a:rPr lang="sk-SK" dirty="0">
                <a:ea typeface="+mn-lt"/>
                <a:cs typeface="+mn-lt"/>
              </a:rPr>
              <a:t> de los </a:t>
            </a:r>
            <a:br>
              <a:rPr lang="en-US" dirty="0"/>
            </a:br>
            <a:r>
              <a:rPr lang="sk-SK" dirty="0" err="1">
                <a:ea typeface="+mn-lt"/>
                <a:cs typeface="+mn-lt"/>
              </a:rPr>
              <a:t>sublevados</a:t>
            </a:r>
            <a:r>
              <a:rPr lang="sk-SK" dirty="0">
                <a:ea typeface="+mn-lt"/>
                <a:cs typeface="+mn-lt"/>
              </a:rPr>
              <a:t> – </a:t>
            </a:r>
            <a:r>
              <a:rPr lang="sk-SK" dirty="0" err="1">
                <a:ea typeface="+mn-lt"/>
                <a:cs typeface="+mn-lt"/>
              </a:rPr>
              <a:t>el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ejército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republicano</a:t>
            </a:r>
            <a:r>
              <a:rPr lang="sk-SK" dirty="0">
                <a:ea typeface="+mn-lt"/>
                <a:cs typeface="+mn-lt"/>
              </a:rPr>
              <a:t> es </a:t>
            </a:r>
            <a:r>
              <a:rPr lang="sk-SK" dirty="0" err="1">
                <a:ea typeface="+mn-lt"/>
                <a:cs typeface="+mn-lt"/>
              </a:rPr>
              <a:t>casi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destruido</a:t>
            </a:r>
            <a:endParaRPr lang="sk-SK" dirty="0" err="1"/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en-US" dirty="0">
              <a:solidFill>
                <a:srgbClr val="000000"/>
              </a:solidFill>
              <a:cs typeface="Calibri"/>
            </a:endParaRPr>
          </a:p>
          <a:p>
            <a:pPr marL="514350" indent="-514350">
              <a:buAutoNum type="arabicPeriod"/>
            </a:pPr>
            <a:endParaRPr lang="sk-SK" b="1" dirty="0">
              <a:solidFill>
                <a:srgbClr val="4472C4"/>
              </a:solidFill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0716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03C4-43D0-4F1A-9251-A595E5E6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84" y="365125"/>
            <a:ext cx="5869858" cy="1116627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histórico</a:t>
            </a:r>
            <a:br>
              <a:rPr lang="en-US" b="1" dirty="0">
                <a:solidFill>
                  <a:schemeClr val="accent1"/>
                </a:solidFill>
                <a:latin typeface="Trebuchet MS"/>
                <a:cs typeface="Calibri"/>
              </a:rPr>
            </a:br>
            <a:r>
              <a:rPr lang="sk-SK" b="1" dirty="0" err="1">
                <a:solidFill>
                  <a:schemeClr val="accent2"/>
                </a:solidFill>
                <a:latin typeface="Calibri"/>
                <a:cs typeface="Calibri"/>
              </a:rPr>
              <a:t>Guerra</a:t>
            </a:r>
            <a:r>
              <a:rPr lang="sk-SK" b="1" dirty="0">
                <a:solidFill>
                  <a:schemeClr val="accent2"/>
                </a:solidFill>
                <a:latin typeface="Calibri"/>
                <a:cs typeface="Calibri"/>
              </a:rPr>
              <a:t> civil (1936 – 1939)</a:t>
            </a:r>
            <a:endParaRPr lang="en-US" dirty="0" err="1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3967-E726-4D27-B96D-3BBAF763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62" y="2366400"/>
            <a:ext cx="7750277" cy="41424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sz="3000" b="1" dirty="0">
                <a:ea typeface="+mn-lt"/>
                <a:cs typeface="+mn-lt"/>
              </a:rPr>
              <a:t>4. </a:t>
            </a:r>
            <a:r>
              <a:rPr lang="sk-SK" sz="3000" b="1" dirty="0" err="1">
                <a:ea typeface="+mn-lt"/>
                <a:cs typeface="+mn-lt"/>
              </a:rPr>
              <a:t>Fin</a:t>
            </a:r>
            <a:r>
              <a:rPr lang="sk-SK" sz="3000" b="1" dirty="0">
                <a:ea typeface="+mn-lt"/>
                <a:cs typeface="+mn-lt"/>
              </a:rPr>
              <a:t> de la </a:t>
            </a:r>
            <a:r>
              <a:rPr lang="sk-SK" sz="3000" b="1" dirty="0" err="1">
                <a:ea typeface="+mn-lt"/>
                <a:cs typeface="+mn-lt"/>
              </a:rPr>
              <a:t>guerra</a:t>
            </a:r>
            <a:r>
              <a:rPr lang="sk-SK" sz="3000" b="1" dirty="0">
                <a:ea typeface="+mn-lt"/>
                <a:cs typeface="+mn-lt"/>
              </a:rPr>
              <a:t> (</a:t>
            </a:r>
            <a:r>
              <a:rPr lang="sk-SK" sz="3000" b="1" dirty="0" err="1">
                <a:ea typeface="+mn-lt"/>
                <a:cs typeface="+mn-lt"/>
              </a:rPr>
              <a:t>diciembre</a:t>
            </a:r>
            <a:r>
              <a:rPr lang="sk-SK" sz="3000" b="1" dirty="0">
                <a:ea typeface="+mn-lt"/>
                <a:cs typeface="+mn-lt"/>
              </a:rPr>
              <a:t> 1938 – </a:t>
            </a:r>
            <a:r>
              <a:rPr lang="sk-SK" sz="3000" b="1" dirty="0" err="1">
                <a:ea typeface="+mn-lt"/>
                <a:cs typeface="+mn-lt"/>
              </a:rPr>
              <a:t>abril</a:t>
            </a:r>
            <a:r>
              <a:rPr lang="sk-SK" sz="3000" b="1" dirty="0">
                <a:ea typeface="+mn-lt"/>
                <a:cs typeface="+mn-lt"/>
              </a:rPr>
              <a:t> 1939</a:t>
            </a:r>
            <a:r>
              <a:rPr lang="en-US" sz="3000" b="1" dirty="0">
                <a:ea typeface="+mn-lt"/>
                <a:cs typeface="+mn-lt"/>
              </a:rPr>
              <a:t>)</a:t>
            </a:r>
            <a:endParaRPr lang="en-US" sz="3000">
              <a:ea typeface="+mn-lt"/>
              <a:cs typeface="Calibri" panose="020F0502020204030204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sk-SK" sz="3000" b="1" dirty="0">
                <a:ea typeface="+mn-lt"/>
                <a:cs typeface="+mn-lt"/>
              </a:rPr>
              <a:t>- </a:t>
            </a:r>
            <a:r>
              <a:rPr lang="sk-SK" sz="3000" b="1" dirty="0" err="1">
                <a:ea typeface="+mn-lt"/>
                <a:cs typeface="+mn-lt"/>
              </a:rPr>
              <a:t>ocupación</a:t>
            </a:r>
            <a:r>
              <a:rPr lang="sk-SK" sz="3000" b="1" dirty="0">
                <a:ea typeface="+mn-lt"/>
                <a:cs typeface="+mn-lt"/>
              </a:rPr>
              <a:t> de </a:t>
            </a:r>
            <a:r>
              <a:rPr lang="sk-SK" sz="3000" b="1" dirty="0" err="1">
                <a:ea typeface="+mn-lt"/>
                <a:cs typeface="+mn-lt"/>
              </a:rPr>
              <a:t>Catalu</a:t>
            </a:r>
            <a:r>
              <a:rPr lang="es-ES" sz="3000" b="1" dirty="0">
                <a:ea typeface="+mn-lt"/>
                <a:cs typeface="+mn-lt"/>
              </a:rPr>
              <a:t>ñ</a:t>
            </a:r>
            <a:r>
              <a:rPr lang="sk-SK" sz="3000" b="1" dirty="0">
                <a:ea typeface="+mn-lt"/>
                <a:cs typeface="+mn-lt"/>
              </a:rPr>
              <a:t>a,</a:t>
            </a:r>
            <a:r>
              <a:rPr lang="es-ES" sz="3000" b="1" dirty="0">
                <a:ea typeface="+mn-lt"/>
                <a:cs typeface="+mn-lt"/>
              </a:rPr>
              <a:t> </a:t>
            </a:r>
            <a:r>
              <a:rPr lang="sk-SK" sz="3000" b="1" dirty="0">
                <a:ea typeface="+mn-lt"/>
                <a:cs typeface="+mn-lt"/>
              </a:rPr>
              <a:t>Valencia y Madrid</a:t>
            </a:r>
            <a:endParaRPr lang="en-US" sz="300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sk-SK" sz="3000" dirty="0">
                <a:ea typeface="+mn-lt"/>
                <a:cs typeface="+mn-lt"/>
              </a:rPr>
              <a:t>- 1. de </a:t>
            </a:r>
            <a:r>
              <a:rPr lang="sk-SK" sz="3000" dirty="0" err="1">
                <a:ea typeface="+mn-lt"/>
                <a:cs typeface="+mn-lt"/>
              </a:rPr>
              <a:t>abril</a:t>
            </a:r>
            <a:r>
              <a:rPr lang="sk-SK" sz="3000" dirty="0">
                <a:ea typeface="+mn-lt"/>
                <a:cs typeface="+mn-lt"/>
              </a:rPr>
              <a:t> </a:t>
            </a:r>
            <a:r>
              <a:rPr lang="sk-SK" sz="3000" dirty="0" err="1">
                <a:ea typeface="+mn-lt"/>
                <a:cs typeface="+mn-lt"/>
              </a:rPr>
              <a:t>Franco</a:t>
            </a:r>
            <a:r>
              <a:rPr lang="sk-SK" sz="3000" dirty="0">
                <a:ea typeface="+mn-lt"/>
                <a:cs typeface="+mn-lt"/>
              </a:rPr>
              <a:t> </a:t>
            </a:r>
            <a:r>
              <a:rPr lang="sk-SK" sz="3000" dirty="0" err="1">
                <a:ea typeface="+mn-lt"/>
                <a:cs typeface="+mn-lt"/>
              </a:rPr>
              <a:t>anunció</a:t>
            </a:r>
            <a:r>
              <a:rPr lang="sk-SK" sz="3000" dirty="0">
                <a:ea typeface="+mn-lt"/>
                <a:cs typeface="+mn-lt"/>
              </a:rPr>
              <a:t> </a:t>
            </a:r>
            <a:r>
              <a:rPr lang="sk-SK" sz="3000" dirty="0" err="1">
                <a:ea typeface="+mn-lt"/>
                <a:cs typeface="+mn-lt"/>
              </a:rPr>
              <a:t>oficialmente</a:t>
            </a:r>
            <a:r>
              <a:rPr lang="sk-SK" sz="3000" dirty="0">
                <a:ea typeface="+mn-lt"/>
                <a:cs typeface="+mn-lt"/>
              </a:rPr>
              <a:t> </a:t>
            </a:r>
            <a:r>
              <a:rPr lang="sk-SK" sz="3000" dirty="0" err="1">
                <a:ea typeface="+mn-lt"/>
                <a:cs typeface="+mn-lt"/>
              </a:rPr>
              <a:t>el</a:t>
            </a:r>
            <a:r>
              <a:rPr lang="sk-SK" sz="3000" dirty="0">
                <a:ea typeface="+mn-lt"/>
                <a:cs typeface="+mn-lt"/>
              </a:rPr>
              <a:t> </a:t>
            </a:r>
            <a:r>
              <a:rPr lang="sk-SK" sz="3000" dirty="0" err="1">
                <a:ea typeface="+mn-lt"/>
                <a:cs typeface="+mn-lt"/>
              </a:rPr>
              <a:t>fin</a:t>
            </a:r>
            <a:br>
              <a:rPr lang="sk-SK" sz="3000" dirty="0">
                <a:ea typeface="+mn-lt"/>
                <a:cs typeface="+mn-lt"/>
              </a:rPr>
            </a:br>
            <a:r>
              <a:rPr lang="sk-SK" sz="3000" dirty="0">
                <a:ea typeface="+mn-lt"/>
                <a:cs typeface="+mn-lt"/>
              </a:rPr>
              <a:t> de la </a:t>
            </a:r>
            <a:r>
              <a:rPr lang="sk-SK" sz="3000" dirty="0" err="1">
                <a:ea typeface="+mn-lt"/>
                <a:cs typeface="+mn-lt"/>
              </a:rPr>
              <a:t>guerra</a:t>
            </a:r>
            <a:r>
              <a:rPr lang="sk-SK" sz="3000" dirty="0">
                <a:ea typeface="+mn-lt"/>
                <a:cs typeface="+mn-lt"/>
              </a:rPr>
              <a:t> y </a:t>
            </a:r>
            <a:r>
              <a:rPr lang="sk-SK" sz="3000" b="1" dirty="0">
                <a:ea typeface="+mn-lt"/>
                <a:cs typeface="+mn-lt"/>
              </a:rPr>
              <a:t>la </a:t>
            </a:r>
            <a:r>
              <a:rPr lang="sk-SK" sz="3000" b="1" dirty="0" err="1">
                <a:ea typeface="+mn-lt"/>
                <a:cs typeface="+mn-lt"/>
              </a:rPr>
              <a:t>victoria</a:t>
            </a:r>
            <a:r>
              <a:rPr lang="sk-SK" sz="3000" b="1" dirty="0">
                <a:ea typeface="+mn-lt"/>
                <a:cs typeface="+mn-lt"/>
              </a:rPr>
              <a:t> de los </a:t>
            </a:r>
            <a:r>
              <a:rPr lang="sk-SK" sz="3000" b="1" dirty="0" err="1">
                <a:ea typeface="+mn-lt"/>
                <a:cs typeface="+mn-lt"/>
              </a:rPr>
              <a:t>sublevados</a:t>
            </a:r>
            <a:endParaRPr lang="sk-SK" sz="3000" dirty="0" err="1">
              <a:ea typeface="+mn-lt"/>
              <a:cs typeface="+mn-lt"/>
            </a:endParaRPr>
          </a:p>
          <a:p>
            <a:pPr marL="0" indent="0">
              <a:buNone/>
            </a:pPr>
            <a:endParaRPr lang="en-US" b="1" dirty="0">
              <a:cs typeface="Calibri"/>
            </a:endParaRPr>
          </a:p>
        </p:txBody>
      </p:sp>
      <p:pic>
        <p:nvPicPr>
          <p:cNvPr id="4" name="Picture 4" descr="A picture containing text, person, old, posing&#10;&#10;Description automatically generated">
            <a:extLst>
              <a:ext uri="{FF2B5EF4-FFF2-40B4-BE49-F238E27FC236}">
                <a16:creationId xmlns:a16="http://schemas.microsoft.com/office/drawing/2014/main" id="{4C8725ED-F366-412C-93F3-85A149A67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4661" y="621890"/>
            <a:ext cx="3751613" cy="571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961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03C4-43D0-4F1A-9251-A595E5E6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84" y="365125"/>
            <a:ext cx="11572567" cy="63730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histórico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 </a:t>
            </a:r>
            <a:r>
              <a:rPr lang="en-US" b="1" dirty="0">
                <a:latin typeface="Trebuchet MS"/>
              </a:rPr>
              <a:t>-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sk-SK" b="1" dirty="0" err="1">
                <a:solidFill>
                  <a:schemeClr val="accent2"/>
                </a:solidFill>
                <a:latin typeface="Calibri"/>
                <a:cs typeface="Calibri"/>
              </a:rPr>
              <a:t>Guerra</a:t>
            </a:r>
            <a:r>
              <a:rPr lang="sk-SK" b="1" dirty="0">
                <a:solidFill>
                  <a:schemeClr val="accent2"/>
                </a:solidFill>
                <a:latin typeface="Calibri"/>
                <a:cs typeface="Calibri"/>
              </a:rPr>
              <a:t> civil (1936 – 1939)</a:t>
            </a:r>
            <a:endParaRPr lang="en-US" dirty="0" err="1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3967-E726-4D27-B96D-3BBAF763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7" y="1346303"/>
            <a:ext cx="11486534" cy="521165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sk-SK" sz="3000" b="1" dirty="0" err="1">
                <a:solidFill>
                  <a:schemeClr val="accent1"/>
                </a:solidFill>
                <a:ea typeface="+mn-lt"/>
                <a:cs typeface="+mn-lt"/>
              </a:rPr>
              <a:t>España</a:t>
            </a:r>
            <a:r>
              <a:rPr lang="sk-SK" sz="3000" b="1" dirty="0">
                <a:solidFill>
                  <a:schemeClr val="accent1"/>
                </a:solidFill>
                <a:ea typeface="+mn-lt"/>
                <a:cs typeface="+mn-lt"/>
              </a:rPr>
              <a:t> </a:t>
            </a:r>
            <a:r>
              <a:rPr lang="sk-SK" sz="3000" b="1" dirty="0" err="1">
                <a:solidFill>
                  <a:schemeClr val="accent1"/>
                </a:solidFill>
                <a:ea typeface="+mn-lt"/>
                <a:cs typeface="+mn-lt"/>
              </a:rPr>
              <a:t>sublevada</a:t>
            </a:r>
            <a:r>
              <a:rPr lang="sk-SK" sz="3000" b="1" dirty="0">
                <a:solidFill>
                  <a:schemeClr val="accent1"/>
                </a:solidFill>
                <a:ea typeface="+mn-lt"/>
                <a:cs typeface="+mn-lt"/>
              </a:rPr>
              <a:t> </a:t>
            </a:r>
            <a:r>
              <a:rPr lang="sk-SK" sz="3000" b="1" dirty="0" err="1">
                <a:solidFill>
                  <a:schemeClr val="accent1"/>
                </a:solidFill>
                <a:ea typeface="+mn-lt"/>
                <a:cs typeface="+mn-lt"/>
              </a:rPr>
              <a:t>durante</a:t>
            </a:r>
            <a:r>
              <a:rPr lang="sk-SK" sz="3000" b="1" dirty="0">
                <a:solidFill>
                  <a:schemeClr val="accent1"/>
                </a:solidFill>
                <a:ea typeface="+mn-lt"/>
                <a:cs typeface="+mn-lt"/>
              </a:rPr>
              <a:t> la </a:t>
            </a:r>
            <a:r>
              <a:rPr lang="sk-SK" sz="3000" b="1" dirty="0" err="1">
                <a:solidFill>
                  <a:schemeClr val="accent1"/>
                </a:solidFill>
                <a:ea typeface="+mn-lt"/>
                <a:cs typeface="+mn-lt"/>
              </a:rPr>
              <a:t>guerra</a:t>
            </a:r>
            <a:endParaRPr lang="en-US" sz="3000" dirty="0" err="1">
              <a:solidFill>
                <a:schemeClr val="accent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sk-SK" b="1" dirty="0" err="1">
                <a:ea typeface="+mn-lt"/>
                <a:cs typeface="+mn-lt"/>
              </a:rPr>
              <a:t>concentración</a:t>
            </a:r>
            <a:r>
              <a:rPr lang="sk-SK" b="1" dirty="0">
                <a:ea typeface="+mn-lt"/>
                <a:cs typeface="+mn-lt"/>
              </a:rPr>
              <a:t> del poder </a:t>
            </a:r>
            <a:r>
              <a:rPr lang="sk-SK" dirty="0" err="1">
                <a:ea typeface="+mn-lt"/>
                <a:cs typeface="+mn-lt"/>
              </a:rPr>
              <a:t>político</a:t>
            </a:r>
            <a:r>
              <a:rPr lang="sk-SK" dirty="0">
                <a:ea typeface="+mn-lt"/>
                <a:cs typeface="+mn-lt"/>
              </a:rPr>
              <a:t> y </a:t>
            </a:r>
            <a:r>
              <a:rPr lang="sk-SK" dirty="0" err="1">
                <a:ea typeface="+mn-lt"/>
                <a:cs typeface="+mn-lt"/>
              </a:rPr>
              <a:t>militar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en</a:t>
            </a:r>
            <a:r>
              <a:rPr lang="sk-SK" dirty="0">
                <a:ea typeface="+mn-lt"/>
                <a:cs typeface="+mn-lt"/>
              </a:rPr>
              <a:t> la </a:t>
            </a:r>
            <a:r>
              <a:rPr lang="sk-SK" dirty="0" err="1">
                <a:ea typeface="+mn-lt"/>
                <a:cs typeface="+mn-lt"/>
              </a:rPr>
              <a:t>figura</a:t>
            </a:r>
            <a:r>
              <a:rPr lang="sk-SK" dirty="0">
                <a:ea typeface="+mn-lt"/>
                <a:cs typeface="+mn-lt"/>
              </a:rPr>
              <a:t> del </a:t>
            </a:r>
            <a:r>
              <a:rPr lang="sk-SK" dirty="0" err="1">
                <a:ea typeface="+mn-lt"/>
                <a:cs typeface="+mn-lt"/>
              </a:rPr>
              <a:t>general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b="1" dirty="0">
                <a:ea typeface="+mn-lt"/>
                <a:cs typeface="+mn-lt"/>
              </a:rPr>
              <a:t>Francisco </a:t>
            </a:r>
            <a:br>
              <a:rPr lang="sk-SK" b="1" dirty="0">
                <a:ea typeface="+mn-lt"/>
                <a:cs typeface="+mn-lt"/>
              </a:rPr>
            </a:br>
            <a:r>
              <a:rPr lang="sk-SK" b="1" dirty="0" err="1">
                <a:ea typeface="+mn-lt"/>
                <a:cs typeface="+mn-lt"/>
              </a:rPr>
              <a:t>Franco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sk-SK" b="1" dirty="0" err="1">
                <a:ea typeface="+mn-lt"/>
                <a:cs typeface="+mn-lt"/>
              </a:rPr>
              <a:t>octubre</a:t>
            </a:r>
            <a:r>
              <a:rPr lang="sk-SK" b="1" dirty="0">
                <a:ea typeface="+mn-lt"/>
                <a:cs typeface="+mn-lt"/>
              </a:rPr>
              <a:t> de 1936 - </a:t>
            </a:r>
            <a:r>
              <a:rPr lang="sk-SK" b="1" dirty="0" err="1">
                <a:ea typeface="+mn-lt"/>
                <a:cs typeface="+mn-lt"/>
              </a:rPr>
              <a:t>Franco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nombrado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u="sng" dirty="0" err="1">
                <a:ea typeface="+mn-lt"/>
                <a:cs typeface="+mn-lt"/>
              </a:rPr>
              <a:t>jefe</a:t>
            </a:r>
            <a:r>
              <a:rPr lang="sk-SK" b="1" u="sng" dirty="0">
                <a:ea typeface="+mn-lt"/>
                <a:cs typeface="+mn-lt"/>
              </a:rPr>
              <a:t> de </a:t>
            </a:r>
            <a:r>
              <a:rPr lang="sk-SK" b="1" u="sng" dirty="0" err="1">
                <a:ea typeface="+mn-lt"/>
                <a:cs typeface="+mn-lt"/>
              </a:rPr>
              <a:t>gobierno</a:t>
            </a:r>
            <a:r>
              <a:rPr lang="sk-SK" b="1" dirty="0">
                <a:ea typeface="+mn-lt"/>
                <a:cs typeface="+mn-lt"/>
              </a:rPr>
              <a:t> del </a:t>
            </a:r>
            <a:r>
              <a:rPr lang="sk-SK" b="1" dirty="0" err="1">
                <a:ea typeface="+mn-lt"/>
                <a:cs typeface="+mn-lt"/>
              </a:rPr>
              <a:t>nuevo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Estado</a:t>
            </a:r>
            <a:r>
              <a:rPr lang="sk-SK" b="1" dirty="0">
                <a:ea typeface="+mn-lt"/>
                <a:cs typeface="+mn-lt"/>
              </a:rPr>
              <a:t> </a:t>
            </a:r>
            <a:br>
              <a:rPr lang="sk-SK" b="1" dirty="0">
                <a:ea typeface="+mn-lt"/>
                <a:cs typeface="+mn-lt"/>
              </a:rPr>
            </a:br>
            <a:r>
              <a:rPr lang="sk-SK" b="1" dirty="0" err="1">
                <a:ea typeface="+mn-lt"/>
                <a:cs typeface="+mn-lt"/>
              </a:rPr>
              <a:t>Nacional</a:t>
            </a:r>
            <a:r>
              <a:rPr lang="sk-SK" b="1" dirty="0">
                <a:ea typeface="+mn-lt"/>
                <a:cs typeface="+mn-lt"/>
              </a:rPr>
              <a:t> y </a:t>
            </a:r>
            <a:r>
              <a:rPr lang="sk-SK" b="1" u="sng" dirty="0" err="1">
                <a:ea typeface="+mn-lt"/>
                <a:cs typeface="+mn-lt"/>
              </a:rPr>
              <a:t>Generalísimo</a:t>
            </a:r>
            <a:r>
              <a:rPr lang="sk-SK" b="1" u="sng" dirty="0">
                <a:ea typeface="+mn-lt"/>
                <a:cs typeface="+mn-lt"/>
              </a:rPr>
              <a:t> de los </a:t>
            </a:r>
            <a:r>
              <a:rPr lang="sk-SK" b="1" u="sng" dirty="0" err="1">
                <a:ea typeface="+mn-lt"/>
                <a:cs typeface="+mn-lt"/>
              </a:rPr>
              <a:t>ejércitos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sk-SK" b="1" dirty="0">
                <a:ea typeface="+mn-lt"/>
                <a:cs typeface="+mn-lt"/>
              </a:rPr>
              <a:t>1937 - </a:t>
            </a:r>
            <a:r>
              <a:rPr lang="sk-SK" b="1" dirty="0" err="1">
                <a:ea typeface="+mn-lt"/>
                <a:cs typeface="+mn-lt"/>
              </a:rPr>
              <a:t>todos</a:t>
            </a:r>
            <a:r>
              <a:rPr lang="sk-SK" b="1" dirty="0">
                <a:ea typeface="+mn-lt"/>
                <a:cs typeface="+mn-lt"/>
              </a:rPr>
              <a:t> los </a:t>
            </a:r>
            <a:r>
              <a:rPr lang="sk-SK" b="1" dirty="0" err="1">
                <a:ea typeface="+mn-lt"/>
                <a:cs typeface="+mn-lt"/>
              </a:rPr>
              <a:t>partidos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políticos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unificados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en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un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solo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partido</a:t>
            </a:r>
            <a:r>
              <a:rPr lang="sk-SK" b="1" dirty="0">
                <a:ea typeface="+mn-lt"/>
                <a:cs typeface="+mn-lt"/>
              </a:rPr>
              <a:t> – </a:t>
            </a:r>
            <a:r>
              <a:rPr lang="sk-SK" b="1" u="sng" dirty="0" err="1">
                <a:ea typeface="+mn-lt"/>
                <a:cs typeface="+mn-lt"/>
              </a:rPr>
              <a:t>Movimiento</a:t>
            </a:r>
            <a:r>
              <a:rPr lang="sk-SK" b="1" u="sng" dirty="0">
                <a:ea typeface="+mn-lt"/>
                <a:cs typeface="+mn-lt"/>
              </a:rPr>
              <a:t> </a:t>
            </a:r>
            <a:r>
              <a:rPr lang="sk-SK" b="1" u="sng" dirty="0" err="1">
                <a:ea typeface="+mn-lt"/>
                <a:cs typeface="+mn-lt"/>
              </a:rPr>
              <a:t>Nacional</a:t>
            </a:r>
            <a:r>
              <a:rPr lang="sk-SK" b="1" u="sng" dirty="0">
                <a:ea typeface="+mn-lt"/>
                <a:cs typeface="+mn-lt"/>
              </a:rPr>
              <a:t> </a:t>
            </a:r>
            <a:r>
              <a:rPr lang="sk-SK" b="1" dirty="0">
                <a:ea typeface="+mn-lt"/>
                <a:cs typeface="+mn-lt"/>
              </a:rPr>
              <a:t>(Falange </a:t>
            </a:r>
            <a:r>
              <a:rPr lang="sk-SK" b="1" dirty="0" err="1">
                <a:ea typeface="+mn-lt"/>
                <a:cs typeface="+mn-lt"/>
              </a:rPr>
              <a:t>Española</a:t>
            </a:r>
            <a:r>
              <a:rPr lang="sk-SK" b="1" dirty="0">
                <a:ea typeface="+mn-lt"/>
                <a:cs typeface="+mn-lt"/>
              </a:rPr>
              <a:t> Tradicionalista y de </a:t>
            </a:r>
            <a:r>
              <a:rPr lang="sk-SK" b="1" dirty="0" err="1">
                <a:ea typeface="+mn-lt"/>
                <a:cs typeface="+mn-lt"/>
              </a:rPr>
              <a:t>las</a:t>
            </a:r>
            <a:r>
              <a:rPr lang="sk-SK" b="1" dirty="0">
                <a:ea typeface="+mn-lt"/>
                <a:cs typeface="+mn-lt"/>
              </a:rPr>
              <a:t> JONS</a:t>
            </a:r>
            <a:r>
              <a:rPr lang="es-ES" b="1" dirty="0">
                <a:latin typeface="Arial"/>
                <a:ea typeface="+mn-lt"/>
                <a:cs typeface="Arial"/>
              </a:rPr>
              <a:t>)</a:t>
            </a:r>
            <a:endParaRPr lang="sk-SK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s-ES" dirty="0">
                <a:ea typeface="+mn-lt"/>
                <a:cs typeface="+mn-lt"/>
              </a:rPr>
              <a:t>enero de </a:t>
            </a:r>
            <a:r>
              <a:rPr lang="es-ES" b="1" dirty="0">
                <a:ea typeface="+mn-lt"/>
                <a:cs typeface="+mn-lt"/>
              </a:rPr>
              <a:t>1938</a:t>
            </a:r>
            <a:r>
              <a:rPr lang="sk-SK" b="1" dirty="0">
                <a:ea typeface="+mn-lt"/>
                <a:cs typeface="+mn-lt"/>
              </a:rPr>
              <a:t> - </a:t>
            </a:r>
            <a:r>
              <a:rPr lang="es-ES" b="1" dirty="0">
                <a:ea typeface="+mn-lt"/>
                <a:cs typeface="+mn-lt"/>
              </a:rPr>
              <a:t>Franco formó su primer gobierno</a:t>
            </a:r>
            <a:r>
              <a:rPr lang="sk-SK" b="1" dirty="0">
                <a:ea typeface="+mn-lt"/>
                <a:cs typeface="+mn-lt"/>
              </a:rPr>
              <a:t> </a:t>
            </a:r>
            <a:r>
              <a:rPr lang="sk-SK" b="1" dirty="0" err="1">
                <a:ea typeface="+mn-lt"/>
                <a:cs typeface="+mn-lt"/>
              </a:rPr>
              <a:t>militar</a:t>
            </a:r>
            <a:r>
              <a:rPr lang="sk-SK" b="1" dirty="0">
                <a:ea typeface="+mn-lt"/>
                <a:cs typeface="+mn-lt"/>
              </a:rPr>
              <a:t>-civil</a:t>
            </a:r>
            <a:r>
              <a:rPr lang="es-ES" b="1" dirty="0">
                <a:ea typeface="+mn-lt"/>
                <a:cs typeface="+mn-lt"/>
              </a:rPr>
              <a:t> </a:t>
            </a:r>
            <a:r>
              <a:rPr lang="es-ES" dirty="0">
                <a:ea typeface="+mn-lt"/>
                <a:cs typeface="+mn-lt"/>
              </a:rPr>
              <a:t>e inmediatamente realizó una </a:t>
            </a:r>
            <a:r>
              <a:rPr lang="es-ES" b="1" dirty="0">
                <a:ea typeface="+mn-lt"/>
                <a:cs typeface="+mn-lt"/>
              </a:rPr>
              <a:t>política ultraconservadora </a:t>
            </a:r>
            <a:br>
              <a:rPr lang="es-ES" b="1" dirty="0">
                <a:ea typeface="+mn-lt"/>
                <a:cs typeface="+mn-lt"/>
              </a:rPr>
            </a:br>
            <a:r>
              <a:rPr lang="es-ES" dirty="0">
                <a:ea typeface="+mn-lt"/>
                <a:cs typeface="+mn-lt"/>
              </a:rPr>
              <a:t>y contrarrevolucionaria</a:t>
            </a:r>
            <a:endParaRPr lang="sk-SK" b="1" u="sng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sk-SK" b="1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sk-SK" b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056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03C4-43D0-4F1A-9251-A595E5E65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84" y="365125"/>
            <a:ext cx="11572567" cy="63730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Contexto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en-US" b="1" dirty="0" err="1">
                <a:solidFill>
                  <a:schemeClr val="accent1"/>
                </a:solidFill>
                <a:latin typeface="Trebuchet MS"/>
              </a:rPr>
              <a:t>histórico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 </a:t>
            </a:r>
            <a:r>
              <a:rPr lang="en-US" b="1" dirty="0">
                <a:latin typeface="Trebuchet MS"/>
              </a:rPr>
              <a:t>-</a:t>
            </a:r>
            <a:r>
              <a:rPr lang="en-US" b="1" dirty="0">
                <a:solidFill>
                  <a:schemeClr val="accent1"/>
                </a:solidFill>
                <a:latin typeface="Trebuchet MS"/>
              </a:rPr>
              <a:t> </a:t>
            </a: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La </a:t>
            </a:r>
            <a:r>
              <a:rPr lang="sk-SK" b="1" dirty="0" err="1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dictadura</a:t>
            </a:r>
            <a:r>
              <a:rPr lang="sk-SK" b="1" dirty="0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 </a:t>
            </a:r>
            <a:r>
              <a:rPr lang="sk-SK" b="1" dirty="0" err="1">
                <a:solidFill>
                  <a:schemeClr val="accent2"/>
                </a:solidFill>
                <a:latin typeface="Trebuchet MS"/>
                <a:ea typeface="+mj-lt"/>
                <a:cs typeface="+mj-lt"/>
              </a:rPr>
              <a:t>franquista</a:t>
            </a:r>
            <a:endParaRPr lang="sk-SK" b="1">
              <a:solidFill>
                <a:schemeClr val="accent2"/>
              </a:solidFill>
              <a:latin typeface="Trebuchet MS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13967-E726-4D27-B96D-3BBAF763F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717" y="1346303"/>
            <a:ext cx="11486534" cy="52116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sz="3000" b="1" dirty="0" err="1">
                <a:solidFill>
                  <a:schemeClr val="accent1"/>
                </a:solidFill>
                <a:ea typeface="+mn-lt"/>
                <a:cs typeface="+mn-lt"/>
              </a:rPr>
              <a:t>Etapas</a:t>
            </a:r>
            <a:r>
              <a:rPr lang="sk-SK" sz="3000" b="1" dirty="0">
                <a:solidFill>
                  <a:schemeClr val="accent1"/>
                </a:solidFill>
                <a:ea typeface="+mn-lt"/>
                <a:cs typeface="+mn-lt"/>
              </a:rPr>
              <a:t> del </a:t>
            </a:r>
            <a:r>
              <a:rPr lang="sk-SK" sz="3000" b="1" dirty="0" err="1">
                <a:solidFill>
                  <a:schemeClr val="accent1"/>
                </a:solidFill>
                <a:ea typeface="+mn-lt"/>
                <a:cs typeface="+mn-lt"/>
              </a:rPr>
              <a:t>régimen</a:t>
            </a:r>
            <a:r>
              <a:rPr lang="sk-SK" sz="3000" b="1" dirty="0">
                <a:solidFill>
                  <a:schemeClr val="accent1"/>
                </a:solidFill>
                <a:ea typeface="+mn-lt"/>
                <a:cs typeface="+mn-lt"/>
              </a:rPr>
              <a:t> </a:t>
            </a:r>
            <a:r>
              <a:rPr lang="sk-SK" sz="3000" b="1" dirty="0" err="1">
                <a:solidFill>
                  <a:schemeClr val="accent1"/>
                </a:solidFill>
                <a:ea typeface="+mn-lt"/>
                <a:cs typeface="+mn-lt"/>
              </a:rPr>
              <a:t>franquista</a:t>
            </a:r>
            <a:r>
              <a:rPr lang="sk-SK" sz="3000" b="1" dirty="0">
                <a:solidFill>
                  <a:schemeClr val="accent1"/>
                </a:solidFill>
                <a:ea typeface="+mn-lt"/>
                <a:cs typeface="+mn-lt"/>
              </a:rPr>
              <a:t> </a:t>
            </a:r>
            <a:r>
              <a:rPr lang="sk-SK" sz="3000" b="1" dirty="0">
                <a:ea typeface="+mn-lt"/>
                <a:cs typeface="+mn-lt"/>
              </a:rPr>
              <a:t>(1939 – 1975</a:t>
            </a:r>
            <a:r>
              <a:rPr lang="en-US" sz="3000" b="1" dirty="0">
                <a:ea typeface="+mn-lt"/>
                <a:cs typeface="+mn-lt"/>
              </a:rPr>
              <a:t>)</a:t>
            </a:r>
            <a:endParaRPr lang="sk-SK" sz="3000" b="1" dirty="0">
              <a:solidFill>
                <a:schemeClr val="accent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US" sz="3000" b="1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s-ES" sz="3000" b="1" dirty="0">
                <a:ea typeface="+mn-lt"/>
                <a:cs typeface="+mn-lt"/>
              </a:rPr>
              <a:t>1. La Segunda Guerra Mundial (1939-1945)</a:t>
            </a:r>
            <a:endParaRPr lang="sk-SK" sz="3000" b="1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s-ES" sz="3000" b="1" dirty="0">
                <a:ea typeface="+mn-lt"/>
                <a:cs typeface="+mn-lt"/>
              </a:rPr>
              <a:t>2. El aislamiento (1945-1953)</a:t>
            </a:r>
            <a:endParaRPr lang="sk-SK" sz="3000" b="1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s-ES" sz="3000" b="1" dirty="0">
                <a:ea typeface="+mn-lt"/>
                <a:cs typeface="+mn-lt"/>
              </a:rPr>
              <a:t>3. La ruptura del aislamiento (1953-1959)</a:t>
            </a:r>
            <a:endParaRPr lang="sk-SK" sz="3000" b="1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s-ES" sz="3000" b="1" dirty="0">
                <a:ea typeface="+mn-lt"/>
                <a:cs typeface="+mn-lt"/>
              </a:rPr>
              <a:t>4. Apertura al exterior y desarrollo económico (1959-1973)</a:t>
            </a:r>
            <a:endParaRPr lang="sk-SK" sz="3000" b="1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s-ES" sz="3000" b="1" dirty="0">
                <a:ea typeface="+mn-lt"/>
                <a:cs typeface="+mn-lt"/>
              </a:rPr>
              <a:t>5. La crisis económica de 1973 y el final del régimen (1973-1975)</a:t>
            </a:r>
            <a:endParaRPr lang="sk-SK" sz="3000" b="1" dirty="0">
              <a:ea typeface="+mn-lt"/>
              <a:cs typeface="+mn-lt"/>
            </a:endParaRPr>
          </a:p>
          <a:p>
            <a:pPr marL="0" indent="0">
              <a:buNone/>
            </a:pPr>
            <a:endParaRPr lang="sk-SK" sz="3000" b="1" dirty="0">
              <a:solidFill>
                <a:schemeClr val="accent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839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Motív Office</vt:lpstr>
      <vt:lpstr>Posguerra: tremendismo y realismo social</vt:lpstr>
      <vt:lpstr>Contexto histórico</vt:lpstr>
      <vt:lpstr>PowerPoint Presentation</vt:lpstr>
      <vt:lpstr>Contexto histórico - Guerra civil (1936 – 1939)</vt:lpstr>
      <vt:lpstr>PowerPoint Presentation</vt:lpstr>
      <vt:lpstr>Contexto histórico - Guerra civil (1936 – 1939)</vt:lpstr>
      <vt:lpstr>Contexto histórico Guerra civil (1936 – 1939)</vt:lpstr>
      <vt:lpstr>Contexto histórico - Guerra civil (1936 – 1939)</vt:lpstr>
      <vt:lpstr>Contexto histórico - La dictadura franquista</vt:lpstr>
      <vt:lpstr>PowerPoint Presentation</vt:lpstr>
      <vt:lpstr>Contexto histórico - La dictadura franquista</vt:lpstr>
      <vt:lpstr>Contexto histórico - La dictadura franquista</vt:lpstr>
      <vt:lpstr>Contexto histórico - La posguerra</vt:lpstr>
      <vt:lpstr>Contexto histórico - La posguerra</vt:lpstr>
      <vt:lpstr>Contexto histórico  La recuperación económica (1953 - 1973)</vt:lpstr>
      <vt:lpstr>Situación de la literatura en posguerra</vt:lpstr>
      <vt:lpstr>PowerPoint Presentation</vt:lpstr>
      <vt:lpstr>La novela de posguerra</vt:lpstr>
      <vt:lpstr>La novela de posguerra - años 40</vt:lpstr>
      <vt:lpstr>La novela de posguerra - años 40</vt:lpstr>
      <vt:lpstr>La novela de posguerra - años 40</vt:lpstr>
      <vt:lpstr>La novela de posguerra</vt:lpstr>
      <vt:lpstr>La novela de posguerra - años 40</vt:lpstr>
      <vt:lpstr>La novela de posguerra - años 50</vt:lpstr>
      <vt:lpstr>La novela de posguerra - años 50</vt:lpstr>
      <vt:lpstr>La novela de posguerra - años 50</vt:lpstr>
      <vt:lpstr>La novela de posguerra - años 50</vt:lpstr>
      <vt:lpstr>La colmena (1951)</vt:lpstr>
      <vt:lpstr>La colmena (1951)</vt:lpstr>
      <vt:lpstr>La familia de Pascual Duarte (1942)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864</cp:revision>
  <dcterms:created xsi:type="dcterms:W3CDTF">2021-04-27T22:17:39Z</dcterms:created>
  <dcterms:modified xsi:type="dcterms:W3CDTF">2021-04-28T09:30:46Z</dcterms:modified>
</cp:coreProperties>
</file>