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handoutMasterIdLst>
    <p:handoutMasterId r:id="rId30"/>
  </p:handoutMasterIdLst>
  <p:sldIdLst>
    <p:sldId id="256" r:id="rId3"/>
    <p:sldId id="316" r:id="rId4"/>
    <p:sldId id="333" r:id="rId5"/>
    <p:sldId id="344" r:id="rId6"/>
    <p:sldId id="334" r:id="rId7"/>
    <p:sldId id="335" r:id="rId8"/>
    <p:sldId id="345" r:id="rId9"/>
    <p:sldId id="346" r:id="rId10"/>
    <p:sldId id="336" r:id="rId11"/>
    <p:sldId id="337" r:id="rId12"/>
    <p:sldId id="349" r:id="rId13"/>
    <p:sldId id="347" r:id="rId14"/>
    <p:sldId id="348" r:id="rId15"/>
    <p:sldId id="350" r:id="rId16"/>
    <p:sldId id="338" r:id="rId17"/>
    <p:sldId id="339" r:id="rId18"/>
    <p:sldId id="351" r:id="rId19"/>
    <p:sldId id="340" r:id="rId20"/>
    <p:sldId id="341" r:id="rId21"/>
    <p:sldId id="352" r:id="rId22"/>
    <p:sldId id="353" r:id="rId23"/>
    <p:sldId id="354" r:id="rId24"/>
    <p:sldId id="342" r:id="rId25"/>
    <p:sldId id="343" r:id="rId26"/>
    <p:sldId id="355" r:id="rId27"/>
    <p:sldId id="356" r:id="rId28"/>
    <p:sldId id="262" r:id="rId29"/>
  </p:sldIdLst>
  <p:sldSz cx="9144000" cy="6858000" type="screen4x3"/>
  <p:notesSz cx="67818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7DE585-DD1B-4A76-8798-D825C51748E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DE948-8FCF-470F-8C02-8F755602747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2B774-37D6-4986-B51D-4C5453618E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9824-3B5E-448B-B358-CAD177F6641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71ECBE-DCBA-43FA-8FAB-082C30249D09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346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E5AD-C77C-4841-AEA7-928C22F941B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9416F-9050-4BDB-9ADB-CAE3E944C2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6CBB-A1C4-4CD0-9CB6-837A165488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4F31-947D-44E0-B1AE-A409E845EB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4079-E4BC-42B1-BC38-30A9C8387D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D4792-5A8E-4CAC-8F86-385441FEE9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95AC-7ED8-4F5A-8E0C-05CC5FAD746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7DC05-9B56-430A-B559-2F2F016223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060F8-EE12-4D5F-9D97-D48B95D11C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31DD-B224-4964-8E2C-8F050DE32F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E4BC1-3A7C-48F2-8970-54C82F0424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78E8E-123D-4EFF-860A-B89FC8A382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904AB-FCDE-4E40-A96D-8233B6C3C6B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20D58-A443-43B1-9CDD-972ADA9D79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C9CF-C430-472C-BE68-9C81F6AFC9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6B50-6CE1-49F0-B079-D05BEE3FE2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861EB-E508-4DEE-9D69-6D4C833993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243E5-B604-4211-8944-2DE71AAAE8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1603B-950C-410B-90A6-A9FE899447E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BB9999-1802-4678-BFEF-0922A4340473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332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cad=rja&amp;uact=8&amp;ved=0ahUKEwiq8PfRw_jPAhWHWxQKHTLxCNcQjRwIBw&amp;url=http://www.digital-guide.cz/cs/poi/mala-strana-6/vrtbovska-zahrada/&amp;bvm=bv.136593572,d.d24&amp;psig=AFQjCNH8yYkI3o8oDQrlSwtwwBQTarl9RA&amp;ust=14775732810232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z/url?sa=i&amp;rct=j&amp;q=&amp;esrc=s&amp;source=images&amp;cd=&amp;cad=rja&amp;uact=8&amp;ved=0ahUKEwipx7acxPjPAhUC1RQKHUuOBhkQjRwIBw&amp;url=http://botany.cz/cs/vrtbovska-zahrada/&amp;bvm=bv.136593572,d.d24&amp;psig=AFQjCNH8yYkI3o8oDQrlSwtwwBQTarl9RA&amp;ust=14775732810232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url?sa=i&amp;rct=j&amp;q=&amp;esrc=s&amp;source=images&amp;cd=&amp;cad=rja&amp;uact=8&amp;ved=0ahUKEwiG95SOwvjPAhXMaRQKHSh2DB0QjRwIBw&amp;url=http://touskovi.xf.cz/d3.html&amp;psig=AFQjCNHAGuMjIIqxmBTMnJGXfuvbZBR_dw&amp;ust=147757260550122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z/url?sa=i&amp;rct=j&amp;q=&amp;esrc=s&amp;source=images&amp;cd=&amp;cad=rja&amp;uact=8&amp;ved=0ahUKEwi9odGOw_jPAhWEbxQKHckUCAgQjRwIBw&amp;url=http://www.magazinzahrada.cz/zahradni-inspirace/nejkrasnejsi-zahrady-sveta.html&amp;bvm=bv.136593572,d.d24&amp;psig=AFQjCNEYaqkE-KxHZgE5DZfkrnnDJ-rxUA&amp;ust=147757312586564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z/url?sa=i&amp;rct=j&amp;q=&amp;esrc=s&amp;source=images&amp;cd=&amp;cad=rja&amp;uact=8&amp;ved=0ahUKEwj-o6XOxPjPAhVCthQKHSi_ArQQjRwIBw&amp;url=http://www.castle.ckrumlov.cz/docs/cz/zamek_oinf_zahrad.xml&amp;bvm=bv.136593572,d.d24&amp;psig=AFQjCNEKGQGvIxba4CMv3MYWYv0_wHq8FA&amp;ust=1477573548850824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z/url?sa=i&amp;rct=j&amp;q=&amp;esrc=s&amp;source=images&amp;cd=&amp;cad=rja&amp;uact=8&amp;ved=0ahUKEwj24pH3xPjPAhVIPxQKHZAFAeAQjRwIBw&amp;url=http://vcesku.cz/vylet-na-zamek-milotice/&amp;bvm=bv.136593572,d.d24&amp;psig=AFQjCNEeLnbsR2nZq6eoTTSeGT5pMqc6zw&amp;ust=147757361509042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z/url?sa=i&amp;rct=j&amp;q=&amp;esrc=s&amp;source=images&amp;cd=&amp;cad=rja&amp;uact=8&amp;ved=0ahUKEwjl_J_bxfjPAhVEbxQKHUGuCZcQjRwIBw&amp;url=http://cestovanivylety.cz/2013/07/zamek-dobris/&amp;bvm=bv.136593572,d.d24&amp;psig=AFQjCNFPgkzR5of9d2j6rloZRyaIDTvrsA&amp;ust=147757383593355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z/url?sa=i&amp;rct=j&amp;q=&amp;esrc=s&amp;source=images&amp;cd=&amp;cad=rja&amp;uact=8&amp;ved=0ahUKEwjQ5YmUxvjPAhWDbRQKHW1ABfcQjRwIBw&amp;url=http://miirino.rajce.idnes.cz/Lednice-zamecky_park./&amp;bvm=bv.136593572,d.d24&amp;psig=AFQjCNFSouTOO9J5VANRAE37pbVpdqvkYg&amp;ust=147757396313316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z/url?sa=i&amp;rct=j&amp;q=&amp;esrc=s&amp;source=images&amp;cd=&amp;cad=rja&amp;uact=8&amp;ved=0ahUKEwiN_erOxvjPAhWEvRQKHZEdDYYQjRwIBw&amp;url=http://itras.cz/pruhonicky-park/galerie/19715/&amp;bvm=bv.136593572,d.d24&amp;psig=AFQjCNFgZ8TJgdQntxXiS1kLU8ZdhTQVIw&amp;ust=147757407443347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z/url?sa=i&amp;rct=j&amp;q=&amp;esrc=s&amp;source=images&amp;cd=&amp;cad=rja&amp;uact=8&amp;ved=0ahUKEwjkiNqCx_jPAhULthQKHXEvDAwQjRwIBw&amp;url=http://www.novehrady-penzionhamr.cz/terezino_udoli.php&amp;bvm=bv.136593572,d.d24&amp;psig=AFQjCNFJ1GnSLPoqWVLmjCiPkWR27zDGTA&amp;ust=147757418412248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z/url?sa=i&amp;rct=j&amp;q=&amp;esrc=s&amp;source=images&amp;cd=&amp;cad=rja&amp;uact=8&amp;ved=0ahUKEwj_wtCZx_jPAhVD8RQKHdYvCd0QjRwIBw&amp;url=https://www.kamsevydat.cz/tercino-udoli-vyznamny-historicky-park-v-ceske-republice/&amp;bvm=bv.136593572,d.d24&amp;psig=AFQjCNFJ1GnSLPoqWVLmjCiPkWR27zDGTA&amp;ust=1477574184122485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Ch9vQx_jPAhVJNxQKHRLMBn8QjRwIBw&amp;url=http://pribehy.czechtourism.com/cs/story/marianske-lazne/blizko-prirode.aspx&amp;bvm=bv.136593572,d.d24&amp;psig=AFQjCNEJCw-SxIRf7BrCBYDOF0F4BirD6g&amp;ust=1477574343108536" TargetMode="External"/><Relationship Id="rId2" Type="http://schemas.openxmlformats.org/officeDocument/2006/relationships/hyperlink" Target="https://www.google.cz/url?sa=i&amp;rct=j&amp;q=&amp;esrc=s&amp;source=images&amp;cd=&amp;cad=rja&amp;uact=8&amp;ved=0ahUKEwjkiNqCx_jPAhULthQKHXEvDAwQjRwIBw&amp;url=http://pribehy.czechtourism.com/cs/story/marianske-lazne/blizko-prirode.aspx&amp;bvm=bv.136593572,d.d24&amp;psig=AFQjCNEJCw-SxIRf7BrCBYDOF0F4BirD6g&amp;ust=14775743431085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z/url?sa=i&amp;rct=j&amp;q=&amp;esrc=s&amp;source=images&amp;cd=&amp;cad=rja&amp;uact=8&amp;ved=0ahUKEwiV_NmCyPjPAhXG1RQKHfoKCbcQjRwIBw&amp;url=http://www.ceskatelevize.cz/ct24/kultura/1430356-osobnost-vyznamneho-zahradniho-architekta-frantiska-thomayera-priblizuje-vystava&amp;bvm=bv.136593572,d.d24&amp;psig=AFQjCNE3ZCN7AEVJGev-Y8qZYb00rxDHzA&amp;ust=147757445346681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z/url?sa=i&amp;rct=j&amp;q=&amp;esrc=s&amp;source=images&amp;cd=&amp;cad=rja&amp;uact=8&amp;ved=0ahUKEwj936mhyPjPAhUEOBQKHdBzCH8QjRwIBw&amp;url=http://praha.idnes.cz/do-roku-2018-bude-karlovo-namesti-jako-nove-letos-se-zacne-s-krizovatkami-1mn-/metro.aspx?c=A130409_145707_co-se-deje_jbs&amp;bvm=bv.136593572,d.d24&amp;psig=AFQjCNE3ZCN7AEVJGev-Y8qZYb00rxDHzA&amp;ust=147757445346681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rct=j&amp;q=&amp;esrc=s&amp;source=images&amp;cd=&amp;cad=rja&amp;uact=8&amp;ved=0ahUKEwjo8-2pvvjPAhWFuxQKHRk8DisQjRwIBw&amp;url=http://www.denik.cz/bydleni/zapomenute-umeni-zakladani-zahrad-20131227.html&amp;psig=AFQjCNFVOKsrNVge8rcRyUp3KJosCJcBSQ&amp;ust=14775718236403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z/url?sa=i&amp;rct=j&amp;q=&amp;esrc=s&amp;source=images&amp;cd=&amp;cad=rja&amp;uact=8&amp;ved=0ahUKEwjEodvpvvjPAhUBnhQKHTKnALIQjRwIBw&amp;url=http://dcm.bcb.cz/clanky/Special-z-Madridu.html&amp;bvm=bv.136593572,d.d24&amp;psig=AFQjCNHwLh96OyCTQF56f_34YSxyWbPLIw&amp;ust=147757195736095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url?sa=i&amp;rct=j&amp;q=&amp;esrc=s&amp;source=images&amp;cd=&amp;cad=rja&amp;uact=8&amp;ved=0ahUKEwijr5ipv_jPAhXDOBQKHTfhAysQjRwIBw&amp;url=http://www.bucovice-zamek.cz/060101.htm&amp;bvm=bv.136593572,d.d24&amp;psig=AFQjCNEINYENxJX_9YXQjIGRb_uIfu_SEw&amp;ust=1477572125793501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0ahUKEwi1yevXv_jPAhWD8RQKHVCrBXIQjRwIBw&amp;url=http://kombucha-larch.tumblr.com/post/87583086313/renesance-je-sebev%C4%9Bdom%C3%A1-a-reprezentativn%C3%AD&amp;bvm=bv.136593572,d.d24&amp;psig=AFQjCNEINYENxJX_9YXQjIGRb_uIfu_SEw&amp;ust=147757212579350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z/url?sa=i&amp;rct=j&amp;q=&amp;esrc=s&amp;source=images&amp;cd=&amp;cad=rja&amp;uact=8&amp;ved=0ahUKEwiJ04SXwPjPAhXLuxQKHe_KCWUQjRwIBw&amp;url=https://www.telc.eu/mesto_a_samosprava/mestsky_urad/odbor_vnitrnich_veci/matrika&amp;psig=AFQjCNFeWS70w5IYUmggkdYMCcbqUOi7TA&amp;ust=147757233946363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7235825" y="2708275"/>
            <a:ext cx="15176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8459787" cy="1470025"/>
          </a:xfrm>
        </p:spPr>
        <p:txBody>
          <a:bodyPr/>
          <a:lstStyle/>
          <a:p>
            <a:r>
              <a:rPr lang="cs-CZ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ARCHITEKTURA KRAJINY A</a:t>
            </a:r>
            <a:br>
              <a:rPr lang="cs-CZ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cs-CZ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REKREACE</a:t>
            </a:r>
            <a:endParaRPr lang="cs-CZ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284538"/>
            <a:ext cx="8316912" cy="1944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>
                <a:latin typeface="Century Gothic" pitchFamily="34" charset="0"/>
              </a:rPr>
              <a:t>Ing. Igor KYSELKA, CSc. </a:t>
            </a:r>
          </a:p>
          <a:p>
            <a:pPr>
              <a:lnSpc>
                <a:spcPct val="90000"/>
              </a:lnSpc>
            </a:pPr>
            <a:r>
              <a:rPr lang="cs-CZ" sz="2800" b="1">
                <a:latin typeface="Century Gothic" pitchFamily="34" charset="0"/>
              </a:rPr>
              <a:t>Ing. Rostislav WALICA</a:t>
            </a:r>
            <a:r>
              <a:rPr lang="cs-CZ" sz="2000" b="1">
                <a:latin typeface="Century Gothic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cs-CZ" sz="200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>
                <a:latin typeface="Arial Narrow" pitchFamily="34" charset="0"/>
              </a:rPr>
              <a:t>Vysoká škola báňská - Technická univerzita Ostrava</a:t>
            </a:r>
          </a:p>
          <a:p>
            <a:pPr>
              <a:lnSpc>
                <a:spcPct val="80000"/>
              </a:lnSpc>
            </a:pPr>
            <a:r>
              <a:rPr lang="cs-CZ" sz="2400">
                <a:latin typeface="Arial Narrow" pitchFamily="34" charset="0"/>
              </a:rPr>
              <a:t>Fakulta stavební</a:t>
            </a:r>
          </a:p>
          <a:p>
            <a:pPr>
              <a:lnSpc>
                <a:spcPct val="80000"/>
              </a:lnSpc>
            </a:pPr>
            <a:r>
              <a:rPr lang="cs-CZ" sz="2400">
                <a:latin typeface="Arial Narrow" pitchFamily="34" charset="0"/>
              </a:rPr>
              <a:t>Katedra městského inženýrství</a:t>
            </a:r>
          </a:p>
          <a:p>
            <a:pPr>
              <a:lnSpc>
                <a:spcPct val="80000"/>
              </a:lnSpc>
            </a:pPr>
            <a:endParaRPr lang="cs-CZ" sz="2000">
              <a:latin typeface="Arial Narrow" pitchFamily="34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250825" y="1989138"/>
            <a:ext cx="8066088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403350" y="620713"/>
            <a:ext cx="7489825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258888" y="2708275"/>
            <a:ext cx="14684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569325" cy="6191250"/>
          </a:xfrm>
        </p:spPr>
        <p:txBody>
          <a:bodyPr/>
          <a:lstStyle/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None/>
            </a:pPr>
            <a:r>
              <a:rPr lang="cs-CZ" sz="2000" b="1">
                <a:latin typeface="Arial Narrow" pitchFamily="34" charset="0"/>
              </a:rPr>
              <a:t>	</a:t>
            </a:r>
            <a:r>
              <a:rPr lang="cs-CZ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ITALSKÝ BAROK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navazuje na renesanci, kterou rozvíjí – podobná kompozice v zahradách na svazích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nejtypičtější příklad v Čechách – zahrady pod Pražským Hradem, Vrtbovská zahrada, na Moravě Buchlovice</a:t>
            </a:r>
            <a:endParaRPr lang="cs-CZ" sz="800">
              <a:latin typeface="Arial Narrow" pitchFamily="34" charset="0"/>
            </a:endParaRPr>
          </a:p>
          <a:p>
            <a:pPr marL="452438" indent="-452438">
              <a:buFontTx/>
              <a:buNone/>
            </a:pPr>
            <a:r>
              <a:rPr lang="cs-CZ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</a:p>
          <a:p>
            <a:pPr marL="452438" indent="-452438">
              <a:buFontTx/>
              <a:buNone/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cs-CZ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FRANCOUZSKÝ BAROK</a:t>
            </a:r>
            <a:r>
              <a:rPr lang="cs-CZ" sz="2400" b="1">
                <a:latin typeface="Arial Narrow" pitchFamily="34" charset="0"/>
              </a:rPr>
              <a:t> 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klidnější, méně dynamický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neuplatňují se svahy spíš roviny, typický příklad – královské sídlo Versailles – mohutná perspektiva, dlouhé tvarované aleje, daleké průhledy, velké vodní hladiny – efekt zrcadlení - boskety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u  nás Holešov, Jaroměřice nad Rokytnou, Vizovice, Milotice, Český Krumlov</a:t>
            </a:r>
          </a:p>
          <a:p>
            <a:pPr marL="452438" indent="-452438">
              <a:lnSpc>
                <a:spcPct val="90000"/>
              </a:lnSpc>
              <a:buClr>
                <a:srgbClr val="CC9900"/>
              </a:buClr>
            </a:pPr>
            <a:endParaRPr lang="cs-CZ" sz="2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AutoShape 2" descr="Výsledek obrázku pro vrtbovská zahrad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2430463"/>
            <a:ext cx="7620000" cy="507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524" name="Picture 4" descr="Výsledek obrázku pro vrtbovská zahr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46" y="276211"/>
            <a:ext cx="6245254" cy="4160901"/>
          </a:xfrm>
          <a:prstGeom prst="rect">
            <a:avLst/>
          </a:prstGeom>
          <a:noFill/>
        </p:spPr>
      </p:pic>
      <p:pic>
        <p:nvPicPr>
          <p:cNvPr id="235526" name="Picture 6" descr="Výsledek obrázku pro vrtbovská zahr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3735"/>
            <a:ext cx="4565154" cy="3427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Výsledek obrázku pro barokní zahr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Výsledek obrázku pro zahrada Versaill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81" y="404664"/>
            <a:ext cx="89963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Výsledek obrázku pro zámecká zahrada český krumlo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6600730" cy="2448272"/>
          </a:xfrm>
          <a:prstGeom prst="rect">
            <a:avLst/>
          </a:prstGeom>
          <a:noFill/>
        </p:spPr>
      </p:pic>
      <p:pic>
        <p:nvPicPr>
          <p:cNvPr id="236548" name="Picture 4" descr="Výsledek obrázku pro zámecká zahrada Milot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85877"/>
            <a:ext cx="5841479" cy="391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416800" cy="1316037"/>
          </a:xfrm>
        </p:spPr>
        <p:txBody>
          <a:bodyPr/>
          <a:lstStyle/>
          <a:p>
            <a:pPr marL="452438" indent="-452438"/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KLASICISMUS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464050"/>
          </a:xfrm>
        </p:spPr>
        <p:txBody>
          <a:bodyPr/>
          <a:lstStyle/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znovu inspirace antikou – konec 18. stol.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výrazný směr empír – vliv Napoleona Bonaparta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rozsáhlé bulváry evropských velkoměst (Paříž, Berlín) a Washington DC v USA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u nás Lednice – kaskády rybníků a zámečků na březích , pohledové osy 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Kačina, Sychrov aj. </a:t>
            </a:r>
          </a:p>
          <a:p>
            <a:pPr marL="452438" indent="-452438">
              <a:buFont typeface="Wingdings 2" pitchFamily="18" charset="2"/>
              <a:buNone/>
            </a:pPr>
            <a:endParaRPr lang="cs-CZ">
              <a:latin typeface="Arial Narrow" pitchFamily="34" charset="0"/>
            </a:endParaRPr>
          </a:p>
          <a:p>
            <a:pPr marL="452438" indent="-452438" algn="just">
              <a:lnSpc>
                <a:spcPct val="110000"/>
              </a:lnSpc>
              <a:buClr>
                <a:srgbClr val="CC9900"/>
              </a:buClr>
              <a:buFont typeface="Symbol" pitchFamily="18" charset="2"/>
              <a:buChar char=""/>
            </a:pPr>
            <a:endParaRPr lang="cs-CZ" sz="2800">
              <a:latin typeface="Arial Narrow" pitchFamily="34" charset="0"/>
            </a:endParaRPr>
          </a:p>
          <a:p>
            <a:pPr marL="452438" indent="-452438"/>
            <a:endParaRPr lang="cs-CZ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569325" cy="6191250"/>
          </a:xfrm>
        </p:spPr>
        <p:txBody>
          <a:bodyPr/>
          <a:lstStyle/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projev pozdního klasicismu – městské parky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hradební okruhy (Vídeň, Brno)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zrušené klášterní zahrady (Lužánky v Brně)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volná kompozice anglické krajinářské školy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oblíbené orientální detaily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Výsledek obrázku pro klasicistní zámecká zahr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934325" cy="592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416800" cy="1316037"/>
          </a:xfrm>
        </p:spPr>
        <p:txBody>
          <a:bodyPr/>
          <a:lstStyle/>
          <a:p>
            <a: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ROMANTISMUS </a:t>
            </a:r>
            <a:b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PŘÍRODNĚ KRAJINÁŘSKÝ SLOH</a:t>
            </a:r>
            <a: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464050"/>
          </a:xfrm>
        </p:spPr>
        <p:txBody>
          <a:bodyPr/>
          <a:lstStyle/>
          <a:p>
            <a:pPr marL="452438" indent="-452438"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návrat k přírodě, historii a bizarním scenériím inspirován J. J. Rousseauem, J. Miltonem a G. G. Byronem, </a:t>
            </a:r>
          </a:p>
          <a:p>
            <a:pPr marL="452438" indent="-452438"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vznik v Anglii, kde se díky mlhám nemohl uplatnit osový efekt francouzského klasicismu </a:t>
            </a:r>
          </a:p>
          <a:p>
            <a:pPr marL="452438" indent="-452438"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liberární revoluce - ochuzení šlechty, přírodní vědy – záliba v kvetoucích exotických dřevinách dřevinách</a:t>
            </a:r>
          </a:p>
          <a:p>
            <a:pPr marL="452438" indent="-452438"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zájem o orientální zahrady (W. Chambers) a stavby (pagod, obloukové mosty, čajovny)</a:t>
            </a:r>
          </a:p>
          <a:p>
            <a:pPr marL="452438" indent="-452438"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vliv osvícenství a krajinářského malířství</a:t>
            </a:r>
          </a:p>
          <a:p>
            <a:pPr marL="452438" indent="-452438" algn="just">
              <a:buFont typeface="Symbol" pitchFamily="18" charset="2"/>
              <a:buChar char=""/>
            </a:pPr>
            <a:endParaRPr lang="cs-CZ" sz="2600">
              <a:latin typeface="Arial Narrow" pitchFamily="34" charset="0"/>
            </a:endParaRPr>
          </a:p>
          <a:p>
            <a:pPr marL="452438" indent="-452438" algn="just">
              <a:lnSpc>
                <a:spcPct val="110000"/>
              </a:lnSpc>
              <a:buClr>
                <a:srgbClr val="CC9900"/>
              </a:buClr>
              <a:buFont typeface="Symbol" pitchFamily="18" charset="2"/>
              <a:buChar char=""/>
            </a:pPr>
            <a:endParaRPr lang="cs-CZ" sz="2800">
              <a:latin typeface="Arial Narrow" pitchFamily="34" charset="0"/>
            </a:endParaRPr>
          </a:p>
          <a:p>
            <a:pPr marL="452438" indent="-452438"/>
            <a:endParaRPr lang="cs-CZ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69325" cy="6191250"/>
          </a:xfrm>
        </p:spPr>
        <p:txBody>
          <a:bodyPr/>
          <a:lstStyle/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další romantické stavby (umělé zříceniny, památníky rodinným a jiným osobnostem)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bizarní scenérie a prvky (vodopády, jeskyně, 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dokonalé a harmonické uplatnění přírodních krás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malebnost nepravidelného terénu, působivé barevné kombinace komponovaných skupin a solitérů stromů a keřů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odraz dřevin a staveb ve vodní hladině, atraktivní scénické vedení parkových cest, velké travnaté plochy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vznik okrasných statků – kombinace zemědělské krajiny a parkově rekreační krajiny (Lednicko – valtický areál, Veltrusy, Kačina)</a:t>
            </a:r>
          </a:p>
          <a:p>
            <a:pPr marL="452438" indent="-452438"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u nás Terčino údolí u Nových Hradů, Vlašim, Hluboká, Krásný Dvůr, Šilhéřovice, Průhonice aj.</a:t>
            </a:r>
            <a:r>
              <a:rPr lang="cs-CZ" sz="2600" b="1">
                <a:latin typeface="Arial Narrow" pitchFamily="34" charset="0"/>
              </a:rPr>
              <a:t> </a:t>
            </a:r>
          </a:p>
          <a:p>
            <a:pPr marL="452438" indent="-452438">
              <a:buClr>
                <a:srgbClr val="CC9900"/>
              </a:buClr>
            </a:pPr>
            <a:endParaRPr lang="cs-CZ" sz="2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632700" cy="1316037"/>
          </a:xfrm>
        </p:spPr>
        <p:txBody>
          <a:bodyPr/>
          <a:lstStyle/>
          <a:p>
            <a:pPr marL="452438" indent="-452438"/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EVROPSKÝ 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STŘEDOVĚK </a:t>
            </a:r>
            <a:endParaRPr lang="cs-CZ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464050"/>
          </a:xfrm>
        </p:spPr>
        <p:txBody>
          <a:bodyPr/>
          <a:lstStyle/>
          <a:p>
            <a:pPr marL="452438" indent="-452438" algn="just">
              <a:buClr>
                <a:srgbClr val="CC9900"/>
              </a:buClr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dramatická evropská krajina, geomorfologická, přírodní i etnologická různorodost. Vyspělé země zejména přímořské (germánské, románské, Británie, Skandinávie) 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Font typeface="Wingdings 2" pitchFamily="18" charset="2"/>
              <a:buChar char=""/>
            </a:pPr>
            <a:r>
              <a:rPr lang="cs-CZ" sz="2600" u="sng">
                <a:latin typeface="Arial Narrow" pitchFamily="34" charset="0"/>
              </a:rPr>
              <a:t>Opevněná města a hrady</a:t>
            </a:r>
            <a:r>
              <a:rPr lang="cs-CZ" sz="2600">
                <a:latin typeface="Arial Narrow" pitchFamily="34" charset="0"/>
              </a:rPr>
              <a:t> – více typů (donjon, falc, burgus, specula) zeleň ve městech a hradech spíše výjimečná – malé prostory (záhon léčivých bylin, keř růží) někdy užitkové a ovocné zahrady v domovních vnitroblocích, tzv. drnové lavičky, besídky, ozdobné plůtky – centrum společenského života komtesiny zahrádky na hradech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Výsledek obrázku pro park Ledn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70777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Výsledek obrázku pro park průhon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66932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Výsledek obrázku pro park Terčino údolí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238750" cy="3495675"/>
          </a:xfrm>
          <a:prstGeom prst="rect">
            <a:avLst/>
          </a:prstGeom>
          <a:noFill/>
        </p:spPr>
      </p:pic>
      <p:pic>
        <p:nvPicPr>
          <p:cNvPr id="241668" name="Picture 4" descr="Výsledek obrázku pro park Terčino údolí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48947"/>
            <a:ext cx="5646465" cy="376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416800" cy="1316037"/>
          </a:xfrm>
        </p:spPr>
        <p:txBody>
          <a:bodyPr/>
          <a:lstStyle/>
          <a:p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ZAHRADY </a:t>
            </a:r>
            <a:b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 pol. 19. stol – 1. pol. 20. stol</a:t>
            </a: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464050"/>
          </a:xfrm>
        </p:spPr>
        <p:txBody>
          <a:bodyPr/>
          <a:lstStyle/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městské parky – aleje, hudební a meteorologické pavilony, pomníky s bohatým květinovým doprovodem, 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první zahradní město – Mariánské Lázně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okrašlovací spolky – péče o zeleň 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rozvoj turistiky – péče o pěší trasy, dominantní body, vyhlídky a památníky</a:t>
            </a:r>
          </a:p>
          <a:p>
            <a:pPr marL="452438" indent="-452438" algn="just"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vilové zahrady – dobrá výtvarná úroveň</a:t>
            </a:r>
          </a:p>
          <a:p>
            <a:pPr marL="452438" indent="-452438" algn="just">
              <a:buFont typeface="Symbol" pitchFamily="18" charset="2"/>
              <a:buChar char=""/>
            </a:pPr>
            <a:endParaRPr lang="cs-CZ">
              <a:latin typeface="Arial Narrow" pitchFamily="34" charset="0"/>
            </a:endParaRPr>
          </a:p>
          <a:p>
            <a:pPr marL="452438" indent="-452438" algn="just">
              <a:lnSpc>
                <a:spcPct val="110000"/>
              </a:lnSpc>
              <a:buClr>
                <a:srgbClr val="CC9900"/>
              </a:buClr>
              <a:buFont typeface="Symbol" pitchFamily="18" charset="2"/>
              <a:buChar char=""/>
            </a:pPr>
            <a:endParaRPr lang="cs-CZ" sz="2800">
              <a:latin typeface="Arial Narrow" pitchFamily="34" charset="0"/>
            </a:endParaRPr>
          </a:p>
          <a:p>
            <a:pPr marL="452438" indent="-452438"/>
            <a:endParaRPr lang="cs-CZ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569325" cy="6191250"/>
          </a:xfrm>
        </p:spPr>
        <p:txBody>
          <a:bodyPr/>
          <a:lstStyle/>
          <a:p>
            <a:pPr marL="452438" indent="-452438">
              <a:lnSpc>
                <a:spcPct val="11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úpadek tvorby – přeplňování ploch romantickými prvky a exotickými dřevinami</a:t>
            </a:r>
          </a:p>
          <a:p>
            <a:pPr marL="452438" indent="-452438">
              <a:lnSpc>
                <a:spcPct val="11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obnova tvarování dřevin a květinových ornamentů (secese) </a:t>
            </a:r>
          </a:p>
          <a:p>
            <a:pPr marL="452438" indent="-452438">
              <a:lnSpc>
                <a:spcPct val="11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F. Thomayer (Praha) – kombinace přírodně krajinářských parků se záhony a pravidelnými partery</a:t>
            </a:r>
          </a:p>
          <a:p>
            <a:pPr marL="452438" indent="-452438" algn="just">
              <a:buClr>
                <a:srgbClr val="CC9900"/>
              </a:buClr>
              <a:buSzPct val="70000"/>
              <a:buFont typeface="Symbol" pitchFamily="18" charset="2"/>
              <a:buChar char=""/>
            </a:pPr>
            <a:endParaRPr lang="cs-CZ" sz="2600">
              <a:latin typeface="Arial Narrow" pitchFamily="34" charset="0"/>
            </a:endParaRPr>
          </a:p>
          <a:p>
            <a:pPr marL="452438" indent="-452438">
              <a:buClr>
                <a:srgbClr val="CC9900"/>
              </a:buClr>
            </a:pPr>
            <a:endParaRPr lang="cs-CZ" sz="35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 descr="Výsledek obrázku pro park Mariánské lázně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2979738"/>
            <a:ext cx="9210675" cy="592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42692" name="Picture 4" descr="Výsledek obrázku pro park Mariánské lázně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8712968" cy="560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Výsledek obrázku pro park Thomay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524500" cy="3381375"/>
          </a:xfrm>
          <a:prstGeom prst="rect">
            <a:avLst/>
          </a:prstGeom>
          <a:noFill/>
        </p:spPr>
      </p:pic>
      <p:pic>
        <p:nvPicPr>
          <p:cNvPr id="243716" name="Picture 4" descr="Výsledek obrázku pro park Thomay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38970"/>
            <a:ext cx="5136654" cy="3864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03575" y="1844675"/>
            <a:ext cx="36036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5038" y="620713"/>
            <a:ext cx="8208962" cy="936625"/>
          </a:xfrm>
        </p:spPr>
        <p:txBody>
          <a:bodyPr/>
          <a:lstStyle/>
          <a:p>
            <a:r>
              <a:rPr lang="cs-CZ" sz="4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DĚKUJEME ZA POZORNOST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420938"/>
            <a:ext cx="8316912" cy="2376487"/>
          </a:xfrm>
        </p:spPr>
        <p:txBody>
          <a:bodyPr/>
          <a:lstStyle/>
          <a:p>
            <a:endParaRPr lang="cs-CZ" sz="3000" b="1">
              <a:latin typeface="Century Gothic" pitchFamily="34" charset="0"/>
            </a:endParaRPr>
          </a:p>
          <a:p>
            <a:r>
              <a:rPr lang="cs-CZ" sz="4000" b="1">
                <a:latin typeface="Century Gothic" pitchFamily="34" charset="0"/>
              </a:rPr>
              <a:t>Ing. Igor KYSELKA, CSc.</a:t>
            </a:r>
            <a:r>
              <a:rPr lang="cs-CZ" sz="3000" b="1">
                <a:latin typeface="Century Gothic" pitchFamily="34" charset="0"/>
              </a:rPr>
              <a:t> </a:t>
            </a:r>
          </a:p>
          <a:p>
            <a:r>
              <a:rPr lang="cs-CZ" sz="4000" b="1">
                <a:latin typeface="Century Gothic" pitchFamily="34" charset="0"/>
              </a:rPr>
              <a:t>Ing. Rostislav WALICA </a:t>
            </a:r>
          </a:p>
          <a:p>
            <a:endParaRPr lang="cs-CZ" sz="4000" b="1">
              <a:latin typeface="Century Gothic" pitchFamily="34" charset="0"/>
            </a:endParaRPr>
          </a:p>
          <a:p>
            <a:endParaRPr lang="cs-CZ" sz="4000" b="1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cs-CZ" sz="400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cs-CZ" sz="200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cs-CZ" sz="2800">
              <a:latin typeface="Arial Narrow" pitchFamily="34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50825" y="1628775"/>
            <a:ext cx="8066088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403350" y="620713"/>
            <a:ext cx="7489825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569325" cy="5184775"/>
          </a:xfrm>
          <a:noFill/>
          <a:ln/>
        </p:spPr>
        <p:txBody>
          <a:bodyPr/>
          <a:lstStyle/>
          <a:p>
            <a:pPr marL="381000" indent="-381000">
              <a:lnSpc>
                <a:spcPct val="13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 u="sng">
                <a:latin typeface="Arial Narrow" pitchFamily="34" charset="0"/>
              </a:rPr>
              <a:t>Klášterní zahrady </a:t>
            </a:r>
            <a:r>
              <a:rPr lang="cs-CZ" sz="2600">
                <a:latin typeface="Arial Narrow" pitchFamily="34" charset="0"/>
              </a:rPr>
              <a:t>– rajské dvory – centrální kašna, stříhané dřeviny a živé ploty, léčivé rostliny, užitkové části (sady, vinice), hroby mnichů (Sankt Gallen, Oliwa u Gdaňska, Předkláštěří u Tišnova)</a:t>
            </a:r>
            <a:endParaRPr lang="cs-CZ" sz="2600" u="sng">
              <a:latin typeface="Arial Narrow" pitchFamily="34" charset="0"/>
            </a:endParaRPr>
          </a:p>
          <a:p>
            <a:pPr marL="381000" indent="-381000">
              <a:lnSpc>
                <a:spcPct val="13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 u="sng">
                <a:latin typeface="Arial Narrow" pitchFamily="34" charset="0"/>
              </a:rPr>
              <a:t>Lovecká obora </a:t>
            </a:r>
            <a:r>
              <a:rPr lang="cs-CZ" sz="2600">
                <a:latin typeface="Arial Narrow" pitchFamily="34" charset="0"/>
              </a:rPr>
              <a:t>v Jelením příkopě Pražského hradu a Bubenči</a:t>
            </a:r>
          </a:p>
          <a:p>
            <a:pPr marL="381000" indent="-381000">
              <a:buClr>
                <a:srgbClr val="CC9900"/>
              </a:buClr>
              <a:buSzPct val="70000"/>
              <a:buFont typeface="Wingdings 2" pitchFamily="18" charset="2"/>
              <a:buNone/>
            </a:pPr>
            <a:endParaRPr lang="cs-CZ" sz="2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Výsledek obrázku pro drnová lavič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191125" cy="3895725"/>
          </a:xfrm>
          <a:prstGeom prst="rect">
            <a:avLst/>
          </a:prstGeom>
          <a:noFill/>
        </p:spPr>
      </p:pic>
      <p:pic>
        <p:nvPicPr>
          <p:cNvPr id="206852" name="Picture 4" descr="Výsledek obrázku pro klášterní zahr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4002021" cy="3001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416800" cy="1316037"/>
          </a:xfrm>
        </p:spPr>
        <p:txBody>
          <a:bodyPr/>
          <a:lstStyle/>
          <a:p>
            <a:pPr marL="452438" indent="-452438"/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RENESANCE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464050"/>
          </a:xfrm>
        </p:spPr>
        <p:txBody>
          <a:bodyPr/>
          <a:lstStyle/>
          <a:p>
            <a:pPr marL="452438" indent="-452438" algn="just">
              <a:lnSpc>
                <a:spcPct val="110000"/>
              </a:lnSpc>
              <a:buClr>
                <a:srgbClr val="CC9900"/>
              </a:buClr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inspirace římskou antikou, návrat od gotické, křesťanské mystiky k reálnému světu 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zrod v Itálii, kolébkou Florencie, pohodlnější stavby – zámky a paláce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architektura přehledná, rytmická rustikální ornamentika, římsy, balustráda, arkády, štuk, sgrafito</a:t>
            </a:r>
          </a:p>
          <a:p>
            <a:pPr marL="452438" indent="-452438">
              <a:lnSpc>
                <a:spcPct val="110000"/>
              </a:lnSpc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zahrada pokračováním domu, rovinný parter, geometrický ornament – efekt tvrdého stínu díky ostrému jižnímu Slunci</a:t>
            </a:r>
            <a:r>
              <a:rPr lang="cs-CZ"/>
              <a:t> </a:t>
            </a:r>
            <a:endParaRPr lang="cs-CZ" sz="2800">
              <a:latin typeface="Arial Narrow" pitchFamily="34" charset="0"/>
            </a:endParaRPr>
          </a:p>
          <a:p>
            <a:pPr marL="452438" indent="-452438"/>
            <a:endParaRPr lang="cs-CZ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5903913"/>
          </a:xfrm>
        </p:spPr>
        <p:txBody>
          <a:bodyPr/>
          <a:lstStyle/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typické italské renesanční zahrady na terasách, opěrné zdi, pergoly, balustrády, sochy, vázy, stříhané zimostrázy, sloupové cypřiše, pavilóny – gloriety, chrámky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v pozdní renesanci mohutné vodní kaskády, vodopády a maskaroni</a:t>
            </a:r>
          </a:p>
          <a:p>
            <a:pPr marL="452438" indent="-452438">
              <a:lnSpc>
                <a:spcPct val="120000"/>
              </a:lnSpc>
              <a:buClr>
                <a:srgbClr val="CC9900"/>
              </a:buClr>
              <a:buSzPct val="70000"/>
              <a:buFont typeface="Wingdings 2" pitchFamily="18" charset="2"/>
              <a:buChar char=""/>
            </a:pPr>
            <a:r>
              <a:rPr lang="cs-CZ" sz="2600">
                <a:latin typeface="Arial Narrow" pitchFamily="34" charset="0"/>
              </a:rPr>
              <a:t>u nás Belveder v Praze, Bučovice, Jindřichův Hradec, Telč – menší zahrada u zámku, pozdní renesance až manýrismus – Valdštejsnká zahrada v Praze</a:t>
            </a:r>
          </a:p>
          <a:p>
            <a:pPr marL="452438" indent="-452438">
              <a:buClr>
                <a:srgbClr val="CC9900"/>
              </a:buClr>
            </a:pPr>
            <a:endParaRPr lang="cs-CZ" sz="2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Výsledek obrázku pro renesanční zahr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Výsledek obrázku pro renesanční zahr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62500" cy="3562351"/>
          </a:xfrm>
          <a:prstGeom prst="rect">
            <a:avLst/>
          </a:prstGeom>
          <a:noFill/>
        </p:spPr>
      </p:pic>
      <p:sp>
        <p:nvSpPr>
          <p:cNvPr id="230404" name="AutoShape 4" descr="Výsledek obrázku pro zahrada Telč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108520" y="-2962276"/>
            <a:ext cx="7896225" cy="592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0406" name="Picture 6" descr="Výsledek obrázku pro zahrada Telč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5436096" cy="407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416800" cy="1316037"/>
          </a:xfrm>
        </p:spPr>
        <p:txBody>
          <a:bodyPr/>
          <a:lstStyle/>
          <a:p>
            <a:pPr marL="452438" indent="-452438"/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BAROK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24862" cy="4464050"/>
          </a:xfrm>
        </p:spPr>
        <p:txBody>
          <a:bodyPr/>
          <a:lstStyle/>
          <a:p>
            <a:pPr marL="452438" indent="-452438">
              <a:lnSpc>
                <a:spcPct val="80000"/>
              </a:lnSpc>
              <a:buFont typeface="Wingdings 2" pitchFamily="18" charset="2"/>
              <a:buChar char=""/>
            </a:pPr>
            <a:r>
              <a:rPr lang="cs-CZ" sz="2800">
                <a:latin typeface="Arial Narrow" pitchFamily="34" charset="0"/>
              </a:rPr>
              <a:t>monumentální styl katolické protireformace po třicetileté válce, vznik v Itálii</a:t>
            </a:r>
          </a:p>
          <a:p>
            <a:pPr marL="452438" indent="-452438">
              <a:lnSpc>
                <a:spcPct val="80000"/>
              </a:lnSpc>
              <a:buFont typeface="Wingdings 2" pitchFamily="18" charset="2"/>
              <a:buChar char=""/>
            </a:pPr>
            <a:r>
              <a:rPr lang="cs-CZ" sz="2800">
                <a:latin typeface="Arial Narrow" pitchFamily="34" charset="0"/>
              </a:rPr>
              <a:t>dynamický styl prolamovaných linií, bohatých ornamentů, oblouků a spirál</a:t>
            </a:r>
          </a:p>
          <a:p>
            <a:pPr marL="452438" indent="-452438">
              <a:lnSpc>
                <a:spcPct val="80000"/>
              </a:lnSpc>
              <a:buFont typeface="Wingdings 2" pitchFamily="18" charset="2"/>
              <a:buChar char=""/>
            </a:pPr>
            <a:r>
              <a:rPr lang="cs-CZ" sz="2800">
                <a:latin typeface="Arial Narrow" pitchFamily="34" charset="0"/>
              </a:rPr>
              <a:t>symbol doby - barokní zámky a paláce s okázalými zahradami</a:t>
            </a:r>
          </a:p>
          <a:p>
            <a:pPr marL="452438" indent="-452438">
              <a:lnSpc>
                <a:spcPct val="80000"/>
              </a:lnSpc>
              <a:buFont typeface="Wingdings 2" pitchFamily="18" charset="2"/>
              <a:buChar char=""/>
            </a:pPr>
            <a:r>
              <a:rPr lang="cs-CZ" sz="2800">
                <a:latin typeface="Arial Narrow" pitchFamily="34" charset="0"/>
              </a:rPr>
              <a:t>jejich tvarování podřízeno architektuře, ale kompozice konkuruje budově</a:t>
            </a:r>
          </a:p>
          <a:p>
            <a:pPr marL="452438" indent="-452438">
              <a:lnSpc>
                <a:spcPct val="80000"/>
              </a:lnSpc>
              <a:buFont typeface="Wingdings 2" pitchFamily="18" charset="2"/>
              <a:buChar char=""/>
            </a:pPr>
            <a:r>
              <a:rPr lang="cs-CZ" sz="2800">
                <a:latin typeface="Arial Narrow" pitchFamily="34" charset="0"/>
              </a:rPr>
              <a:t>výrazná osovost, bohaté květinové ornamenty, boskety, četné architektonické doplňky (grotty, voliéry, bludiště, terasy, schodiště, pergoly, bazény, kaskády, fontány)</a:t>
            </a:r>
          </a:p>
          <a:p>
            <a:pPr marL="452438" indent="-452438" algn="just">
              <a:lnSpc>
                <a:spcPct val="110000"/>
              </a:lnSpc>
              <a:buClr>
                <a:srgbClr val="CC9900"/>
              </a:buClr>
              <a:buFont typeface="Symbol" pitchFamily="18" charset="2"/>
              <a:buChar char=""/>
            </a:pPr>
            <a:endParaRPr lang="cs-CZ" sz="2400">
              <a:latin typeface="Arial Narrow" pitchFamily="34" charset="0"/>
            </a:endParaRPr>
          </a:p>
          <a:p>
            <a:pPr marL="452438" indent="-452438">
              <a:lnSpc>
                <a:spcPct val="80000"/>
              </a:lnSpc>
            </a:pPr>
            <a:endParaRPr lang="cs-CZ" sz="24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422</Words>
  <Application>Microsoft Office PowerPoint</Application>
  <PresentationFormat>On-screen Show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Výchozí návrh</vt:lpstr>
      <vt:lpstr>Osy</vt:lpstr>
      <vt:lpstr>ARCHITEKTURA KRAJINY A REKREACE</vt:lpstr>
      <vt:lpstr>EVROPSKÝ STŘEDOVĚK </vt:lpstr>
      <vt:lpstr>Slide 3</vt:lpstr>
      <vt:lpstr>Slide 4</vt:lpstr>
      <vt:lpstr>RENESANCE </vt:lpstr>
      <vt:lpstr>Slide 6</vt:lpstr>
      <vt:lpstr>Slide 7</vt:lpstr>
      <vt:lpstr>Slide 8</vt:lpstr>
      <vt:lpstr>BAROK </vt:lpstr>
      <vt:lpstr>Slide 10</vt:lpstr>
      <vt:lpstr>Slide 11</vt:lpstr>
      <vt:lpstr>Slide 12</vt:lpstr>
      <vt:lpstr>Slide 13</vt:lpstr>
      <vt:lpstr>Slide 14</vt:lpstr>
      <vt:lpstr>KLASICISMUS </vt:lpstr>
      <vt:lpstr>Slide 16</vt:lpstr>
      <vt:lpstr>Slide 17</vt:lpstr>
      <vt:lpstr>  ROMANTISMUS  PŘÍRODNĚ KRAJINÁŘSKÝ SLOH </vt:lpstr>
      <vt:lpstr>Slide 19</vt:lpstr>
      <vt:lpstr>Slide 20</vt:lpstr>
      <vt:lpstr>Slide 21</vt:lpstr>
      <vt:lpstr>Slide 22</vt:lpstr>
      <vt:lpstr>ZAHRADY  2. pol. 19. stol – 1. pol. 20. stol </vt:lpstr>
      <vt:lpstr>Slide 24</vt:lpstr>
      <vt:lpstr>Slide 25</vt:lpstr>
      <vt:lpstr>Slide 26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Igor Kyselka</cp:lastModifiedBy>
  <cp:revision>21</cp:revision>
  <dcterms:created xsi:type="dcterms:W3CDTF">2005-05-16T11:57:43Z</dcterms:created>
  <dcterms:modified xsi:type="dcterms:W3CDTF">2016-10-26T13:26:53Z</dcterms:modified>
</cp:coreProperties>
</file>