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74" r:id="rId6"/>
    <p:sldId id="259" r:id="rId7"/>
    <p:sldId id="261" r:id="rId8"/>
    <p:sldId id="260" r:id="rId9"/>
    <p:sldId id="262" r:id="rId10"/>
    <p:sldId id="266" r:id="rId11"/>
    <p:sldId id="272" r:id="rId12"/>
    <p:sldId id="268" r:id="rId13"/>
    <p:sldId id="267" r:id="rId14"/>
    <p:sldId id="271" r:id="rId15"/>
    <p:sldId id="265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4840-EA3F-4413-BE73-ADC86D343CE6}" type="datetimeFigureOut">
              <a:rPr lang="cs-CZ" smtClean="0"/>
              <a:t>10. 3. 2021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43BF1-487D-470D-8E2D-3345C0DBD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6130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4840-EA3F-4413-BE73-ADC86D343CE6}" type="datetimeFigureOut">
              <a:rPr lang="cs-CZ" smtClean="0"/>
              <a:t>10. 3. 2021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43BF1-487D-470D-8E2D-3345C0DBD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9176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4840-EA3F-4413-BE73-ADC86D343CE6}" type="datetimeFigureOut">
              <a:rPr lang="cs-CZ" smtClean="0"/>
              <a:t>10. 3. 2021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43BF1-487D-470D-8E2D-3345C0DBD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5767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4840-EA3F-4413-BE73-ADC86D343CE6}" type="datetimeFigureOut">
              <a:rPr lang="cs-CZ" smtClean="0"/>
              <a:t>10. 3. 2021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43BF1-487D-470D-8E2D-3345C0DBD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7963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4840-EA3F-4413-BE73-ADC86D343CE6}" type="datetimeFigureOut">
              <a:rPr lang="cs-CZ" smtClean="0"/>
              <a:t>10. 3. 2021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43BF1-487D-470D-8E2D-3345C0DBD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2757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4840-EA3F-4413-BE73-ADC86D343CE6}" type="datetimeFigureOut">
              <a:rPr lang="cs-CZ" smtClean="0"/>
              <a:t>10. 3. 2021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43BF1-487D-470D-8E2D-3345C0DBD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782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4840-EA3F-4413-BE73-ADC86D343CE6}" type="datetimeFigureOut">
              <a:rPr lang="cs-CZ" smtClean="0"/>
              <a:t>10. 3. 2021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43BF1-487D-470D-8E2D-3345C0DBD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6548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4840-EA3F-4413-BE73-ADC86D343CE6}" type="datetimeFigureOut">
              <a:rPr lang="cs-CZ" smtClean="0"/>
              <a:t>10. 3. 2021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43BF1-487D-470D-8E2D-3345C0DBD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2878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4840-EA3F-4413-BE73-ADC86D343CE6}" type="datetimeFigureOut">
              <a:rPr lang="cs-CZ" smtClean="0"/>
              <a:t>10. 3. 2021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43BF1-487D-470D-8E2D-3345C0DBD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8977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4840-EA3F-4413-BE73-ADC86D343CE6}" type="datetimeFigureOut">
              <a:rPr lang="cs-CZ" smtClean="0"/>
              <a:t>10. 3. 2021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43BF1-487D-470D-8E2D-3345C0DBD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8748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4840-EA3F-4413-BE73-ADC86D343CE6}" type="datetimeFigureOut">
              <a:rPr lang="cs-CZ" smtClean="0"/>
              <a:t>10. 3. 2021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43BF1-487D-470D-8E2D-3345C0DBD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541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14840-EA3F-4413-BE73-ADC86D343CE6}" type="datetimeFigureOut">
              <a:rPr lang="cs-CZ" smtClean="0"/>
              <a:t>10. 3. 2021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43BF1-487D-470D-8E2D-3345C0DBD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939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65779" y="108660"/>
            <a:ext cx="7060442" cy="2049653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Výtvarná kultura Brna v letech 1918–1948 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914" y="2158313"/>
            <a:ext cx="4292171" cy="449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22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8926" y="1296831"/>
            <a:ext cx="2804901" cy="3698250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>Sdružování brněnských českých umělců</a:t>
            </a:r>
            <a:endParaRPr lang="cs-CZ" sz="3200" dirty="0">
              <a:solidFill>
                <a:srgbClr val="FF0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16" y="0"/>
            <a:ext cx="73960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961" y="382137"/>
            <a:ext cx="5000577" cy="603913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69" y="382137"/>
            <a:ext cx="5065324" cy="603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13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0239" y="160408"/>
            <a:ext cx="9738815" cy="1325563"/>
          </a:xfrm>
        </p:spPr>
        <p:txBody>
          <a:bodyPr>
            <a:normAutofit/>
          </a:bodyPr>
          <a:lstStyle/>
          <a:p>
            <a:r>
              <a:rPr lang="cs-CZ" sz="4100" dirty="0" smtClean="0">
                <a:solidFill>
                  <a:srgbClr val="FF0000"/>
                </a:solidFill>
              </a:rPr>
              <a:t>Skupina </a:t>
            </a:r>
            <a:r>
              <a:rPr lang="cs-CZ" sz="4100" dirty="0">
                <a:solidFill>
                  <a:srgbClr val="FF0000"/>
                </a:solidFill>
              </a:rPr>
              <a:t>výtvarných umělců </a:t>
            </a:r>
            <a:r>
              <a:rPr lang="cs-CZ" sz="4100" dirty="0" smtClean="0">
                <a:solidFill>
                  <a:srgbClr val="FF0000"/>
                </a:solidFill>
              </a:rPr>
              <a:t>v Brně</a:t>
            </a:r>
            <a:endParaRPr lang="cs-CZ" sz="41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0239" y="1655797"/>
            <a:ext cx="7200331" cy="4684357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Vznikla 1922 „secesí“ moderně orientovaných umělců z KVU Aleš. </a:t>
            </a:r>
          </a:p>
          <a:p>
            <a:r>
              <a:rPr lang="cs-CZ" dirty="0" smtClean="0"/>
              <a:t>Prvním předsedou byl architekt Emil Králík.</a:t>
            </a:r>
          </a:p>
          <a:p>
            <a:r>
              <a:rPr lang="cs-CZ" dirty="0" smtClean="0"/>
              <a:t>Brněnští členové: </a:t>
            </a:r>
            <a:r>
              <a:rPr lang="cs-CZ" dirty="0"/>
              <a:t>Petr </a:t>
            </a:r>
            <a:r>
              <a:rPr lang="cs-CZ" dirty="0" err="1" smtClean="0"/>
              <a:t>Dillinger</a:t>
            </a:r>
            <a:r>
              <a:rPr lang="cs-CZ" dirty="0" smtClean="0"/>
              <a:t>, František Foltýn, Jaroslav Grunt, František Kaláb, Jaroslav Král, Josef Kubíček, Jindřich </a:t>
            </a:r>
            <a:r>
              <a:rPr lang="cs-CZ" dirty="0" err="1" smtClean="0"/>
              <a:t>Kumpošt</a:t>
            </a:r>
            <a:r>
              <a:rPr lang="cs-CZ" dirty="0" smtClean="0"/>
              <a:t>, Jan </a:t>
            </a:r>
            <a:r>
              <a:rPr lang="cs-CZ" dirty="0" err="1" smtClean="0"/>
              <a:t>Lichtág</a:t>
            </a:r>
            <a:r>
              <a:rPr lang="cs-CZ" dirty="0" smtClean="0"/>
              <a:t>, Vincenc Makovský, František Malý, Eduard </a:t>
            </a:r>
            <a:r>
              <a:rPr lang="cs-CZ" dirty="0" err="1" smtClean="0"/>
              <a:t>Milén</a:t>
            </a:r>
            <a:r>
              <a:rPr lang="cs-CZ" dirty="0" smtClean="0"/>
              <a:t>, Antonín Procházka, F. V. </a:t>
            </a:r>
            <a:r>
              <a:rPr lang="cs-CZ" dirty="0" err="1" smtClean="0"/>
              <a:t>Süsser</a:t>
            </a:r>
            <a:r>
              <a:rPr lang="cs-CZ" dirty="0" smtClean="0"/>
              <a:t>, J. B. </a:t>
            </a:r>
            <a:r>
              <a:rPr lang="cs-CZ" dirty="0" err="1" smtClean="0"/>
              <a:t>Svrček</a:t>
            </a:r>
            <a:r>
              <a:rPr lang="cs-CZ" dirty="0" smtClean="0"/>
              <a:t>, Josef Šíma, Václav </a:t>
            </a:r>
            <a:r>
              <a:rPr lang="cs-CZ" dirty="0" err="1" smtClean="0"/>
              <a:t>Vokálek</a:t>
            </a:r>
            <a:r>
              <a:rPr lang="cs-CZ" dirty="0" smtClean="0"/>
              <a:t> aj.</a:t>
            </a:r>
          </a:p>
          <a:p>
            <a:r>
              <a:rPr lang="cs-CZ" dirty="0" smtClean="0"/>
              <a:t>Neměla vlastní výstavní prostory.</a:t>
            </a:r>
          </a:p>
          <a:p>
            <a:r>
              <a:rPr lang="cs-CZ" dirty="0" smtClean="0"/>
              <a:t>1939 sloučení s KVU Aleš do Spolku </a:t>
            </a:r>
            <a:r>
              <a:rPr lang="cs-CZ" dirty="0"/>
              <a:t>výtvarných umělců moravskoslezských Aleš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952" y="1208155"/>
            <a:ext cx="3594571" cy="530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67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744" y="115409"/>
            <a:ext cx="8485397" cy="653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7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2854" y="562182"/>
            <a:ext cx="5520012" cy="1325563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FF0000"/>
                </a:solidFill>
              </a:rPr>
              <a:t>Škola uměleckých řemesel</a:t>
            </a: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05516" y="853849"/>
            <a:ext cx="5445587" cy="59299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/>
              <a:t>Výsledkem dlouhodobého úsilí bylo založení Školy uměleckých řemesel (ŠUŘ) v roce 1924. ŠUŘ byla podporována a sledována </a:t>
            </a:r>
            <a:r>
              <a:rPr lang="cs-CZ" b="1" dirty="0"/>
              <a:t>Obchodní a </a:t>
            </a:r>
            <a:r>
              <a:rPr lang="cs-CZ" b="1" dirty="0" err="1" smtClean="0"/>
              <a:t>živnosten-skou</a:t>
            </a:r>
            <a:r>
              <a:rPr lang="cs-CZ" b="1" dirty="0" smtClean="0"/>
              <a:t> </a:t>
            </a:r>
            <a:r>
              <a:rPr lang="cs-CZ" b="1" dirty="0"/>
              <a:t>komorou</a:t>
            </a:r>
            <a:r>
              <a:rPr lang="cs-CZ" dirty="0"/>
              <a:t>, které musela skládat nejen účty finanční, ale také dokazovat, jak naplňuje stanovený cíl: „</a:t>
            </a:r>
            <a:r>
              <a:rPr lang="cs-CZ" i="1" dirty="0"/>
              <a:t>provádět uměleckou výchovu dorostu v oblasti průmyslu, řemesel, obchodu a mít péči o povznesení umělecké výroby vůbec</a:t>
            </a:r>
            <a:r>
              <a:rPr lang="cs-CZ" dirty="0"/>
              <a:t>“ (z </a:t>
            </a:r>
            <a:r>
              <a:rPr lang="cs-CZ" dirty="0" err="1" smtClean="0"/>
              <a:t>prv-ních</a:t>
            </a:r>
            <a:r>
              <a:rPr lang="cs-CZ" dirty="0" smtClean="0"/>
              <a:t> </a:t>
            </a:r>
            <a:r>
              <a:rPr lang="cs-CZ" dirty="0"/>
              <a:t>osnov </a:t>
            </a:r>
            <a:r>
              <a:rPr lang="cs-CZ" dirty="0" smtClean="0"/>
              <a:t>školy, 1924/25</a:t>
            </a:r>
            <a:r>
              <a:rPr lang="cs-CZ" dirty="0"/>
              <a:t>). Koncepce školy byla stanovena tak, aby bylo možné přizpůsobovat učební plán potřebám praxe. Nejstarší učební plán, který se pak po léta osvědčoval, rozdělil školu na dva stupně. První tvořila </a:t>
            </a:r>
            <a:r>
              <a:rPr lang="cs-CZ" b="1" dirty="0"/>
              <a:t>dvouletá přípravka</a:t>
            </a:r>
            <a:r>
              <a:rPr lang="cs-CZ" dirty="0"/>
              <a:t>, v níž se vyučovalo technickým základům kresby, kreslení podle živého modelu, modelování, do kreslení byly zahrnuty i základy malby. Část studia byla věnována i předmětům teoretickým, např. to byla deskriptivní geometrie, nauka o slozích, dějiny uměleckého řemesla, technologie výtvarných materiálů. Po absolvování přípravky bylo možné volit z devíti oborů pokračovacího </a:t>
            </a:r>
            <a:r>
              <a:rPr lang="cs-CZ" b="1" dirty="0"/>
              <a:t>tříletého speciálního studia</a:t>
            </a:r>
            <a:r>
              <a:rPr lang="cs-CZ" dirty="0"/>
              <a:t>. Původní velkorysá koncepce nebyla rozvinuta v plné šíři. Důvodem byly jistě provozní problémy a možná i skutečnost, že některé obory nebyly pro praxi aktuální, dalším důvodem byl i nedostatek učitelů.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82" y="1948296"/>
            <a:ext cx="6005756" cy="447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77" y="2665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>
                <a:solidFill>
                  <a:srgbClr val="FF0000"/>
                </a:solidFill>
              </a:rPr>
              <a:t>Výstava soudobé kultury v Československu 1928</a:t>
            </a:r>
            <a:br>
              <a:rPr lang="cs-CZ" sz="4000" dirty="0" smtClean="0">
                <a:solidFill>
                  <a:srgbClr val="FF0000"/>
                </a:solidFill>
              </a:rPr>
            </a:br>
            <a:r>
              <a:rPr lang="cs-CZ" sz="14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4593" y="1016618"/>
            <a:ext cx="10515600" cy="2436266"/>
          </a:xfrm>
        </p:spPr>
        <p:txBody>
          <a:bodyPr>
            <a:normAutofit/>
          </a:bodyPr>
          <a:lstStyle/>
          <a:p>
            <a:r>
              <a:rPr lang="cs-CZ" dirty="0" smtClean="0"/>
              <a:t>Vybudování brněnského výstaviště (arch. Emil Králík aj.)</a:t>
            </a:r>
          </a:p>
          <a:p>
            <a:r>
              <a:rPr lang="cs-CZ" dirty="0" smtClean="0"/>
              <a:t>Expozice tří kulturních složek, které se prolínaly: vědy, školství a umění</a:t>
            </a:r>
          </a:p>
          <a:p>
            <a:r>
              <a:rPr lang="cs-CZ" dirty="0" smtClean="0"/>
              <a:t>Československé výtvarné umění 1918–1928: 832 prací od 326 autorů, z toho 230 českých, 4 slovenští, 88 německých, po 1 Rusín, Polák a Maďar, zastoupení všech uměleckých generací a tendencí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68" y="3562065"/>
            <a:ext cx="4512485" cy="313166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700" y="3562065"/>
            <a:ext cx="4555149" cy="313166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981" y="3562065"/>
            <a:ext cx="2102391" cy="313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24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Přehled událostí 1914–1928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83140"/>
            <a:ext cx="10707806" cy="4817659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1914-1918: I. světová válka, Brno nebylo přímo zasaženo, ale vysoký počet obětí</a:t>
            </a:r>
          </a:p>
          <a:p>
            <a:r>
              <a:rPr lang="cs-CZ" dirty="0" smtClean="0"/>
              <a:t>1918 </a:t>
            </a:r>
            <a:r>
              <a:rPr lang="it-IT" dirty="0"/>
              <a:t>založena Vysoká škola zvěrolékařská</a:t>
            </a:r>
            <a:endParaRPr lang="cs-CZ" dirty="0" smtClean="0"/>
          </a:p>
          <a:p>
            <a:r>
              <a:rPr lang="cs-CZ" dirty="0" smtClean="0"/>
              <a:t>1919 Velké Brno – připojeno 26 předměstských obcí, česká převaha na radnici</a:t>
            </a:r>
          </a:p>
          <a:p>
            <a:r>
              <a:rPr lang="cs-CZ" dirty="0" smtClean="0"/>
              <a:t>1919 </a:t>
            </a:r>
            <a:r>
              <a:rPr lang="cs-CZ" dirty="0" err="1" smtClean="0"/>
              <a:t>zal</a:t>
            </a:r>
            <a:r>
              <a:rPr lang="cs-CZ" dirty="0" smtClean="0"/>
              <a:t>. Masarykova univerzita, Vysoká škola zemědělská a odbor architektury na ČVŠT (nyní VUT)</a:t>
            </a:r>
          </a:p>
          <a:p>
            <a:r>
              <a:rPr lang="cs-CZ" dirty="0" smtClean="0"/>
              <a:t>1919 </a:t>
            </a:r>
            <a:r>
              <a:rPr lang="cs-CZ" dirty="0" err="1" smtClean="0"/>
              <a:t>zal</a:t>
            </a:r>
            <a:r>
              <a:rPr lang="cs-CZ" dirty="0" smtClean="0"/>
              <a:t>. Klub výtvarných umělců Aleš</a:t>
            </a:r>
          </a:p>
          <a:p>
            <a:r>
              <a:rPr lang="cs-CZ" dirty="0" smtClean="0"/>
              <a:t>1921 </a:t>
            </a:r>
            <a:r>
              <a:rPr lang="it-IT" dirty="0"/>
              <a:t>dějiny umění se stávají vysokoškolským oborem na FF MU</a:t>
            </a:r>
            <a:endParaRPr lang="cs-CZ" dirty="0" smtClean="0"/>
          </a:p>
          <a:p>
            <a:r>
              <a:rPr lang="cs-CZ" dirty="0" smtClean="0"/>
              <a:t>1922 z KVU Aleš se vydělila Skupina výtvarných umělců v Brně</a:t>
            </a:r>
          </a:p>
          <a:p>
            <a:r>
              <a:rPr lang="cs-CZ" dirty="0" smtClean="0"/>
              <a:t>1923 </a:t>
            </a:r>
            <a:r>
              <a:rPr lang="it-IT" dirty="0" smtClean="0"/>
              <a:t>zal</a:t>
            </a:r>
            <a:r>
              <a:rPr lang="cs-CZ" dirty="0" smtClean="0"/>
              <a:t>.</a:t>
            </a:r>
            <a:r>
              <a:rPr lang="it-IT" dirty="0" smtClean="0"/>
              <a:t> </a:t>
            </a:r>
            <a:r>
              <a:rPr lang="it-IT" dirty="0"/>
              <a:t>Brněnský Devětsil </a:t>
            </a:r>
            <a:endParaRPr lang="cs-CZ" dirty="0" smtClean="0"/>
          </a:p>
          <a:p>
            <a:r>
              <a:rPr lang="cs-CZ" dirty="0" smtClean="0"/>
              <a:t>1924 Škola uměleckých řemesel zahájila svoji činnost (později ŠUŘ, SŠUD)</a:t>
            </a:r>
          </a:p>
          <a:p>
            <a:r>
              <a:rPr lang="cs-CZ" dirty="0" smtClean="0"/>
              <a:t>1928 Brno se stalo hlavním městem země Moravskoslezské (Slezsko bylo připojeno k Moravě), zákon byl schválen r. 1927, zánik zemského uspořádání 31. 12. 1948</a:t>
            </a:r>
          </a:p>
        </p:txBody>
      </p:sp>
    </p:spTree>
    <p:extLst>
      <p:ext uri="{BB962C8B-B14F-4D97-AF65-F5344CB8AC3E}">
        <p14:creationId xmlns:p14="http://schemas.microsoft.com/office/powerpoint/2010/main" val="224875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50" y="232012"/>
            <a:ext cx="5129485" cy="640762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856" y="232012"/>
            <a:ext cx="4534306" cy="307841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856" y="3614312"/>
            <a:ext cx="4534306" cy="302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35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Přehled událostí </a:t>
            </a:r>
            <a:r>
              <a:rPr lang="cs-CZ" dirty="0" smtClean="0">
                <a:solidFill>
                  <a:srgbClr val="FF0000"/>
                </a:solidFill>
              </a:rPr>
              <a:t>1928–1948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78691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1928 Výstava soudobé kultury v Československu, otevření </a:t>
            </a:r>
            <a:r>
              <a:rPr lang="cs-CZ" dirty="0" smtClean="0"/>
              <a:t>výstaviště</a:t>
            </a:r>
          </a:p>
          <a:p>
            <a:r>
              <a:rPr lang="cs-CZ" dirty="0" smtClean="0"/>
              <a:t>1937 </a:t>
            </a:r>
            <a:r>
              <a:rPr lang="cs-CZ" dirty="0"/>
              <a:t>počet obyvatel Brna dosahuje 300 </a:t>
            </a:r>
            <a:r>
              <a:rPr lang="cs-CZ" dirty="0" smtClean="0"/>
              <a:t>tisíc</a:t>
            </a:r>
          </a:p>
          <a:p>
            <a:r>
              <a:rPr lang="cs-CZ" dirty="0" smtClean="0"/>
              <a:t>1939 sloučení KVU Aleš a SVU</a:t>
            </a:r>
            <a:endParaRPr lang="cs-CZ" dirty="0"/>
          </a:p>
          <a:p>
            <a:r>
              <a:rPr lang="cs-CZ" dirty="0"/>
              <a:t>1939-1945: II. světová válka, likvidace židovských </a:t>
            </a:r>
            <a:r>
              <a:rPr lang="cs-CZ" dirty="0" smtClean="0"/>
              <a:t>obyvatel, popravy a deportace dalších obyvatel, </a:t>
            </a:r>
            <a:r>
              <a:rPr lang="cs-CZ" dirty="0"/>
              <a:t>Brno bylo zasaženo </a:t>
            </a:r>
            <a:r>
              <a:rPr lang="cs-CZ" dirty="0" smtClean="0"/>
              <a:t>bombardováním</a:t>
            </a:r>
          </a:p>
          <a:p>
            <a:r>
              <a:rPr lang="cs-CZ" dirty="0" smtClean="0"/>
              <a:t>1945-1946 odsun </a:t>
            </a:r>
            <a:r>
              <a:rPr lang="cs-CZ" dirty="0"/>
              <a:t>německých </a:t>
            </a:r>
            <a:r>
              <a:rPr lang="cs-CZ" dirty="0" smtClean="0"/>
              <a:t>obyvatel</a:t>
            </a:r>
          </a:p>
          <a:p>
            <a:r>
              <a:rPr lang="cs-CZ" dirty="0" smtClean="0"/>
              <a:t>1946 </a:t>
            </a:r>
            <a:r>
              <a:rPr lang="cs-CZ" dirty="0" err="1" smtClean="0"/>
              <a:t>zal</a:t>
            </a:r>
            <a:r>
              <a:rPr lang="cs-CZ" dirty="0" smtClean="0"/>
              <a:t>. </a:t>
            </a:r>
            <a:r>
              <a:rPr lang="it-IT" dirty="0" smtClean="0"/>
              <a:t>Blok </a:t>
            </a:r>
            <a:r>
              <a:rPr lang="it-IT" dirty="0"/>
              <a:t>výtvarných umělců moravskoslezských</a:t>
            </a:r>
            <a:endParaRPr lang="cs-CZ" dirty="0"/>
          </a:p>
          <a:p>
            <a:r>
              <a:rPr lang="cs-CZ" dirty="0" smtClean="0"/>
              <a:t>1946-1947 přestavba Jubilejního domu umělců (</a:t>
            </a:r>
            <a:r>
              <a:rPr lang="cs-CZ" dirty="0" err="1" smtClean="0"/>
              <a:t>Künstlerhausu</a:t>
            </a:r>
            <a:r>
              <a:rPr lang="cs-CZ" dirty="0" smtClean="0"/>
              <a:t>) na Dům </a:t>
            </a:r>
            <a:r>
              <a:rPr lang="cs-CZ" dirty="0"/>
              <a:t>umění města </a:t>
            </a:r>
            <a:r>
              <a:rPr lang="cs-CZ" dirty="0" smtClean="0"/>
              <a:t>Brna</a:t>
            </a:r>
            <a:endParaRPr lang="cs-CZ" dirty="0"/>
          </a:p>
          <a:p>
            <a:r>
              <a:rPr lang="cs-CZ" dirty="0" smtClean="0"/>
              <a:t>1947 </a:t>
            </a:r>
            <a:r>
              <a:rPr lang="cs-CZ" dirty="0" err="1" smtClean="0"/>
              <a:t>zal</a:t>
            </a:r>
            <a:r>
              <a:rPr lang="cs-CZ" dirty="0" smtClean="0"/>
              <a:t>. </a:t>
            </a:r>
            <a:r>
              <a:rPr lang="cs-CZ" dirty="0"/>
              <a:t>Katedra výtvarné </a:t>
            </a:r>
            <a:r>
              <a:rPr lang="cs-CZ" dirty="0" smtClean="0"/>
              <a:t>výchovy Pedagogické fakulty MU</a:t>
            </a:r>
          </a:p>
          <a:p>
            <a:r>
              <a:rPr lang="cs-CZ" dirty="0" smtClean="0"/>
              <a:t>1948 </a:t>
            </a:r>
            <a:r>
              <a:rPr lang="it-IT" dirty="0" smtClean="0"/>
              <a:t>Blok </a:t>
            </a:r>
            <a:r>
              <a:rPr lang="it-IT" dirty="0"/>
              <a:t>výtvarných umělců moravskoslezských spojen se Svazem československých výtvarných umělců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901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83" y="300251"/>
            <a:ext cx="4228203" cy="623702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926" y="3521122"/>
            <a:ext cx="2214447" cy="314580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926" y="163774"/>
            <a:ext cx="2214447" cy="314580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465" y="3309583"/>
            <a:ext cx="4463509" cy="3243483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7327465" y="515734"/>
            <a:ext cx="4122315" cy="2277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 kulturních aktivit po roce 1945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Časopis </a:t>
            </a: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Blok, roč. I – III, </a:t>
            </a:r>
            <a:r>
              <a:rPr lang="cs-CZ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        1946/47 </a:t>
            </a: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– 1948/49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Dům umění města Brna po přestavbě arch. B. </a:t>
            </a:r>
            <a:r>
              <a:rPr lang="cs-CZ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Fuchse v l. 1946-47</a:t>
            </a:r>
            <a:endParaRPr lang="cs-CZ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30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>
                <a:solidFill>
                  <a:srgbClr val="FF0000"/>
                </a:solidFill>
              </a:rPr>
              <a:t>Vybrané kulturní a společenské časopisy, které vycházely v Brně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02471"/>
          </a:xfrm>
        </p:spPr>
        <p:txBody>
          <a:bodyPr>
            <a:normAutofit fontScale="85000" lnSpcReduction="10000"/>
          </a:bodyPr>
          <a:lstStyle/>
          <a:p>
            <a:r>
              <a:rPr lang="it-IT" b="1" i="1" dirty="0"/>
              <a:t>Akord</a:t>
            </a:r>
            <a:r>
              <a:rPr lang="it-IT" dirty="0"/>
              <a:t>, 1928-48, orientován na katolickou kulturu, a spíše na starší </a:t>
            </a:r>
            <a:r>
              <a:rPr lang="cs-CZ" dirty="0" err="1" smtClean="0"/>
              <a:t>výtv</a:t>
            </a:r>
            <a:r>
              <a:rPr lang="cs-CZ" dirty="0" smtClean="0"/>
              <a:t>. </a:t>
            </a:r>
            <a:r>
              <a:rPr lang="it-IT" dirty="0" smtClean="0"/>
              <a:t>umění</a:t>
            </a:r>
            <a:endParaRPr lang="cs-CZ" dirty="0"/>
          </a:p>
          <a:p>
            <a:r>
              <a:rPr lang="it-IT" b="1" i="1" dirty="0"/>
              <a:t>Bibliofil</a:t>
            </a:r>
            <a:r>
              <a:rPr lang="it-IT" dirty="0"/>
              <a:t>, 1923-41, od 1931 vycházel v Uherském Hradišti</a:t>
            </a:r>
            <a:endParaRPr lang="cs-CZ" dirty="0"/>
          </a:p>
          <a:p>
            <a:r>
              <a:rPr lang="it-IT" b="1" i="1" dirty="0" smtClean="0"/>
              <a:t>Blok</a:t>
            </a:r>
            <a:r>
              <a:rPr lang="cs-CZ" dirty="0" smtClean="0"/>
              <a:t>. </a:t>
            </a:r>
            <a:r>
              <a:rPr lang="it-IT" i="1" dirty="0" smtClean="0"/>
              <a:t>Časopis </a:t>
            </a:r>
            <a:r>
              <a:rPr lang="it-IT" i="1" dirty="0"/>
              <a:t>pro umění</a:t>
            </a:r>
            <a:r>
              <a:rPr lang="it-IT" dirty="0"/>
              <a:t>, 1946-49, “blok” studií o různých oblastech umění</a:t>
            </a:r>
            <a:endParaRPr lang="cs-CZ" dirty="0"/>
          </a:p>
          <a:p>
            <a:r>
              <a:rPr lang="it-IT" b="1" i="1" dirty="0"/>
              <a:t>Bytová </a:t>
            </a:r>
            <a:r>
              <a:rPr lang="it-IT" b="1" i="1" dirty="0" smtClean="0"/>
              <a:t>kultura</a:t>
            </a:r>
            <a:r>
              <a:rPr lang="cs-CZ" dirty="0" smtClean="0"/>
              <a:t>. </a:t>
            </a:r>
            <a:r>
              <a:rPr lang="it-IT" i="1" dirty="0" smtClean="0"/>
              <a:t>Sborník </a:t>
            </a:r>
            <a:r>
              <a:rPr lang="it-IT" i="1" dirty="0"/>
              <a:t>průmyslového umění</a:t>
            </a:r>
            <a:r>
              <a:rPr lang="it-IT" dirty="0"/>
              <a:t>, 1924-25 (2. ročník až 1934 v Praze)</a:t>
            </a:r>
            <a:endParaRPr lang="cs-CZ" dirty="0"/>
          </a:p>
          <a:p>
            <a:r>
              <a:rPr lang="it-IT" b="1" i="1" dirty="0"/>
              <a:t>Disk</a:t>
            </a:r>
            <a:r>
              <a:rPr lang="it-IT" dirty="0"/>
              <a:t>, </a:t>
            </a:r>
            <a:r>
              <a:rPr lang="it-IT" b="1" i="1" dirty="0"/>
              <a:t>Pásmo</a:t>
            </a:r>
            <a:r>
              <a:rPr lang="it-IT" dirty="0"/>
              <a:t>, 1924-27, časopisy Brněnského </a:t>
            </a:r>
            <a:r>
              <a:rPr lang="it-IT" dirty="0" smtClean="0"/>
              <a:t>Devětsilu</a:t>
            </a:r>
            <a:endParaRPr lang="cs-CZ" dirty="0" smtClean="0"/>
          </a:p>
          <a:p>
            <a:r>
              <a:rPr lang="cs-CZ" b="1" i="1" dirty="0" smtClean="0"/>
              <a:t>Horizont</a:t>
            </a:r>
            <a:r>
              <a:rPr lang="cs-CZ" i="1" dirty="0" smtClean="0"/>
              <a:t>. Revue současné kultury v Československu</a:t>
            </a:r>
            <a:r>
              <a:rPr lang="cs-CZ" dirty="0" smtClean="0"/>
              <a:t>, 1927-31, nová architektura</a:t>
            </a:r>
            <a:endParaRPr lang="cs-CZ" dirty="0"/>
          </a:p>
          <a:p>
            <a:r>
              <a:rPr lang="it-IT" b="1" i="1" dirty="0" smtClean="0"/>
              <a:t>Index</a:t>
            </a:r>
            <a:r>
              <a:rPr lang="cs-CZ" dirty="0" smtClean="0"/>
              <a:t>. </a:t>
            </a:r>
            <a:r>
              <a:rPr lang="it-IT" i="1" dirty="0" smtClean="0"/>
              <a:t>Leták </a:t>
            </a:r>
            <a:r>
              <a:rPr lang="it-IT" i="1" dirty="0"/>
              <a:t>kulturní informace</a:t>
            </a:r>
            <a:r>
              <a:rPr lang="it-IT" dirty="0"/>
              <a:t> (později </a:t>
            </a:r>
            <a:r>
              <a:rPr lang="it-IT" i="1" dirty="0"/>
              <a:t>List pro kulturní politiku</a:t>
            </a:r>
            <a:r>
              <a:rPr lang="it-IT" dirty="0"/>
              <a:t>), 1929-39</a:t>
            </a:r>
            <a:endParaRPr lang="cs-CZ" dirty="0"/>
          </a:p>
          <a:p>
            <a:r>
              <a:rPr lang="it-IT" b="1" i="1" dirty="0"/>
              <a:t>Měsíc</a:t>
            </a:r>
            <a:r>
              <a:rPr lang="it-IT" dirty="0"/>
              <a:t> / </a:t>
            </a:r>
            <a:r>
              <a:rPr lang="it-IT" b="1" i="1" dirty="0"/>
              <a:t>Der </a:t>
            </a:r>
            <a:r>
              <a:rPr lang="it-IT" b="1" i="1" dirty="0" smtClean="0"/>
              <a:t>Monat</a:t>
            </a:r>
            <a:r>
              <a:rPr lang="cs-CZ" dirty="0" smtClean="0"/>
              <a:t>. </a:t>
            </a:r>
            <a:r>
              <a:rPr lang="it-IT" i="1" dirty="0" smtClean="0"/>
              <a:t>Ilustrovaná </a:t>
            </a:r>
            <a:r>
              <a:rPr lang="it-IT" i="1" dirty="0"/>
              <a:t>společenská revue</a:t>
            </a:r>
            <a:r>
              <a:rPr lang="it-IT" dirty="0"/>
              <a:t>, 1932-41</a:t>
            </a:r>
            <a:endParaRPr lang="cs-CZ" dirty="0"/>
          </a:p>
          <a:p>
            <a:r>
              <a:rPr lang="it-IT" b="1" i="1" dirty="0" smtClean="0"/>
              <a:t>Salon</a:t>
            </a:r>
            <a:r>
              <a:rPr lang="cs-CZ" dirty="0" smtClean="0"/>
              <a:t>. </a:t>
            </a:r>
            <a:r>
              <a:rPr lang="it-IT" i="1" dirty="0" smtClean="0"/>
              <a:t>Společnost</a:t>
            </a:r>
            <a:r>
              <a:rPr lang="it-IT" i="1" dirty="0"/>
              <a:t>, sport, divadlo, film, moda, výtvarné umění</a:t>
            </a:r>
            <a:r>
              <a:rPr lang="it-IT" dirty="0"/>
              <a:t>, 1922-43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Pozn.: Dále je třeba připomenout </a:t>
            </a:r>
            <a:r>
              <a:rPr lang="it-IT" b="1" i="1" dirty="0" smtClean="0"/>
              <a:t>Host</a:t>
            </a:r>
            <a:r>
              <a:rPr lang="cs-CZ" i="1" dirty="0" smtClean="0"/>
              <a:t>.</a:t>
            </a:r>
            <a:r>
              <a:rPr lang="it-IT" i="1" dirty="0" smtClean="0"/>
              <a:t> </a:t>
            </a:r>
            <a:r>
              <a:rPr lang="it-IT" i="1" dirty="0"/>
              <a:t>Měsíčník Literární skupiny</a:t>
            </a:r>
            <a:r>
              <a:rPr lang="it-IT" dirty="0"/>
              <a:t>, </a:t>
            </a:r>
            <a:r>
              <a:rPr lang="it-IT" dirty="0" smtClean="0"/>
              <a:t>1921-29</a:t>
            </a:r>
            <a:r>
              <a:rPr lang="cs-CZ" dirty="0" smtClean="0"/>
              <a:t>.</a:t>
            </a:r>
            <a:r>
              <a:rPr lang="it-IT" dirty="0" smtClean="0"/>
              <a:t> </a:t>
            </a:r>
            <a:r>
              <a:rPr lang="cs-CZ" dirty="0" smtClean="0"/>
              <a:t>V</a:t>
            </a:r>
            <a:r>
              <a:rPr lang="it-IT" dirty="0" smtClean="0"/>
              <a:t>ycházel </a:t>
            </a:r>
            <a:r>
              <a:rPr lang="it-IT" dirty="0"/>
              <a:t>v Hranicích, Přerově a v </a:t>
            </a:r>
            <a:r>
              <a:rPr lang="it-IT" dirty="0" smtClean="0"/>
              <a:t>Praze</a:t>
            </a:r>
            <a:r>
              <a:rPr lang="cs-CZ" dirty="0" smtClean="0"/>
              <a:t> se </a:t>
            </a:r>
            <a:r>
              <a:rPr lang="it-IT" dirty="0" smtClean="0"/>
              <a:t>zastoupeni</a:t>
            </a:r>
            <a:r>
              <a:rPr lang="cs-CZ" dirty="0" smtClean="0"/>
              <a:t>m</a:t>
            </a:r>
            <a:r>
              <a:rPr lang="it-IT" dirty="0" smtClean="0"/>
              <a:t> mno</a:t>
            </a:r>
            <a:r>
              <a:rPr lang="cs-CZ" dirty="0" smtClean="0"/>
              <a:t>ha</a:t>
            </a:r>
            <a:r>
              <a:rPr lang="it-IT" dirty="0" smtClean="0"/>
              <a:t> brněn</a:t>
            </a:r>
            <a:r>
              <a:rPr lang="cs-CZ" dirty="0" err="1" smtClean="0"/>
              <a:t>ských</a:t>
            </a:r>
            <a:r>
              <a:rPr lang="it-IT" dirty="0" smtClean="0"/>
              <a:t> auto</a:t>
            </a:r>
            <a:r>
              <a:rPr lang="cs-CZ" dirty="0" err="1" smtClean="0"/>
              <a:t>rů</a:t>
            </a:r>
            <a:r>
              <a:rPr lang="it-IT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842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K</a:t>
            </a:r>
            <a:r>
              <a:rPr lang="it-IT" dirty="0" smtClean="0">
                <a:solidFill>
                  <a:srgbClr val="FF0000"/>
                </a:solidFill>
              </a:rPr>
              <a:t>ulturní </a:t>
            </a:r>
            <a:r>
              <a:rPr lang="it-IT" dirty="0">
                <a:solidFill>
                  <a:srgbClr val="FF0000"/>
                </a:solidFill>
              </a:rPr>
              <a:t>a společenské </a:t>
            </a:r>
            <a:r>
              <a:rPr lang="it-IT" dirty="0" smtClean="0">
                <a:solidFill>
                  <a:srgbClr val="FF0000"/>
                </a:solidFill>
              </a:rPr>
              <a:t>časopisy</a:t>
            </a:r>
            <a:endParaRPr lang="cs-CZ" dirty="0"/>
          </a:p>
        </p:txBody>
      </p:sp>
      <p:pic>
        <p:nvPicPr>
          <p:cNvPr id="1027" name="Picture 3" descr="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95" y="1417732"/>
            <a:ext cx="3228169" cy="430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647795" y="5830249"/>
            <a:ext cx="68994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</a:rPr>
              <a:t>Redakce Indexu se radí nad rozpočtem (zleva B. Fuchs, B. </a:t>
            </a:r>
            <a:r>
              <a:rPr lang="it-IT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Václa</a:t>
            </a:r>
            <a:r>
              <a:rPr lang="cs-CZ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lang="it-IT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vek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</a:rPr>
              <a:t>, V. Helfert, J. L. Fischer), karikatura Jar. Krále, 30. </a:t>
            </a:r>
            <a:r>
              <a:rPr lang="it-IT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léta</a:t>
            </a:r>
            <a:endParaRPr lang="cs-CZ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cs-CZ" dirty="0" smtClean="0">
                <a:latin typeface="Arial" panose="020B0604020202020204" pitchFamily="34" charset="0"/>
              </a:rPr>
              <a:t>V redakci krajinského listu, dtto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403" y="1417732"/>
            <a:ext cx="2758440" cy="4300728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7995818" y="6029332"/>
            <a:ext cx="3638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anose="020B0604020202020204" pitchFamily="34" charset="0"/>
              </a:rPr>
              <a:t>Vydavatel Bohuslav </a:t>
            </a:r>
            <a:r>
              <a:rPr lang="cs-CZ" dirty="0" err="1" smtClean="0">
                <a:latin typeface="Arial" panose="020B0604020202020204" pitchFamily="34" charset="0"/>
              </a:rPr>
              <a:t>Kylian</a:t>
            </a:r>
            <a:r>
              <a:rPr lang="cs-CZ" dirty="0" smtClean="0">
                <a:latin typeface="Arial" panose="020B0604020202020204" pitchFamily="34" charset="0"/>
              </a:rPr>
              <a:t> s chotí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719" y="1417732"/>
            <a:ext cx="3151261" cy="430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77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Lidové noviny – brněnská redakce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436057" cy="453423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Deník, vycházel v Brně v l. 1893-1945, vydavatelem byl Adolf Stránský, pak jeho syn Jaroslav. 1920 </a:t>
            </a:r>
            <a:r>
              <a:rPr lang="cs-CZ" dirty="0" err="1" smtClean="0"/>
              <a:t>zal</a:t>
            </a:r>
            <a:r>
              <a:rPr lang="cs-CZ" dirty="0" smtClean="0"/>
              <a:t>. filiálka v Praze, poté i v jiných městech.</a:t>
            </a:r>
          </a:p>
          <a:p>
            <a:r>
              <a:rPr lang="cs-CZ" dirty="0" smtClean="0"/>
              <a:t>V meziválečném období byli šéfredaktory Arnošt Heinrich (+ 1933) </a:t>
            </a:r>
            <a:r>
              <a:rPr lang="cs-CZ" dirty="0"/>
              <a:t>a Eduard Bass, </a:t>
            </a:r>
            <a:r>
              <a:rPr lang="cs-CZ" dirty="0" smtClean="0"/>
              <a:t>redaktory a přispěvateli Rudolf </a:t>
            </a:r>
            <a:r>
              <a:rPr lang="cs-CZ" dirty="0" err="1" smtClean="0"/>
              <a:t>Těsnohlídek</a:t>
            </a:r>
            <a:r>
              <a:rPr lang="cs-CZ" dirty="0" smtClean="0"/>
              <a:t>, Jiří Mahen, Edvard Valenta a řada dalších</a:t>
            </a:r>
            <a:r>
              <a:rPr lang="cs-CZ" dirty="0"/>
              <a:t>;</a:t>
            </a:r>
            <a:r>
              <a:rPr lang="cs-CZ" dirty="0" smtClean="0"/>
              <a:t> </a:t>
            </a:r>
            <a:r>
              <a:rPr lang="cs-CZ" dirty="0"/>
              <a:t>v</a:t>
            </a:r>
            <a:r>
              <a:rPr lang="cs-CZ" dirty="0" smtClean="0"/>
              <a:t> Praze Bass, Karel Čapek, Karel Poláček aj.</a:t>
            </a:r>
          </a:p>
          <a:p>
            <a:r>
              <a:rPr lang="cs-CZ" dirty="0" smtClean="0"/>
              <a:t>Na grafické úpravě se podíleli Jaroslav Benda a Eduard </a:t>
            </a:r>
            <a:r>
              <a:rPr lang="cs-CZ" dirty="0" err="1" smtClean="0"/>
              <a:t>Milén</a:t>
            </a:r>
            <a:r>
              <a:rPr lang="cs-CZ" dirty="0" smtClean="0"/>
              <a:t>. Kresbami přispívali </a:t>
            </a:r>
            <a:r>
              <a:rPr lang="cs-CZ" dirty="0" err="1" smtClean="0"/>
              <a:t>Milén</a:t>
            </a:r>
            <a:r>
              <a:rPr lang="cs-CZ" dirty="0" smtClean="0"/>
              <a:t>, Hugo </a:t>
            </a:r>
            <a:r>
              <a:rPr lang="cs-CZ" dirty="0" err="1" smtClean="0"/>
              <a:t>Boettinger</a:t>
            </a:r>
            <a:r>
              <a:rPr lang="cs-CZ" dirty="0" smtClean="0"/>
              <a:t>, Stanislav Lolek, Ondřej Sekora, Josef Čapek aj.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547" y="1576789"/>
            <a:ext cx="3450083" cy="478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16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Klub výtvarných umělců Aleš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8171" y="2797791"/>
            <a:ext cx="10855657" cy="3712192"/>
          </a:xfrm>
        </p:spPr>
        <p:txBody>
          <a:bodyPr>
            <a:normAutofit fontScale="85000" lnSpcReduction="20000"/>
          </a:bodyPr>
          <a:lstStyle/>
          <a:p>
            <a:r>
              <a:rPr lang="it-IT" dirty="0"/>
              <a:t>založen </a:t>
            </a:r>
            <a:r>
              <a:rPr lang="cs-CZ" dirty="0" smtClean="0"/>
              <a:t>1919 – </a:t>
            </a:r>
            <a:r>
              <a:rPr lang="it-IT" dirty="0" smtClean="0"/>
              <a:t>transformací výtv</a:t>
            </a:r>
            <a:r>
              <a:rPr lang="cs-CZ" dirty="0" err="1" smtClean="0"/>
              <a:t>arného</a:t>
            </a:r>
            <a:r>
              <a:rPr lang="it-IT" dirty="0" smtClean="0"/>
              <a:t> odboru </a:t>
            </a:r>
            <a:r>
              <a:rPr lang="it-IT" dirty="0"/>
              <a:t>Klubu přátel </a:t>
            </a:r>
            <a:r>
              <a:rPr lang="it-IT" dirty="0" smtClean="0"/>
              <a:t>umění</a:t>
            </a:r>
            <a:endParaRPr lang="cs-CZ" dirty="0" smtClean="0"/>
          </a:p>
          <a:p>
            <a:r>
              <a:rPr lang="cs-CZ" dirty="0" smtClean="0"/>
              <a:t>prvním </a:t>
            </a:r>
            <a:r>
              <a:rPr lang="it-IT" dirty="0" smtClean="0"/>
              <a:t>předsedou </a:t>
            </a:r>
            <a:r>
              <a:rPr lang="cs-CZ" dirty="0" smtClean="0"/>
              <a:t>byl </a:t>
            </a:r>
            <a:r>
              <a:rPr lang="it-IT" dirty="0" smtClean="0"/>
              <a:t>arch</a:t>
            </a:r>
            <a:r>
              <a:rPr lang="cs-CZ" dirty="0" err="1" smtClean="0"/>
              <a:t>itekt</a:t>
            </a:r>
            <a:r>
              <a:rPr lang="it-IT" dirty="0" smtClean="0"/>
              <a:t> </a:t>
            </a:r>
            <a:r>
              <a:rPr lang="it-IT" dirty="0"/>
              <a:t>Valentin </a:t>
            </a:r>
            <a:r>
              <a:rPr lang="it-IT" dirty="0" smtClean="0"/>
              <a:t>Hrdlička</a:t>
            </a:r>
            <a:r>
              <a:rPr lang="cs-CZ" dirty="0" smtClean="0"/>
              <a:t>, jednatelem malíř Josef Šíma</a:t>
            </a:r>
          </a:p>
          <a:p>
            <a:r>
              <a:rPr lang="cs-CZ" dirty="0" smtClean="0"/>
              <a:t>1923 otevření výstavního pavilonu KVU Aleš na Žerotínově náměstí</a:t>
            </a:r>
          </a:p>
          <a:p>
            <a:r>
              <a:rPr lang="cs-CZ" dirty="0" smtClean="0"/>
              <a:t>po odchodu části členů do Skupiny výtvarných umělců v Brně v r. 1922 získal pověst konzervativního uměleckého uskupení</a:t>
            </a:r>
          </a:p>
          <a:p>
            <a:r>
              <a:rPr lang="cs-CZ" dirty="0" smtClean="0"/>
              <a:t>Brněnští členové: Helena </a:t>
            </a:r>
            <a:r>
              <a:rPr lang="cs-CZ" dirty="0" err="1" smtClean="0"/>
              <a:t>Bochořáková</a:t>
            </a:r>
            <a:r>
              <a:rPr lang="cs-CZ" dirty="0" smtClean="0"/>
              <a:t> Ditrichová, Petr </a:t>
            </a:r>
            <a:r>
              <a:rPr lang="cs-CZ" dirty="0" err="1" smtClean="0"/>
              <a:t>Dillinger</a:t>
            </a:r>
            <a:r>
              <a:rPr lang="cs-CZ" dirty="0" smtClean="0"/>
              <a:t>, Emil Hlavica, František Hlavica, František Hořava, V. H. Mach, František Podešva (též v Praze), Jaroslav Syřiště, Josef Zamazal aj.</a:t>
            </a:r>
          </a:p>
          <a:p>
            <a:r>
              <a:rPr lang="cs-CZ" dirty="0" smtClean="0"/>
              <a:t>1923 založen Pražský Aleš (existoval do r. 1948)</a:t>
            </a:r>
          </a:p>
          <a:p>
            <a:r>
              <a:rPr lang="cs-CZ" dirty="0" smtClean="0"/>
              <a:t>1939 Spolek výtvarných umělců moravskoslezských Aleš – spojením KVU Aleš a SVU, od 1946 Blok výtvarných umělců země moravskoslezské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63" y="259306"/>
            <a:ext cx="3506337" cy="234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4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1081</Words>
  <Application>Microsoft Office PowerPoint</Application>
  <PresentationFormat>Širokoúhlá obrazovka</PresentationFormat>
  <Paragraphs>66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Motiv Office</vt:lpstr>
      <vt:lpstr>Výtvarná kultura Brna v letech 1918–1948 </vt:lpstr>
      <vt:lpstr>Přehled událostí 1914–1928 </vt:lpstr>
      <vt:lpstr>Prezentace aplikace PowerPoint</vt:lpstr>
      <vt:lpstr>Přehled událostí 1928–1948</vt:lpstr>
      <vt:lpstr>Prezentace aplikace PowerPoint</vt:lpstr>
      <vt:lpstr>Vybrané kulturní a společenské časopisy, které vycházely v Brně</vt:lpstr>
      <vt:lpstr>Kulturní a společenské časopisy</vt:lpstr>
      <vt:lpstr>Lidové noviny – brněnská redakce</vt:lpstr>
      <vt:lpstr>Klub výtvarných umělců Aleš</vt:lpstr>
      <vt:lpstr>Sdružování brněnských českých umělců</vt:lpstr>
      <vt:lpstr>Prezentace aplikace PowerPoint</vt:lpstr>
      <vt:lpstr>Skupina výtvarných umělců v Brně</vt:lpstr>
      <vt:lpstr>Prezentace aplikace PowerPoint</vt:lpstr>
      <vt:lpstr>Škola uměleckých řemesel</vt:lpstr>
      <vt:lpstr>Výstava soudobé kultury v Československu 1928 -</vt:lpstr>
    </vt:vector>
  </TitlesOfParts>
  <Company>FFMU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Výtvarná kultura Brna v letech 1918–1948</dc:title>
  <dc:creator>user</dc:creator>
  <cp:lastModifiedBy>user</cp:lastModifiedBy>
  <cp:revision>28</cp:revision>
  <dcterms:created xsi:type="dcterms:W3CDTF">2018-04-04T15:19:24Z</dcterms:created>
  <dcterms:modified xsi:type="dcterms:W3CDTF">2021-03-10T16:35:19Z</dcterms:modified>
</cp:coreProperties>
</file>