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7" r:id="rId11"/>
    <p:sldId id="265" r:id="rId12"/>
    <p:sldId id="266" r:id="rId13"/>
    <p:sldId id="283" r:id="rId14"/>
    <p:sldId id="268" r:id="rId15"/>
    <p:sldId id="270" r:id="rId16"/>
    <p:sldId id="269" r:id="rId17"/>
    <p:sldId id="271" r:id="rId18"/>
    <p:sldId id="272" r:id="rId19"/>
    <p:sldId id="273" r:id="rId20"/>
    <p:sldId id="277" r:id="rId21"/>
    <p:sldId id="275" r:id="rId22"/>
    <p:sldId id="276" r:id="rId23"/>
    <p:sldId id="280" r:id="rId24"/>
    <p:sldId id="281" r:id="rId25"/>
    <p:sldId id="278" r:id="rId26"/>
    <p:sldId id="279" r:id="rId27"/>
    <p:sldId id="282" r:id="rId28"/>
    <p:sldId id="284" r:id="rId29"/>
    <p:sldId id="285" r:id="rId3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30E4-F16E-4D18-BFEC-2D536F8F8366}" type="datetimeFigureOut">
              <a:rPr lang="cs-CZ" smtClean="0"/>
              <a:t>11. 3. 2021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5D21B-6F3E-4DFD-B202-B8C6193467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0097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147B03BF-C4EE-4458-83FA-741433B3945B}" type="slidenum">
              <a:rPr lang="cs-CZ" altLang="cs-CZ" sz="1200"/>
              <a:pPr eaLnBrk="1" hangingPunct="1"/>
              <a:t>27</a:t>
            </a:fld>
            <a:endParaRPr lang="cs-CZ" altLang="cs-CZ" sz="120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174024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64796-84CD-48E7-B655-78870A324541}" type="datetimeFigureOut">
              <a:rPr lang="cs-CZ" smtClean="0"/>
              <a:t>11. 3. 2021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79F9C-73B3-4C1B-A0E1-6A05828B51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2740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64796-84CD-48E7-B655-78870A324541}" type="datetimeFigureOut">
              <a:rPr lang="cs-CZ" smtClean="0"/>
              <a:t>11. 3. 2021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79F9C-73B3-4C1B-A0E1-6A05828B51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7520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64796-84CD-48E7-B655-78870A324541}" type="datetimeFigureOut">
              <a:rPr lang="cs-CZ" smtClean="0"/>
              <a:t>11. 3. 2021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79F9C-73B3-4C1B-A0E1-6A05828B51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1864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92FC4A-4170-487D-9603-8888D41465A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91689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64796-84CD-48E7-B655-78870A324541}" type="datetimeFigureOut">
              <a:rPr lang="cs-CZ" smtClean="0"/>
              <a:t>11. 3. 2021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79F9C-73B3-4C1B-A0E1-6A05828B51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912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64796-84CD-48E7-B655-78870A324541}" type="datetimeFigureOut">
              <a:rPr lang="cs-CZ" smtClean="0"/>
              <a:t>11. 3. 2021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79F9C-73B3-4C1B-A0E1-6A05828B51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7770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64796-84CD-48E7-B655-78870A324541}" type="datetimeFigureOut">
              <a:rPr lang="cs-CZ" smtClean="0"/>
              <a:t>11. 3. 2021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79F9C-73B3-4C1B-A0E1-6A05828B51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1546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64796-84CD-48E7-B655-78870A324541}" type="datetimeFigureOut">
              <a:rPr lang="cs-CZ" smtClean="0"/>
              <a:t>11. 3. 2021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79F9C-73B3-4C1B-A0E1-6A05828B51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8539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64796-84CD-48E7-B655-78870A324541}" type="datetimeFigureOut">
              <a:rPr lang="cs-CZ" smtClean="0"/>
              <a:t>11. 3. 2021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79F9C-73B3-4C1B-A0E1-6A05828B51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9874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64796-84CD-48E7-B655-78870A324541}" type="datetimeFigureOut">
              <a:rPr lang="cs-CZ" smtClean="0"/>
              <a:t>11. 3. 2021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79F9C-73B3-4C1B-A0E1-6A05828B51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1431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64796-84CD-48E7-B655-78870A324541}" type="datetimeFigureOut">
              <a:rPr lang="cs-CZ" smtClean="0"/>
              <a:t>11. 3. 2021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79F9C-73B3-4C1B-A0E1-6A05828B51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5072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64796-84CD-48E7-B655-78870A324541}" type="datetimeFigureOut">
              <a:rPr lang="cs-CZ" smtClean="0"/>
              <a:t>11. 3. 2021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79F9C-73B3-4C1B-A0E1-6A05828B51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8249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64796-84CD-48E7-B655-78870A324541}" type="datetimeFigureOut">
              <a:rPr lang="cs-CZ" smtClean="0"/>
              <a:t>11. 3. 2021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579F9C-73B3-4C1B-A0E1-6A05828B51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824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14650" y="194315"/>
            <a:ext cx="9144000" cy="2387600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Výtvarná kultura Brna            1948-2020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4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20" b="18736"/>
          <a:stretch/>
        </p:blipFill>
        <p:spPr bwMode="auto">
          <a:xfrm>
            <a:off x="1787856" y="2797792"/>
            <a:ext cx="7997588" cy="3343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697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43" y="0"/>
            <a:ext cx="10058400" cy="673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14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43745" y="774557"/>
            <a:ext cx="5714521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Výtvarná díla ve veřejném prostoru: </a:t>
            </a:r>
            <a:r>
              <a:rPr lang="cs-CZ" sz="4000" dirty="0" smtClean="0">
                <a:solidFill>
                  <a:srgbClr val="FF0000"/>
                </a:solidFill>
              </a:rPr>
              <a:t>60</a:t>
            </a:r>
            <a:r>
              <a:rPr lang="cs-CZ" sz="4000" dirty="0">
                <a:solidFill>
                  <a:srgbClr val="FF0000"/>
                </a:solidFill>
              </a:rPr>
              <a:t>. léta</a:t>
            </a:r>
            <a:endParaRPr lang="cs-CZ" sz="4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7" y="573177"/>
            <a:ext cx="4490112" cy="593276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745" y="2643465"/>
            <a:ext cx="5714521" cy="386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0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60961" y="1429650"/>
            <a:ext cx="3261816" cy="1325563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FF0000"/>
                </a:solidFill>
              </a:rPr>
              <a:t>Výtvarná díla ve veřejném prostoru: 60</a:t>
            </a:r>
            <a:r>
              <a:rPr lang="cs-CZ" dirty="0" smtClean="0">
                <a:solidFill>
                  <a:srgbClr val="FF0000"/>
                </a:solidFill>
              </a:rPr>
              <a:t>./70. </a:t>
            </a:r>
            <a:r>
              <a:rPr lang="cs-CZ" dirty="0">
                <a:solidFill>
                  <a:srgbClr val="FF0000"/>
                </a:solidFill>
              </a:rPr>
              <a:t>léta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752" y="3823285"/>
            <a:ext cx="3522392" cy="271617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79" y="365125"/>
            <a:ext cx="3944107" cy="628310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6"/>
          <a:stretch/>
        </p:blipFill>
        <p:spPr>
          <a:xfrm>
            <a:off x="8058752" y="365189"/>
            <a:ext cx="3522392" cy="314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2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7081132" y="898052"/>
            <a:ext cx="26724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Fotografie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Karel Otto Hrubý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Skupina Epos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96" y="998362"/>
            <a:ext cx="5946866" cy="483620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288" y="2248808"/>
            <a:ext cx="5020057" cy="358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85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Léta </a:t>
            </a:r>
            <a:r>
              <a:rPr lang="cs-CZ" dirty="0" smtClean="0">
                <a:solidFill>
                  <a:srgbClr val="FF0000"/>
                </a:solidFill>
              </a:rPr>
              <a:t>1970-1989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381466" cy="4351338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Výtvarné školy: ŠUŘ, </a:t>
            </a:r>
            <a:r>
              <a:rPr lang="cs-CZ" dirty="0" err="1"/>
              <a:t>PedF</a:t>
            </a:r>
            <a:r>
              <a:rPr lang="cs-CZ" dirty="0"/>
              <a:t> MU – KVV, FF MU – DU </a:t>
            </a:r>
          </a:p>
          <a:p>
            <a:r>
              <a:rPr lang="cs-CZ" dirty="0"/>
              <a:t>Instituce: Dům umění města </a:t>
            </a:r>
            <a:r>
              <a:rPr lang="cs-CZ" dirty="0" smtClean="0"/>
              <a:t>Brna (Jiří </a:t>
            </a:r>
            <a:r>
              <a:rPr lang="cs-CZ" dirty="0" err="1" smtClean="0"/>
              <a:t>Valoch</a:t>
            </a:r>
            <a:r>
              <a:rPr lang="cs-CZ" dirty="0" smtClean="0"/>
              <a:t>), Moravská </a:t>
            </a:r>
            <a:r>
              <a:rPr lang="cs-CZ" dirty="0"/>
              <a:t>galerie v </a:t>
            </a:r>
            <a:r>
              <a:rPr lang="cs-CZ" dirty="0" smtClean="0"/>
              <a:t>Brně, Galerie mladých (</a:t>
            </a:r>
            <a:r>
              <a:rPr lang="cs-CZ" dirty="0" err="1" smtClean="0"/>
              <a:t>zal</a:t>
            </a:r>
            <a:r>
              <a:rPr lang="cs-CZ" dirty="0" smtClean="0"/>
              <a:t>. 1973 v rámci Městského kulturního střediska), Galerie Na bidýlku (</a:t>
            </a:r>
            <a:r>
              <a:rPr lang="cs-CZ" dirty="0" err="1" smtClean="0"/>
              <a:t>zal</a:t>
            </a:r>
            <a:r>
              <a:rPr lang="cs-CZ" dirty="0" smtClean="0"/>
              <a:t>. 1986 Karlem </a:t>
            </a:r>
            <a:r>
              <a:rPr lang="cs-CZ" dirty="0" err="1" smtClean="0"/>
              <a:t>Tutschem</a:t>
            </a:r>
            <a:r>
              <a:rPr lang="cs-CZ" dirty="0" smtClean="0"/>
              <a:t> na Václavské ul.), Galerie Drogerie Zlevněné zboží (</a:t>
            </a:r>
            <a:r>
              <a:rPr lang="cs-CZ" dirty="0" err="1" smtClean="0"/>
              <a:t>zal</a:t>
            </a:r>
            <a:r>
              <a:rPr lang="cs-CZ" dirty="0" smtClean="0"/>
              <a:t>. 1987 Petrem Oslzlým) aj.</a:t>
            </a:r>
          </a:p>
          <a:p>
            <a:r>
              <a:rPr lang="cs-CZ" dirty="0" smtClean="0"/>
              <a:t>Sdružení Otevřený dialog (</a:t>
            </a:r>
            <a:r>
              <a:rPr lang="cs-CZ" dirty="0" err="1" smtClean="0"/>
              <a:t>zal</a:t>
            </a:r>
            <a:r>
              <a:rPr lang="cs-CZ" dirty="0" smtClean="0"/>
              <a:t>. 1988), výtvarná skupina Bratrstvo (1989-93), nakladatelské družstvo Atlantis (</a:t>
            </a:r>
            <a:r>
              <a:rPr lang="cs-CZ" dirty="0" err="1" smtClean="0"/>
              <a:t>zal</a:t>
            </a:r>
            <a:r>
              <a:rPr lang="cs-CZ" dirty="0" smtClean="0"/>
              <a:t>. 1989)</a:t>
            </a:r>
          </a:p>
          <a:p>
            <a:r>
              <a:rPr lang="cs-CZ" dirty="0" smtClean="0"/>
              <a:t>Kluby: Mladí </a:t>
            </a:r>
            <a:r>
              <a:rPr lang="cs-CZ" dirty="0"/>
              <a:t>přátelé výtvarného umění (MPVU), </a:t>
            </a:r>
            <a:r>
              <a:rPr lang="cs-CZ" dirty="0" smtClean="0"/>
              <a:t>Klub </a:t>
            </a:r>
            <a:r>
              <a:rPr lang="cs-CZ" dirty="0"/>
              <a:t>přátel výtvarného umění (KPVU</a:t>
            </a:r>
            <a:r>
              <a:rPr lang="cs-CZ" dirty="0" smtClean="0"/>
              <a:t>).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916" y="434314"/>
            <a:ext cx="4111116" cy="593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7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85" y="272954"/>
            <a:ext cx="7209938" cy="62506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224" y="2523992"/>
            <a:ext cx="3751624" cy="399963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224" y="272954"/>
            <a:ext cx="1465692" cy="202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74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91333"/>
            <a:ext cx="5753669" cy="1325563"/>
          </a:xfrm>
        </p:spPr>
        <p:txBody>
          <a:bodyPr>
            <a:normAutofit/>
          </a:bodyPr>
          <a:lstStyle/>
          <a:p>
            <a:r>
              <a:rPr lang="cs-CZ" sz="4000" dirty="0" smtClean="0">
                <a:solidFill>
                  <a:srgbClr val="FF0000"/>
                </a:solidFill>
              </a:rPr>
              <a:t>Divadlo (Husa) na provázku v DUMB</a:t>
            </a:r>
            <a:endParaRPr lang="cs-CZ" sz="4000" dirty="0">
              <a:solidFill>
                <a:srgbClr val="FF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263" y="3367422"/>
            <a:ext cx="3262237" cy="316345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263" y="191333"/>
            <a:ext cx="3267630" cy="2998710"/>
          </a:xfrm>
          <a:prstGeom prst="rect">
            <a:avLst/>
          </a:prstGeom>
        </p:spPr>
      </p:pic>
      <p:pic>
        <p:nvPicPr>
          <p:cNvPr id="1026" name="Picture 2" descr="DSC_00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6588907" cy="484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623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Výtvarná díla ve veřejném prostoru: </a:t>
            </a:r>
            <a:r>
              <a:rPr lang="cs-CZ" sz="4000" dirty="0" smtClean="0">
                <a:solidFill>
                  <a:srgbClr val="FF0000"/>
                </a:solidFill>
              </a:rPr>
              <a:t>70</a:t>
            </a:r>
            <a:r>
              <a:rPr lang="cs-CZ" sz="4000" dirty="0">
                <a:solidFill>
                  <a:srgbClr val="FF0000"/>
                </a:solidFill>
              </a:rPr>
              <a:t>. </a:t>
            </a:r>
            <a:r>
              <a:rPr lang="cs-CZ" sz="4000" dirty="0" smtClean="0">
                <a:solidFill>
                  <a:srgbClr val="FF0000"/>
                </a:solidFill>
              </a:rPr>
              <a:t>léta</a:t>
            </a:r>
            <a:br>
              <a:rPr lang="cs-CZ" sz="4000" dirty="0" smtClean="0">
                <a:solidFill>
                  <a:srgbClr val="FF0000"/>
                </a:solidFill>
              </a:rPr>
            </a:br>
            <a:r>
              <a:rPr lang="cs-CZ" sz="4000" dirty="0" smtClean="0">
                <a:solidFill>
                  <a:srgbClr val="FF0000"/>
                </a:solidFill>
              </a:rPr>
              <a:t>B. Matal</a:t>
            </a:r>
            <a:endParaRPr lang="cs-CZ" sz="4000" dirty="0"/>
          </a:p>
        </p:txBody>
      </p:sp>
      <p:pic>
        <p:nvPicPr>
          <p:cNvPr id="1026" name="Picture 2" descr="Kopie - imáž 1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47" y="2004196"/>
            <a:ext cx="4366157" cy="3029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Kopie - imáž 0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210" y="2004196"/>
            <a:ext cx="655577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928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2703" y="896348"/>
            <a:ext cx="4369526" cy="1325563"/>
          </a:xfrm>
        </p:spPr>
        <p:txBody>
          <a:bodyPr>
            <a:normAutofit fontScale="90000"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Výtvarná díla ve veřejném prostoru: </a:t>
            </a:r>
            <a:r>
              <a:rPr lang="cs-CZ" sz="4000" dirty="0" smtClean="0">
                <a:solidFill>
                  <a:srgbClr val="FF0000"/>
                </a:solidFill>
              </a:rPr>
              <a:t>80</a:t>
            </a:r>
            <a:r>
              <a:rPr lang="cs-CZ" sz="4000" dirty="0">
                <a:solidFill>
                  <a:srgbClr val="FF0000"/>
                </a:solidFill>
              </a:rPr>
              <a:t>. </a:t>
            </a:r>
            <a:r>
              <a:rPr lang="cs-CZ" sz="4000" dirty="0" smtClean="0">
                <a:solidFill>
                  <a:srgbClr val="FF0000"/>
                </a:solidFill>
              </a:rPr>
              <a:t>léta, J. Šimek</a:t>
            </a:r>
            <a:endParaRPr lang="cs-CZ" sz="4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4" y="2700883"/>
            <a:ext cx="5452861" cy="352283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519" y="215037"/>
            <a:ext cx="4813882" cy="647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36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244988" cy="1325563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Léta </a:t>
            </a:r>
            <a:r>
              <a:rPr lang="cs-CZ" dirty="0" smtClean="0">
                <a:solidFill>
                  <a:srgbClr val="FF0000"/>
                </a:solidFill>
              </a:rPr>
              <a:t>1990-2018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92541" y="1579964"/>
            <a:ext cx="6845490" cy="5066496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Výtvarné školy: </a:t>
            </a:r>
            <a:r>
              <a:rPr lang="cs-CZ" dirty="0" smtClean="0"/>
              <a:t>ŠUŘ – nyní Střední škola umění a designu a Vyšší odborná škola Brno, </a:t>
            </a:r>
            <a:r>
              <a:rPr lang="cs-CZ" dirty="0" err="1"/>
              <a:t>PedF</a:t>
            </a:r>
            <a:r>
              <a:rPr lang="cs-CZ" dirty="0"/>
              <a:t> MU – KVV, </a:t>
            </a:r>
            <a:r>
              <a:rPr lang="cs-CZ" dirty="0" smtClean="0"/>
              <a:t>od r. 1993 Fakulta výtvarných umění VUT</a:t>
            </a:r>
            <a:endParaRPr lang="cs-CZ" dirty="0"/>
          </a:p>
          <a:p>
            <a:r>
              <a:rPr lang="cs-CZ" dirty="0"/>
              <a:t>Instituce: Dům umění města Brna </a:t>
            </a:r>
            <a:r>
              <a:rPr lang="cs-CZ" dirty="0" smtClean="0"/>
              <a:t>(ředitelé: Karel Moudrý, Pavel Liška, Radek Horáček, Rostislav </a:t>
            </a:r>
            <a:r>
              <a:rPr lang="cs-CZ" dirty="0" err="1" smtClean="0"/>
              <a:t>Koryčánek</a:t>
            </a:r>
            <a:r>
              <a:rPr lang="cs-CZ" dirty="0" smtClean="0"/>
              <a:t>, Terezie Petišková), </a:t>
            </a:r>
            <a:r>
              <a:rPr lang="cs-CZ" dirty="0"/>
              <a:t>Moravská galerie v Brně, </a:t>
            </a:r>
            <a:r>
              <a:rPr lang="cs-CZ" dirty="0" smtClean="0"/>
              <a:t>Muzeum města Brna, Diecézní muzeum, Galerie mladých, </a:t>
            </a:r>
            <a:r>
              <a:rPr lang="cs-CZ" dirty="0"/>
              <a:t>Galerie Na </a:t>
            </a:r>
            <a:r>
              <a:rPr lang="cs-CZ" dirty="0" smtClean="0"/>
              <a:t>bidýlku, Galerie </a:t>
            </a:r>
            <a:r>
              <a:rPr lang="cs-CZ" dirty="0" err="1" smtClean="0"/>
              <a:t>Ars</a:t>
            </a:r>
            <a:r>
              <a:rPr lang="cs-CZ" dirty="0" smtClean="0"/>
              <a:t>, Galerie Aspekt, </a:t>
            </a:r>
            <a:r>
              <a:rPr lang="cs-CZ" dirty="0" err="1" smtClean="0"/>
              <a:t>Wannieck</a:t>
            </a:r>
            <a:r>
              <a:rPr lang="cs-CZ" dirty="0" smtClean="0"/>
              <a:t> a Fait </a:t>
            </a:r>
            <a:r>
              <a:rPr lang="cs-CZ" dirty="0" err="1" smtClean="0"/>
              <a:t>Gallery</a:t>
            </a:r>
            <a:r>
              <a:rPr lang="cs-CZ" dirty="0" smtClean="0"/>
              <a:t>, </a:t>
            </a:r>
            <a:r>
              <a:rPr lang="cs-CZ" dirty="0"/>
              <a:t>Galerie Brno (2003-09) aj. </a:t>
            </a:r>
            <a:endParaRPr lang="cs-CZ" dirty="0" smtClean="0"/>
          </a:p>
          <a:p>
            <a:r>
              <a:rPr lang="cs-CZ" dirty="0" smtClean="0"/>
              <a:t>Sdružení Q, výtvarná </a:t>
            </a:r>
            <a:r>
              <a:rPr lang="cs-CZ" dirty="0"/>
              <a:t>skupina Bratrstvo (</a:t>
            </a:r>
            <a:r>
              <a:rPr lang="cs-CZ" dirty="0" smtClean="0"/>
              <a:t>1989-93), TT klub Brno – člen Unie výtvarných umělců</a:t>
            </a:r>
          </a:p>
          <a:p>
            <a:r>
              <a:rPr lang="cs-CZ" dirty="0" smtClean="0"/>
              <a:t>Nakladatelství Atlantis, časopis a nakl. Host, nakl. nakl. Petrov, </a:t>
            </a:r>
            <a:r>
              <a:rPr lang="cs-CZ" dirty="0" err="1" smtClean="0"/>
              <a:t>Barrister&amp;Principal</a:t>
            </a:r>
            <a:r>
              <a:rPr lang="cs-CZ" dirty="0" smtClean="0"/>
              <a:t>, </a:t>
            </a:r>
            <a:r>
              <a:rPr lang="cs-CZ" dirty="0" err="1" smtClean="0"/>
              <a:t>čsp</a:t>
            </a:r>
            <a:r>
              <a:rPr lang="cs-CZ" dirty="0" smtClean="0"/>
              <a:t>. Kontexty, Bulletin </a:t>
            </a:r>
            <a:r>
              <a:rPr lang="cs-CZ" dirty="0"/>
              <a:t>Moravské galerie v Brně</a:t>
            </a:r>
          </a:p>
          <a:p>
            <a:r>
              <a:rPr lang="cs-CZ" dirty="0" smtClean="0"/>
              <a:t>Klub </a:t>
            </a:r>
            <a:r>
              <a:rPr lang="cs-CZ" dirty="0"/>
              <a:t>přátel výtvarného </a:t>
            </a:r>
            <a:r>
              <a:rPr lang="cs-CZ" dirty="0" smtClean="0"/>
              <a:t>umění /a architektury </a:t>
            </a:r>
            <a:r>
              <a:rPr lang="cs-CZ" dirty="0"/>
              <a:t>(</a:t>
            </a:r>
            <a:r>
              <a:rPr lang="cs-CZ" dirty="0" smtClean="0"/>
              <a:t>KPVU/A), společnosti přátel MG, DUMB atd.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991" y="4053386"/>
            <a:ext cx="4214389" cy="237470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860" y="609039"/>
            <a:ext cx="4211520" cy="280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5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5495" y="179383"/>
            <a:ext cx="10515600" cy="1325563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Léta 1948-1970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4427" y="1504946"/>
            <a:ext cx="6622485" cy="5102111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Výtvarné školy: ŠUŘ, </a:t>
            </a:r>
            <a:r>
              <a:rPr lang="cs-CZ" dirty="0" err="1" smtClean="0"/>
              <a:t>PedF</a:t>
            </a:r>
            <a:r>
              <a:rPr lang="cs-CZ" dirty="0" smtClean="0"/>
              <a:t> MU – KVV, FF MU – DU </a:t>
            </a:r>
          </a:p>
          <a:p>
            <a:r>
              <a:rPr lang="cs-CZ" dirty="0" smtClean="0"/>
              <a:t>Instituce: Dům umění města Brna (1954-70 byl ředitelem Adolf Kroupa, od 1958 další výstavní prostory v Domě pánů z Kunštátu – kabinety grafiky, fotografie a architektury), Moravská galerie v Brně (založena 1961 spojením obrazárny Moravského zemského muzea a Umělecko-průmyslového muzea, od 1964 pořádá Bienále Brno – grafický design).</a:t>
            </a:r>
          </a:p>
          <a:p>
            <a:r>
              <a:rPr lang="cs-CZ" dirty="0" smtClean="0"/>
              <a:t>Výtvarné skupiny – zakládány od 1957 v rámci SČSVU: </a:t>
            </a:r>
            <a:r>
              <a:rPr lang="it-IT" dirty="0" smtClean="0"/>
              <a:t>Brno </a:t>
            </a:r>
            <a:r>
              <a:rPr lang="it-IT" dirty="0"/>
              <a:t>57, M-Brno, Parabola, Profil </a:t>
            </a:r>
            <a:r>
              <a:rPr lang="it-IT" dirty="0" smtClean="0"/>
              <a:t>58</a:t>
            </a:r>
            <a:r>
              <a:rPr lang="cs-CZ" dirty="0" smtClean="0"/>
              <a:t> (1. </a:t>
            </a:r>
            <a:r>
              <a:rPr lang="it-IT" dirty="0" smtClean="0"/>
              <a:t>společná </a:t>
            </a:r>
            <a:r>
              <a:rPr lang="it-IT" dirty="0"/>
              <a:t>výstava </a:t>
            </a:r>
            <a:r>
              <a:rPr lang="it-IT" dirty="0" smtClean="0"/>
              <a:t>1963</a:t>
            </a:r>
            <a:r>
              <a:rPr lang="cs-CZ" dirty="0" smtClean="0"/>
              <a:t>). 1969 </a:t>
            </a:r>
            <a:r>
              <a:rPr lang="cs-CZ" dirty="0" err="1" smtClean="0"/>
              <a:t>zal</a:t>
            </a:r>
            <a:r>
              <a:rPr lang="cs-CZ" dirty="0" smtClean="0"/>
              <a:t>. Sdružení Q (1970 zakázáno, 1990 obnoveno).</a:t>
            </a:r>
          </a:p>
          <a:p>
            <a:r>
              <a:rPr lang="cs-CZ" dirty="0" smtClean="0"/>
              <a:t>Mladí přátelé výtvarného umění (MPVU), </a:t>
            </a:r>
            <a:r>
              <a:rPr lang="cs-CZ" dirty="0" err="1" smtClean="0"/>
              <a:t>zal</a:t>
            </a:r>
            <a:r>
              <a:rPr lang="cs-CZ" dirty="0" smtClean="0"/>
              <a:t>. 1960 při DUMB. Klub přátel výtvarného umění (KPVU), </a:t>
            </a:r>
            <a:r>
              <a:rPr lang="cs-CZ" dirty="0" err="1" smtClean="0"/>
              <a:t>zal</a:t>
            </a:r>
            <a:r>
              <a:rPr lang="cs-CZ" dirty="0" smtClean="0"/>
              <a:t>. 1961.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980" y="3149268"/>
            <a:ext cx="4056888" cy="330098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980" y="238751"/>
            <a:ext cx="3685032" cy="256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14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VK DU 2005 DSC042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146" y="467849"/>
            <a:ext cx="4405217" cy="587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76" y="1932581"/>
            <a:ext cx="6612341" cy="440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1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851" y="227156"/>
            <a:ext cx="2797790" cy="364990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904" y="227156"/>
            <a:ext cx="2878071" cy="344409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7" t="12429" r="6357" b="10164"/>
          <a:stretch/>
        </p:blipFill>
        <p:spPr>
          <a:xfrm>
            <a:off x="7287904" y="3855107"/>
            <a:ext cx="4285398" cy="28169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86" y="2683596"/>
            <a:ext cx="2887497" cy="382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0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49" y="354202"/>
            <a:ext cx="2472733" cy="454332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793" y="4152707"/>
            <a:ext cx="2667000" cy="25146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793" y="150126"/>
            <a:ext cx="2359608" cy="373247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867" y="354202"/>
            <a:ext cx="3549434" cy="574634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689049" y="5248056"/>
            <a:ext cx="3461982" cy="1182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Obálky nakl. Atlantis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Rostislav Pospíšil, Boris </a:t>
            </a:r>
            <a:r>
              <a:rPr lang="cs-CZ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Mysliveček 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Ivan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Štrouf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Vladimír Nárožník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39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733615"/>
            <a:ext cx="5043985" cy="1325563"/>
          </a:xfrm>
        </p:spPr>
        <p:txBody>
          <a:bodyPr>
            <a:normAutofit fontScale="90000"/>
          </a:bodyPr>
          <a:lstStyle/>
          <a:p>
            <a:r>
              <a:rPr lang="cs-CZ" sz="3600" dirty="0" smtClean="0">
                <a:solidFill>
                  <a:srgbClr val="FF0000"/>
                </a:solidFill>
              </a:rPr>
              <a:t>Výtvarná díla ve veřejném prostoru (90. léta)</a:t>
            </a:r>
            <a:br>
              <a:rPr lang="cs-CZ" sz="3600" dirty="0" smtClean="0">
                <a:solidFill>
                  <a:srgbClr val="FF0000"/>
                </a:solidFill>
              </a:rPr>
            </a:br>
            <a:r>
              <a:rPr lang="cs-CZ" sz="3600" dirty="0" smtClean="0">
                <a:solidFill>
                  <a:srgbClr val="FF0000"/>
                </a:solidFill>
              </a:rPr>
              <a:t>Jan Šimek</a:t>
            </a:r>
            <a:endParaRPr lang="cs-CZ" sz="3600" dirty="0">
              <a:solidFill>
                <a:srgbClr val="FF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/>
        </p:blipFill>
        <p:spPr>
          <a:xfrm>
            <a:off x="6777352" y="464023"/>
            <a:ext cx="4898426" cy="610054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73681"/>
            <a:ext cx="5559893" cy="409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1" y="312264"/>
            <a:ext cx="6927376" cy="1325563"/>
          </a:xfrm>
        </p:spPr>
        <p:txBody>
          <a:bodyPr>
            <a:normAutofit fontScale="90000"/>
          </a:bodyPr>
          <a:lstStyle/>
          <a:p>
            <a:r>
              <a:rPr lang="cs-CZ" sz="3200" dirty="0">
                <a:solidFill>
                  <a:srgbClr val="FF0000"/>
                </a:solidFill>
              </a:rPr>
              <a:t>Výtvarná díla ve veřejném prostoru (90. léta)</a:t>
            </a:r>
            <a:br>
              <a:rPr lang="cs-CZ" sz="3200" dirty="0">
                <a:solidFill>
                  <a:srgbClr val="FF0000"/>
                </a:solidFill>
              </a:rPr>
            </a:br>
            <a:r>
              <a:rPr lang="cs-CZ" sz="3200" dirty="0" smtClean="0">
                <a:solidFill>
                  <a:srgbClr val="FF0000"/>
                </a:solidFill>
              </a:rPr>
              <a:t>Milivoj Husák</a:t>
            </a:r>
            <a:endParaRPr lang="cs-CZ" sz="3200" dirty="0">
              <a:solidFill>
                <a:srgbClr val="FF0000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7" r="10031" b="7313"/>
          <a:stretch/>
        </p:blipFill>
        <p:spPr>
          <a:xfrm>
            <a:off x="8536150" y="3418633"/>
            <a:ext cx="2972370" cy="318688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5" t="7698" r="24379" b="29572"/>
          <a:stretch/>
        </p:blipFill>
        <p:spPr>
          <a:xfrm>
            <a:off x="8536150" y="312264"/>
            <a:ext cx="2968913" cy="275684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" t="1416" r="1054" b="7051"/>
          <a:stretch/>
        </p:blipFill>
        <p:spPr>
          <a:xfrm>
            <a:off x="838201" y="1505139"/>
            <a:ext cx="6927376" cy="51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0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433549" cy="1325563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Sochy v ulicích</a:t>
            </a:r>
            <a:br>
              <a:rPr lang="cs-CZ" dirty="0" smtClean="0">
                <a:solidFill>
                  <a:srgbClr val="FF0000"/>
                </a:solidFill>
              </a:rPr>
            </a:br>
            <a:r>
              <a:rPr lang="cs-CZ" dirty="0" smtClean="0">
                <a:solidFill>
                  <a:srgbClr val="FF0000"/>
                </a:solidFill>
              </a:rPr>
              <a:t>Brno Art Open </a:t>
            </a:r>
            <a:r>
              <a:rPr lang="cs-CZ" sz="2200" dirty="0" smtClean="0"/>
              <a:t>(od r. 2008)</a:t>
            </a:r>
            <a:endParaRPr lang="cs-CZ" sz="2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685" y="365125"/>
            <a:ext cx="5191756" cy="311505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2" r="18327"/>
          <a:stretch/>
        </p:blipFill>
        <p:spPr>
          <a:xfrm>
            <a:off x="701721" y="2116184"/>
            <a:ext cx="4920005" cy="428205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685" y="3813218"/>
            <a:ext cx="5385463" cy="258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38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Nové pomníky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16"/>
          <a:stretch/>
        </p:blipFill>
        <p:spPr>
          <a:xfrm>
            <a:off x="592541" y="2113271"/>
            <a:ext cx="5767316" cy="428407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487" y="365125"/>
            <a:ext cx="4524165" cy="603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22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91571" y="368845"/>
            <a:ext cx="4749935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dirty="0" smtClean="0">
                <a:solidFill>
                  <a:srgbClr val="FF0000"/>
                </a:solidFill>
              </a:rPr>
              <a:t>Současní umělci v Brně</a:t>
            </a:r>
            <a:endParaRPr lang="cs-CZ" altLang="cs-CZ" sz="4000" dirty="0">
              <a:solidFill>
                <a:srgbClr val="FF00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91571" y="1511845"/>
            <a:ext cx="4221966" cy="4681537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sz="2000" dirty="0"/>
              <a:t>Generace nar. 1920-1939: </a:t>
            </a:r>
            <a:r>
              <a:rPr lang="cs-CZ" altLang="cs-CZ" sz="2000" dirty="0" smtClean="0"/>
              <a:t>Viktor </a:t>
            </a:r>
            <a:r>
              <a:rPr lang="cs-CZ" altLang="cs-CZ" sz="2000" dirty="0" err="1"/>
              <a:t>Rudiš</a:t>
            </a:r>
            <a:r>
              <a:rPr lang="cs-CZ" altLang="cs-CZ" sz="2000" dirty="0"/>
              <a:t>, </a:t>
            </a:r>
            <a:r>
              <a:rPr lang="cs-CZ" altLang="cs-CZ" sz="2000" dirty="0" smtClean="0"/>
              <a:t>Ivar Otruba, Valér Kováč, Alois </a:t>
            </a:r>
            <a:r>
              <a:rPr lang="cs-CZ" altLang="cs-CZ" sz="2000" dirty="0"/>
              <a:t>Mikulka, </a:t>
            </a:r>
            <a:r>
              <a:rPr lang="cs-CZ" altLang="cs-CZ" sz="2000" dirty="0" smtClean="0"/>
              <a:t>Vladimír Svoboda, Marie Filippovová, Miloš Budík, </a:t>
            </a:r>
            <a:r>
              <a:rPr lang="cs-CZ" altLang="cs-CZ" sz="2000" dirty="0"/>
              <a:t>Ivan </a:t>
            </a:r>
            <a:r>
              <a:rPr lang="cs-CZ" altLang="cs-CZ" sz="2000" dirty="0" err="1" smtClean="0"/>
              <a:t>Štrouf</a:t>
            </a:r>
            <a:r>
              <a:rPr lang="cs-CZ" altLang="cs-CZ" sz="2000" dirty="0" smtClean="0"/>
              <a:t> </a:t>
            </a:r>
            <a:endParaRPr lang="cs-CZ" altLang="cs-CZ" sz="2000" dirty="0"/>
          </a:p>
          <a:p>
            <a:r>
              <a:rPr lang="cs-CZ" altLang="cs-CZ" sz="2000" dirty="0"/>
              <a:t>Generace nar. 1940-1959: Petr Uhlíř, Petr Hrůša, Jan Šimek, </a:t>
            </a:r>
            <a:r>
              <a:rPr lang="cs-CZ" altLang="cs-CZ" sz="2000" dirty="0" smtClean="0"/>
              <a:t>Karel </a:t>
            </a:r>
            <a:r>
              <a:rPr lang="cs-CZ" altLang="cs-CZ" sz="2000" dirty="0" err="1" smtClean="0"/>
              <a:t>Rechlík</a:t>
            </a:r>
            <a:r>
              <a:rPr lang="cs-CZ" altLang="cs-CZ" sz="2000" dirty="0" smtClean="0"/>
              <a:t>, Rostislav </a:t>
            </a:r>
            <a:r>
              <a:rPr lang="cs-CZ" altLang="cs-CZ" sz="2000" dirty="0"/>
              <a:t>Pospíšil, </a:t>
            </a:r>
            <a:r>
              <a:rPr lang="cs-CZ" altLang="cs-CZ" sz="2000" dirty="0" smtClean="0"/>
              <a:t>Jiří Hynek Kocman</a:t>
            </a:r>
            <a:r>
              <a:rPr lang="cs-CZ" altLang="cs-CZ" sz="2000" dirty="0"/>
              <a:t>, Marian Palla, Jan </a:t>
            </a:r>
            <a:r>
              <a:rPr lang="cs-CZ" altLang="cs-CZ" sz="2000" dirty="0" err="1"/>
              <a:t>Rajlich</a:t>
            </a:r>
            <a:r>
              <a:rPr lang="cs-CZ" altLang="cs-CZ" sz="2000" dirty="0"/>
              <a:t> ml., </a:t>
            </a:r>
            <a:r>
              <a:rPr lang="cs-CZ" altLang="cs-CZ" sz="2000" dirty="0" smtClean="0"/>
              <a:t>Boris Mysliveček, Zdena </a:t>
            </a:r>
            <a:r>
              <a:rPr lang="cs-CZ" altLang="cs-CZ" sz="2000" dirty="0"/>
              <a:t>Höhmová, </a:t>
            </a:r>
            <a:r>
              <a:rPr lang="cs-CZ" altLang="cs-CZ" sz="2000" dirty="0" smtClean="0"/>
              <a:t>Marie </a:t>
            </a:r>
            <a:r>
              <a:rPr lang="cs-CZ" altLang="cs-CZ" sz="2000" dirty="0" err="1" smtClean="0"/>
              <a:t>Plotěná</a:t>
            </a:r>
            <a:r>
              <a:rPr lang="cs-CZ" altLang="cs-CZ" sz="2000" dirty="0" smtClean="0"/>
              <a:t>, Milivoj </a:t>
            </a:r>
            <a:r>
              <a:rPr lang="cs-CZ" altLang="cs-CZ" sz="2000" dirty="0"/>
              <a:t>Husák, </a:t>
            </a:r>
            <a:r>
              <a:rPr lang="cs-CZ" altLang="cs-CZ" sz="2000" dirty="0"/>
              <a:t>J</a:t>
            </a:r>
            <a:r>
              <a:rPr lang="cs-CZ" altLang="cs-CZ" sz="2000" dirty="0" smtClean="0"/>
              <a:t>iří </a:t>
            </a:r>
            <a:r>
              <a:rPr lang="cs-CZ" altLang="cs-CZ" sz="2000" dirty="0"/>
              <a:t>S</a:t>
            </a:r>
            <a:r>
              <a:rPr lang="cs-CZ" altLang="cs-CZ" sz="2000" dirty="0" smtClean="0"/>
              <a:t>obotka, Nikos </a:t>
            </a:r>
            <a:r>
              <a:rPr lang="cs-CZ" altLang="cs-CZ" sz="2000" dirty="0" err="1" smtClean="0"/>
              <a:t>Armutidis</a:t>
            </a:r>
            <a:r>
              <a:rPr lang="cs-CZ" altLang="cs-CZ" sz="2000" dirty="0" smtClean="0"/>
              <a:t>, Vladimír Matoušek, Bohuslava </a:t>
            </a:r>
            <a:r>
              <a:rPr lang="cs-CZ" altLang="cs-CZ" sz="2000" dirty="0" err="1"/>
              <a:t>Olešová</a:t>
            </a:r>
            <a:r>
              <a:rPr lang="cs-CZ" altLang="cs-CZ" sz="2000" dirty="0"/>
              <a:t>, Petr Veselý, Vladimír </a:t>
            </a:r>
            <a:r>
              <a:rPr lang="cs-CZ" altLang="cs-CZ" sz="2000" dirty="0" err="1"/>
              <a:t>Kokolia</a:t>
            </a:r>
            <a:r>
              <a:rPr lang="cs-CZ" altLang="cs-CZ" sz="2000" dirty="0"/>
              <a:t>, Tomáš </a:t>
            </a:r>
            <a:r>
              <a:rPr lang="cs-CZ" altLang="cs-CZ" sz="2000" dirty="0" err="1"/>
              <a:t>Ruller</a:t>
            </a:r>
            <a:endParaRPr lang="cs-CZ" altLang="cs-CZ" sz="20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Generace nar. 1960-1979: Zdeněk </a:t>
            </a:r>
            <a:r>
              <a:rPr lang="cs-CZ" altLang="cs-CZ" sz="2000" dirty="0" err="1"/>
              <a:t>Fránek</a:t>
            </a:r>
            <a:r>
              <a:rPr lang="cs-CZ" altLang="cs-CZ" sz="2000" dirty="0"/>
              <a:t>, Petr </a:t>
            </a:r>
            <a:r>
              <a:rPr lang="cs-CZ" altLang="cs-CZ" sz="2000" dirty="0" err="1"/>
              <a:t>Pelčák</a:t>
            </a:r>
            <a:r>
              <a:rPr lang="cs-CZ" altLang="cs-CZ" sz="2000" dirty="0"/>
              <a:t>, Petr Kvíčala, </a:t>
            </a:r>
            <a:r>
              <a:rPr lang="cs-CZ" altLang="cs-CZ" sz="2000" dirty="0" smtClean="0"/>
              <a:t>Patrik Vlček, Tomáš </a:t>
            </a:r>
            <a:r>
              <a:rPr lang="cs-CZ" altLang="cs-CZ" sz="2000" dirty="0" err="1"/>
              <a:t>Hlavenka</a:t>
            </a:r>
            <a:r>
              <a:rPr lang="cs-CZ" altLang="cs-CZ" sz="2000" dirty="0"/>
              <a:t>, Kateřina Šedá, </a:t>
            </a:r>
            <a:r>
              <a:rPr lang="cs-CZ" altLang="cs-CZ" sz="2000" dirty="0" smtClean="0"/>
              <a:t>Pavel Čech, Jan </a:t>
            </a:r>
            <a:r>
              <a:rPr lang="cs-CZ" altLang="cs-CZ" sz="2000" dirty="0"/>
              <a:t>Spěváček, Lukáš </a:t>
            </a:r>
            <a:r>
              <a:rPr lang="cs-CZ" altLang="cs-CZ" sz="2000" dirty="0" err="1" smtClean="0"/>
              <a:t>Orlita</a:t>
            </a:r>
            <a:r>
              <a:rPr lang="cs-CZ" altLang="cs-CZ" sz="2000" dirty="0" smtClean="0"/>
              <a:t>, Milan Houser, Filip Cenek</a:t>
            </a:r>
            <a:endParaRPr lang="cs-CZ" altLang="cs-CZ" sz="2000" dirty="0"/>
          </a:p>
          <a:p>
            <a:pPr eaLnBrk="1" hangingPunct="1">
              <a:lnSpc>
                <a:spcPct val="90000"/>
              </a:lnSpc>
            </a:pPr>
            <a:endParaRPr lang="cs-CZ" altLang="cs-CZ" sz="20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164" y="2961564"/>
            <a:ext cx="4383046" cy="363030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758" y="368845"/>
            <a:ext cx="3684896" cy="207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68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29" y="836022"/>
            <a:ext cx="4720590" cy="472059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029" y="836022"/>
            <a:ext cx="6096000" cy="339090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5617029" y="5218058"/>
            <a:ext cx="274319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000" dirty="0"/>
              <a:t>Lukáš </a:t>
            </a:r>
            <a:r>
              <a:rPr lang="cs-CZ" altLang="cs-CZ" sz="2000" dirty="0" err="1" smtClean="0"/>
              <a:t>Orlita</a:t>
            </a:r>
            <a:endParaRPr lang="cs-CZ" altLang="cs-CZ" sz="2000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896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650" y="300735"/>
            <a:ext cx="4134978" cy="327848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28" y="1748246"/>
            <a:ext cx="6667500" cy="48768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7531650" y="6224936"/>
            <a:ext cx="15517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000" dirty="0" smtClean="0"/>
              <a:t>Jan Spěváček</a:t>
            </a: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52138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15" y="510349"/>
            <a:ext cx="3539388" cy="460576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40" y="510349"/>
            <a:ext cx="4030477" cy="3515741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4569840" y="4690668"/>
            <a:ext cx="34528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Adolf Kroupa (1910-1981)</a:t>
            </a:r>
            <a:endParaRPr lang="cs-CZ" dirty="0" smtClean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it-IT" dirty="0" smtClean="0">
                <a:effectLst/>
                <a:ea typeface="Times New Roman" panose="02020603050405020304" pitchFamily="18" charset="0"/>
              </a:rPr>
              <a:t>Básník, překladatel, výtvarný kritik a organizátor kulturního života</a:t>
            </a:r>
            <a:endParaRPr lang="cs-CZ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8907438" y="2813231"/>
            <a:ext cx="307984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sz="16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„Miloval vše co bylo hodno lásky </a:t>
            </a:r>
            <a:br>
              <a:rPr lang="it-IT" sz="16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it-IT" sz="16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zlo nenáviděl zla se bál</a:t>
            </a:r>
            <a:br>
              <a:rPr lang="it-IT" sz="16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it-IT" sz="16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básníky vzácně překládal</a:t>
            </a:r>
            <a:br>
              <a:rPr lang="it-IT" sz="16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it-IT" sz="16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do jazyka své domoviny</a:t>
            </a:r>
            <a:br>
              <a:rPr lang="it-IT" sz="16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it-IT" sz="16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do řeči v níž se šeptem snívá</a:t>
            </a:r>
            <a:br>
              <a:rPr lang="it-IT" sz="16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it-IT" sz="16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byly jeho krásné viny</a:t>
            </a:r>
            <a:br>
              <a:rPr lang="it-IT" sz="16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it-IT" sz="16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 tady od nich odpočívá“</a:t>
            </a:r>
            <a:br>
              <a:rPr lang="it-IT" sz="16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cs-CZ" sz="1600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it-IT" sz="16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Verše Jana Skácela na náhrobní desce Adolfa Kroupy</a:t>
            </a:r>
            <a:r>
              <a:rPr lang="cs-CZ" sz="16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it-IT" sz="16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hřbitov </a:t>
            </a:r>
            <a:r>
              <a:rPr lang="cs-CZ" sz="16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        </a:t>
            </a:r>
            <a:r>
              <a:rPr lang="it-IT" sz="16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 Brně-Kr</a:t>
            </a:r>
            <a:r>
              <a:rPr lang="cs-CZ" sz="1600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álově</a:t>
            </a:r>
            <a:r>
              <a:rPr lang="it-IT" sz="16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Poli  </a:t>
            </a:r>
            <a:endParaRPr lang="it-IT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62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Výtvarné skupiny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2415" y="1690688"/>
            <a:ext cx="6026624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Brno 57: </a:t>
            </a:r>
            <a:r>
              <a:rPr lang="cs-CZ" dirty="0" err="1" smtClean="0"/>
              <a:t>Jánuš</a:t>
            </a:r>
            <a:r>
              <a:rPr lang="cs-CZ" dirty="0" smtClean="0"/>
              <a:t> Kubíček, Bohumír Matal, Pavel Navrátil, teoretici Zdeněk Kudělka, Petr </a:t>
            </a:r>
            <a:r>
              <a:rPr lang="cs-CZ" dirty="0" err="1" smtClean="0"/>
              <a:t>Spielmann</a:t>
            </a:r>
            <a:r>
              <a:rPr lang="cs-CZ" dirty="0" smtClean="0"/>
              <a:t> a Jaromír Zemina</a:t>
            </a:r>
          </a:p>
          <a:p>
            <a:r>
              <a:rPr lang="cs-CZ" dirty="0" smtClean="0"/>
              <a:t>M-Brno: Robert </a:t>
            </a:r>
            <a:r>
              <a:rPr lang="cs-CZ" dirty="0" err="1" smtClean="0"/>
              <a:t>Hliněnský</a:t>
            </a:r>
            <a:r>
              <a:rPr lang="cs-CZ" dirty="0" smtClean="0"/>
              <a:t>, </a:t>
            </a:r>
            <a:r>
              <a:rPr lang="cs-CZ" dirty="0" err="1" smtClean="0"/>
              <a:t>Inez</a:t>
            </a:r>
            <a:r>
              <a:rPr lang="cs-CZ" dirty="0" smtClean="0"/>
              <a:t> </a:t>
            </a:r>
            <a:r>
              <a:rPr lang="cs-CZ" dirty="0" err="1" smtClean="0"/>
              <a:t>Tuschnerová</a:t>
            </a:r>
            <a:r>
              <a:rPr lang="cs-CZ" dirty="0" smtClean="0"/>
              <a:t>, Emil </a:t>
            </a:r>
            <a:r>
              <a:rPr lang="cs-CZ" dirty="0" err="1" smtClean="0"/>
              <a:t>Weirauch</a:t>
            </a:r>
            <a:endParaRPr lang="cs-CZ" dirty="0" smtClean="0"/>
          </a:p>
          <a:p>
            <a:r>
              <a:rPr lang="cs-CZ" dirty="0" smtClean="0"/>
              <a:t>Parabola: Zdeněk Macháček, Miroslav </a:t>
            </a:r>
            <a:r>
              <a:rPr lang="cs-CZ" dirty="0" err="1" smtClean="0"/>
              <a:t>Štolfa</a:t>
            </a:r>
            <a:r>
              <a:rPr lang="cs-CZ" dirty="0" smtClean="0"/>
              <a:t>, Václav Zykmund</a:t>
            </a:r>
          </a:p>
          <a:p>
            <a:r>
              <a:rPr lang="cs-CZ" dirty="0" smtClean="0"/>
              <a:t>Profil 58: Vladimír Drápal, Jiří </a:t>
            </a:r>
            <a:r>
              <a:rPr lang="cs-CZ" dirty="0" err="1" smtClean="0"/>
              <a:t>Hadlač</a:t>
            </a:r>
            <a:r>
              <a:rPr lang="cs-CZ" dirty="0" smtClean="0"/>
              <a:t>, Dalibor Chatrný, Miroslav Netík, František Šenk, teoretik Igor Zhoř</a:t>
            </a:r>
          </a:p>
          <a:p>
            <a:r>
              <a:rPr lang="cs-CZ" dirty="0" smtClean="0"/>
              <a:t>První společné vystoupení 1963, poslední 1969.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345" y="683204"/>
            <a:ext cx="4765579" cy="3759142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6728345" y="4841697"/>
            <a:ext cx="49111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Skupina Brno 57 v Galerii mladých, Praha, prosinec 1957 – leden 1958, sedící zleva: J. Kubíček, Jiří Sirotek, Vladislav Vaculka, stojící: Vladimír Vašíček, P. Spielmann, B. Matal, Z. Kudělka</a:t>
            </a:r>
            <a:endParaRPr lang="cs-CZ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79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1" y="492317"/>
            <a:ext cx="3825508" cy="572635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412117"/>
            <a:ext cx="4189864" cy="588675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664" y="428783"/>
            <a:ext cx="1465188" cy="193566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466" y="2571511"/>
            <a:ext cx="2487168" cy="2724912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9328882" y="5503490"/>
            <a:ext cx="24247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dirty="0">
                <a:latin typeface="Calibri" panose="020F0502020204030204" pitchFamily="34" charset="0"/>
                <a:ea typeface="Times New Roman" panose="02020603050405020304" pitchFamily="18" charset="0"/>
              </a:rPr>
              <a:t>Plakáty Jiřího Hadlače (1963, 1969)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it-IT" dirty="0">
                <a:latin typeface="Calibri" panose="020F0502020204030204" pitchFamily="34" charset="0"/>
                <a:ea typeface="Times New Roman" panose="02020603050405020304" pitchFamily="18" charset="0"/>
              </a:rPr>
              <a:t>Igor </a:t>
            </a:r>
            <a:r>
              <a:rPr lang="it-IT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Zhoř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it-IT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Jiří Hadlač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22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0492" y="0"/>
            <a:ext cx="10515600" cy="1325563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Časopis a nakladatelství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5461" y="1288126"/>
            <a:ext cx="7357850" cy="2021410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Host do domu, 1954-1970. Měsíčník pro literaturu, umění a kritiku, od dubna 1969 čtrnáctideník. Šéfredaktoři: Bohumír Macák, Jan Skácel, Jan </a:t>
            </a:r>
            <a:r>
              <a:rPr lang="cs-CZ" dirty="0" err="1" smtClean="0"/>
              <a:t>Trefulka</a:t>
            </a:r>
            <a:r>
              <a:rPr lang="cs-CZ" dirty="0" smtClean="0"/>
              <a:t>, další redaktoři: Jaromír Tomeček, Oldřich Mikulášek, Milan Uhde aj.</a:t>
            </a:r>
          </a:p>
          <a:p>
            <a:r>
              <a:rPr lang="it-IT" dirty="0" smtClean="0"/>
              <a:t>1950 </a:t>
            </a:r>
            <a:r>
              <a:rPr lang="it-IT" dirty="0"/>
              <a:t>– vyšla první kniha Krajského nakladatelství v Brně, 1965 přejmenováno na </a:t>
            </a:r>
            <a:r>
              <a:rPr lang="it-IT" dirty="0" smtClean="0"/>
              <a:t>Blok</a:t>
            </a:r>
            <a:r>
              <a:rPr lang="cs-CZ" dirty="0" smtClean="0"/>
              <a:t> (zaniklo 1997).</a:t>
            </a:r>
            <a:endParaRPr lang="cs-CZ" dirty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16" y="3536310"/>
            <a:ext cx="3091673" cy="261882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328" y="586854"/>
            <a:ext cx="3409942" cy="527486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990" y="3536310"/>
            <a:ext cx="2068604" cy="314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80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34" y="491321"/>
            <a:ext cx="3648000" cy="520964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964" y="491320"/>
            <a:ext cx="3672385" cy="514133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479" y="491319"/>
            <a:ext cx="3617130" cy="515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7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>
                <a:solidFill>
                  <a:srgbClr val="FF0000"/>
                </a:solidFill>
              </a:rPr>
              <a:t>Výtvarná díla ve veřejném prostoru: 50. léta</a:t>
            </a:r>
            <a:endParaRPr lang="cs-CZ" sz="4000" dirty="0">
              <a:solidFill>
                <a:srgbClr val="FF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88" y="1853478"/>
            <a:ext cx="6040840" cy="422053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4" t="17634" r="26234"/>
          <a:stretch/>
        </p:blipFill>
        <p:spPr>
          <a:xfrm>
            <a:off x="7258679" y="1853478"/>
            <a:ext cx="4133669" cy="42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10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37844" y="351477"/>
            <a:ext cx="5853752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Výtvarná díla ve veřejném prostoru: 50</a:t>
            </a:r>
            <a:r>
              <a:rPr lang="cs-CZ" sz="4000" dirty="0" smtClean="0">
                <a:solidFill>
                  <a:srgbClr val="FF0000"/>
                </a:solidFill>
              </a:rPr>
              <a:t>.-70. </a:t>
            </a:r>
            <a:r>
              <a:rPr lang="cs-CZ" sz="4000" dirty="0">
                <a:solidFill>
                  <a:srgbClr val="FF0000"/>
                </a:solidFill>
              </a:rPr>
              <a:t>léta</a:t>
            </a:r>
            <a:endParaRPr lang="cs-CZ" sz="4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844" y="2233638"/>
            <a:ext cx="6152803" cy="323911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02" y="175787"/>
            <a:ext cx="4515751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3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865</Words>
  <Application>Microsoft Office PowerPoint</Application>
  <PresentationFormat>Širokoúhlá obrazovka</PresentationFormat>
  <Paragraphs>56</Paragraphs>
  <Slides>29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Motiv Office</vt:lpstr>
      <vt:lpstr>Výtvarná kultura Brna            1948-2020</vt:lpstr>
      <vt:lpstr>Léta 1948-1970</vt:lpstr>
      <vt:lpstr>Prezentace aplikace PowerPoint</vt:lpstr>
      <vt:lpstr>Výtvarné skupiny</vt:lpstr>
      <vt:lpstr>Prezentace aplikace PowerPoint</vt:lpstr>
      <vt:lpstr>Časopis a nakladatelství</vt:lpstr>
      <vt:lpstr>Prezentace aplikace PowerPoint</vt:lpstr>
      <vt:lpstr>Výtvarná díla ve veřejném prostoru: 50. léta</vt:lpstr>
      <vt:lpstr>Výtvarná díla ve veřejném prostoru: 50.-70. léta</vt:lpstr>
      <vt:lpstr>Prezentace aplikace PowerPoint</vt:lpstr>
      <vt:lpstr>Výtvarná díla ve veřejném prostoru: 60. léta</vt:lpstr>
      <vt:lpstr>Výtvarná díla ve veřejném prostoru: 60./70. léta</vt:lpstr>
      <vt:lpstr>Prezentace aplikace PowerPoint</vt:lpstr>
      <vt:lpstr>Léta 1970-1989</vt:lpstr>
      <vt:lpstr>Prezentace aplikace PowerPoint</vt:lpstr>
      <vt:lpstr>Divadlo (Husa) na provázku v DUMB</vt:lpstr>
      <vt:lpstr>Výtvarná díla ve veřejném prostoru: 70. léta B. Matal</vt:lpstr>
      <vt:lpstr>Výtvarná díla ve veřejném prostoru: 80. léta, J. Šimek</vt:lpstr>
      <vt:lpstr>Léta 1990-2018</vt:lpstr>
      <vt:lpstr>Prezentace aplikace PowerPoint</vt:lpstr>
      <vt:lpstr>Prezentace aplikace PowerPoint</vt:lpstr>
      <vt:lpstr>Prezentace aplikace PowerPoint</vt:lpstr>
      <vt:lpstr>Výtvarná díla ve veřejném prostoru (90. léta) Jan Šimek</vt:lpstr>
      <vt:lpstr>Výtvarná díla ve veřejném prostoru (90. léta) Milivoj Husák</vt:lpstr>
      <vt:lpstr>Sochy v ulicích Brno Art Open (od r. 2008)</vt:lpstr>
      <vt:lpstr>Nové pomníky</vt:lpstr>
      <vt:lpstr>Současní umělci v Brně</vt:lpstr>
      <vt:lpstr>Prezentace aplikace PowerPoint</vt:lpstr>
      <vt:lpstr>Prezentace aplikace PowerPoint</vt:lpstr>
    </vt:vector>
  </TitlesOfParts>
  <Company>FFMU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Výtvarná kultura Brna            1948-2015</dc:title>
  <dc:creator>user</dc:creator>
  <cp:lastModifiedBy>user</cp:lastModifiedBy>
  <cp:revision>43</cp:revision>
  <dcterms:created xsi:type="dcterms:W3CDTF">2016-05-05T09:04:11Z</dcterms:created>
  <dcterms:modified xsi:type="dcterms:W3CDTF">2021-03-11T12:50:57Z</dcterms:modified>
</cp:coreProperties>
</file>