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59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82" r:id="rId25"/>
    <p:sldId id="283" r:id="rId26"/>
    <p:sldId id="284" r:id="rId27"/>
    <p:sldId id="286" r:id="rId28"/>
    <p:sldId id="285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99"/>
    <a:srgbClr val="FFFF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A3FEE-4CFF-4437-BF47-D9DE2EF60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Impact" panose="020B0806030902050204" pitchFamily="34" charset="0"/>
              </a:defRPr>
            </a:lvl1pPr>
          </a:lstStyle>
          <a:p>
            <a:r>
              <a:rPr lang="cs-CZ" dirty="0"/>
              <a:t>BRAVE NEW DIGITAL WORLD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5FC333-B0DF-473E-9E3A-7A7CE0C02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tx1">
                    <a:lumMod val="75000"/>
                  </a:schemeClr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98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E5CA6D-3862-41C0-A984-B5EB0BC1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0C6B5-5DC9-4036-BA11-E84BB22B4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Consolas" panose="020B0609020204030204" pitchFamily="49" charset="0"/>
              <a:buChar char="*"/>
              <a:defRPr sz="260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9301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8AD676-5087-413F-8A27-9DB71A9D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BA5B25-BFC0-4F27-8747-448BBCD28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A4B791-3429-4CEC-AB4A-CB3906521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A4C7-0ABA-4107-9220-AA4BD7678317}" type="datetimeFigureOut">
              <a:rPr lang="cs-CZ" smtClean="0"/>
              <a:t>26.05.2021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EFEA28-784C-4369-AD54-173F50D49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9E3931-A47D-4433-B884-7B3B6DCB0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09293-99B8-4DEC-876B-AE4A3E679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38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94900488?app_id=122963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newtontechfordev.com/wp-content/uploads/2018/02/ARCHITECTS-OF-NETWORKED-DISINFORMATION-FULL-REPORT.p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video" Target="https://www.youtube.com/embed/Kerg2rrIdAU?feature=oembed" TargetMode="External"/><Relationship Id="rId7" Type="http://schemas.openxmlformats.org/officeDocument/2006/relationships/image" Target="../media/image25.png"/><Relationship Id="rId2" Type="http://schemas.openxmlformats.org/officeDocument/2006/relationships/video" Target="https://www.youtube.com/embed/OjMPJVmXxV8?feature=oembed" TargetMode="External"/><Relationship Id="rId1" Type="http://schemas.openxmlformats.org/officeDocument/2006/relationships/video" Target="https://www.youtube.com/embed/TJ8ws2dqqFg?feature=oembed" TargetMode="External"/><Relationship Id="rId6" Type="http://schemas.microsoft.com/office/2007/relationships/hdphoto" Target="../media/hdphoto10.wdp"/><Relationship Id="rId11" Type="http://schemas.openxmlformats.org/officeDocument/2006/relationships/image" Target="../media/image28.jpeg"/><Relationship Id="rId5" Type="http://schemas.openxmlformats.org/officeDocument/2006/relationships/image" Target="../media/image24.png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390FD-46C0-4CBF-9957-860B35A84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FFCC66"/>
                </a:solidFill>
              </a:rPr>
              <a:t>JOURNAL OF INTERACTIVE MEDIA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A815AE-65A2-4608-AFBD-7C9EA4CF74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MEDIÁLNÍ GRAMOTNOST II.</a:t>
            </a:r>
          </a:p>
        </p:txBody>
      </p:sp>
    </p:spTree>
    <p:extLst>
      <p:ext uri="{BB962C8B-B14F-4D97-AF65-F5344CB8AC3E}">
        <p14:creationId xmlns:p14="http://schemas.microsoft.com/office/powerpoint/2010/main" val="58961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ilnice, nákladní auto, exteriér&#10;&#10;Popis byl vytvořen automaticky">
            <a:extLst>
              <a:ext uri="{FF2B5EF4-FFF2-40B4-BE49-F238E27FC236}">
                <a16:creationId xmlns:a16="http://schemas.microsoft.com/office/drawing/2014/main" id="{0082B766-FA8E-4711-8F96-3C7A27BBE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8"/>
          <a:stretch/>
        </p:blipFill>
        <p:spPr>
          <a:xfrm>
            <a:off x="396240" y="1349852"/>
            <a:ext cx="6979920" cy="4351338"/>
          </a:xfrm>
        </p:spPr>
      </p:pic>
      <p:pic>
        <p:nvPicPr>
          <p:cNvPr id="7" name="Obrázek 6" descr="Obsah obrázku text, nošení, muž, exteriér&#10;&#10;Popis byl vytvořen automaticky">
            <a:extLst>
              <a:ext uri="{FF2B5EF4-FFF2-40B4-BE49-F238E27FC236}">
                <a16:creationId xmlns:a16="http://schemas.microsoft.com/office/drawing/2014/main" id="{96183AE3-29F7-4A54-8018-2D90878549F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349852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40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7E243-2FF6-42CA-957A-9D82DA4CC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CANCEL CULTURE A SLACKTIVISMUS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407BBE-5275-45C4-8F8C-BEB1BA62B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/>
          </a:bodyPr>
          <a:lstStyle/>
          <a:p>
            <a:pPr algn="just"/>
            <a:r>
              <a:rPr lang="cs-CZ" dirty="0"/>
              <a:t>Kolektivní akce namířena proti nějaké (silnější) entitě; rozhodně se nejedná se o novou praxi (athénský </a:t>
            </a:r>
            <a:r>
              <a:rPr lang="cs-CZ" dirty="0" err="1"/>
              <a:t>ostrakismos</a:t>
            </a:r>
            <a:r>
              <a:rPr lang="cs-CZ" dirty="0"/>
              <a:t>, Indické hnutí za nezávislost)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Novodobé pojetí spjaté s rozhořčením ventilovaným se na sociálních sítích se stává známým cca po r. 2015 (#MuteRKELLY, </a:t>
            </a:r>
            <a:r>
              <a:rPr lang="en-US" dirty="0"/>
              <a:t>So You've Been Publicly Shamed</a:t>
            </a:r>
            <a:r>
              <a:rPr lang="cs-CZ" dirty="0"/>
              <a:t>, </a:t>
            </a:r>
            <a:r>
              <a:rPr lang="cs-CZ" dirty="0" err="1"/>
              <a:t>Gamergate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Cancel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 se netýká pouze BLM, </a:t>
            </a:r>
            <a:r>
              <a:rPr lang="cs-CZ" dirty="0" err="1"/>
              <a:t>Mee</a:t>
            </a:r>
            <a:r>
              <a:rPr lang="cs-CZ" dirty="0"/>
              <a:t> </a:t>
            </a:r>
            <a:r>
              <a:rPr lang="cs-CZ" dirty="0" err="1"/>
              <a:t>too</a:t>
            </a:r>
            <a:r>
              <a:rPr lang="cs-CZ" dirty="0"/>
              <a:t> či LGBTQ+ (český diskurz), je to široká praxe identit, které takto mohou reagovat na překročení jejich „myslitelných mezí“ 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158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E0E4F684-B06C-4D0C-80F4-EDD3BD287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" y="213359"/>
            <a:ext cx="7344664" cy="6466165"/>
          </a:xfrm>
        </p:spPr>
      </p:pic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DDBFD5E1-B652-4303-BF39-A19D9EA3F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" b="15876"/>
          <a:stretch/>
        </p:blipFill>
        <p:spPr>
          <a:xfrm>
            <a:off x="7577582" y="213359"/>
            <a:ext cx="4410456" cy="23796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696756-D3AD-4E28-988B-F9E2342BF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" b="34270"/>
          <a:stretch/>
        </p:blipFill>
        <p:spPr>
          <a:xfrm>
            <a:off x="7577582" y="2719302"/>
            <a:ext cx="4410456" cy="396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7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C6804-78DB-4664-AE48-C093807C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CANCEL CULTURE A SLACKTIVISMUS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29A0D5-827D-439D-BCF0-DE53B2C4A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>
                <a:solidFill>
                  <a:srgbClr val="FFCC66"/>
                </a:solidFill>
              </a:rPr>
              <a:t>SLACKTIVISMUS (SLACK + ACTIVISM): </a:t>
            </a:r>
            <a:r>
              <a:rPr lang="cs-CZ" dirty="0"/>
              <a:t>povrchní participace v politických a sociálních kampaních vykonávaná především pomocí sociálních médií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Slacktivismus</a:t>
            </a:r>
            <a:r>
              <a:rPr lang="cs-CZ" dirty="0"/>
              <a:t> je kritizován za vytváření neadekvátního obrazu veřejné debaty a za svou neúčinnost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Jako neúčinné jsou hodnoceny i snahy (on-line) </a:t>
            </a:r>
            <a:r>
              <a:rPr lang="cs-CZ" dirty="0" err="1"/>
              <a:t>cancel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. Ta často nemá valný efekt  a kromě toho, že je zde tenká hranice mezi ní a šikanou, </a:t>
            </a:r>
            <a:r>
              <a:rPr lang="cs-CZ" dirty="0" err="1"/>
              <a:t>cancel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 často vytváří sociální neklid </a:t>
            </a:r>
          </a:p>
        </p:txBody>
      </p:sp>
    </p:spTree>
    <p:extLst>
      <p:ext uri="{BB962C8B-B14F-4D97-AF65-F5344CB8AC3E}">
        <p14:creationId xmlns:p14="http://schemas.microsoft.com/office/powerpoint/2010/main" val="120507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South Park - Trevor's Axiom">
            <a:hlinkClick r:id="" action="ppaction://media"/>
            <a:extLst>
              <a:ext uri="{FF2B5EF4-FFF2-40B4-BE49-F238E27FC236}">
                <a16:creationId xmlns:a16="http://schemas.microsoft.com/office/drawing/2014/main" id="{AC1ED728-3675-489B-99CD-D759E0C1A0A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grayscl/>
          </a:blip>
          <a:stretch>
            <a:fillRect/>
          </a:stretch>
        </p:blipFill>
        <p:spPr>
          <a:xfrm>
            <a:off x="2228056" y="1253331"/>
            <a:ext cx="7735887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99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E4D9F-E13B-488C-AF6E-D57C4F573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SOCIÁLNÍ BUBLINY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6AB673-2070-4FCE-B014-635A08D2D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4726"/>
          </a:xfrm>
        </p:spPr>
        <p:txBody>
          <a:bodyPr>
            <a:normAutofit/>
          </a:bodyPr>
          <a:lstStyle/>
          <a:p>
            <a:pPr algn="just"/>
            <a:r>
              <a:rPr lang="cs-CZ" dirty="0">
                <a:solidFill>
                  <a:srgbClr val="FFCC66"/>
                </a:solidFill>
              </a:rPr>
              <a:t>SOCIÁLNÍ BUBLINA: </a:t>
            </a:r>
            <a:r>
              <a:rPr lang="cs-CZ" dirty="0"/>
              <a:t>názorově a politicky relativně homogenní skupina lidí, která je poměrně uzavřená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Sociální bubliny existovaly prakticky vždy, jejich příčinou byly geografické, kulturní a politické (hranice, ideologie) faktory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 rozvojem dopravy, tisku, mezinárodní spolupráce, kultury (étos rovnosti) a ekonomiky začaly být dlouho existující bubliny oslabovány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4410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4CB6BE-260F-4825-957F-D5E83A80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SOCIÁLNÍ BUBLINY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C13BB8-8D65-4617-AB3E-445FE3825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Od vzniku prvních počítačových sítí je zdůrazňováno hledisko facilitace „společenství na základě zájmu, ne na základě lokace“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Tento aspekt vycházející z vědeckých počátků sítí a ze západního étosu individualismu ale napomáhá vzniku nových sociálních bublin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Sociální bubliny zabraňují výměně informací, vytvářejí zkreslený obraz názorového spektra a snižují širší sociální kohezi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0120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242B0A-AFC2-4CA7-892D-5B61FCEA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FILTRAČNÍ BUBLINY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B0D774-ED45-49F7-BE4A-AFCFC3053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>
                <a:solidFill>
                  <a:srgbClr val="FFCC66"/>
                </a:solidFill>
              </a:rPr>
              <a:t>FILTRAČNÍ BUBLINA:</a:t>
            </a:r>
            <a:r>
              <a:rPr lang="cs-CZ" dirty="0"/>
              <a:t> obsah webu je šitý na mírů osobním preferencím, toto zajišťuje nějaký skrytý algoritmus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Např. výsledky vyhledávání Googlu, Facebook </a:t>
            </a:r>
            <a:r>
              <a:rPr lang="cs-CZ" dirty="0" err="1"/>
              <a:t>News</a:t>
            </a:r>
            <a:r>
              <a:rPr lang="cs-CZ" dirty="0"/>
              <a:t> </a:t>
            </a:r>
            <a:r>
              <a:rPr lang="cs-CZ" dirty="0" err="1"/>
              <a:t>Feed</a:t>
            </a:r>
            <a:r>
              <a:rPr lang="cs-CZ" dirty="0"/>
              <a:t>,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Filtrační bubliny vytváří náš osobní informační ekosystém v němž se odráží především vlastní zájmy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Efekt filtračních bublin je obdobný jako u bublin sociálních, ty jsou tímto navíc i posilovány  </a:t>
            </a:r>
          </a:p>
        </p:txBody>
      </p:sp>
    </p:spTree>
    <p:extLst>
      <p:ext uri="{BB962C8B-B14F-4D97-AF65-F5344CB8AC3E}">
        <p14:creationId xmlns:p14="http://schemas.microsoft.com/office/powerpoint/2010/main" val="3347221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28E07-0141-4B18-A3DF-BE2113A3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KOMNATY OZVĚN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357632-78AF-430A-8650-525AA3F16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>
                <a:solidFill>
                  <a:srgbClr val="FFCC66"/>
                </a:solidFill>
              </a:rPr>
              <a:t>KOMNATA OZVĚN (ECHO CHAMBER): </a:t>
            </a:r>
            <a:r>
              <a:rPr lang="cs-CZ" dirty="0"/>
              <a:t>situace, kdy jsou naše přesvědčení posilována opakováním sdělení v uzavřených systémech (např. facebookové skupiny, názorová média, personalizovaný obsah)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 komnatách ozvěn je utvrzován určitý pohled na svět, vzniká v nich kulturní tribalismus, je znesnadňován celospolečenský dialog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Komnaty ozvěn vznikají skrze sociální a filtrační bubliny, může zde vznikat extrémismus </a:t>
            </a:r>
          </a:p>
        </p:txBody>
      </p:sp>
    </p:spTree>
    <p:extLst>
      <p:ext uri="{BB962C8B-B14F-4D97-AF65-F5344CB8AC3E}">
        <p14:creationId xmlns:p14="http://schemas.microsoft.com/office/powerpoint/2010/main" val="2355053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52B9C-E217-464C-9ABA-B7498EA0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REKLAMNÍ PLATFOTMY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6DC1A3-3A17-4530-9C6A-5693B8D71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Velké technologické firmy fungují jako platformy a staví se do role zprostředkovatele interakce mezi nějakými dvěma skupinami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Pointou tohoto zprostředkování často bývá reklama (Google, Facebook, YouTube, Seznam…)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Více času na platformách = více shlédnuté reklamy. V rámci platforem vás udržuje algoritmus vytvářející filtrační bublinu a komnatu ozvěn</a:t>
            </a:r>
          </a:p>
        </p:txBody>
      </p:sp>
    </p:spTree>
    <p:extLst>
      <p:ext uri="{BB962C8B-B14F-4D97-AF65-F5344CB8AC3E}">
        <p14:creationId xmlns:p14="http://schemas.microsoft.com/office/powerpoint/2010/main" val="1042025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357EE-738A-4B62-8AD0-D18673921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ZÁPAD V 2. POLOVINĚ 20.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EDA7D9-066F-4B2F-8DCF-0BC1F3838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Od 2WW do cca 80. let na západě (tj. i v USA) vládnou zejména socialisté čerpající z keynesiánské ekonomie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 ekonomické krizi 70. let je začíná nahrazovat pravice s neoliberálním hospodářským programem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Za socialistických vlád se utváří robustní střední třída, výraznou roli ve společnosti sehrávají odbory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Od nástupu pravicových vlád západ těží z mezinárodního obchodního režimu (globalizace)</a:t>
            </a:r>
          </a:p>
        </p:txBody>
      </p:sp>
    </p:spTree>
    <p:extLst>
      <p:ext uri="{BB962C8B-B14F-4D97-AF65-F5344CB8AC3E}">
        <p14:creationId xmlns:p14="http://schemas.microsoft.com/office/powerpoint/2010/main" val="1234743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24011-5915-481D-AAAC-E5558BD30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PLATFOTMY A DATA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734C-D8F2-435F-9D95-1985A3536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Středobodem podnikání platforem je shromažďování a analýza dat (Big data). Pokud se pohybujete v prostředí platformy, vaše chování je pečlivě zaznamenáváno (od jednotlivých kliknutí až po krátké pozastavení </a:t>
            </a:r>
            <a:r>
              <a:rPr lang="cs-CZ" dirty="0" err="1"/>
              <a:t>scrollování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Reklamní platformy na základě dat umožňují efektivně cílit reklamu, data ale slouží i k průniku do jiných odvětví či jako prodejní artikl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Divoký neregulovaný trh s daty funguje především v USA  </a:t>
            </a:r>
          </a:p>
        </p:txBody>
      </p:sp>
    </p:spTree>
    <p:extLst>
      <p:ext uri="{BB962C8B-B14F-4D97-AF65-F5344CB8AC3E}">
        <p14:creationId xmlns:p14="http://schemas.microsoft.com/office/powerpoint/2010/main" val="230279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E71784-BF29-41B6-8FDB-5A5609DC9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DATA A POLITICKÝ MARKETING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3302A-B112-4ED7-9C6E-6CEE5237C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Firma Cambridge </a:t>
            </a:r>
            <a:r>
              <a:rPr lang="cs-CZ" dirty="0" err="1"/>
              <a:t>Analytica</a:t>
            </a:r>
            <a:r>
              <a:rPr lang="cs-CZ" dirty="0"/>
              <a:t> na základě dat </a:t>
            </a:r>
            <a:r>
              <a:rPr lang="cs-CZ" dirty="0" err="1"/>
              <a:t>scrapovaných</a:t>
            </a:r>
            <a:r>
              <a:rPr lang="cs-CZ" dirty="0"/>
              <a:t> z Facebooku vytvářela osobnostní modely jednotlivců, jim pak na byla zasílána politická marketingová sdělení.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275F314-D746-4AB9-9365-F194F71D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2" t="30694" r="3258" b="13889"/>
          <a:stretch/>
        </p:blipFill>
        <p:spPr>
          <a:xfrm>
            <a:off x="1597818" y="3206914"/>
            <a:ext cx="8996363" cy="319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00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6606C5-A279-4E8F-BC81-1C519422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TYRANIE DAT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979B23-6C3B-442F-BCA9-13FDFB1D6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>
                <a:solidFill>
                  <a:srgbClr val="FFCC66"/>
                </a:solidFill>
              </a:rPr>
              <a:t>KOMPATIBILISMUS:</a:t>
            </a:r>
            <a:r>
              <a:rPr lang="cs-CZ" dirty="0"/>
              <a:t> stanovisko, že svobodná vůle sice existuje, lidé se ale pohybují v mezích daných jejich vlastní motivací.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Pokud znám něčí motivaci, dokážu ho přimět k akci…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Big data nabízejí kauzální, ale pouze probabilistické modely. Existují četná rizika plynoucí ze slepého následování dat (např. určování sexuální orientace spojené trestním postihem homosexuálního chování)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7304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7F246A-EA8E-404E-88AB-BA2F21DF7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NOVÉ IDENTITY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BE5DE8-14A3-4CAC-A073-A4C21F41E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V 90. letech jsou v rámci étosu internetu zdůrazňovány volné identity obcházející fyzická omezení a danosti, objevuje se fenomén </a:t>
            </a:r>
            <a:r>
              <a:rPr lang="cs-CZ" dirty="0" err="1"/>
              <a:t>trollingu</a:t>
            </a:r>
            <a:r>
              <a:rPr lang="cs-CZ" dirty="0"/>
              <a:t> a </a:t>
            </a:r>
            <a:r>
              <a:rPr lang="cs-CZ" dirty="0" err="1"/>
              <a:t>flamingu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Internet se brzy stává nástrojem sebepropagace; lajky, </a:t>
            </a:r>
            <a:r>
              <a:rPr lang="cs-CZ" dirty="0" err="1"/>
              <a:t>retweety</a:t>
            </a:r>
            <a:r>
              <a:rPr lang="cs-CZ" dirty="0"/>
              <a:t> apod. stimulují tvorbu dopaminu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Na Západě se v 2. pol. 90. let objevují falešné uživatelské recenze, internet jako nástroj politické propagace užívá EZLN nebo čínští nacionalisté</a:t>
            </a:r>
          </a:p>
        </p:txBody>
      </p:sp>
    </p:spTree>
    <p:extLst>
      <p:ext uri="{BB962C8B-B14F-4D97-AF65-F5344CB8AC3E}">
        <p14:creationId xmlns:p14="http://schemas.microsoft.com/office/powerpoint/2010/main" val="358138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2DBEC-6256-4356-964C-3A67A91D1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JEHO, JEJÍ A JEJICH BOJ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6B171A-0289-44EC-8D8E-FFC4A94F1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Jednotlivé identity prostřednictvím sociálních médií začínají propagovat svou agendu, v metodách se postupně zdokonalují (know-how je náležitě zprostředkováváno)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vícero účtů, vzájemná koordinace, falešné vlajky, memy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Cílem je vytvořit zdání určitého společenského ovzduší či dehonestovat nebo zastrašit protivníky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Takovou činnost za úplatu nabízejí i hackeři ovládající cizí počítače (tzv. </a:t>
            </a:r>
            <a:r>
              <a:rPr lang="cs-CZ" dirty="0" err="1"/>
              <a:t>botnets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423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4F54A-D106-453E-B3BE-FFF56A597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TROLLÍ FARMY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226CEE-D62C-42E3-AEB4-0A690803C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6125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Tvorba imaginárního názorového ovzduší prostřednictvím neautentických účtů se stala prostředkem PR kampaní, politického marketingu i soupeření mezi státy.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Fenomén politika, kterého vyzdvihly sociální sítě (</a:t>
            </a:r>
            <a:r>
              <a:rPr lang="cs-CZ" dirty="0" err="1"/>
              <a:t>Beppe</a:t>
            </a:r>
            <a:r>
              <a:rPr lang="cs-CZ" dirty="0"/>
              <a:t> </a:t>
            </a:r>
            <a:r>
              <a:rPr lang="cs-CZ" dirty="0" err="1"/>
              <a:t>Grillo</a:t>
            </a:r>
            <a:r>
              <a:rPr lang="cs-CZ" dirty="0"/>
              <a:t>, Rodrigo </a:t>
            </a:r>
            <a:r>
              <a:rPr lang="cs-CZ" dirty="0" err="1"/>
              <a:t>Duterte</a:t>
            </a:r>
            <a:r>
              <a:rPr lang="cs-CZ" dirty="0"/>
              <a:t>, Donald Trump)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Duterteho</a:t>
            </a:r>
            <a:r>
              <a:rPr lang="cs-CZ" dirty="0"/>
              <a:t> placení trollové na FB skupinách filipínských měst a obcí šířili zvěsti o drogové kriminalitě a jejich svědectví každou vhodnou událost spojovaly právě s touto problematikou (</a:t>
            </a:r>
            <a:r>
              <a:rPr lang="cs-CZ" dirty="0" err="1"/>
              <a:t>duterteho</a:t>
            </a:r>
            <a:r>
              <a:rPr lang="cs-CZ" dirty="0"/>
              <a:t> hlavním tématem)</a:t>
            </a:r>
          </a:p>
        </p:txBody>
      </p:sp>
    </p:spTree>
    <p:extLst>
      <p:ext uri="{BB962C8B-B14F-4D97-AF65-F5344CB8AC3E}">
        <p14:creationId xmlns:p14="http://schemas.microsoft.com/office/powerpoint/2010/main" val="2611454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9B3EB-1767-4CC4-B133-1BFD7F9D8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z-Cyrl-AZ" dirty="0">
                <a:solidFill>
                  <a:srgbClr val="FFCC66"/>
                </a:solidFill>
              </a:rPr>
              <a:t>РУССКИЙ СТАНДАРТ</a:t>
            </a:r>
            <a:endParaRPr lang="cs-CZ" dirty="0">
              <a:solidFill>
                <a:srgbClr val="FFCC6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4F1368-02E3-4C8A-9387-58380E89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V roce 2007 ruské mládežnické hnutí Naši realizovalo sérii </a:t>
            </a:r>
            <a:r>
              <a:rPr lang="cs-CZ" dirty="0" err="1"/>
              <a:t>DDoS</a:t>
            </a:r>
            <a:r>
              <a:rPr lang="cs-CZ" dirty="0"/>
              <a:t> útoků vůči Estonsku, podobně postižena byla později i Gruzie či Kyrgyzstán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Roku 2013 byla v Petrohradu založena Agentura pro výzkum internetu (</a:t>
            </a:r>
            <a:r>
              <a:rPr lang="az-Cyrl-AZ" dirty="0"/>
              <a:t>Агентство интернет-исследований</a:t>
            </a:r>
            <a:r>
              <a:rPr lang="cs-CZ" dirty="0"/>
              <a:t>), pracoviště produkovalo na domácí publikum mířené pochvalné komentáře o ruské vládě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Později se ale A</a:t>
            </a:r>
            <a:r>
              <a:rPr lang="az-Cyrl-AZ" dirty="0"/>
              <a:t>ИИ</a:t>
            </a:r>
            <a:r>
              <a:rPr lang="cs-CZ" dirty="0"/>
              <a:t> začala soustředit i na management narativu o ukrajinské krizi a na stimulaci názorového ovzduší okolo amerických prezidentských voleb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594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muž, interiér, lidé&#10;&#10;Popis byl vytvořen automaticky">
            <a:extLst>
              <a:ext uri="{FF2B5EF4-FFF2-40B4-BE49-F238E27FC236}">
                <a16:creationId xmlns:a16="http://schemas.microsoft.com/office/drawing/2014/main" id="{9ACDD3F1-8E3F-4815-9ABC-7578ED4BB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2" y="316903"/>
            <a:ext cx="7436498" cy="6224194"/>
          </a:xfrm>
          <a:prstGeom prst="rect">
            <a:avLst/>
          </a:prstGeom>
        </p:spPr>
      </p:pic>
      <p:pic>
        <p:nvPicPr>
          <p:cNvPr id="12" name="Obrázek 11" descr="Obsah obrázku interiér, osoba&#10;&#10;Popis byl vytvořen automaticky">
            <a:extLst>
              <a:ext uri="{FF2B5EF4-FFF2-40B4-BE49-F238E27FC236}">
                <a16:creationId xmlns:a16="http://schemas.microsoft.com/office/drawing/2014/main" id="{7AD8A286-01DA-4F36-A6EC-F9BFC01B9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51" y="316903"/>
            <a:ext cx="4052722" cy="243418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31C3859-DEC9-4916-83C6-2FA0FE646D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1" r="345"/>
          <a:stretch/>
        </p:blipFill>
        <p:spPr>
          <a:xfrm>
            <a:off x="7831951" y="2943522"/>
            <a:ext cx="4052722" cy="359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38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4B7D0-70E4-4E20-B3B0-7DBC64DF7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2016 ELECTION YEAR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56D269-9B3E-49CC-8BD7-1F80A8B8C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Trollové z A</a:t>
            </a:r>
            <a:r>
              <a:rPr lang="az-Cyrl-AZ" dirty="0"/>
              <a:t>ИИ</a:t>
            </a:r>
            <a:r>
              <a:rPr lang="cs-CZ" dirty="0"/>
              <a:t> vytvářejí sítě neautentických profilů jednotlivců, organizací či celá on-line média. Složky těchto sítí na sebe vzájemně odkazují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Sítě A</a:t>
            </a:r>
            <a:r>
              <a:rPr lang="az-Cyrl-AZ" dirty="0"/>
              <a:t>ИИ</a:t>
            </a:r>
            <a:r>
              <a:rPr lang="cs-CZ" dirty="0"/>
              <a:t> pokrývají celé názorové a ideologické spektrum americké veřejné debaty, prostřednictvím komunikačních aktů ruských trollů je snižována společenská koheze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Známými příklady této aktivity jsou „</a:t>
            </a:r>
            <a:r>
              <a:rPr lang="cs-CZ" dirty="0" err="1"/>
              <a:t>influencerky</a:t>
            </a:r>
            <a:r>
              <a:rPr lang="cs-CZ" dirty="0"/>
              <a:t>“ </a:t>
            </a:r>
            <a:r>
              <a:rPr lang="cs-CZ" dirty="0" err="1"/>
              <a:t>Jenna</a:t>
            </a:r>
            <a:r>
              <a:rPr lang="cs-CZ" dirty="0"/>
              <a:t> </a:t>
            </a:r>
            <a:r>
              <a:rPr lang="cs-CZ" dirty="0" err="1"/>
              <a:t>Abrams</a:t>
            </a:r>
            <a:r>
              <a:rPr lang="cs-CZ" dirty="0"/>
              <a:t> a Pamela </a:t>
            </a:r>
            <a:r>
              <a:rPr lang="cs-CZ" dirty="0" err="1"/>
              <a:t>Moore</a:t>
            </a:r>
            <a:r>
              <a:rPr lang="cs-CZ" dirty="0"/>
              <a:t>, organizace Black </a:t>
            </a:r>
            <a:r>
              <a:rPr lang="cs-CZ" dirty="0" err="1"/>
              <a:t>Matters</a:t>
            </a:r>
            <a:r>
              <a:rPr lang="cs-CZ" dirty="0"/>
              <a:t> US či zpravodajský server Baltimore Online </a:t>
            </a:r>
          </a:p>
        </p:txBody>
      </p:sp>
    </p:spTree>
    <p:extLst>
      <p:ext uri="{BB962C8B-B14F-4D97-AF65-F5344CB8AC3E}">
        <p14:creationId xmlns:p14="http://schemas.microsoft.com/office/powerpoint/2010/main" val="3775765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5E24C0F-9C7B-450C-A623-81A944EAC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8"/>
          <a:stretch/>
        </p:blipFill>
        <p:spPr>
          <a:xfrm>
            <a:off x="145753" y="62799"/>
            <a:ext cx="4860430" cy="314712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4839B4-35F0-4127-89B6-BF879C720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0237"/>
          <a:stretch/>
        </p:blipFill>
        <p:spPr>
          <a:xfrm>
            <a:off x="5118607" y="80646"/>
            <a:ext cx="6974570" cy="3129279"/>
          </a:xfrm>
          <a:prstGeom prst="rect">
            <a:avLst/>
          </a:prstGeom>
        </p:spPr>
      </p:pic>
      <p:pic>
        <p:nvPicPr>
          <p:cNvPr id="9" name="Obrázek 8" descr="Obsah obrázku text, noviny, snímek obrazovky&#10;&#10;Popis byl vytvořen automaticky">
            <a:extLst>
              <a:ext uri="{FF2B5EF4-FFF2-40B4-BE49-F238E27FC236}">
                <a16:creationId xmlns:a16="http://schemas.microsoft.com/office/drawing/2014/main" id="{9799B1C1-F2D4-4457-B5A5-900D69B775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11434" r="7455" b="6762"/>
          <a:stretch/>
        </p:blipFill>
        <p:spPr>
          <a:xfrm>
            <a:off x="5118607" y="3312159"/>
            <a:ext cx="3423589" cy="346519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377A3AA-9677-4CF0-B81E-0585B70AEC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t="12406" r="15363" b="1"/>
          <a:stretch/>
        </p:blipFill>
        <p:spPr>
          <a:xfrm>
            <a:off x="145752" y="3312159"/>
            <a:ext cx="4886941" cy="34651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1D31562-1068-4940-9F92-0F1DFA658C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r="21221"/>
          <a:stretch/>
        </p:blipFill>
        <p:spPr>
          <a:xfrm>
            <a:off x="8652823" y="3312159"/>
            <a:ext cx="3440354" cy="3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64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79231-3EF1-4800-AA5F-96F8C7A8E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KULTURNÍ VÁLKA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00EB2-6840-4D45-849C-311DDF28E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S termínem </a:t>
            </a:r>
            <a:r>
              <a:rPr lang="cs-CZ" i="1" dirty="0"/>
              <a:t>kulturní válka </a:t>
            </a:r>
            <a:r>
              <a:rPr lang="cs-CZ" dirty="0"/>
              <a:t>přichází na konci 80. let sociolog James </a:t>
            </a:r>
            <a:r>
              <a:rPr lang="cs-CZ" dirty="0" err="1"/>
              <a:t>Davison</a:t>
            </a:r>
            <a:r>
              <a:rPr lang="cs-CZ" dirty="0"/>
              <a:t> Hunter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Hunter říká, že v rámci americké společnosti od 60. let existují dvě kultury, které spolu soupeří o to, čí hodnoty budou dominantní (resp. obecné)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Jde podle něj o kulturu progresivní (</a:t>
            </a:r>
            <a:r>
              <a:rPr lang="cs-CZ" dirty="0" err="1"/>
              <a:t>hippies</a:t>
            </a:r>
            <a:r>
              <a:rPr lang="cs-CZ" dirty="0"/>
              <a:t>, hnutí za rasovou rovnoprávnost, feminismus atd.) a kulturu ortodoxní (křesťanská pravice, </a:t>
            </a:r>
            <a:r>
              <a:rPr lang="cs-CZ" dirty="0" err="1"/>
              <a:t>neokonzervativní</a:t>
            </a:r>
            <a:r>
              <a:rPr lang="cs-CZ" dirty="0"/>
              <a:t> </a:t>
            </a:r>
            <a:r>
              <a:rPr lang="cs-CZ" dirty="0" err="1"/>
              <a:t>think</a:t>
            </a:r>
            <a:r>
              <a:rPr lang="cs-CZ" dirty="0"/>
              <a:t> tanky, pro-</a:t>
            </a:r>
            <a:r>
              <a:rPr lang="cs-CZ" dirty="0" err="1"/>
              <a:t>life</a:t>
            </a:r>
            <a:r>
              <a:rPr lang="cs-CZ" dirty="0"/>
              <a:t> atd.)  </a:t>
            </a:r>
          </a:p>
        </p:txBody>
      </p:sp>
    </p:spTree>
    <p:extLst>
      <p:ext uri="{BB962C8B-B14F-4D97-AF65-F5344CB8AC3E}">
        <p14:creationId xmlns:p14="http://schemas.microsoft.com/office/powerpoint/2010/main" val="3324872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F9F9C-D4A0-4ADD-AA9A-927C7BE6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DNC HACK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590B15-652D-444C-A0BA-079C63759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Hackeři spojení s ruské vojenské rozvědkou GRU pronikli do počítačové sítě Demokratické strany, přičemž takto získali emailovou komunikaci jejího vedení (DNC)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Korespondence odhalovala zákulisní pletichy proti </a:t>
            </a:r>
            <a:r>
              <a:rPr lang="cs-CZ" dirty="0" err="1"/>
              <a:t>Berniemu</a:t>
            </a:r>
            <a:r>
              <a:rPr lang="cs-CZ" dirty="0"/>
              <a:t> Sandersovi (problematika tzv. </a:t>
            </a:r>
            <a:r>
              <a:rPr lang="cs-CZ" dirty="0" err="1"/>
              <a:t>superdelegátů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GRU dokumenty začala zveřejňovat nejprve na své stránce DC </a:t>
            </a:r>
            <a:r>
              <a:rPr lang="cs-CZ" dirty="0" err="1"/>
              <a:t>Leaks</a:t>
            </a:r>
            <a:r>
              <a:rPr lang="cs-CZ" dirty="0"/>
              <a:t>, později byly materiály předány </a:t>
            </a:r>
            <a:r>
              <a:rPr lang="cs-CZ" dirty="0" err="1"/>
              <a:t>WikiLeaks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Toto vedlo k roztržce uvnitř demokratické strany</a:t>
            </a:r>
          </a:p>
        </p:txBody>
      </p:sp>
    </p:spTree>
    <p:extLst>
      <p:ext uri="{BB962C8B-B14F-4D97-AF65-F5344CB8AC3E}">
        <p14:creationId xmlns:p14="http://schemas.microsoft.com/office/powerpoint/2010/main" val="2488628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tůl&#10;&#10;Popis byl vytvořen automaticky">
            <a:extLst>
              <a:ext uri="{FF2B5EF4-FFF2-40B4-BE49-F238E27FC236}">
                <a16:creationId xmlns:a16="http://schemas.microsoft.com/office/drawing/2014/main" id="{6CDF50DD-BAD4-4158-BEB4-3B4130D06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89"/>
          <a:stretch/>
        </p:blipFill>
        <p:spPr>
          <a:xfrm>
            <a:off x="120650" y="68263"/>
            <a:ext cx="11950700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725729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6A781D-540D-4E4A-A14F-8F06A896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INFORMAČNÍ VÁLKA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008690-905C-4098-AAA2-A608A5A25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825625"/>
            <a:ext cx="10763250" cy="466725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Komunikace se stala prostředkem geopolitického soupeření, je skloňována informační válka (např. i českou BIS)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ruská </a:t>
            </a:r>
            <a:r>
              <a:rPr lang="cs-CZ" dirty="0" err="1"/>
              <a:t>Gerasimova</a:t>
            </a:r>
            <a:r>
              <a:rPr lang="cs-CZ" dirty="0"/>
              <a:t> doktrína, čínská doktrína trojí války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Pouhý diskurz informační války ohrožuje podobu komunikace – nahrává neadekvátnímu relativismu, zpochybňuje důvody pro globální komunikace, vytváří extraktivní situaci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Balkanizace internetu (jeho rozpad na vícero oddělených sítí)jako důsledek důrazu na informační suverenitu státu  </a:t>
            </a:r>
          </a:p>
        </p:txBody>
      </p:sp>
    </p:spTree>
    <p:extLst>
      <p:ext uri="{BB962C8B-B14F-4D97-AF65-F5344CB8AC3E}">
        <p14:creationId xmlns:p14="http://schemas.microsoft.com/office/powerpoint/2010/main" val="3334620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94EB65-305A-469A-8A9E-6D2AA9929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ČETBA K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DA0AA0-EA99-4FBA-A3DA-E25458A5F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96" y="1847850"/>
            <a:ext cx="10946607" cy="4367213"/>
          </a:xfrm>
        </p:spPr>
        <p:txBody>
          <a:bodyPr/>
          <a:lstStyle/>
          <a:p>
            <a:pPr algn="just"/>
            <a:r>
              <a:rPr lang="cs-CZ" dirty="0"/>
              <a:t>FUKUYAMA, Francis. </a:t>
            </a:r>
            <a:r>
              <a:rPr lang="it-IT" dirty="0">
                <a:solidFill>
                  <a:srgbClr val="FFCC66"/>
                </a:solidFill>
              </a:rPr>
              <a:t>Identita: Volání po důstojnosti a politika resentimentu</a:t>
            </a:r>
            <a:r>
              <a:rPr lang="cs-CZ" dirty="0"/>
              <a:t>. Praha: </a:t>
            </a:r>
            <a:r>
              <a:rPr lang="cs-CZ" dirty="0" err="1"/>
              <a:t>Malvern</a:t>
            </a:r>
            <a:r>
              <a:rPr lang="cs-CZ" dirty="0"/>
              <a:t>, 2019.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MARANTZ, Andrew. </a:t>
            </a:r>
            <a:r>
              <a:rPr lang="en-US" dirty="0">
                <a:solidFill>
                  <a:srgbClr val="FFCC66"/>
                </a:solidFill>
              </a:rPr>
              <a:t>Antisocial: Online Extremists, Techno-Utopians, and the Hijacking of the American Conversation</a:t>
            </a:r>
            <a:r>
              <a:rPr lang="cs-CZ" dirty="0"/>
              <a:t>. New York: </a:t>
            </a:r>
            <a:r>
              <a:rPr lang="cs-CZ" dirty="0" err="1"/>
              <a:t>Penguin</a:t>
            </a:r>
            <a:r>
              <a:rPr lang="cs-CZ" dirty="0"/>
              <a:t> </a:t>
            </a:r>
            <a:r>
              <a:rPr lang="cs-CZ" dirty="0" err="1"/>
              <a:t>Books</a:t>
            </a:r>
            <a:r>
              <a:rPr lang="cs-CZ" dirty="0"/>
              <a:t>, 2020.</a:t>
            </a:r>
          </a:p>
          <a:p>
            <a:pPr marL="0" indent="0" algn="just">
              <a:buNone/>
            </a:pPr>
            <a:r>
              <a:rPr lang="cs-CZ" dirty="0"/>
              <a:t> </a:t>
            </a:r>
          </a:p>
          <a:p>
            <a:pPr algn="just"/>
            <a:r>
              <a:rPr lang="cs-CZ" dirty="0"/>
              <a:t>ONG, </a:t>
            </a:r>
            <a:r>
              <a:rPr lang="cs-CZ" dirty="0" err="1"/>
              <a:t>Johnatan</a:t>
            </a:r>
            <a:r>
              <a:rPr lang="cs-CZ" dirty="0"/>
              <a:t> – CABAÑES, Vincent.</a:t>
            </a:r>
            <a:r>
              <a:rPr lang="cs-CZ" dirty="0">
                <a:solidFill>
                  <a:srgbClr val="FFCC66"/>
                </a:solidFill>
              </a:rPr>
              <a:t> </a:t>
            </a:r>
            <a:r>
              <a:rPr lang="cs-CZ" dirty="0" err="1">
                <a:solidFill>
                  <a:srgbClr val="FFCC66"/>
                </a:solidFill>
              </a:rPr>
              <a:t>Architects</a:t>
            </a:r>
            <a:r>
              <a:rPr lang="cs-CZ" dirty="0">
                <a:solidFill>
                  <a:srgbClr val="FFCC66"/>
                </a:solidFill>
              </a:rPr>
              <a:t> </a:t>
            </a:r>
            <a:r>
              <a:rPr lang="cs-CZ" dirty="0" err="1">
                <a:solidFill>
                  <a:srgbClr val="FFCC66"/>
                </a:solidFill>
              </a:rPr>
              <a:t>of</a:t>
            </a:r>
            <a:r>
              <a:rPr lang="cs-CZ" dirty="0">
                <a:solidFill>
                  <a:srgbClr val="FFCC66"/>
                </a:solidFill>
              </a:rPr>
              <a:t> </a:t>
            </a:r>
            <a:r>
              <a:rPr lang="cs-CZ" dirty="0" err="1">
                <a:solidFill>
                  <a:srgbClr val="FFCC66"/>
                </a:solidFill>
              </a:rPr>
              <a:t>Networked</a:t>
            </a:r>
            <a:r>
              <a:rPr lang="cs-CZ" dirty="0">
                <a:solidFill>
                  <a:srgbClr val="FFCC66"/>
                </a:solidFill>
              </a:rPr>
              <a:t> </a:t>
            </a:r>
            <a:r>
              <a:rPr lang="cs-CZ" dirty="0" err="1">
                <a:solidFill>
                  <a:srgbClr val="FFCC66"/>
                </a:solidFill>
              </a:rPr>
              <a:t>Disinformation</a:t>
            </a:r>
            <a:r>
              <a:rPr lang="cs-CZ" dirty="0">
                <a:solidFill>
                  <a:srgbClr val="FFCC66"/>
                </a:solidFill>
              </a:rPr>
              <a:t> </a:t>
            </a:r>
            <a:r>
              <a:rPr lang="cs-CZ" dirty="0"/>
              <a:t>[on-line]. dostupné </a:t>
            </a:r>
            <a:r>
              <a:rPr lang="cs-CZ" dirty="0">
                <a:hlinkClick r:id="rId2"/>
              </a:rPr>
              <a:t>&lt;zde&gt;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1155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656E421-6E1B-4CF0-B215-7483AC291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5" y="574187"/>
            <a:ext cx="4060630" cy="57530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2AA305-A014-47A9-AA63-F6D9BBE290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57" y="574186"/>
            <a:ext cx="3882517" cy="5753002"/>
          </a:xfrm>
          <a:prstGeom prst="rect">
            <a:avLst/>
          </a:prstGeom>
        </p:spPr>
      </p:pic>
      <p:pic>
        <p:nvPicPr>
          <p:cNvPr id="8" name="Online médium 3" title="A Brief History of the Culture Wars">
            <a:hlinkClick r:id="" action="ppaction://media"/>
            <a:extLst>
              <a:ext uri="{FF2B5EF4-FFF2-40B4-BE49-F238E27FC236}">
                <a16:creationId xmlns:a16="http://schemas.microsoft.com/office/drawing/2014/main" id="{1A85562F-D87E-4F07-8829-8A8B6D4361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>
            <a:grayscl/>
          </a:blip>
          <a:stretch>
            <a:fillRect/>
          </a:stretch>
        </p:blipFill>
        <p:spPr>
          <a:xfrm>
            <a:off x="8663445" y="574186"/>
            <a:ext cx="3232060" cy="1826114"/>
          </a:xfrm>
          <a:prstGeom prst="rect">
            <a:avLst/>
          </a:prstGeom>
        </p:spPr>
      </p:pic>
      <p:pic>
        <p:nvPicPr>
          <p:cNvPr id="9" name="Online médium 4" title="Canceling | ContraPoints">
            <a:hlinkClick r:id="" action="ppaction://media"/>
            <a:extLst>
              <a:ext uri="{FF2B5EF4-FFF2-40B4-BE49-F238E27FC236}">
                <a16:creationId xmlns:a16="http://schemas.microsoft.com/office/drawing/2014/main" id="{2A4937E1-6199-4997-A224-C9B00F78783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>
            <a:grayscl/>
          </a:blip>
          <a:stretch>
            <a:fillRect/>
          </a:stretch>
        </p:blipFill>
        <p:spPr>
          <a:xfrm>
            <a:off x="8663445" y="2540000"/>
            <a:ext cx="3232060" cy="1826114"/>
          </a:xfrm>
          <a:prstGeom prst="rect">
            <a:avLst/>
          </a:prstGeom>
        </p:spPr>
      </p:pic>
      <p:pic>
        <p:nvPicPr>
          <p:cNvPr id="10" name="Online médium 9" title="How 8chan Became The Worst Place on The Internet I VICE News Tonight Special Report">
            <a:hlinkClick r:id="" action="ppaction://media"/>
            <a:extLst>
              <a:ext uri="{FF2B5EF4-FFF2-40B4-BE49-F238E27FC236}">
                <a16:creationId xmlns:a16="http://schemas.microsoft.com/office/drawing/2014/main" id="{694F9167-2607-4C49-A8B7-11B7C78D9B5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>
            <a:grayscl/>
          </a:blip>
          <a:stretch>
            <a:fillRect/>
          </a:stretch>
        </p:blipFill>
        <p:spPr>
          <a:xfrm>
            <a:off x="8663445" y="4505814"/>
            <a:ext cx="3232060" cy="18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 descr="Obsah obrázku lidé, exteriér, budova, dav&#10;&#10;Popis byl vytvořen automaticky">
            <a:extLst>
              <a:ext uri="{FF2B5EF4-FFF2-40B4-BE49-F238E27FC236}">
                <a16:creationId xmlns:a16="http://schemas.microsoft.com/office/drawing/2014/main" id="{8BF5C79C-728E-47F9-8F6D-27403A234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6" r="15333"/>
          <a:stretch/>
        </p:blipFill>
        <p:spPr>
          <a:xfrm>
            <a:off x="142240" y="287020"/>
            <a:ext cx="6221120" cy="6283960"/>
          </a:xfrm>
          <a:prstGeom prst="rect">
            <a:avLst/>
          </a:prstGeom>
        </p:spPr>
      </p:pic>
      <p:pic>
        <p:nvPicPr>
          <p:cNvPr id="21" name="Obrázek 20" descr="Obsah obrázku text, osoba, exteriér, transparent&#10;&#10;Popis byl vytvořen automaticky">
            <a:extLst>
              <a:ext uri="{FF2B5EF4-FFF2-40B4-BE49-F238E27FC236}">
                <a16:creationId xmlns:a16="http://schemas.microsoft.com/office/drawing/2014/main" id="{F41532D4-7DED-4C27-931D-126A078577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3" t="10491"/>
          <a:stretch/>
        </p:blipFill>
        <p:spPr>
          <a:xfrm>
            <a:off x="6516401" y="287020"/>
            <a:ext cx="5447634" cy="2687320"/>
          </a:xfrm>
          <a:prstGeom prst="rect">
            <a:avLst/>
          </a:prstGeom>
        </p:spPr>
      </p:pic>
      <p:pic>
        <p:nvPicPr>
          <p:cNvPr id="23" name="Obrázek 22" descr="Obsah obrázku osoba, exteriér, lidé, dav&#10;&#10;Popis byl vytvořen automaticky">
            <a:extLst>
              <a:ext uri="{FF2B5EF4-FFF2-40B4-BE49-F238E27FC236}">
                <a16:creationId xmlns:a16="http://schemas.microsoft.com/office/drawing/2014/main" id="{A35794D8-3B40-4A37-A488-01115BDDFB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28" b="-1"/>
          <a:stretch/>
        </p:blipFill>
        <p:spPr>
          <a:xfrm>
            <a:off x="6516401" y="3183548"/>
            <a:ext cx="5447634" cy="33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5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exteriér, podepsat, transparent&#10;&#10;Popis byl vytvořen automaticky">
            <a:extLst>
              <a:ext uri="{FF2B5EF4-FFF2-40B4-BE49-F238E27FC236}">
                <a16:creationId xmlns:a16="http://schemas.microsoft.com/office/drawing/2014/main" id="{3D288C51-71EF-481A-B52C-7E2DD223E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" b="6351"/>
          <a:stretch/>
        </p:blipFill>
        <p:spPr>
          <a:xfrm>
            <a:off x="159757" y="3521618"/>
            <a:ext cx="5812418" cy="3211241"/>
          </a:xfrm>
          <a:prstGeom prst="rect">
            <a:avLst/>
          </a:prstGeom>
        </p:spPr>
      </p:pic>
      <p:pic>
        <p:nvPicPr>
          <p:cNvPr id="10" name="Obrázek 9" descr="Obsah obrázku text, transparent, dav&#10;&#10;Popis byl vytvořen automaticky">
            <a:extLst>
              <a:ext uri="{FF2B5EF4-FFF2-40B4-BE49-F238E27FC236}">
                <a16:creationId xmlns:a16="http://schemas.microsoft.com/office/drawing/2014/main" id="{9F82DF7F-FEB1-4F03-A858-ACBEDFE4E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5" t="14776" r="1" b="6519"/>
          <a:stretch/>
        </p:blipFill>
        <p:spPr>
          <a:xfrm>
            <a:off x="4982749" y="106091"/>
            <a:ext cx="7050733" cy="3283492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A8117F38-5792-4A1C-950A-63A7A63E8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r="13928"/>
          <a:stretch/>
        </p:blipFill>
        <p:spPr>
          <a:xfrm>
            <a:off x="6219826" y="3495467"/>
            <a:ext cx="5812418" cy="3263542"/>
          </a:xfrm>
          <a:prstGeom prst="rect">
            <a:avLst/>
          </a:prstGeom>
        </p:spPr>
      </p:pic>
      <p:pic>
        <p:nvPicPr>
          <p:cNvPr id="3" name="Obrázek 2" descr="Obsah obrázku strom, exteriér, osoba, lidé&#10;&#10;Popis byl vytvořen automaticky">
            <a:extLst>
              <a:ext uri="{FF2B5EF4-FFF2-40B4-BE49-F238E27FC236}">
                <a16:creationId xmlns:a16="http://schemas.microsoft.com/office/drawing/2014/main" id="{A80444B6-3E65-4F0F-93B5-AFD88E8FE1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3" r="6911"/>
          <a:stretch/>
        </p:blipFill>
        <p:spPr>
          <a:xfrm>
            <a:off x="158518" y="131090"/>
            <a:ext cx="4824231" cy="32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1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CCF620-7A72-4CBF-85A2-BC743BF4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KRIZE ZÁPADU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25802E-4074-4F9B-9FA9-178A648ED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Politika na Západě v 2. pol. 20. stol. spočívala v dichotomii pravice – levice; rozdíl byl v propagované hospodářské politice, resp. v různém pojetí svobody (nedotknutelnost jednotlivce vs. redistribuce)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Od konce 60. let podstatná část levice po svých úspěších pozornost přesouvá od </a:t>
            </a:r>
            <a:r>
              <a:rPr lang="cs-CZ" dirty="0" err="1"/>
              <a:t>marginalizované</a:t>
            </a:r>
            <a:r>
              <a:rPr lang="cs-CZ" dirty="0"/>
              <a:t> třídy (proletariátu) k </a:t>
            </a:r>
            <a:r>
              <a:rPr lang="cs-CZ" dirty="0" err="1"/>
              <a:t>marginalizovaným</a:t>
            </a:r>
            <a:r>
              <a:rPr lang="cs-CZ" dirty="0"/>
              <a:t> skupinám (menšiny)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Dění 80. a 90. let zdá se více nahrává pravicovému střihu hospodářské politiky (bohatnutí z globalizace)</a:t>
            </a:r>
          </a:p>
        </p:txBody>
      </p:sp>
    </p:spTree>
    <p:extLst>
      <p:ext uri="{BB962C8B-B14F-4D97-AF65-F5344CB8AC3E}">
        <p14:creationId xmlns:p14="http://schemas.microsoft.com/office/powerpoint/2010/main" val="349589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3646C-D26D-46AD-84DD-EADC0E2A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KRIZE ZÁPADU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B4C1A5-6D08-4E1C-90DB-80464BA05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Dění 21. století ovšem adekvátnost pravicové ekonomické politiky problematizuje – zvětšování majetkových rozdílů, zmenšování střední třídy, krize 2000, krize 2008, krize bydlení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Mezinárodní obchodní režim a </a:t>
            </a:r>
            <a:r>
              <a:rPr lang="cs-CZ" dirty="0" err="1"/>
              <a:t>ICTs</a:t>
            </a:r>
            <a:r>
              <a:rPr lang="cs-CZ" dirty="0"/>
              <a:t> sehrávají výraznou roli (outsourcing, zánik geografických ochranných faktorů trhů, vznik trhů kde vítěz bere vše, nahrazení práce kapitálem)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 této situace přesto tradiční levice zažívá úpadek…</a:t>
            </a:r>
          </a:p>
        </p:txBody>
      </p:sp>
    </p:spTree>
    <p:extLst>
      <p:ext uri="{BB962C8B-B14F-4D97-AF65-F5344CB8AC3E}">
        <p14:creationId xmlns:p14="http://schemas.microsoft.com/office/powerpoint/2010/main" val="2669841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BEBBC-FF7B-4084-B9F7-2F56AFBB7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 POPULISMUSMU A POLITICE IDENTIT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03C961-052E-42EA-ACFE-97D80D046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Dichotomie levice – pravice přestává být relevantní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Lidem nejde pouze ekonomickou stránku existence, chtějí být uznaní, chtějí mít pocit inherentní mravní hodnoty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 této emancipaci má podle nich zpravidla dojít nějakou změnou společnosti (tzv. politika identity)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Situaci komplikuje existence velkého množství identit uvnitř společenského těla (ženy, matky od rodin, fanoušci sportu, důchodci, „Češi,“ handicapovaní, LGBTQ+, věřící…)</a:t>
            </a:r>
          </a:p>
        </p:txBody>
      </p:sp>
    </p:spTree>
    <p:extLst>
      <p:ext uri="{BB962C8B-B14F-4D97-AF65-F5344CB8AC3E}">
        <p14:creationId xmlns:p14="http://schemas.microsoft.com/office/powerpoint/2010/main" val="219679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A5B4B9-579D-45C1-AC3B-29BC7C3C8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CC66"/>
                </a:solidFill>
              </a:rPr>
              <a:t>K POPULISMUSMU A POLITICE IDENTIT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DDFF70-38CC-48C9-B058-970C8B284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18025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V této situaci pak přichází populista, který se pod nějaký narativ snaží zahrnout co nejvíce jednotlivých „identit“ a vytvořit tak </a:t>
            </a:r>
            <a:r>
              <a:rPr lang="cs-CZ" dirty="0" err="1"/>
              <a:t>populus</a:t>
            </a:r>
            <a:r>
              <a:rPr lang="cs-CZ" dirty="0"/>
              <a:t> („lid“)</a:t>
            </a:r>
          </a:p>
          <a:p>
            <a:pPr algn="just"/>
            <a:endParaRPr lang="cs-CZ" dirty="0"/>
          </a:p>
          <a:p>
            <a:pPr algn="just"/>
            <a:r>
              <a:rPr lang="cs-CZ" dirty="0">
                <a:solidFill>
                  <a:srgbClr val="FFCC66"/>
                </a:solidFill>
              </a:rPr>
              <a:t>POPULISMUS:</a:t>
            </a:r>
            <a:r>
              <a:rPr lang="cs-CZ" dirty="0"/>
              <a:t> odvolávání se na legitimitu v rámci </a:t>
            </a:r>
            <a:r>
              <a:rPr lang="cs-CZ" dirty="0" err="1"/>
              <a:t>populī</a:t>
            </a:r>
            <a:r>
              <a:rPr lang="cs-CZ" dirty="0"/>
              <a:t> a to zpravidla s cílem změny institucionálního řádu; populismus v toto smyslu nemusí nutně znamenat něco negativního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Populismus je definován i jako politika v krátkodobém časovém horizontu atraktivních opatření či svolávání k obraně před nějakým abstraktním nepřítelem</a:t>
            </a:r>
          </a:p>
        </p:txBody>
      </p:sp>
    </p:spTree>
    <p:extLst>
      <p:ext uri="{BB962C8B-B14F-4D97-AF65-F5344CB8AC3E}">
        <p14:creationId xmlns:p14="http://schemas.microsoft.com/office/powerpoint/2010/main" val="26648401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986291D2-48A4-4830-8E41-A8E54D09C136}" vid="{E1F68AE5-6D95-4217-8A30-74515668DA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BNDW</Template>
  <TotalTime>4927</TotalTime>
  <Words>1625</Words>
  <Application>Microsoft Office PowerPoint</Application>
  <PresentationFormat>Širokoúhlá obrazovka</PresentationFormat>
  <Paragraphs>157</Paragraphs>
  <Slides>34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Consolas</vt:lpstr>
      <vt:lpstr>Impact</vt:lpstr>
      <vt:lpstr>Motiv Office</vt:lpstr>
      <vt:lpstr>JOURNAL OF INTERACTIVE MEDIA</vt:lpstr>
      <vt:lpstr>ZÁPAD V 2. POLOVINĚ 20. STOLETÍ</vt:lpstr>
      <vt:lpstr>KULTURNÍ VÁLKA</vt:lpstr>
      <vt:lpstr>Prezentace aplikace PowerPoint</vt:lpstr>
      <vt:lpstr>Prezentace aplikace PowerPoint</vt:lpstr>
      <vt:lpstr>KRIZE ZÁPADU</vt:lpstr>
      <vt:lpstr>KRIZE ZÁPADU</vt:lpstr>
      <vt:lpstr>K POPULISMUSMU A POLITICE IDENTIT</vt:lpstr>
      <vt:lpstr>K POPULISMUSMU A POLITICE IDENTIT</vt:lpstr>
      <vt:lpstr>Prezentace aplikace PowerPoint</vt:lpstr>
      <vt:lpstr>CANCEL CULTURE A SLACKTIVISMUS</vt:lpstr>
      <vt:lpstr>Prezentace aplikace PowerPoint</vt:lpstr>
      <vt:lpstr>CANCEL CULTURE A SLACKTIVISMUS</vt:lpstr>
      <vt:lpstr>Prezentace aplikace PowerPoint</vt:lpstr>
      <vt:lpstr>SOCIÁLNÍ BUBLINY</vt:lpstr>
      <vt:lpstr>SOCIÁLNÍ BUBLINY</vt:lpstr>
      <vt:lpstr>FILTRAČNÍ BUBLINY</vt:lpstr>
      <vt:lpstr>KOMNATY OZVĚN</vt:lpstr>
      <vt:lpstr>REKLAMNÍ PLATFOTMY </vt:lpstr>
      <vt:lpstr>PLATFOTMY A DATA </vt:lpstr>
      <vt:lpstr>DATA A POLITICKÝ MARKETING</vt:lpstr>
      <vt:lpstr>TYRANIE DAT</vt:lpstr>
      <vt:lpstr>NOVÉ IDENTITY</vt:lpstr>
      <vt:lpstr>JEHO, JEJÍ A JEJICH BOJ</vt:lpstr>
      <vt:lpstr>TROLLÍ FARMY</vt:lpstr>
      <vt:lpstr>РУССКИЙ СТАНДАРТ</vt:lpstr>
      <vt:lpstr>Prezentace aplikace PowerPoint</vt:lpstr>
      <vt:lpstr>2016 ELECTION YEAR</vt:lpstr>
      <vt:lpstr>Prezentace aplikace PowerPoint</vt:lpstr>
      <vt:lpstr>DNC HACK</vt:lpstr>
      <vt:lpstr>Prezentace aplikace PowerPoint</vt:lpstr>
      <vt:lpstr>INFORMAČNÍ VÁLKA</vt:lpstr>
      <vt:lpstr>ČETBA K TÉMATU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OF INTERACTIVE MEDIA</dc:title>
  <dc:creator>Matěj Polák</dc:creator>
  <cp:lastModifiedBy>Matěj Polák</cp:lastModifiedBy>
  <cp:revision>115</cp:revision>
  <dcterms:created xsi:type="dcterms:W3CDTF">2021-03-24T13:55:08Z</dcterms:created>
  <dcterms:modified xsi:type="dcterms:W3CDTF">2021-05-26T05:18:23Z</dcterms:modified>
</cp:coreProperties>
</file>