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67" r:id="rId4"/>
    <p:sldId id="263" r:id="rId5"/>
    <p:sldId id="262" r:id="rId6"/>
    <p:sldId id="265" r:id="rId7"/>
    <p:sldId id="266" r:id="rId8"/>
    <p:sldId id="260" r:id="rId9"/>
    <p:sldId id="270" r:id="rId10"/>
    <p:sldId id="272" r:id="rId11"/>
    <p:sldId id="259" r:id="rId12"/>
    <p:sldId id="25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5BE433-B7CB-40ED-8225-61FB2A1E73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20AF56-D1F7-4CE5-8CF3-86D36B09310D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AB469813-0AC7-4861-B5CD-3DE8DD3AAE6A}" type="parTrans" cxnId="{0868F333-7BB2-4BB9-9F1F-DE7A30B3F764}">
      <dgm:prSet/>
      <dgm:spPr/>
      <dgm:t>
        <a:bodyPr/>
        <a:lstStyle/>
        <a:p>
          <a:endParaRPr lang="cs-CZ"/>
        </a:p>
      </dgm:t>
    </dgm:pt>
    <dgm:pt modelId="{FCF2BEE3-E107-42FD-A1A5-145FCAFF7F6D}" type="sibTrans" cxnId="{0868F333-7BB2-4BB9-9F1F-DE7A30B3F764}">
      <dgm:prSet/>
      <dgm:spPr/>
      <dgm:t>
        <a:bodyPr/>
        <a:lstStyle/>
        <a:p>
          <a:endParaRPr lang="cs-CZ"/>
        </a:p>
      </dgm:t>
    </dgm:pt>
    <dgm:pt modelId="{ACDACB47-8828-4CFC-8ABF-8D88915549BE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gm:t>
    </dgm:pt>
    <dgm:pt modelId="{79C0DD29-75E1-4AD1-9852-84E58233525B}" type="parTrans" cxnId="{983A1AAD-10F6-42A0-89AA-DCF68546203D}">
      <dgm:prSet/>
      <dgm:spPr/>
      <dgm:t>
        <a:bodyPr/>
        <a:lstStyle/>
        <a:p>
          <a:endParaRPr lang="cs-CZ"/>
        </a:p>
      </dgm:t>
    </dgm:pt>
    <dgm:pt modelId="{2DBBD447-DF62-48D1-BBDB-024E4DA4808C}" type="sibTrans" cxnId="{983A1AAD-10F6-42A0-89AA-DCF68546203D}">
      <dgm:prSet/>
      <dgm:spPr/>
      <dgm:t>
        <a:bodyPr/>
        <a:lstStyle/>
        <a:p>
          <a:endParaRPr lang="cs-CZ"/>
        </a:p>
      </dgm:t>
    </dgm:pt>
    <dgm:pt modelId="{23ABA273-D49A-431F-B79A-A4E77D98ACD9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gm:t>
    </dgm:pt>
    <dgm:pt modelId="{1AE98B22-1B34-4BCF-A15F-CAF9ACED0E47}" type="parTrans" cxnId="{9FB8C899-8660-49B5-8197-C68B68FF675C}">
      <dgm:prSet/>
      <dgm:spPr/>
      <dgm:t>
        <a:bodyPr/>
        <a:lstStyle/>
        <a:p>
          <a:endParaRPr lang="cs-CZ"/>
        </a:p>
      </dgm:t>
    </dgm:pt>
    <dgm:pt modelId="{BA09C3D5-1804-4DAC-A295-5E82768F8D0D}" type="sibTrans" cxnId="{9FB8C899-8660-49B5-8197-C68B68FF675C}">
      <dgm:prSet/>
      <dgm:spPr/>
      <dgm:t>
        <a:bodyPr/>
        <a:lstStyle/>
        <a:p>
          <a:endParaRPr lang="cs-CZ"/>
        </a:p>
      </dgm:t>
    </dgm:pt>
    <dgm:pt modelId="{2A26A89F-961D-423A-9123-AFE0E6486F78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gm:t>
    </dgm:pt>
    <dgm:pt modelId="{6BF1F3CE-5E01-4D91-BF72-F1BC3DAA425A}" type="parTrans" cxnId="{7D576078-8607-41FA-9F25-D681CF33980E}">
      <dgm:prSet/>
      <dgm:spPr/>
      <dgm:t>
        <a:bodyPr/>
        <a:lstStyle/>
        <a:p>
          <a:endParaRPr lang="cs-CZ"/>
        </a:p>
      </dgm:t>
    </dgm:pt>
    <dgm:pt modelId="{B8B0FE5F-F264-4285-B4F2-ADD416B3AC0B}" type="sibTrans" cxnId="{7D576078-8607-41FA-9F25-D681CF33980E}">
      <dgm:prSet/>
      <dgm:spPr/>
      <dgm:t>
        <a:bodyPr/>
        <a:lstStyle/>
        <a:p>
          <a:endParaRPr lang="cs-CZ"/>
        </a:p>
      </dgm:t>
    </dgm:pt>
    <dgm:pt modelId="{F4497E9D-F35C-4D87-B732-38BABF689EC0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gm:t>
    </dgm:pt>
    <dgm:pt modelId="{AB7EAFE4-1E39-4E5E-927D-B05D37F974EB}" type="parTrans" cxnId="{793A32C7-E3EC-4EEE-B31B-58BCFE038893}">
      <dgm:prSet/>
      <dgm:spPr/>
      <dgm:t>
        <a:bodyPr/>
        <a:lstStyle/>
        <a:p>
          <a:endParaRPr lang="cs-CZ"/>
        </a:p>
      </dgm:t>
    </dgm:pt>
    <dgm:pt modelId="{A862B692-0359-4476-924E-DEBD06A18CB0}" type="sibTrans" cxnId="{793A32C7-E3EC-4EEE-B31B-58BCFE038893}">
      <dgm:prSet/>
      <dgm:spPr/>
      <dgm:t>
        <a:bodyPr/>
        <a:lstStyle/>
        <a:p>
          <a:endParaRPr lang="cs-CZ"/>
        </a:p>
      </dgm:t>
    </dgm:pt>
    <dgm:pt modelId="{C761488C-FCB8-4469-9EA2-C8F4E4B0939F}">
      <dgm:prSet custT="1"/>
      <dgm:spPr>
        <a:solidFill>
          <a:srgbClr val="000000"/>
        </a:solidFill>
        <a:ln>
          <a:solidFill>
            <a:srgbClr val="FFC000"/>
          </a:solidFill>
        </a:ln>
      </dgm:spPr>
      <dgm:t>
        <a:bodyPr/>
        <a:lstStyle/>
        <a:p>
          <a:pPr algn="ctr">
            <a:lnSpc>
              <a:spcPct val="100000"/>
            </a:lnSpc>
          </a:pPr>
          <a:r>
            <a:rPr lang="cs-CZ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gm:t>
    </dgm:pt>
    <dgm:pt modelId="{33BA3700-7031-4339-AD5A-7033CF30E070}" type="parTrans" cxnId="{23086785-01E3-43D2-A780-B0AA4E9508E5}">
      <dgm:prSet/>
      <dgm:spPr/>
      <dgm:t>
        <a:bodyPr/>
        <a:lstStyle/>
        <a:p>
          <a:endParaRPr lang="cs-CZ"/>
        </a:p>
      </dgm:t>
    </dgm:pt>
    <dgm:pt modelId="{C3FDB477-E6CF-4E37-A07A-6105004D80BC}" type="sibTrans" cxnId="{23086785-01E3-43D2-A780-B0AA4E9508E5}">
      <dgm:prSet/>
      <dgm:spPr/>
      <dgm:t>
        <a:bodyPr/>
        <a:lstStyle/>
        <a:p>
          <a:endParaRPr lang="cs-CZ"/>
        </a:p>
      </dgm:t>
    </dgm:pt>
    <dgm:pt modelId="{8A537E6E-D66D-45E5-A31D-EB5111255AE7}" type="pres">
      <dgm:prSet presAssocID="{B25BE433-B7CB-40ED-8225-61FB2A1E73D0}" presName="linear" presStyleCnt="0">
        <dgm:presLayoutVars>
          <dgm:animLvl val="lvl"/>
          <dgm:resizeHandles val="exact"/>
        </dgm:presLayoutVars>
      </dgm:prSet>
      <dgm:spPr/>
    </dgm:pt>
    <dgm:pt modelId="{495BA394-AE35-4E1D-B5F6-8973298C4FD2}" type="pres">
      <dgm:prSet presAssocID="{1C20AF56-D1F7-4CE5-8CF3-86D36B09310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11D35B4-3C75-4782-975D-A30EDACB6FDB}" type="pres">
      <dgm:prSet presAssocID="{FCF2BEE3-E107-42FD-A1A5-145FCAFF7F6D}" presName="spacer" presStyleCnt="0"/>
      <dgm:spPr/>
    </dgm:pt>
    <dgm:pt modelId="{279A6068-8CD9-45C0-B320-24567E12E597}" type="pres">
      <dgm:prSet presAssocID="{ACDACB47-8828-4CFC-8ABF-8D88915549B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C9F0D26-580B-451A-8EB8-99BD8FBD30FB}" type="pres">
      <dgm:prSet presAssocID="{2DBBD447-DF62-48D1-BBDB-024E4DA4808C}" presName="spacer" presStyleCnt="0"/>
      <dgm:spPr/>
    </dgm:pt>
    <dgm:pt modelId="{E94B70E8-F0E8-4B7B-BEE5-C95BD73D9101}" type="pres">
      <dgm:prSet presAssocID="{23ABA273-D49A-431F-B79A-A4E77D98ACD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4F7AB3-D1F4-40D3-AD59-15FB2C2FB13C}" type="pres">
      <dgm:prSet presAssocID="{BA09C3D5-1804-4DAC-A295-5E82768F8D0D}" presName="spacer" presStyleCnt="0"/>
      <dgm:spPr/>
    </dgm:pt>
    <dgm:pt modelId="{7E16D408-0AF7-40F6-AAC3-D41572D1BA70}" type="pres">
      <dgm:prSet presAssocID="{2A26A89F-961D-423A-9123-AFE0E6486F7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7C42F9C-35DB-4E8D-A015-CF8EEC9BBAB7}" type="pres">
      <dgm:prSet presAssocID="{B8B0FE5F-F264-4285-B4F2-ADD416B3AC0B}" presName="spacer" presStyleCnt="0"/>
      <dgm:spPr/>
    </dgm:pt>
    <dgm:pt modelId="{695E4DA4-A09E-4D85-A6FE-71C5B1BFDDA2}" type="pres">
      <dgm:prSet presAssocID="{F4497E9D-F35C-4D87-B732-38BABF689EC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3CE2577-7308-4ACC-9585-597100759FFF}" type="pres">
      <dgm:prSet presAssocID="{A862B692-0359-4476-924E-DEBD06A18CB0}" presName="spacer" presStyleCnt="0"/>
      <dgm:spPr/>
    </dgm:pt>
    <dgm:pt modelId="{7453DEC3-7C38-4A37-9D56-5BCCC431F650}" type="pres">
      <dgm:prSet presAssocID="{C761488C-FCB8-4469-9EA2-C8F4E4B0939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A314928-0E8C-4D25-AA19-0C1AFCCA3C67}" type="presOf" srcId="{2A26A89F-961D-423A-9123-AFE0E6486F78}" destId="{7E16D408-0AF7-40F6-AAC3-D41572D1BA70}" srcOrd="0" destOrd="0" presId="urn:microsoft.com/office/officeart/2005/8/layout/vList2"/>
    <dgm:cxn modelId="{0868F333-7BB2-4BB9-9F1F-DE7A30B3F764}" srcId="{B25BE433-B7CB-40ED-8225-61FB2A1E73D0}" destId="{1C20AF56-D1F7-4CE5-8CF3-86D36B09310D}" srcOrd="0" destOrd="0" parTransId="{AB469813-0AC7-4861-B5CD-3DE8DD3AAE6A}" sibTransId="{FCF2BEE3-E107-42FD-A1A5-145FCAFF7F6D}"/>
    <dgm:cxn modelId="{F5DD0772-CC15-432F-9F8E-3FA4FFEA7428}" type="presOf" srcId="{B25BE433-B7CB-40ED-8225-61FB2A1E73D0}" destId="{8A537E6E-D66D-45E5-A31D-EB5111255AE7}" srcOrd="0" destOrd="0" presId="urn:microsoft.com/office/officeart/2005/8/layout/vList2"/>
    <dgm:cxn modelId="{7D576078-8607-41FA-9F25-D681CF33980E}" srcId="{B25BE433-B7CB-40ED-8225-61FB2A1E73D0}" destId="{2A26A89F-961D-423A-9123-AFE0E6486F78}" srcOrd="3" destOrd="0" parTransId="{6BF1F3CE-5E01-4D91-BF72-F1BC3DAA425A}" sibTransId="{B8B0FE5F-F264-4285-B4F2-ADD416B3AC0B}"/>
    <dgm:cxn modelId="{7D01EB5A-9D08-4FF0-AA9E-A0AA05444C65}" type="presOf" srcId="{1C20AF56-D1F7-4CE5-8CF3-86D36B09310D}" destId="{495BA394-AE35-4E1D-B5F6-8973298C4FD2}" srcOrd="0" destOrd="0" presId="urn:microsoft.com/office/officeart/2005/8/layout/vList2"/>
    <dgm:cxn modelId="{23086785-01E3-43D2-A780-B0AA4E9508E5}" srcId="{B25BE433-B7CB-40ED-8225-61FB2A1E73D0}" destId="{C761488C-FCB8-4469-9EA2-C8F4E4B0939F}" srcOrd="5" destOrd="0" parTransId="{33BA3700-7031-4339-AD5A-7033CF30E070}" sibTransId="{C3FDB477-E6CF-4E37-A07A-6105004D80BC}"/>
    <dgm:cxn modelId="{17FE9496-9BD7-4AE5-8AE4-272630CBC4FB}" type="presOf" srcId="{C761488C-FCB8-4469-9EA2-C8F4E4B0939F}" destId="{7453DEC3-7C38-4A37-9D56-5BCCC431F650}" srcOrd="0" destOrd="0" presId="urn:microsoft.com/office/officeart/2005/8/layout/vList2"/>
    <dgm:cxn modelId="{9FB8C899-8660-49B5-8197-C68B68FF675C}" srcId="{B25BE433-B7CB-40ED-8225-61FB2A1E73D0}" destId="{23ABA273-D49A-431F-B79A-A4E77D98ACD9}" srcOrd="2" destOrd="0" parTransId="{1AE98B22-1B34-4BCF-A15F-CAF9ACED0E47}" sibTransId="{BA09C3D5-1804-4DAC-A295-5E82768F8D0D}"/>
    <dgm:cxn modelId="{983A1AAD-10F6-42A0-89AA-DCF68546203D}" srcId="{B25BE433-B7CB-40ED-8225-61FB2A1E73D0}" destId="{ACDACB47-8828-4CFC-8ABF-8D88915549BE}" srcOrd="1" destOrd="0" parTransId="{79C0DD29-75E1-4AD1-9852-84E58233525B}" sibTransId="{2DBBD447-DF62-48D1-BBDB-024E4DA4808C}"/>
    <dgm:cxn modelId="{2EEB78AD-91C7-49F5-BAF2-2533DB400CF5}" type="presOf" srcId="{F4497E9D-F35C-4D87-B732-38BABF689EC0}" destId="{695E4DA4-A09E-4D85-A6FE-71C5B1BFDDA2}" srcOrd="0" destOrd="0" presId="urn:microsoft.com/office/officeart/2005/8/layout/vList2"/>
    <dgm:cxn modelId="{793A32C7-E3EC-4EEE-B31B-58BCFE038893}" srcId="{B25BE433-B7CB-40ED-8225-61FB2A1E73D0}" destId="{F4497E9D-F35C-4D87-B732-38BABF689EC0}" srcOrd="4" destOrd="0" parTransId="{AB7EAFE4-1E39-4E5E-927D-B05D37F974EB}" sibTransId="{A862B692-0359-4476-924E-DEBD06A18CB0}"/>
    <dgm:cxn modelId="{B0D7D3CF-15B2-4595-A95D-AE5E33F56374}" type="presOf" srcId="{ACDACB47-8828-4CFC-8ABF-8D88915549BE}" destId="{279A6068-8CD9-45C0-B320-24567E12E597}" srcOrd="0" destOrd="0" presId="urn:microsoft.com/office/officeart/2005/8/layout/vList2"/>
    <dgm:cxn modelId="{6F345FE5-F90E-40AA-A209-AD288FAC4E5D}" type="presOf" srcId="{23ABA273-D49A-431F-B79A-A4E77D98ACD9}" destId="{E94B70E8-F0E8-4B7B-BEE5-C95BD73D9101}" srcOrd="0" destOrd="0" presId="urn:microsoft.com/office/officeart/2005/8/layout/vList2"/>
    <dgm:cxn modelId="{5EBF748D-AFAD-4F50-852E-749D5D1B2B3F}" type="presParOf" srcId="{8A537E6E-D66D-45E5-A31D-EB5111255AE7}" destId="{495BA394-AE35-4E1D-B5F6-8973298C4FD2}" srcOrd="0" destOrd="0" presId="urn:microsoft.com/office/officeart/2005/8/layout/vList2"/>
    <dgm:cxn modelId="{DA284DD0-FD54-43FB-AAA4-B3101285EB36}" type="presParOf" srcId="{8A537E6E-D66D-45E5-A31D-EB5111255AE7}" destId="{211D35B4-3C75-4782-975D-A30EDACB6FDB}" srcOrd="1" destOrd="0" presId="urn:microsoft.com/office/officeart/2005/8/layout/vList2"/>
    <dgm:cxn modelId="{91DE3C0B-7705-46EB-92A4-73BFC621E8A7}" type="presParOf" srcId="{8A537E6E-D66D-45E5-A31D-EB5111255AE7}" destId="{279A6068-8CD9-45C0-B320-24567E12E597}" srcOrd="2" destOrd="0" presId="urn:microsoft.com/office/officeart/2005/8/layout/vList2"/>
    <dgm:cxn modelId="{41E6975C-BDEB-4E7A-8959-B09C365F1AF0}" type="presParOf" srcId="{8A537E6E-D66D-45E5-A31D-EB5111255AE7}" destId="{5C9F0D26-580B-451A-8EB8-99BD8FBD30FB}" srcOrd="3" destOrd="0" presId="urn:microsoft.com/office/officeart/2005/8/layout/vList2"/>
    <dgm:cxn modelId="{0958835C-F2A1-4439-BB35-0880C69E0720}" type="presParOf" srcId="{8A537E6E-D66D-45E5-A31D-EB5111255AE7}" destId="{E94B70E8-F0E8-4B7B-BEE5-C95BD73D9101}" srcOrd="4" destOrd="0" presId="urn:microsoft.com/office/officeart/2005/8/layout/vList2"/>
    <dgm:cxn modelId="{E4A49ACB-B60F-4A06-B5B7-A141441AAE35}" type="presParOf" srcId="{8A537E6E-D66D-45E5-A31D-EB5111255AE7}" destId="{F24F7AB3-D1F4-40D3-AD59-15FB2C2FB13C}" srcOrd="5" destOrd="0" presId="urn:microsoft.com/office/officeart/2005/8/layout/vList2"/>
    <dgm:cxn modelId="{4A71D421-4DD4-401E-81D0-9BD2CA80B5A8}" type="presParOf" srcId="{8A537E6E-D66D-45E5-A31D-EB5111255AE7}" destId="{7E16D408-0AF7-40F6-AAC3-D41572D1BA70}" srcOrd="6" destOrd="0" presId="urn:microsoft.com/office/officeart/2005/8/layout/vList2"/>
    <dgm:cxn modelId="{037692DE-9951-47C2-86A3-2B13F05F49EC}" type="presParOf" srcId="{8A537E6E-D66D-45E5-A31D-EB5111255AE7}" destId="{27C42F9C-35DB-4E8D-A015-CF8EEC9BBAB7}" srcOrd="7" destOrd="0" presId="urn:microsoft.com/office/officeart/2005/8/layout/vList2"/>
    <dgm:cxn modelId="{22A3A684-586C-40E8-9B45-E957870FE011}" type="presParOf" srcId="{8A537E6E-D66D-45E5-A31D-EB5111255AE7}" destId="{695E4DA4-A09E-4D85-A6FE-71C5B1BFDDA2}" srcOrd="8" destOrd="0" presId="urn:microsoft.com/office/officeart/2005/8/layout/vList2"/>
    <dgm:cxn modelId="{F35C7E14-2C69-4673-9598-67947E9F109E}" type="presParOf" srcId="{8A537E6E-D66D-45E5-A31D-EB5111255AE7}" destId="{C3CE2577-7308-4ACC-9585-597100759FFF}" srcOrd="9" destOrd="0" presId="urn:microsoft.com/office/officeart/2005/8/layout/vList2"/>
    <dgm:cxn modelId="{E5AFF814-75E4-4382-BE1A-68BE01BD4D2D}" type="presParOf" srcId="{8A537E6E-D66D-45E5-A31D-EB5111255AE7}" destId="{7453DEC3-7C38-4A37-9D56-5BCCC431F65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BA394-AE35-4E1D-B5F6-8973298C4FD2}">
      <dsp:nvSpPr>
        <dsp:cNvPr id="0" name=""/>
        <dsp:cNvSpPr/>
      </dsp:nvSpPr>
      <dsp:spPr>
        <a:xfrm>
          <a:off x="0" y="51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86453"/>
        <a:ext cx="4178280" cy="641908"/>
      </dsp:txXfrm>
    </dsp:sp>
    <dsp:sp modelId="{279A6068-8CD9-45C0-B320-24567E12E597}">
      <dsp:nvSpPr>
        <dsp:cNvPr id="0" name=""/>
        <dsp:cNvSpPr/>
      </dsp:nvSpPr>
      <dsp:spPr>
        <a:xfrm>
          <a:off x="0" y="8725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koncepce díla</a:t>
          </a:r>
        </a:p>
      </dsp:txBody>
      <dsp:txXfrm>
        <a:off x="34726" y="907253"/>
        <a:ext cx="4178280" cy="641908"/>
      </dsp:txXfrm>
    </dsp:sp>
    <dsp:sp modelId="{E94B70E8-F0E8-4B7B-BEE5-C95BD73D9101}">
      <dsp:nvSpPr>
        <dsp:cNvPr id="0" name=""/>
        <dsp:cNvSpPr/>
      </dsp:nvSpPr>
      <dsp:spPr>
        <a:xfrm>
          <a:off x="0" y="16933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začlenění do uměleckých/vědeckých souvislostí</a:t>
          </a:r>
        </a:p>
      </dsp:txBody>
      <dsp:txXfrm>
        <a:off x="34726" y="1728053"/>
        <a:ext cx="4178280" cy="641908"/>
      </dsp:txXfrm>
    </dsp:sp>
    <dsp:sp modelId="{7E16D408-0AF7-40F6-AAC3-D41572D1BA70}">
      <dsp:nvSpPr>
        <dsp:cNvPr id="0" name=""/>
        <dsp:cNvSpPr/>
      </dsp:nvSpPr>
      <dsp:spPr>
        <a:xfrm>
          <a:off x="0" y="25141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rámec argumentu</a:t>
          </a:r>
        </a:p>
      </dsp:txBody>
      <dsp:txXfrm>
        <a:off x="34726" y="2548853"/>
        <a:ext cx="4178280" cy="641908"/>
      </dsp:txXfrm>
    </dsp:sp>
    <dsp:sp modelId="{695E4DA4-A09E-4D85-A6FE-71C5B1BFDDA2}">
      <dsp:nvSpPr>
        <dsp:cNvPr id="0" name=""/>
        <dsp:cNvSpPr/>
      </dsp:nvSpPr>
      <dsp:spPr>
        <a:xfrm>
          <a:off x="0" y="33349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rPr>
            <a:t>kritická analýza a interpretace</a:t>
          </a:r>
        </a:p>
      </dsp:txBody>
      <dsp:txXfrm>
        <a:off x="34726" y="3369653"/>
        <a:ext cx="4178280" cy="641908"/>
      </dsp:txXfrm>
    </dsp:sp>
    <dsp:sp modelId="{7453DEC3-7C38-4A37-9D56-5BCCC431F650}">
      <dsp:nvSpPr>
        <dsp:cNvPr id="0" name=""/>
        <dsp:cNvSpPr/>
      </dsp:nvSpPr>
      <dsp:spPr>
        <a:xfrm>
          <a:off x="0" y="4155727"/>
          <a:ext cx="4247732" cy="711360"/>
        </a:xfrm>
        <a:prstGeom prst="roundRect">
          <a:avLst/>
        </a:prstGeom>
        <a:solidFill>
          <a:srgbClr val="000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bibliografický údaj</a:t>
          </a:r>
        </a:p>
      </dsp:txBody>
      <dsp:txXfrm>
        <a:off x="34726" y="4190453"/>
        <a:ext cx="4178280" cy="64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7B41B-1AFB-4137-9C8D-F981EF5A31C9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AFB20-71FD-4606-A911-6257DFCB7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73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http://archiv.ucl.cas.cz/?path=LitNIII/3.1992/51-52/9.png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AFB20-71FD-4606-A911-6257DFCB759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98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F05F1-60FE-442E-82BF-7C1C7D2BD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FC1925-4C8A-4C6C-9586-37B0ED0ED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5D6E0F-2AE7-43C0-A0B8-775D0EBD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42050-2F12-470C-A404-BAEC88F0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1EB62-7D32-43B7-9DB0-182FE05C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7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B5EB5-3F4D-46AC-8454-05BE0C8D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8734AF-3402-40A6-81D5-FFE1BEB1C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C59FC9-A91E-4616-BB0C-3B4EEC76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F80B0E-5122-42D6-A72B-45C0D0EBE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2F5FAF-3FF0-4553-8BD4-BC380347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5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CCA6AE-FD71-4C69-9C66-E54E2C26A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3B4E49-532B-4EE7-8BD6-3BB8D00DA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261154-F17F-49D8-8B9A-CCFEDD18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BB0BF-0573-48D4-86D8-5C09D72B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6A72BB-CFED-4FB4-83A5-68FF5D46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33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0DAE6-A85D-4E08-96FA-A8ABEBAA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1832D-208C-4880-8D01-3C208C509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CCFBA-06F9-4EBB-9FB2-CB03D61E5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FEC2D9-DAA1-47A3-AE9E-20B2A86A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05FADE-C63D-4C30-9CCB-13181BD4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2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A719-0C7D-4169-9D57-C4492E8C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58743-1318-4312-90F8-2415789AB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E0FAA8-88FF-4189-8757-FDD04DE7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8A0B6E-33C2-4A7C-BB74-DC74E11F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05904-0B8C-4C3A-BC12-2BFBD352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2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ADECA-44C5-43B1-B216-1D6F1279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F962B-B793-4EBC-8008-F3B6DB250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3B627D-B5BD-4F69-8CB3-30CAEEA20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917499-EFD4-4AD6-8C03-4273BD57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1459B3-A1B1-4063-BE47-CFC15B36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C3B153-22A8-4B7B-AB78-5E5557B6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9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A536E-77A4-42E9-9BAD-30AF530A0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21B65D-3CED-497C-955C-4C29D21A1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ABC9E6-1A51-4D7D-8F75-180C72AF2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C6CBFE-6B8C-435A-BC3F-F8430F774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8202F5-4191-4BBF-9FFC-FC9AA0973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2D9A54-C61E-4D23-B850-522EC91C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402424-B271-4444-B5BE-6CD12F0E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534724-80D0-4FE7-9A86-2ECAFAD7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6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E7985-FF92-4ED8-BE62-6AB81A3E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5872D7-7B26-4576-B864-5532AFF2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20AD0C-687C-4A4F-8F8B-D3BA2DAB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F2F8D2-142A-4651-A5D1-8DAA3A05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1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57FD9D-FBDF-47E4-8648-6FC1D9C1C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451062-B79E-40C3-B5DC-EB27C51D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084A75-50E4-4D6B-BE26-B21566E9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60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7E283-B8FF-4ECD-B278-023836E1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15B0D-FBF7-4E2D-A771-B27DE3FBF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A8114F-6B1E-463F-B842-BA3CA917E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E92891-BFFB-4D0A-B578-BBAB1916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081DEF-A31E-41CE-AAE2-4DF4F23E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3B83AE-28BB-48BD-A71C-DB641E4A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1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DCD20-FE3A-44BB-8324-B03262D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B027C6-85D2-4193-8675-E9021CEEE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5DC32B-B658-4104-8407-C63DDC3B5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946ADD-AAA3-41C5-B909-F432F018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D846CA-B12C-4FC7-B512-A06752D0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26ED8C-8BC9-4871-917F-61D346F8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8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6744DF-9EC2-4A73-B289-23955096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D3645E-36C8-4AAA-9150-3DCFE9390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9490C8-2F70-4945-90D2-322119C6F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93939-F8B4-4A1F-9E4D-48BADC9D767C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6EF06-433B-4DF4-A597-21498195B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3F137-2189-4090-9090-16F376969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EFD7B-95E5-40C0-B0B3-F11B3F1232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03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ezfaulu.net/" TargetMode="External"/><Relationship Id="rId2" Type="http://schemas.openxmlformats.org/officeDocument/2006/relationships/hyperlink" Target="https://prirucka.ujc.cas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iv.ucl.cas.cz/?path=LitNIII/9.1998/29/7.png" TargetMode="External"/><Relationship Id="rId4" Type="http://schemas.openxmlformats.org/officeDocument/2006/relationships/hyperlink" Target="http://archiv.ucl.cas.cz/?path=LitNIII/3.1992/51-52/9.pn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el/1421/podzim2017/IM115/um/sesit6-7-hajek-osud-praveho_kritik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2BDED-93F8-481F-B02F-9B8D2BB14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21A04A-3103-46A9-A6E8-955F8DF1B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</a:t>
            </a:r>
            <a:r>
              <a:rPr lang="cs-CZ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3244993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2B266-B9BB-41DA-9AA3-6AC712424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na zajímavé texty a 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E75507-18BB-4102-9E2A-76B608AE7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9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Internetová jazyková příručka –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https://prirucka.ujc.cas.cz/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argumentační fauly – </a:t>
            </a: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https://bezfaulu.net/</a:t>
            </a:r>
            <a:endParaRPr lang="cs-C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Slovník floskulí od Vladimíra Justa</a:t>
            </a:r>
          </a:p>
          <a:p>
            <a:pPr lvl="1">
              <a:lnSpc>
                <a:spcPct val="120000"/>
              </a:lnSpc>
            </a:pP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JUST, Vladimír. 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Velký slovník floskulí</a:t>
            </a: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Voznice: Leda, 2009. ISBN 978-80-7335-185-4.</a:t>
            </a:r>
          </a:p>
          <a:p>
            <a:pPr lvl="1">
              <a:lnSpc>
                <a:spcPct val="120000"/>
              </a:lnSpc>
            </a:pP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JUST, Vladimír. 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Slovník floskulí: malá encyklopedie polistopadového </a:t>
            </a:r>
            <a:r>
              <a:rPr lang="cs-CZ" b="0" i="1" dirty="0" err="1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newspeaku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klišé, slogany, hantýrky, tiky, partiové metafory, slovní smogy</a:t>
            </a: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Praha: Academia, 2005. ISBN 80-200-1153-6.</a:t>
            </a:r>
          </a:p>
          <a:p>
            <a:pPr lvl="1">
              <a:lnSpc>
                <a:spcPct val="120000"/>
              </a:lnSpc>
            </a:pP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JUST, Vladimír. 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Slovník floskulí 2: další várka slovního smogu: </a:t>
            </a:r>
            <a:r>
              <a:rPr lang="cs-CZ" b="0" i="1" dirty="0" err="1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paslova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0" i="1" dirty="0" err="1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pavazby</a:t>
            </a:r>
            <a:r>
              <a:rPr lang="cs-CZ" b="0" i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0" i="1" dirty="0" err="1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pamyšlenky</a:t>
            </a:r>
            <a:r>
              <a:rPr lang="cs-CZ" b="0" i="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2. vyd. Praha: Academia, 2005. ISBN 80-200-1392-X.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Lopatka – text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 je a co není kritika</a:t>
            </a:r>
            <a:endParaRPr lang="cs-CZ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recenze: Petr A. Bílek – </a:t>
            </a:r>
            <a:r>
              <a:rPr lang="cs-CZ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Dva v jednom: dějiny české poezie jako šampon a kondicionér</a:t>
            </a:r>
            <a:endParaRPr lang="cs-CZ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4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671DA-E581-46EB-92ED-ACCE31C94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2" y="181898"/>
            <a:ext cx="10723079" cy="15087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Vyznačte problematické pasáže textů.</a:t>
            </a:r>
            <a:br>
              <a:rPr lang="cs-CZ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Pokuste se pravopisně, gramaticky, stylisticky, syntakticky, a především obsahově upravit či přepsat následující výňatky:</a:t>
            </a:r>
            <a:br>
              <a:rPr lang="cs-CZ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E1B12-E8F8-4F29-85CC-080CBFBE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1690688"/>
            <a:ext cx="10608816" cy="498541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Výstava se mi líbila, měla zajímavý pohled na věc. Líbil se mi spojení netradičních instalací a prostoru půdy.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Kazimír, 10 let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právě proto si myslím, že je škoda, že nepracovali, dle mého názoru, ve virtuální podobě.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49 let ekonom</a:t>
            </a: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Loni v říjnu, někdy mezi šestým a šestistým opatřením vlády, zahájila výstavu pod taktovkou Galerie Hlad, zkušená kurátorka, Hermína </a:t>
            </a:r>
            <a:r>
              <a:rPr lang="cs-CZ" sz="16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Herrmanová</a:t>
            </a: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Bc. </a:t>
            </a:r>
            <a:r>
              <a:rPr lang="cs-CZ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Lstibor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Plný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zvolil umělec právě tyto barvy, proč poházel po zemi zmačkané papíry? Nemůže být v takovém případě umělcem kdokoliv? Využívá běžné věci, nepřináší nic nového, avšak dává předmětům novou formou, než pro jaký byly vyhotoveny.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aktivní důchodkyně, 78 let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Domnívám se, že film, i přes jeho kontroverzi přinesl nové informace.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 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mladší sestra Mlada, 8 let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1994CE6-7CE1-439E-9FD7-D6A3E5AEB2B5}"/>
              </a:ext>
            </a:extLst>
          </p:cNvPr>
          <p:cNvCxnSpPr/>
          <p:nvPr/>
        </p:nvCxnSpPr>
        <p:spPr>
          <a:xfrm>
            <a:off x="710214" y="1411550"/>
            <a:ext cx="1018268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901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24D43DA-B41B-49E7-841A-7A2DC1462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78" y="1478532"/>
            <a:ext cx="11300844" cy="302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1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F948A-2C33-43E1-8864-E0E71E5F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EFCC6-3D46-470A-A100-0E0F917A7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cs-CZ" sz="4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odevzdání výtahu z textu Václava Hájka </a:t>
            </a:r>
            <a:r>
              <a:rPr lang="cs-CZ" sz="40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Osud opravdového kritika: Masová média, populární kultura a válka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přečíst text a vypsat jeho hlavní myšlenky (v bodech nebo formou stručných výpisků)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https://is.muni.cz/el/1421/podzim2017/IM115/um/sesit6-7-hajek-osud-praveho_kritika.pdf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termín: </a:t>
            </a:r>
            <a:r>
              <a:rPr lang="cs-CZ" sz="30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27. 4. 2021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sz="4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odevzdání hotové recenze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rozsah jsou 4 NS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termín: </a:t>
            </a:r>
            <a:r>
              <a:rPr lang="cs-CZ" sz="30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25. 5. 2021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online konzultací: </a:t>
            </a:r>
            <a:r>
              <a:rPr lang="cs-CZ" sz="3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11. 5. 2021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43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A7573-2E03-473B-AE60-51EF0847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2" y="1918717"/>
            <a:ext cx="9649287" cy="1325563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741C9-549F-4E0E-8D46-92408259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512" y="2112885"/>
            <a:ext cx="9649287" cy="4064077"/>
          </a:xfrm>
        </p:spPr>
        <p:txBody>
          <a:bodyPr/>
          <a:lstStyle/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text, který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kriticky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analyzuje, posuzuje a hodnotí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umělecké nebo vědecké dílo</a:t>
            </a:r>
          </a:p>
        </p:txBody>
      </p:sp>
    </p:spTree>
    <p:extLst>
      <p:ext uri="{BB962C8B-B14F-4D97-AF65-F5344CB8AC3E}">
        <p14:creationId xmlns:p14="http://schemas.microsoft.com/office/powerpoint/2010/main" val="95131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418D8-C8ED-40F7-937B-866D61F9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3592"/>
            <a:ext cx="10872019" cy="462337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čem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podložený výběr adekvátního a nejlépe aktuálního tématu</a:t>
            </a:r>
          </a:p>
          <a:p>
            <a:pPr lvl="1">
              <a:lnSpc>
                <a:spcPct val="100000"/>
              </a:lnSpc>
            </a:pP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kontextualizace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tématu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koho píšu?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cílová skupina lidí (fanoušci, akademická obec, široká veřejnost, …)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ovlivňuje výběr lexika, způsobu argumentace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 tím mířím?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chci sdělit – v návaznosti na cílovou skupinu i způsob argumentace – popis, kritické hodnocení, potenciál díla</a:t>
            </a:r>
          </a:p>
        </p:txBody>
      </p:sp>
    </p:spTree>
    <p:extLst>
      <p:ext uri="{BB962C8B-B14F-4D97-AF65-F5344CB8AC3E}">
        <p14:creationId xmlns:p14="http://schemas.microsoft.com/office/powerpoint/2010/main" val="346861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113" y="331452"/>
            <a:ext cx="10111403" cy="1113889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recenze</a:t>
            </a: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58868900"/>
                  </p:ext>
                </p:extLst>
              </p:nvPr>
            </p:nvGraphicFramePr>
            <p:xfrm>
              <a:off x="5258521" y="3595087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3D model 3" descr="Dark Gray Cone">
                <a:extLst>
                  <a:ext uri="{FF2B5EF4-FFF2-40B4-BE49-F238E27FC236}">
                    <a16:creationId xmlns:a16="http://schemas.microsoft.com/office/drawing/2014/main" id="{6E6620F7-9F5A-468B-88AA-C384155B2D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8521" y="3595087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29733605"/>
                  </p:ext>
                </p:extLst>
              </p:nvPr>
            </p:nvGraphicFramePr>
            <p:xfrm rot="10800000">
              <a:off x="5258521" y="1445341"/>
              <a:ext cx="2980911" cy="2769069"/>
            </p:xfrm>
            <a:graphic>
              <a:graphicData uri="http://schemas.microsoft.com/office/drawing/2017/model3d">
                <am3d:model3d r:embed="rId2">
                  <am3d:spPr>
                    <a:xfrm rot="10800000">
                      <a:off x="0" y="0"/>
                      <a:ext cx="2980911" cy="2769069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000000">
                          <a:alpha val="0"/>
                        </a:srgbClr>
                      </a:solidFill>
                    </a:ln>
                  </am3d:spPr>
                  <am3d:camera>
                    <am3d:pos x="0" y="0" z="79877068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6704480" d="1000000"/>
                    <am3d:preTrans dx="2" dy="-16922770" dz="-2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193884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9" name="3D model 8" descr="Dark Gray Cone">
                <a:extLst>
                  <a:ext uri="{FF2B5EF4-FFF2-40B4-BE49-F238E27FC236}">
                    <a16:creationId xmlns:a16="http://schemas.microsoft.com/office/drawing/2014/main" id="{71DE9E7E-3DBD-4CD1-B46F-5B7A2395A5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0800000">
                <a:off x="5258521" y="1445341"/>
                <a:ext cx="2980911" cy="2769069"/>
              </a:xfrm>
              <a:prstGeom prst="rect">
                <a:avLst/>
              </a:prstGeom>
              <a:noFill/>
              <a:ln>
                <a:solidFill>
                  <a:srgbClr val="000000">
                    <a:alpha val="0"/>
                  </a:srgbClr>
                </a:solidFill>
              </a:ln>
            </p:spPr>
          </p:pic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0B844844-78D9-4710-B696-C00139A0BA4A}"/>
              </a:ext>
            </a:extLst>
          </p:cNvPr>
          <p:cNvSpPr txBox="1"/>
          <p:nvPr/>
        </p:nvSpPr>
        <p:spPr>
          <a:xfrm flipH="1">
            <a:off x="9303348" y="1901328"/>
            <a:ext cx="2178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  <a:p>
            <a:endParaRPr lang="cs-CZ" sz="3600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F1025D-9A41-48AF-B31A-B6037728AD36}"/>
              </a:ext>
            </a:extLst>
          </p:cNvPr>
          <p:cNvSpPr txBox="1"/>
          <p:nvPr/>
        </p:nvSpPr>
        <p:spPr>
          <a:xfrm>
            <a:off x="7098889" y="3429000"/>
            <a:ext cx="44089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  <a:p>
            <a:endParaRPr lang="cs-CZ" sz="3600" b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A404E5B-932A-4279-941B-19295A5A222C}"/>
              </a:ext>
            </a:extLst>
          </p:cNvPr>
          <p:cNvSpPr txBox="1"/>
          <p:nvPr/>
        </p:nvSpPr>
        <p:spPr>
          <a:xfrm>
            <a:off x="9094522" y="4979621"/>
            <a:ext cx="22083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endParaRPr lang="cs-CZ" sz="3600" b="1" dirty="0"/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D26555A-CED2-4517-A34A-E96AD57CC1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05854"/>
              </p:ext>
            </p:extLst>
          </p:nvPr>
        </p:nvGraphicFramePr>
        <p:xfrm>
          <a:off x="889113" y="1445341"/>
          <a:ext cx="4247732" cy="4918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495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obecnější představení tématu, které posléze </a:t>
            </a:r>
            <a:r>
              <a:rPr lang="cs-CZ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kontextualizujeme</a:t>
            </a: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myšlenka autora práce, která následně prostupuje celou prací, jejíž jednotlivé části tak propojuje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spojit se širšími souvislosti tématu, které podporují naši argumentaci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je v úvodu i zaujmout čtenáře, pokud bude text zajímavý, čtenář bude chtít pokračovat v jeho čtení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poukázat na aktuálnost tématu a zdůvodnit jeho relevanci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uzavíráme jej tezí, kterou následně kriticky analyzujeme a interpretujeme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titulek</a:t>
            </a:r>
          </a:p>
        </p:txBody>
      </p:sp>
    </p:spTree>
    <p:extLst>
      <p:ext uri="{BB962C8B-B14F-4D97-AF65-F5344CB8AC3E}">
        <p14:creationId xmlns:p14="http://schemas.microsoft.com/office/powerpoint/2010/main" val="145718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5623" cy="43513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představit autorovy postuláty – čtenář musí pochopit, co autor textu tvrdí, proč, na základě čeho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přidávat další kontextu a postupně budovat koherenci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objevuje se zde náš hlavní argument (budujeme teorii, podporujeme/vyvracíme argument, verifikujeme, falzifikujeme, …)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argumentaci postupně rozšiřujeme, aby byla pro čtenáře celistvá a uchopitelná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nezůstávejte u popisu, buďte kritičtí, ale tato kritika musí být argumentačně podložená (např. analýzou)</a:t>
            </a:r>
          </a:p>
        </p:txBody>
      </p:sp>
    </p:spTree>
    <p:extLst>
      <p:ext uri="{BB962C8B-B14F-4D97-AF65-F5344CB8AC3E}">
        <p14:creationId xmlns:p14="http://schemas.microsoft.com/office/powerpoint/2010/main" val="81370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2F8D7-EFA7-405F-904F-0A6B79B9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93562-B1C7-4905-98B1-2C18E18AB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94476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sumarizace textu ve smyslu jeho kritické interpretace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zvažuje potenciál textu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být opět pojatý trochu zeširoka jako úvod, ale to už jen proto, že dokládá naše argumenty, které jsou položené analýzou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být konkrétní a své postoje vždy doložit, případně na ně odkázat</a:t>
            </a: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 je propojení s úvodem (ne zcela nutné, ale text působí celistvě)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bibliografický údaj</a:t>
            </a:r>
          </a:p>
          <a:p>
            <a:pPr marL="0" indent="0"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nekonstatujeme pouze, že to tak je, ale ptáme se kriticky </a:t>
            </a: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PROČ?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 odpovídáme na tuto otázku</a:t>
            </a:r>
          </a:p>
        </p:txBody>
      </p:sp>
    </p:spTree>
    <p:extLst>
      <p:ext uri="{BB962C8B-B14F-4D97-AF65-F5344CB8AC3E}">
        <p14:creationId xmlns:p14="http://schemas.microsoft.com/office/powerpoint/2010/main" val="51226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6CCBD-DAEC-46B2-A642-44AC8FB4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Několik dobře míněných rad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2BED3-705A-4A65-92B3-183CABF95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253186" cy="50563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musí obsahovat nejen náležitý obsah, ale též pravopis, gramatiku i stylistiku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obligatorní začínat recenzi slovy: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„Výstava, která se konala od DD. do DD.MM.YYYY…“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„Kniha s názvem XY od autora/autorky XYZ…“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„Film ABC od Z režiséra, který byl natočen v roce KLMN…“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textová koherence a koheze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snažte se čtenáře zaujmout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vlastním</a:t>
            </a: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názorem a adekvátními vyjadřovacími </a:t>
            </a:r>
            <a:r>
              <a:rPr lang="cs-CZ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prostředky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vyhýbejte se obecným, zaužívaným, vyprázdněným, nicneříkajícím a zavádějícím frázím, klišé i floskulím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5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8916C-1A57-4E55-A696-87569A15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Argumentační fauly</a:t>
            </a:r>
            <a:br>
              <a:rPr lang="cs-CZ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Klamavá </a:t>
            </a:r>
            <a:r>
              <a:rPr lang="cs-CZ" sz="24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kvaziargumentace</a:t>
            </a:r>
            <a:r>
              <a:rPr lang="cs-CZ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řečnické triky, argumentační klamy</a:t>
            </a:r>
            <a:endParaRPr lang="cs-CZ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56F7B-7398-4D06-98CB-A61599D3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03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přesvědčit oponenta/publikum o správnosti tvrzení mluvčího bez ohledu na logickou platnost argumentu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užití: vědomé × nevědomé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rozlišení např.: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rozum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důraz na emoce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manipulativní obsah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chybná příčina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chybné vyvození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útok</a:t>
            </a:r>
          </a:p>
          <a:p>
            <a:pPr>
              <a:lnSpc>
                <a:spcPct val="120000"/>
              </a:lnSpc>
            </a:pPr>
            <a:endParaRPr lang="cs-CZ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146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954</Words>
  <Application>Microsoft Office PowerPoint</Application>
  <PresentationFormat>Širokoúhlá obrazovka</PresentationFormat>
  <Paragraphs>103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RECENZE</vt:lpstr>
      <vt:lpstr>Recenze</vt:lpstr>
      <vt:lpstr>Prezentace aplikace PowerPoint</vt:lpstr>
      <vt:lpstr>Struktura recenze</vt:lpstr>
      <vt:lpstr>Úvod</vt:lpstr>
      <vt:lpstr>Argumentace</vt:lpstr>
      <vt:lpstr>Závěr</vt:lpstr>
      <vt:lpstr>Několik dobře míněných rad</vt:lpstr>
      <vt:lpstr>Argumentační fauly Klamavá kvaziargumentace, řečnické triky, argumentační klamy</vt:lpstr>
      <vt:lpstr>Tip na zajímavé texty a odkazy</vt:lpstr>
      <vt:lpstr>Vyznačte problematické pasáže textů. Pokuste se pravopisně, gramaticky, stylisticky, syntakticky, a především obsahově upravit či přepsat následující výňatky: </vt:lpstr>
      <vt:lpstr>Prezentace aplikace PowerPoint</vt:lpstr>
      <vt:lpstr>Ukončení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RECENZE</dc:title>
  <dc:creator>luisa.pavlikova@gmail.com</dc:creator>
  <cp:lastModifiedBy>luisa.pavlikova@gmail.com</cp:lastModifiedBy>
  <cp:revision>50</cp:revision>
  <dcterms:created xsi:type="dcterms:W3CDTF">2021-03-29T03:02:59Z</dcterms:created>
  <dcterms:modified xsi:type="dcterms:W3CDTF">2021-04-04T15:14:50Z</dcterms:modified>
</cp:coreProperties>
</file>