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</p:sldMasterIdLst>
  <p:sldIdLst>
    <p:sldId id="256" r:id="rId3"/>
    <p:sldId id="257" r:id="rId4"/>
    <p:sldId id="283" r:id="rId5"/>
    <p:sldId id="284" r:id="rId6"/>
    <p:sldId id="258" r:id="rId7"/>
    <p:sldId id="286" r:id="rId8"/>
    <p:sldId id="287" r:id="rId9"/>
    <p:sldId id="259" r:id="rId10"/>
    <p:sldId id="288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85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2" r:id="rId33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noProof="1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6C0E347-2B56-40DF-8249-1842751C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070C92F-2065-4D6E-BA12-AFE6B75BA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30500C1-CEEB-42CF-AE36-1A4C561CC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C30661-296B-4494-BAFF-7CAA3AF4098B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56119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DF0FB03-45A5-4228-B6A7-CF4CAC230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CFC3E97-6FA1-4876-9546-816D95F32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49E6A60-3D4B-4D42-AC39-8F9996723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C5BF72-40C9-41D8-BF01-BBE1ED0A4D35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117047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D6E7C29-C725-4AAF-B4D3-BEDA1248C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E47AE12-E288-4D49-B733-C8DBEC64D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5B7A18-9C5B-40C8-98AB-8624589F9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3C1E61-5BB7-4E66-BD65-3C1A2EB014BF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724496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noProof="1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2E12471-CE68-4476-A363-78EE3D322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553613B-D620-435D-B959-37DA71E49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ED67B40-258F-4D8B-AFC2-64A2E37B1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CCA48-F307-463A-92C5-02036F6EA09C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536875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2280761-9F7E-405C-BE87-73628027E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1CB674-78B1-4EA1-80E4-3D1C4D655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F188FFE-F4ED-42EF-BC4F-4C4355012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54B53-63FA-4BE3-8F5D-F6B1C35367E6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231372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noProof="1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EED8F26-54E4-437C-AAE4-D96BF3880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6899CA7-16B1-4EE5-AC4A-15849D162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CF8AFF1-995A-4A2F-9E31-BE90C6122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3D7A8-7D76-4555-B823-58152971481D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6614621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38844667-9453-4DF0-AAD4-78DF1186F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5EA92988-0893-43D1-85C3-2BF04C01B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0948B084-817B-425D-8C1E-892D6036C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A222F-5EF1-42B6-B1D9-50F8F3557ABD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734760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1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1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3E5AA73B-ECF4-4442-8749-45ECA3CFF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A97D163E-1F12-46BA-8D07-E2D1B959A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198BA3E9-5FDD-4F1E-A4CF-0C9B238FB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B9B85-BEF8-471C-ACAA-C310E6EF2B89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865646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DBF355FE-BB38-4660-9773-015908DD5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BEFF69E1-C49D-41B2-9070-C41DE63EF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1C932A24-0AC1-44F7-880A-057A942CE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A50F8-C7FF-490F-909B-4CD504065161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549531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E4E14164-A5FA-48AA-B9AC-DBD946B63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77233C17-22E1-4942-9324-24AB1D294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39405788-F132-47FE-A843-E9973D54B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FDDAE-A32A-4FA5-A274-4F3ACC8B7D08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7251219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1"/>
              <a:t>Upravte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A04CF3CF-DE89-4E9F-A934-E532838EE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AB98E805-1199-4DB9-9F22-04D33E89E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7B877E4F-E3CD-4065-936C-B47D3AB1D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4BDAD-C0B3-4C37-9DFD-36EA2B8E87D9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897600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C80339-F175-40D8-8744-399E2CCC4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298F5F-6BE6-4DD9-A5A0-3D299CBEA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1F9F405-A863-4F5E-8557-24ECF3FA0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431A4F-6422-44D1-BA38-938A0DBE6F99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1326310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1"/>
              <a:t>Upravte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48533066-3E9C-48A2-BD1E-48EB01AD8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F13B68DB-9E73-4DDD-AA2C-777357A00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9229E40D-2007-47B0-AC62-641D23561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08BE8-427D-452D-BF3A-2E75378A601B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6406270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E83FE74-5D6A-4633-B88F-F9C47700C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1923A51-41BE-4722-BB0A-6CE3DC8C4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57923B3-F11A-4512-99B0-03E226163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38B13-395E-43BC-9AA7-50F7C27704F7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194128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C703008-0896-42C7-BD89-D33D096CD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A2C7E88-45DC-4CCB-8338-0882FA51C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16A78E9-FE2C-4C16-9100-682755919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8227E-B4EC-4D13-A483-8A503EF8129A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255902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noProof="1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81C5B63-3381-4D24-B380-4B9FDA339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0A83376-44CB-4855-8E63-CD32B006C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65078FE-47C1-468B-A716-A6D3A3A91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E1C60-4A7E-4EAF-AD71-CF10F49A38E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022757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FE6BB70E-E88F-4858-AE54-56E422C80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2BF42341-38C5-43A5-AB78-FC79E8766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ABFB2769-60A6-4AF2-BC8D-2F2AECE0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AC9021-EF45-4FA4-AFC2-72DBC592899F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996291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1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1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64192AE1-68AF-4AF8-A984-92FF155BC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3A72CB5A-BD00-45BA-BCC3-B3B6AF044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D2D61D45-99AE-4DCE-848B-03A37F8A4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F69B1-C5CC-4EBA-8CFD-D02465C5FCB0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486634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7FA85603-F476-48AB-9B2D-5DD7F4A24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29B9D384-8196-44DE-B53D-FDD2140C7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17FFBE8C-A6E8-46E4-B02B-6A92A7E4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BE23E5-0B06-4065-935A-F4EDE09E3A48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615419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23D01CA9-A355-454A-8057-E5D358FA2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7EF85EEE-1126-4B05-97AA-CAF0363BF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86126E71-B62D-4845-881C-307C1960D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1E11E-5843-4ED2-AA01-BEDB72128AEF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804336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1"/>
              <a:t>Upravte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516DD71C-D220-43AE-A924-EBAA95D06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71374985-0135-42FB-95B9-0754A5B4D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4DC40AFD-D4B9-45B8-A523-1E435C9C6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B84253-F721-4588-9FB3-BA1A1B6D2491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383807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1"/>
              <a:t>Upravte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1EE4A0C4-7305-4104-9C86-948ABA2D3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C57737E9-FC08-4291-BDE1-A410D10B5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F82C8723-092F-41F5-A2BD-F222B797A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E6A6E2-60C9-46B6-8B91-BE962599E990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243441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D4ADCDA3-BBE8-4697-A5F0-466A1B4804C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E8AF7D39-9573-48AB-A66B-5461E2301A5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AC25168-A15A-4AB6-88CC-BC04E6E69A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991EB4B-4349-4088-851A-D9D786096D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77C0C53-89E9-47E8-939F-4FA4516B90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fld id="{E7C2D5B5-514B-4B5A-AC95-7035272A37E0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148BEE6C-33FE-409F-8041-11F319AFEBC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5BDDB6A2-D9D1-4744-84D5-F414F8C161F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1086E50-41CC-454C-9409-FFB55C9421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D496B6F-7564-496A-87B6-270D102D1A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4714A02-54B9-4103-8370-141FC2E62D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A03634C-15D7-4684-A07F-A61CE09F59C6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50186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Gdu_sab9p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watch?v=3ahjdOaJ4JE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vimeo.com/135476243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iBTMXHu_0E" TargetMode="External"/><Relationship Id="rId2" Type="http://schemas.openxmlformats.org/officeDocument/2006/relationships/hyperlink" Target="http://www.gettyimages.com/detail/video/gustav-metzger-performs-an-auto-destructive-art-piece-on-news-footage/119716444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radicalart.info/destruction/metzger.html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arnell.com/blogs/a_narchy.htm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electronicartist.net/the-lovers/emulate.html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sVygVFYHqM" TargetMode="External"/><Relationship Id="rId2" Type="http://schemas.openxmlformats.org/officeDocument/2006/relationships/hyperlink" Target="https://wwwwwwwww.jodi.org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youtube.com/watch?v=0MqsWqBX4wQ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nURfYNB15gw" TargetMode="Externa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6723D39-6BE2-4B81-8638-6F601C3ED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Nadpis 1">
            <a:extLst>
              <a:ext uri="{FF2B5EF4-FFF2-40B4-BE49-F238E27FC236}">
                <a16:creationId xmlns:a16="http://schemas.microsoft.com/office/drawing/2014/main" id="{FD8D7C09-39A6-4AE6-A5AF-D3D6C7F0A79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23950" y="1966913"/>
            <a:ext cx="6965950" cy="1470025"/>
          </a:xfrm>
          <a:solidFill>
            <a:schemeClr val="accent1">
              <a:alpha val="72940"/>
            </a:schemeClr>
          </a:solidFill>
        </p:spPr>
        <p:txBody>
          <a:bodyPr/>
          <a:lstStyle/>
          <a:p>
            <a:pPr eaLnBrk="1" hangingPunct="1"/>
            <a:r>
              <a:rPr lang="cs-CZ" altLang="en-US" sz="6000">
                <a:solidFill>
                  <a:schemeClr val="bg1"/>
                </a:solidFill>
              </a:rPr>
              <a:t>Virální estetika – destruktivní kreativita</a:t>
            </a:r>
          </a:p>
        </p:txBody>
      </p:sp>
      <p:sp>
        <p:nvSpPr>
          <p:cNvPr id="2052" name="Podnadpis 2">
            <a:extLst>
              <a:ext uri="{FF2B5EF4-FFF2-40B4-BE49-F238E27FC236}">
                <a16:creationId xmlns:a16="http://schemas.microsoft.com/office/drawing/2014/main" id="{A6D2E0F0-8F96-45FA-BD7A-091A40BB254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06525" y="4724400"/>
            <a:ext cx="6400800" cy="1192213"/>
          </a:xfrm>
          <a:solidFill>
            <a:schemeClr val="accent1">
              <a:alpha val="92155"/>
            </a:schemeClr>
          </a:solidFill>
        </p:spPr>
        <p:txBody>
          <a:bodyPr/>
          <a:lstStyle/>
          <a:p>
            <a:pPr eaLnBrk="1" hangingPunct="1"/>
            <a:r>
              <a:rPr lang="cs-CZ" altLang="en-US">
                <a:solidFill>
                  <a:schemeClr val="bg1"/>
                </a:solidFill>
                <a:hlinkClick r:id="rId3"/>
              </a:rPr>
              <a:t>https://www.youtube.com/watch?v=bGdu_sab9pg</a:t>
            </a:r>
            <a:endParaRPr lang="cs-CZ" altLang="en-US">
              <a:solidFill>
                <a:schemeClr val="bg1"/>
              </a:solidFill>
            </a:endParaRPr>
          </a:p>
          <a:p>
            <a:pPr eaLnBrk="1" hangingPunct="1"/>
            <a:endParaRPr lang="cs-CZ" altLang="en-US">
              <a:solidFill>
                <a:schemeClr val="bg1"/>
              </a:solidFill>
            </a:endParaRPr>
          </a:p>
          <a:p>
            <a:pPr eaLnBrk="1" hangingPunct="1"/>
            <a:endParaRPr lang="cs-CZ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86B1A24C-EC62-4685-9DF5-5160CC4DBF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Destruction in Art Symposium</a:t>
            </a:r>
          </a:p>
        </p:txBody>
      </p:sp>
      <p:sp>
        <p:nvSpPr>
          <p:cNvPr id="8195" name="Zástupný symbol pro obsah 2">
            <a:extLst>
              <a:ext uri="{FF2B5EF4-FFF2-40B4-BE49-F238E27FC236}">
                <a16:creationId xmlns:a16="http://schemas.microsoft.com/office/drawing/2014/main" id="{1797992A-B27A-40C7-AF68-5262556DD88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en-US" sz="3000"/>
              <a:t>Hlavní organizátor - Gustav Metzger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3000"/>
              <a:t>Konání v roce 1966</a:t>
            </a:r>
          </a:p>
          <a:p>
            <a:pPr algn="just" eaLnBrk="1" hangingPunct="1">
              <a:lnSpc>
                <a:spcPct val="80000"/>
              </a:lnSpc>
            </a:pPr>
            <a:r>
              <a:rPr lang="cs-CZ" altLang="en-US" sz="3000"/>
              <a:t>Cíl - využití destrukce jako protestu nebo rezistence proti psychologickému, sociálnímu nebo politickému násilí</a:t>
            </a:r>
          </a:p>
          <a:p>
            <a:pPr algn="just" eaLnBrk="1" hangingPunct="1">
              <a:lnSpc>
                <a:spcPct val="80000"/>
              </a:lnSpc>
            </a:pPr>
            <a:r>
              <a:rPr lang="cs-CZ" altLang="en-US" sz="3000"/>
              <a:t>Umělecký komentář toho, jakou úlohu hraje destrukce v našem životě</a:t>
            </a:r>
          </a:p>
          <a:p>
            <a:pPr algn="just" eaLnBrk="1" hangingPunct="1">
              <a:lnSpc>
                <a:spcPct val="80000"/>
              </a:lnSpc>
            </a:pPr>
            <a:r>
              <a:rPr lang="cs-CZ" altLang="en-US" sz="3000"/>
              <a:t>Převládající umělecká forma – performance</a:t>
            </a:r>
          </a:p>
          <a:p>
            <a:pPr algn="just" eaLnBrk="1" hangingPunct="1">
              <a:lnSpc>
                <a:spcPct val="80000"/>
              </a:lnSpc>
            </a:pPr>
            <a:r>
              <a:rPr lang="cs-CZ" altLang="en-US" sz="3000"/>
              <a:t>Tato přehlídka položila globální základ pro sociálně angažované umění</a:t>
            </a:r>
          </a:p>
          <a:p>
            <a:pPr algn="just" eaLnBrk="1" hangingPunct="1">
              <a:lnSpc>
                <a:spcPct val="80000"/>
              </a:lnSpc>
            </a:pPr>
            <a:endParaRPr lang="cs-CZ" altLang="en-US" sz="3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78E58BEE-C146-4E61-859A-CF8A6FC8AA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John Latham – Skoob Tower </a:t>
            </a:r>
          </a:p>
        </p:txBody>
      </p:sp>
      <p:sp>
        <p:nvSpPr>
          <p:cNvPr id="9219" name="Zástupný symbol pro obsah 2">
            <a:extLst>
              <a:ext uri="{FF2B5EF4-FFF2-40B4-BE49-F238E27FC236}">
                <a16:creationId xmlns:a16="http://schemas.microsoft.com/office/drawing/2014/main" id="{461A98BA-47A3-4A3F-8324-A1F658F2A9D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Zapálil věž postavenou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en-US"/>
              <a:t>    z encyklopedií</a:t>
            </a:r>
          </a:p>
        </p:txBody>
      </p:sp>
      <p:pic>
        <p:nvPicPr>
          <p:cNvPr id="9220" name="Picture 2">
            <a:extLst>
              <a:ext uri="{FF2B5EF4-FFF2-40B4-BE49-F238E27FC236}">
                <a16:creationId xmlns:a16="http://schemas.microsoft.com/office/drawing/2014/main" id="{16B532E9-1BB5-4CB6-923E-7C50E7262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711325"/>
            <a:ext cx="4098925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15D50540-F604-4BC0-AE3A-C031FC3F70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Akce Yoko Ono- Cut one piece </a:t>
            </a:r>
          </a:p>
        </p:txBody>
      </p:sp>
      <p:sp>
        <p:nvSpPr>
          <p:cNvPr id="10243" name="Zástupný symbol pro obsah 2">
            <a:extLst>
              <a:ext uri="{FF2B5EF4-FFF2-40B4-BE49-F238E27FC236}">
                <a16:creationId xmlns:a16="http://schemas.microsoft.com/office/drawing/2014/main" id="{9CBBBAE4-EE8F-443C-9D9B-9BC24C6F23D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en-US">
                <a:hlinkClick r:id="rId2"/>
              </a:rPr>
              <a:t>https://www.youtube.com/watch?v=3ahjdOaJ4JE</a:t>
            </a:r>
            <a:endParaRPr lang="cs-CZ" altLang="en-US"/>
          </a:p>
          <a:p>
            <a:pPr eaLnBrk="1" hangingPunct="1"/>
            <a:endParaRPr lang="cs-CZ" altLang="en-US"/>
          </a:p>
          <a:p>
            <a:pPr eaLnBrk="1" hangingPunct="1"/>
            <a:endParaRPr lang="cs-CZ" altLang="en-US"/>
          </a:p>
        </p:txBody>
      </p:sp>
      <p:pic>
        <p:nvPicPr>
          <p:cNvPr id="10244" name="Picture 3">
            <a:extLst>
              <a:ext uri="{FF2B5EF4-FFF2-40B4-BE49-F238E27FC236}">
                <a16:creationId xmlns:a16="http://schemas.microsoft.com/office/drawing/2014/main" id="{F3B99893-5A87-4967-BCAB-16A8038A5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349500"/>
            <a:ext cx="4662488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3D9DC78F-FAD7-4B64-9AB8-1A4EEC0677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Gustav Metzger</a:t>
            </a:r>
          </a:p>
        </p:txBody>
      </p:sp>
      <p:sp>
        <p:nvSpPr>
          <p:cNvPr id="11267" name="Zástupný symbol pro obsah 2">
            <a:extLst>
              <a:ext uri="{FF2B5EF4-FFF2-40B4-BE49-F238E27FC236}">
                <a16:creationId xmlns:a16="http://schemas.microsoft.com/office/drawing/2014/main" id="{61035224-891F-4376-BC8F-95735A8522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Ovlivněn hrůzami druhé světové války</a:t>
            </a:r>
          </a:p>
          <a:p>
            <a:pPr eaLnBrk="1" hangingPunct="1"/>
            <a:r>
              <a:rPr lang="cs-CZ" altLang="en-US"/>
              <a:t>Umělecká díla založena na principu destrukce</a:t>
            </a:r>
          </a:p>
          <a:p>
            <a:pPr eaLnBrk="1" hangingPunct="1"/>
            <a:r>
              <a:rPr lang="cs-CZ" altLang="en-US"/>
              <a:t>Ekologická, válečná, politická témata</a:t>
            </a:r>
          </a:p>
          <a:p>
            <a:pPr eaLnBrk="1" hangingPunct="1"/>
            <a:r>
              <a:rPr lang="cs-CZ" altLang="en-US"/>
              <a:t>Technologie má důležité místo v jeho tvorbě </a:t>
            </a:r>
          </a:p>
          <a:p>
            <a:pPr eaLnBrk="1" hangingPunct="1"/>
            <a:r>
              <a:rPr lang="cs-CZ" altLang="en-US"/>
              <a:t>nejen kritika využití technologie ve válce</a:t>
            </a:r>
          </a:p>
          <a:p>
            <a:pPr eaLnBrk="1" hangingPunct="1"/>
            <a:r>
              <a:rPr lang="cs-CZ" altLang="en-US"/>
              <a:t>použití technologií pro prosazení politických či etických cílů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EBA1D0A3-0182-4D5F-8ACB-EBA89163AF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Umělecké dílo Mobile (1970)</a:t>
            </a:r>
          </a:p>
        </p:txBody>
      </p:sp>
      <p:sp>
        <p:nvSpPr>
          <p:cNvPr id="12291" name="Zástupný symbol pro obsah 2">
            <a:extLst>
              <a:ext uri="{FF2B5EF4-FFF2-40B4-BE49-F238E27FC236}">
                <a16:creationId xmlns:a16="http://schemas.microsoft.com/office/drawing/2014/main" id="{0340BBB0-2247-4B95-9101-ABEF8AEA087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en-US">
                <a:hlinkClick r:id="rId2"/>
              </a:rPr>
              <a:t>https://vimeo.com/135476243</a:t>
            </a:r>
            <a:endParaRPr lang="cs-CZ" altLang="en-US"/>
          </a:p>
          <a:p>
            <a:pPr eaLnBrk="1" hangingPunct="1"/>
            <a:endParaRPr lang="cs-CZ" altLang="en-US"/>
          </a:p>
        </p:txBody>
      </p:sp>
      <p:pic>
        <p:nvPicPr>
          <p:cNvPr id="12292" name="Picture 2">
            <a:extLst>
              <a:ext uri="{FF2B5EF4-FFF2-40B4-BE49-F238E27FC236}">
                <a16:creationId xmlns:a16="http://schemas.microsoft.com/office/drawing/2014/main" id="{934BF1E1-2D0C-449C-8455-9BCB79192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276475"/>
            <a:ext cx="7239000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B5890988-1D43-4D15-AD1A-20E03D2AF7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Metzger ničí malířská plátna (1961)</a:t>
            </a:r>
          </a:p>
        </p:txBody>
      </p:sp>
      <p:sp>
        <p:nvSpPr>
          <p:cNvPr id="13315" name="Zástupný symbol pro obsah 2">
            <a:extLst>
              <a:ext uri="{FF2B5EF4-FFF2-40B4-BE49-F238E27FC236}">
                <a16:creationId xmlns:a16="http://schemas.microsoft.com/office/drawing/2014/main" id="{137B9150-2F9F-42BE-A3D5-4AB8233FCE1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en-US">
                <a:hlinkClick r:id="rId2"/>
              </a:rPr>
              <a:t>http://www.gettyimages.com/detail/video/gustav-metzger-performs-an-auto-destructive-art-piece-on-news-footage/119716444</a:t>
            </a:r>
            <a:endParaRPr lang="cs-CZ" altLang="en-US"/>
          </a:p>
          <a:p>
            <a:pPr eaLnBrk="1" hangingPunct="1">
              <a:lnSpc>
                <a:spcPct val="90000"/>
              </a:lnSpc>
            </a:pPr>
            <a:endParaRPr lang="cs-CZ" altLang="en-US"/>
          </a:p>
          <a:p>
            <a:pPr eaLnBrk="1" hangingPunct="1">
              <a:lnSpc>
                <a:spcPct val="90000"/>
              </a:lnSpc>
            </a:pPr>
            <a:r>
              <a:rPr lang="cs-CZ" altLang="en-US"/>
              <a:t>Podobné snahy: Wolf Vostell organizuje v roce 1963 ve Wupertalu sérii happeningů Nein - 9 Decollagen - </a:t>
            </a:r>
            <a:r>
              <a:rPr lang="cs-CZ" altLang="en-US">
                <a:hlinkClick r:id="rId3"/>
              </a:rPr>
              <a:t>https://www.youtube.com/watch?v=JiBTMXHu_0E</a:t>
            </a:r>
            <a:endParaRPr lang="cs-CZ" altLang="en-US"/>
          </a:p>
          <a:p>
            <a:pPr eaLnBrk="1" hangingPunct="1">
              <a:lnSpc>
                <a:spcPct val="90000"/>
              </a:lnSpc>
            </a:pPr>
            <a:endParaRPr lang="cs-CZ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9688666E-06C2-45D9-8A1D-0133A3DD37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Metzger manifesty</a:t>
            </a:r>
          </a:p>
        </p:txBody>
      </p:sp>
      <p:sp>
        <p:nvSpPr>
          <p:cNvPr id="14339" name="Zástupný symbol pro obsah 2">
            <a:extLst>
              <a:ext uri="{FF2B5EF4-FFF2-40B4-BE49-F238E27FC236}">
                <a16:creationId xmlns:a16="http://schemas.microsoft.com/office/drawing/2014/main" id="{D35064AD-7E13-4567-9933-E7405C7DC51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en-US"/>
              <a:t>Gustav Metzger: Auto-Destructive Art (1959)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/>
              <a:t>Gustav Metzger: Manifesto Auto-Destructive Art (1960)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/>
              <a:t>Gustav Metzger: Auto-Destructive Art Machine Art Auto-Creative Art (1961)</a:t>
            </a:r>
          </a:p>
          <a:p>
            <a:pPr eaLnBrk="1" hangingPunct="1">
              <a:lnSpc>
                <a:spcPct val="90000"/>
              </a:lnSpc>
            </a:pPr>
            <a:endParaRPr lang="cs-CZ" altLang="en-US"/>
          </a:p>
          <a:p>
            <a:pPr eaLnBrk="1" hangingPunct="1">
              <a:lnSpc>
                <a:spcPct val="90000"/>
              </a:lnSpc>
            </a:pPr>
            <a:r>
              <a:rPr lang="cs-CZ" altLang="en-US"/>
              <a:t>Manifesty dostupné zde: </a:t>
            </a:r>
            <a:r>
              <a:rPr lang="cs-CZ" altLang="en-US">
                <a:hlinkClick r:id="rId2"/>
              </a:rPr>
              <a:t>http://radicalart.info/destruction/metzger.html</a:t>
            </a:r>
            <a:endParaRPr lang="cs-CZ" altLang="en-US"/>
          </a:p>
          <a:p>
            <a:pPr eaLnBrk="1" hangingPunct="1">
              <a:lnSpc>
                <a:spcPct val="90000"/>
              </a:lnSpc>
            </a:pPr>
            <a:endParaRPr lang="cs-CZ" altLang="en-US"/>
          </a:p>
          <a:p>
            <a:pPr eaLnBrk="1" hangingPunct="1">
              <a:lnSpc>
                <a:spcPct val="90000"/>
              </a:lnSpc>
            </a:pPr>
            <a:endParaRPr lang="cs-CZ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748AC25F-1CB1-4C44-866D-B44355865C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en-US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F2C57A3-0A0A-4617-BACB-E518F036646D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err="1"/>
              <a:t>Materials</a:t>
            </a:r>
            <a:r>
              <a:rPr lang="cs-CZ" dirty="0"/>
              <a:t> and </a:t>
            </a:r>
            <a:r>
              <a:rPr lang="cs-CZ" dirty="0" err="1"/>
              <a:t>techniques</a:t>
            </a:r>
            <a:r>
              <a:rPr lang="cs-CZ" dirty="0"/>
              <a:t> </a:t>
            </a:r>
            <a:r>
              <a:rPr lang="cs-CZ" dirty="0" err="1"/>
              <a:t>used</a:t>
            </a:r>
            <a:r>
              <a:rPr lang="cs-CZ" dirty="0"/>
              <a:t> in </a:t>
            </a:r>
            <a:r>
              <a:rPr lang="cs-CZ" dirty="0" err="1"/>
              <a:t>creating</a:t>
            </a:r>
            <a:r>
              <a:rPr lang="cs-CZ" dirty="0"/>
              <a:t> auto-</a:t>
            </a:r>
            <a:r>
              <a:rPr lang="cs-CZ" dirty="0" err="1"/>
              <a:t>destructive</a:t>
            </a:r>
            <a:r>
              <a:rPr lang="cs-CZ" dirty="0"/>
              <a:t> art </a:t>
            </a:r>
            <a:r>
              <a:rPr lang="cs-CZ" dirty="0" err="1"/>
              <a:t>include</a:t>
            </a:r>
            <a:r>
              <a:rPr lang="cs-CZ" dirty="0"/>
              <a:t>: Acid, </a:t>
            </a:r>
            <a:r>
              <a:rPr lang="cs-CZ" dirty="0" err="1"/>
              <a:t>Adhesives</a:t>
            </a:r>
            <a:r>
              <a:rPr lang="cs-CZ" dirty="0"/>
              <a:t>, </a:t>
            </a:r>
            <a:r>
              <a:rPr lang="cs-CZ" dirty="0" err="1"/>
              <a:t>Ballistics</a:t>
            </a:r>
            <a:r>
              <a:rPr lang="cs-CZ" dirty="0"/>
              <a:t>, </a:t>
            </a:r>
            <a:r>
              <a:rPr lang="cs-CZ" dirty="0" err="1"/>
              <a:t>Canvas</a:t>
            </a:r>
            <a:r>
              <a:rPr lang="cs-CZ" dirty="0"/>
              <a:t>, </a:t>
            </a:r>
            <a:r>
              <a:rPr lang="cs-CZ" dirty="0" err="1"/>
              <a:t>Clay</a:t>
            </a:r>
            <a:r>
              <a:rPr lang="cs-CZ" dirty="0"/>
              <a:t>, </a:t>
            </a:r>
            <a:r>
              <a:rPr lang="cs-CZ" dirty="0" err="1"/>
              <a:t>Combustion</a:t>
            </a:r>
            <a:r>
              <a:rPr lang="cs-CZ" dirty="0"/>
              <a:t>, </a:t>
            </a:r>
            <a:r>
              <a:rPr lang="cs-CZ" dirty="0" err="1"/>
              <a:t>Compression</a:t>
            </a:r>
            <a:r>
              <a:rPr lang="cs-CZ" dirty="0"/>
              <a:t>, </a:t>
            </a:r>
            <a:r>
              <a:rPr lang="cs-CZ" dirty="0" err="1"/>
              <a:t>Concrete</a:t>
            </a:r>
            <a:r>
              <a:rPr lang="cs-CZ" dirty="0"/>
              <a:t>, </a:t>
            </a:r>
            <a:r>
              <a:rPr lang="cs-CZ" dirty="0" err="1"/>
              <a:t>Corrosion</a:t>
            </a:r>
            <a:r>
              <a:rPr lang="cs-CZ" dirty="0"/>
              <a:t>, </a:t>
            </a:r>
            <a:r>
              <a:rPr lang="cs-CZ" dirty="0" err="1"/>
              <a:t>Cybernetics</a:t>
            </a:r>
            <a:r>
              <a:rPr lang="cs-CZ" dirty="0"/>
              <a:t>, Drop, Elasticity, </a:t>
            </a:r>
            <a:r>
              <a:rPr lang="cs-CZ" dirty="0" err="1"/>
              <a:t>Electricity</a:t>
            </a:r>
            <a:r>
              <a:rPr lang="cs-CZ" dirty="0"/>
              <a:t>, </a:t>
            </a:r>
            <a:r>
              <a:rPr lang="cs-CZ" dirty="0" err="1"/>
              <a:t>Electrolysis</a:t>
            </a:r>
            <a:r>
              <a:rPr lang="cs-CZ" dirty="0"/>
              <a:t>, </a:t>
            </a:r>
            <a:r>
              <a:rPr lang="cs-CZ" dirty="0" err="1"/>
              <a:t>Feed-Back</a:t>
            </a:r>
            <a:r>
              <a:rPr lang="cs-CZ" dirty="0"/>
              <a:t>, </a:t>
            </a:r>
            <a:r>
              <a:rPr lang="cs-CZ" dirty="0" err="1"/>
              <a:t>Glass</a:t>
            </a:r>
            <a:r>
              <a:rPr lang="cs-CZ" dirty="0"/>
              <a:t>, Heat, </a:t>
            </a:r>
            <a:r>
              <a:rPr lang="cs-CZ" dirty="0" err="1"/>
              <a:t>Human</a:t>
            </a:r>
            <a:r>
              <a:rPr lang="cs-CZ" dirty="0"/>
              <a:t> </a:t>
            </a:r>
            <a:r>
              <a:rPr lang="cs-CZ" dirty="0" err="1"/>
              <a:t>Energy</a:t>
            </a:r>
            <a:r>
              <a:rPr lang="cs-CZ" dirty="0"/>
              <a:t>, </a:t>
            </a:r>
            <a:r>
              <a:rPr lang="cs-CZ" dirty="0" err="1"/>
              <a:t>Ice</a:t>
            </a:r>
            <a:r>
              <a:rPr lang="cs-CZ" dirty="0"/>
              <a:t>, Jet, </a:t>
            </a:r>
            <a:r>
              <a:rPr lang="cs-CZ" dirty="0" err="1"/>
              <a:t>Light</a:t>
            </a:r>
            <a:r>
              <a:rPr lang="cs-CZ" dirty="0"/>
              <a:t>, </a:t>
            </a:r>
            <a:r>
              <a:rPr lang="cs-CZ" dirty="0" err="1"/>
              <a:t>Load</a:t>
            </a:r>
            <a:r>
              <a:rPr lang="cs-CZ" dirty="0"/>
              <a:t>, </a:t>
            </a:r>
            <a:r>
              <a:rPr lang="cs-CZ" dirty="0" err="1"/>
              <a:t>Mass-production</a:t>
            </a:r>
            <a:r>
              <a:rPr lang="cs-CZ" dirty="0"/>
              <a:t>, Metal, </a:t>
            </a:r>
            <a:r>
              <a:rPr lang="cs-CZ" dirty="0" err="1"/>
              <a:t>Motion</a:t>
            </a:r>
            <a:r>
              <a:rPr lang="cs-CZ" dirty="0"/>
              <a:t> Picture, Natural </a:t>
            </a:r>
            <a:r>
              <a:rPr lang="cs-CZ" dirty="0" err="1"/>
              <a:t>Forces</a:t>
            </a:r>
            <a:r>
              <a:rPr lang="cs-CZ" dirty="0"/>
              <a:t>, </a:t>
            </a:r>
            <a:r>
              <a:rPr lang="cs-CZ" dirty="0" err="1"/>
              <a:t>Nuclear</a:t>
            </a:r>
            <a:r>
              <a:rPr lang="cs-CZ" dirty="0"/>
              <a:t> </a:t>
            </a:r>
            <a:r>
              <a:rPr lang="cs-CZ" dirty="0" err="1"/>
              <a:t>Energy</a:t>
            </a:r>
            <a:r>
              <a:rPr lang="cs-CZ" dirty="0"/>
              <a:t>, </a:t>
            </a:r>
            <a:r>
              <a:rPr lang="cs-CZ" dirty="0" err="1"/>
              <a:t>Paint</a:t>
            </a:r>
            <a:r>
              <a:rPr lang="cs-CZ" dirty="0"/>
              <a:t>, </a:t>
            </a:r>
            <a:r>
              <a:rPr lang="cs-CZ" dirty="0" err="1"/>
              <a:t>Paper</a:t>
            </a:r>
            <a:r>
              <a:rPr lang="cs-CZ" dirty="0"/>
              <a:t>, </a:t>
            </a:r>
            <a:r>
              <a:rPr lang="cs-CZ" dirty="0" err="1"/>
              <a:t>Photography</a:t>
            </a:r>
            <a:r>
              <a:rPr lang="cs-CZ" dirty="0"/>
              <a:t>, </a:t>
            </a:r>
            <a:r>
              <a:rPr lang="cs-CZ" dirty="0" err="1"/>
              <a:t>Plaster</a:t>
            </a:r>
            <a:r>
              <a:rPr lang="cs-CZ" dirty="0"/>
              <a:t>, </a:t>
            </a:r>
            <a:r>
              <a:rPr lang="cs-CZ" dirty="0" err="1"/>
              <a:t>Plastics</a:t>
            </a:r>
            <a:r>
              <a:rPr lang="cs-CZ" dirty="0"/>
              <a:t>, </a:t>
            </a:r>
            <a:r>
              <a:rPr lang="cs-CZ" dirty="0" err="1"/>
              <a:t>Pressure</a:t>
            </a:r>
            <a:r>
              <a:rPr lang="cs-CZ" dirty="0"/>
              <a:t>, </a:t>
            </a:r>
            <a:r>
              <a:rPr lang="cs-CZ" dirty="0" err="1"/>
              <a:t>Radiation</a:t>
            </a:r>
            <a:r>
              <a:rPr lang="cs-CZ" dirty="0"/>
              <a:t>, </a:t>
            </a:r>
            <a:r>
              <a:rPr lang="cs-CZ" dirty="0" err="1"/>
              <a:t>Sand</a:t>
            </a:r>
            <a:r>
              <a:rPr lang="cs-CZ" dirty="0"/>
              <a:t>, Solar </a:t>
            </a:r>
            <a:r>
              <a:rPr lang="cs-CZ" dirty="0" err="1"/>
              <a:t>Energy</a:t>
            </a:r>
            <a:r>
              <a:rPr lang="cs-CZ" dirty="0"/>
              <a:t>, </a:t>
            </a:r>
            <a:r>
              <a:rPr lang="cs-CZ" dirty="0" err="1"/>
              <a:t>Sound</a:t>
            </a:r>
            <a:r>
              <a:rPr lang="cs-CZ" dirty="0"/>
              <a:t>, </a:t>
            </a:r>
            <a:r>
              <a:rPr lang="cs-CZ" dirty="0" err="1"/>
              <a:t>Steam</a:t>
            </a:r>
            <a:r>
              <a:rPr lang="cs-CZ" dirty="0"/>
              <a:t>, Stress, </a:t>
            </a:r>
            <a:r>
              <a:rPr lang="cs-CZ" dirty="0" err="1"/>
              <a:t>Terra-cotta</a:t>
            </a:r>
            <a:r>
              <a:rPr lang="cs-CZ" dirty="0"/>
              <a:t>, </a:t>
            </a:r>
            <a:r>
              <a:rPr lang="cs-CZ" dirty="0" err="1"/>
              <a:t>Vibration</a:t>
            </a:r>
            <a:r>
              <a:rPr lang="cs-CZ" dirty="0"/>
              <a:t>, </a:t>
            </a:r>
            <a:r>
              <a:rPr lang="cs-CZ" dirty="0" err="1"/>
              <a:t>Water</a:t>
            </a:r>
            <a:r>
              <a:rPr lang="cs-CZ" dirty="0"/>
              <a:t>, </a:t>
            </a:r>
            <a:r>
              <a:rPr lang="cs-CZ" dirty="0" err="1"/>
              <a:t>Welding</a:t>
            </a:r>
            <a:r>
              <a:rPr lang="cs-CZ" dirty="0"/>
              <a:t>, </a:t>
            </a:r>
            <a:r>
              <a:rPr lang="cs-CZ" dirty="0" err="1"/>
              <a:t>Wire</a:t>
            </a:r>
            <a:r>
              <a:rPr lang="cs-CZ" dirty="0"/>
              <a:t>, </a:t>
            </a:r>
            <a:r>
              <a:rPr lang="cs-CZ" dirty="0" err="1"/>
              <a:t>Wood</a:t>
            </a:r>
            <a:r>
              <a:rPr lang="cs-CZ" dirty="0"/>
              <a:t>.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F58FF081-EB85-4974-A866-7922C907CC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229600" cy="1143000"/>
          </a:xfrm>
        </p:spPr>
        <p:txBody>
          <a:bodyPr/>
          <a:lstStyle/>
          <a:p>
            <a:pPr eaLnBrk="1" hangingPunct="1"/>
            <a:br>
              <a:rPr lang="cs-CZ" altLang="en-US" sz="3600"/>
            </a:br>
            <a:br>
              <a:rPr lang="cs-CZ" altLang="en-US" sz="3600"/>
            </a:br>
            <a:r>
              <a:rPr lang="cs-CZ" altLang="en-US" sz="3600"/>
              <a:t>Hlavní znaky auto-destruktivního umění 60. let</a:t>
            </a:r>
            <a:br>
              <a:rPr lang="cs-CZ" altLang="en-US" sz="4000"/>
            </a:br>
            <a:br>
              <a:rPr lang="cs-CZ" altLang="en-US" sz="4000"/>
            </a:br>
            <a:endParaRPr lang="cs-CZ" altLang="en-US" sz="4000"/>
          </a:p>
        </p:txBody>
      </p:sp>
      <p:sp>
        <p:nvSpPr>
          <p:cNvPr id="16387" name="Zástupný symbol pro obsah 2">
            <a:extLst>
              <a:ext uri="{FF2B5EF4-FFF2-40B4-BE49-F238E27FC236}">
                <a16:creationId xmlns:a16="http://schemas.microsoft.com/office/drawing/2014/main" id="{98AB4FE9-118B-4D4E-849C-806C5F7BC5F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Čas – důraz na proces, dílo musí být zničeno</a:t>
            </a:r>
          </a:p>
          <a:p>
            <a:pPr eaLnBrk="1" hangingPunct="1"/>
            <a:endParaRPr lang="cs-CZ" altLang="en-US"/>
          </a:p>
          <a:p>
            <a:pPr eaLnBrk="1" hangingPunct="1"/>
            <a:r>
              <a:rPr lang="cs-CZ" altLang="en-US"/>
              <a:t>Self-executing (samospustitelné a samozničitelné dílo) – destrukce nesmí být řízena, automatická destrukce</a:t>
            </a:r>
          </a:p>
          <a:p>
            <a:pPr eaLnBrk="1" hangingPunct="1"/>
            <a:endParaRPr lang="cs-CZ" altLang="en-US"/>
          </a:p>
          <a:p>
            <a:pPr eaLnBrk="1" hangingPunct="1"/>
            <a:r>
              <a:rPr lang="cs-CZ" altLang="en-US"/>
              <a:t>Umění participace - autodestruktivní umění veřejné, přístupné každému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1CF99692-57A1-470C-B18B-2A6F618DB9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Metzger - odkaz</a:t>
            </a:r>
          </a:p>
        </p:txBody>
      </p:sp>
      <p:sp>
        <p:nvSpPr>
          <p:cNvPr id="17411" name="Zástupný symbol pro obsah 2">
            <a:extLst>
              <a:ext uri="{FF2B5EF4-FFF2-40B4-BE49-F238E27FC236}">
                <a16:creationId xmlns:a16="http://schemas.microsoft.com/office/drawing/2014/main" id="{F92AB3D7-F778-4683-83AF-012BED5EBC9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en-US"/>
              <a:t>Metzger svým umění destrukce odstartoval kritiku kapitalismu a totalitarismu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/>
              <a:t>Na jeho myšlenky nepřímo navazují další umělecké skupiny - Neue Slowenische Kunst (vznik 1980)</a:t>
            </a:r>
          </a:p>
          <a:p>
            <a:pPr algn="just" eaLnBrk="1" hangingPunct="1">
              <a:lnSpc>
                <a:spcPct val="90000"/>
              </a:lnSpc>
            </a:pPr>
            <a:r>
              <a:rPr lang="cs-CZ" altLang="en-US"/>
              <a:t>Umění nových médií navazuje na autodestruktivní umění 60. Let – zejména umění, které pracuje s počítačovým kódem – codework</a:t>
            </a:r>
          </a:p>
          <a:p>
            <a:pPr eaLnBrk="1" hangingPunct="1">
              <a:lnSpc>
                <a:spcPct val="90000"/>
              </a:lnSpc>
            </a:pPr>
            <a:endParaRPr lang="cs-CZ" altLang="en-US"/>
          </a:p>
          <a:p>
            <a:pPr eaLnBrk="1" hangingPunct="1">
              <a:lnSpc>
                <a:spcPct val="90000"/>
              </a:lnSpc>
            </a:pPr>
            <a:endParaRPr lang="cs-CZ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F5684FC2-39B4-45E6-AAD9-8DD56E7897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Umění destrukce</a:t>
            </a:r>
          </a:p>
        </p:txBody>
      </p:sp>
      <p:sp>
        <p:nvSpPr>
          <p:cNvPr id="3075" name="Zástupný symbol pro obsah 2">
            <a:extLst>
              <a:ext uri="{FF2B5EF4-FFF2-40B4-BE49-F238E27FC236}">
                <a16:creationId xmlns:a16="http://schemas.microsoft.com/office/drawing/2014/main" id="{8B86AD8A-3A45-4831-85BD-6B0BD75711D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cs-CZ" altLang="en-US"/>
              <a:t>Avantgardní směry 20. Století připravily půdu pro současnou virální estetiku – začaly praktikovat ikonoklasmus, útočili proti samotnému umění</a:t>
            </a:r>
          </a:p>
          <a:p>
            <a:pPr algn="just" eaLnBrk="1" hangingPunct="1"/>
            <a:endParaRPr lang="cs-CZ" altLang="en-US"/>
          </a:p>
          <a:p>
            <a:pPr algn="just" eaLnBrk="1" hangingPunct="1"/>
            <a:r>
              <a:rPr lang="cs-CZ" altLang="en-US"/>
              <a:t>Dadaismus, futurismus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9B76EDC8-E870-4DC4-A5CD-1891618D42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Codework</a:t>
            </a:r>
          </a:p>
        </p:txBody>
      </p:sp>
      <p:sp>
        <p:nvSpPr>
          <p:cNvPr id="18435" name="Zástupný symbol pro obsah 2">
            <a:extLst>
              <a:ext uri="{FF2B5EF4-FFF2-40B4-BE49-F238E27FC236}">
                <a16:creationId xmlns:a16="http://schemas.microsoft.com/office/drawing/2014/main" id="{6E72C954-6C1B-4675-8645-FF74266132C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cs-CZ"/>
              <a:t>Sondheim, Alan. Introduction: Codework.  American Book Review, roč. 22, č. 6, 2001</a:t>
            </a:r>
            <a:endParaRPr lang="cs-CZ" altLang="en-US"/>
          </a:p>
          <a:p>
            <a:pPr eaLnBrk="1" hangingPunct="1"/>
            <a:r>
              <a:rPr lang="cs-CZ" altLang="en-US"/>
              <a:t>Rozlišuje tři typy codework:</a:t>
            </a:r>
          </a:p>
          <a:p>
            <a:pPr eaLnBrk="1" hangingPunct="1"/>
            <a:r>
              <a:rPr lang="cs-CZ" altLang="en-US"/>
              <a:t>a) syntaktické prolínání povrchového jazyka (text) a strojového (programovací jazyk)</a:t>
            </a:r>
          </a:p>
          <a:p>
            <a:pPr eaLnBrk="1" hangingPunct="1"/>
            <a:r>
              <a:rPr lang="cs-CZ" altLang="en-US"/>
              <a:t>příklad - australský umělec mez (Mary-Anne Breeze ) nebo anonymní Netochka Nezvanova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>
            <a:extLst>
              <a:ext uri="{FF2B5EF4-FFF2-40B4-BE49-F238E27FC236}">
                <a16:creationId xmlns:a16="http://schemas.microsoft.com/office/drawing/2014/main" id="{CD25249A-B90C-475D-8625-2DCEB306F1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Mez – dílo - M[ez]ang.elle</a:t>
            </a:r>
          </a:p>
        </p:txBody>
      </p:sp>
      <p:sp>
        <p:nvSpPr>
          <p:cNvPr id="19459" name="Zástupný symbol pro obsah 2">
            <a:extLst>
              <a:ext uri="{FF2B5EF4-FFF2-40B4-BE49-F238E27FC236}">
                <a16:creationId xmlns:a16="http://schemas.microsoft.com/office/drawing/2014/main" id="{C15650AD-9E2E-4B1B-B625-2A1712FBBC0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eaLnBrk="1" hangingPunct="1"/>
            <a:r>
              <a:rPr lang="cs-CZ" altLang="en-US" sz="2000"/>
              <a:t>1) ev.o[h!]lution::Pre Alphanumeric//Mezangelleing Daze::</a:t>
            </a:r>
          </a:p>
          <a:p>
            <a:pPr eaLnBrk="1" hangingPunct="1"/>
            <a:endParaRPr lang="cs-CZ" altLang="en-US" sz="2000"/>
          </a:p>
          <a:p>
            <a:pPr eaLnBrk="1" hangingPunct="1"/>
            <a:r>
              <a:rPr lang="cs-CZ" altLang="en-US" sz="2000"/>
              <a:t>if:</a:t>
            </a:r>
          </a:p>
          <a:p>
            <a:pPr eaLnBrk="1" hangingPunct="1"/>
            <a:r>
              <a:rPr lang="cs-CZ" altLang="en-US" sz="2000"/>
              <a:t>pre alphanumeric//pre network n-cluded use ov com.put[ty/fillah]ers offline </a:t>
            </a:r>
          </a:p>
          <a:p>
            <a:pPr eaLnBrk="1" hangingPunct="1"/>
            <a:r>
              <a:rPr lang="cs-CZ" altLang="en-US" sz="2000"/>
              <a:t>then:</a:t>
            </a:r>
          </a:p>
          <a:p>
            <a:pPr eaLnBrk="1" hangingPunct="1"/>
            <a:r>
              <a:rPr lang="cs-CZ" altLang="en-US" sz="2000"/>
              <a:t>n-turr-rest in network system[ic]z stemmed fromme a more organic base, collaborationz were via real-time fleshmeat N n-stallation based</a:t>
            </a:r>
          </a:p>
          <a:p>
            <a:pPr eaLnBrk="1" hangingPunct="1"/>
            <a:endParaRPr lang="cs-CZ" altLang="en-US" sz="2000"/>
          </a:p>
          <a:p>
            <a:pPr eaLnBrk="1" hangingPunct="1"/>
            <a:r>
              <a:rPr lang="cs-CZ" altLang="en-US" sz="2000"/>
              <a:t>[d-tail n-hance.ment//philo.soph[omore]icall link wish n-sert:</a:t>
            </a:r>
          </a:p>
          <a:p>
            <a:pPr eaLnBrk="1" hangingPunct="1"/>
            <a:r>
              <a:rPr lang="cs-CZ" altLang="en-US" sz="2000"/>
              <a:t>movin amongst the pack[ette] ov life, we n-gage/ah-lert senzez that latah pull threads 2gether in2 a netwurked w.hole. x-samp.elle::when present-ting a papah on comp[lex]uter art in 93, the seed waz so[?]wn N x-periment.all edgez merged in2 the format of the aware, the concreted creatiff shift. all i hadde 2 do waz wait]</a:t>
            </a:r>
          </a:p>
          <a:p>
            <a:pPr eaLnBrk="1" hangingPunct="1"/>
            <a:endParaRPr lang="cs-CZ" altLang="en-US" sz="2000"/>
          </a:p>
          <a:p>
            <a:pPr eaLnBrk="1" hangingPunct="1"/>
            <a:r>
              <a:rPr lang="cs-CZ" altLang="en-US" sz="2000"/>
              <a:t>then:</a:t>
            </a:r>
          </a:p>
          <a:p>
            <a:pPr eaLnBrk="1" hangingPunct="1"/>
            <a:r>
              <a:rPr lang="cs-CZ" altLang="en-US" sz="2000"/>
              <a:t>the phirst html do[a]cumen.t _cutting spacez_ gestation waz in 1995, a hybridity year encased via a terminal discovered on the campus of wollongong university. many h[ertz]ourz spent chatting on Cybersite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C74F88-5E76-4AAB-B3E1-895221573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Netochka</a:t>
            </a:r>
            <a:r>
              <a:rPr lang="cs-CZ" dirty="0"/>
              <a:t> </a:t>
            </a:r>
            <a:r>
              <a:rPr lang="cs-CZ" dirty="0" err="1"/>
              <a:t>Nezvanova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22F8E06-9579-4077-9381-0EF8F1F1E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195802"/>
            <a:ext cx="7560840" cy="5647134"/>
          </a:xfrm>
        </p:spPr>
      </p:pic>
    </p:spTree>
    <p:extLst>
      <p:ext uri="{BB962C8B-B14F-4D97-AF65-F5344CB8AC3E}">
        <p14:creationId xmlns:p14="http://schemas.microsoft.com/office/powerpoint/2010/main" val="2962776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C9F15995-47FB-45FC-9495-DE53C5CFE1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en-US"/>
          </a:p>
        </p:txBody>
      </p:sp>
      <p:sp>
        <p:nvSpPr>
          <p:cNvPr id="20483" name="Zástupný symbol pro obsah 2">
            <a:extLst>
              <a:ext uri="{FF2B5EF4-FFF2-40B4-BE49-F238E27FC236}">
                <a16:creationId xmlns:a16="http://schemas.microsoft.com/office/drawing/2014/main" id="{C4D048DA-6BFA-4C3B-B1A6-EE8BD01F149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b) díla, v nichž hlubinný kód modifikuje povrchový jazyk</a:t>
            </a:r>
          </a:p>
          <a:p>
            <a:pPr eaLnBrk="1" hangingPunct="1"/>
            <a:r>
              <a:rPr lang="cs-CZ" altLang="en-US"/>
              <a:t>Např. díla Teda Warnella -  </a:t>
            </a:r>
            <a:r>
              <a:rPr lang="cs-CZ" altLang="en-US">
                <a:hlinkClick r:id="rId2"/>
              </a:rPr>
              <a:t>http://warnell.com/blogs/a_narchy.htm</a:t>
            </a:r>
            <a:endParaRPr lang="cs-CZ" altLang="en-US"/>
          </a:p>
          <a:p>
            <a:pPr eaLnBrk="1" hangingPunct="1"/>
            <a:endParaRPr lang="cs-CZ" altLang="en-US"/>
          </a:p>
          <a:p>
            <a:pPr eaLnBrk="1" hangingPunct="1"/>
            <a:r>
              <a:rPr lang="cs-CZ" altLang="en-US"/>
              <a:t>c) hlubinný kód vyplouvá na povrch a stává se obsahem díla - destrukce povrchu</a:t>
            </a:r>
          </a:p>
          <a:p>
            <a:pPr eaLnBrk="1" hangingPunct="1"/>
            <a:endParaRPr lang="cs-CZ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0A10C39E-8AD8-448F-BA31-40E26268CE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en-US"/>
          </a:p>
        </p:txBody>
      </p:sp>
      <p:sp>
        <p:nvSpPr>
          <p:cNvPr id="21507" name="Zástupný symbol pro obsah 2">
            <a:extLst>
              <a:ext uri="{FF2B5EF4-FFF2-40B4-BE49-F238E27FC236}">
                <a16:creationId xmlns:a16="http://schemas.microsoft.com/office/drawing/2014/main" id="{8C9BDB21-2ECD-42DA-8DD7-67D557AC67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en-US"/>
              <a:t>Otázka kam zařadit počítačový virus?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/>
              <a:t>umělci i hackeři pracují s viry různými způsoby – virus může patřit do všech uvedených kategorií</a:t>
            </a:r>
          </a:p>
          <a:p>
            <a:pPr eaLnBrk="1" hangingPunct="1">
              <a:lnSpc>
                <a:spcPct val="90000"/>
              </a:lnSpc>
            </a:pPr>
            <a:endParaRPr lang="cs-CZ" altLang="en-US"/>
          </a:p>
          <a:p>
            <a:pPr eaLnBrk="1" hangingPunct="1">
              <a:lnSpc>
                <a:spcPct val="90000"/>
              </a:lnSpc>
            </a:pPr>
            <a:r>
              <a:rPr lang="cs-CZ" altLang="en-US"/>
              <a:t>První kategorie – emailový virus – napětí mezi strojovým a přirozeným jazykem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/>
              <a:t>hra se skrýváním a odkrýváním hlubinných vrstev kódu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BA23FC6A-7EC5-47BB-81DB-D24E476C2F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en-US"/>
          </a:p>
        </p:txBody>
      </p:sp>
      <p:sp>
        <p:nvSpPr>
          <p:cNvPr id="22531" name="Zástupný symbol pro obsah 2">
            <a:extLst>
              <a:ext uri="{FF2B5EF4-FFF2-40B4-BE49-F238E27FC236}">
                <a16:creationId xmlns:a16="http://schemas.microsoft.com/office/drawing/2014/main" id="{A19B232E-9869-48A8-9C91-9D041C9FB48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cs-CZ" altLang="en-US"/>
              <a:t>Druhá kategorie – virus, který provádí deformace povrchu</a:t>
            </a:r>
          </a:p>
          <a:p>
            <a:pPr algn="just" eaLnBrk="1" hangingPunct="1"/>
            <a:endParaRPr lang="cs-CZ" altLang="en-US"/>
          </a:p>
          <a:p>
            <a:pPr algn="just" eaLnBrk="1" hangingPunct="1"/>
            <a:r>
              <a:rPr lang="cs-CZ" altLang="en-US"/>
              <a:t>Příklad – umělecká instalace The Lovers (2001) – Sneha Solanski – </a:t>
            </a:r>
          </a:p>
          <a:p>
            <a:pPr algn="just" eaLnBrk="1" hangingPunct="1"/>
            <a:r>
              <a:rPr lang="cs-CZ" altLang="en-US">
                <a:hlinkClick r:id="rId2"/>
              </a:rPr>
              <a:t>http://electronicartist.net/the-lovers/emulate.html</a:t>
            </a:r>
            <a:endParaRPr lang="cs-CZ" altLang="en-US"/>
          </a:p>
          <a:p>
            <a:pPr algn="just" eaLnBrk="1" hangingPunct="1"/>
            <a:endParaRPr lang="cs-CZ" altLang="en-US"/>
          </a:p>
          <a:p>
            <a:pPr algn="just" eaLnBrk="1" hangingPunct="1"/>
            <a:endParaRPr lang="cs-CZ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:a16="http://schemas.microsoft.com/office/drawing/2014/main" id="{5581D0AB-86DE-40DD-96D0-6EDF3EFE00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en-US"/>
          </a:p>
        </p:txBody>
      </p:sp>
      <p:sp>
        <p:nvSpPr>
          <p:cNvPr id="23555" name="Zástupný symbol pro obsah 2">
            <a:extLst>
              <a:ext uri="{FF2B5EF4-FFF2-40B4-BE49-F238E27FC236}">
                <a16:creationId xmlns:a16="http://schemas.microsoft.com/office/drawing/2014/main" id="{FC795F94-F401-4E66-859B-5D8E9324062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cs-CZ" altLang="en-US" dirty="0"/>
              <a:t>Třetí kategorie - kompletní destrukce audiovizuální reprezentace</a:t>
            </a:r>
          </a:p>
          <a:p>
            <a:pPr algn="just" eaLnBrk="1" hangingPunct="1">
              <a:lnSpc>
                <a:spcPct val="90000"/>
              </a:lnSpc>
            </a:pPr>
            <a:r>
              <a:rPr lang="cs-CZ" altLang="en-US" dirty="0"/>
              <a:t>Díla uměleckého kolektivu JODI – chaos, chyba, destrukce, hlubinný kód vyplouvá na povrch</a:t>
            </a:r>
          </a:p>
          <a:p>
            <a:pPr algn="just" eaLnBrk="1" hangingPunct="1">
              <a:lnSpc>
                <a:spcPct val="90000"/>
              </a:lnSpc>
            </a:pPr>
            <a:r>
              <a:rPr lang="cs-CZ" altLang="en-US" dirty="0">
                <a:hlinkClick r:id="rId2"/>
              </a:rPr>
              <a:t>https://wwwwwwwww.jodi.org</a:t>
            </a:r>
            <a:endParaRPr lang="cs-CZ" altLang="en-US" dirty="0"/>
          </a:p>
          <a:p>
            <a:pPr algn="just" eaLnBrk="1" hangingPunct="1">
              <a:lnSpc>
                <a:spcPct val="90000"/>
              </a:lnSpc>
            </a:pPr>
            <a:r>
              <a:rPr lang="cs-CZ" altLang="en-US" dirty="0"/>
              <a:t>Jedná se o simulace chyb a destruktivních procesů</a:t>
            </a:r>
          </a:p>
          <a:p>
            <a:pPr algn="just" eaLnBrk="1" hangingPunct="1">
              <a:lnSpc>
                <a:spcPct val="90000"/>
              </a:lnSpc>
            </a:pPr>
            <a:r>
              <a:rPr lang="cs-CZ" altLang="en-US" dirty="0">
                <a:hlinkClick r:id="rId3"/>
              </a:rPr>
              <a:t>https://www.youtube.com/watch?v=KsVygVFYHqM</a:t>
            </a:r>
            <a:endParaRPr lang="cs-CZ" altLang="en-US" dirty="0"/>
          </a:p>
          <a:p>
            <a:pPr algn="just" eaLnBrk="1" hangingPunct="1">
              <a:lnSpc>
                <a:spcPct val="90000"/>
              </a:lnSpc>
            </a:pPr>
            <a:endParaRPr lang="cs-CZ" alt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5E1FA45C-3C3D-4161-B833-2186496BCD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en-US"/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8FC047B8-625D-46AB-AB06-4CD0D7D334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Další příklad – hacker Jaromil – ASCII Shell Forkbomb – destruktivní programovací příkaz</a:t>
            </a:r>
          </a:p>
          <a:p>
            <a:pPr eaLnBrk="1" hangingPunct="1"/>
            <a:r>
              <a:rPr lang="cs-CZ" altLang="en-US"/>
              <a:t>Považuje své dílo za rebelské poetické gesto – forma digitální poezie</a:t>
            </a:r>
          </a:p>
          <a:p>
            <a:pPr eaLnBrk="1" hangingPunct="1"/>
            <a:endParaRPr lang="cs-CZ" altLang="en-US"/>
          </a:p>
          <a:p>
            <a:pPr eaLnBrk="1" hangingPunct="1"/>
            <a:endParaRPr lang="cs-CZ" altLang="en-US"/>
          </a:p>
          <a:p>
            <a:pPr eaLnBrk="1" hangingPunct="1"/>
            <a:endParaRPr lang="cs-CZ" altLang="en-US"/>
          </a:p>
          <a:p>
            <a:pPr eaLnBrk="1" hangingPunct="1"/>
            <a:endParaRPr lang="cs-CZ" altLang="en-US"/>
          </a:p>
        </p:txBody>
      </p:sp>
      <p:pic>
        <p:nvPicPr>
          <p:cNvPr id="24580" name="Picture 2">
            <a:extLst>
              <a:ext uri="{FF2B5EF4-FFF2-40B4-BE49-F238E27FC236}">
                <a16:creationId xmlns:a16="http://schemas.microsoft.com/office/drawing/2014/main" id="{5CC2E697-48D0-4F75-A327-0EDEDC9F1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076700"/>
            <a:ext cx="66960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>
            <a:extLst>
              <a:ext uri="{FF2B5EF4-FFF2-40B4-BE49-F238E27FC236}">
                <a16:creationId xmlns:a16="http://schemas.microsoft.com/office/drawing/2014/main" id="{23186794-8E83-4D6C-AB83-7EB341629F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en-US"/>
          </a:p>
        </p:txBody>
      </p:sp>
      <p:sp>
        <p:nvSpPr>
          <p:cNvPr id="25603" name="Zástupný symbol pro obsah 2">
            <a:extLst>
              <a:ext uri="{FF2B5EF4-FFF2-40B4-BE49-F238E27FC236}">
                <a16:creationId xmlns:a16="http://schemas.microsoft.com/office/drawing/2014/main" id="{E75F84F5-B04F-46C8-97CB-B489CB73457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en-US"/>
          </a:p>
        </p:txBody>
      </p:sp>
      <p:pic>
        <p:nvPicPr>
          <p:cNvPr id="25604" name="Picture 2">
            <a:extLst>
              <a:ext uri="{FF2B5EF4-FFF2-40B4-BE49-F238E27FC236}">
                <a16:creationId xmlns:a16="http://schemas.microsoft.com/office/drawing/2014/main" id="{8B1451EE-EA59-49A7-BDD7-3158A22CD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8785225" cy="658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153AF35B-8CC8-4F91-9EA5-065CF61A87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en-US"/>
          </a:p>
        </p:txBody>
      </p:sp>
      <p:pic>
        <p:nvPicPr>
          <p:cNvPr id="26627" name="Picture 2">
            <a:extLst>
              <a:ext uri="{FF2B5EF4-FFF2-40B4-BE49-F238E27FC236}">
                <a16:creationId xmlns:a16="http://schemas.microsoft.com/office/drawing/2014/main" id="{25545DF6-65AB-4623-92AA-2FFA255104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88913"/>
            <a:ext cx="8524875" cy="639445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20597960-57B7-4978-BA1A-DB91DC6AAB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Tristan Tzara</a:t>
            </a:r>
          </a:p>
        </p:txBody>
      </p:sp>
      <p:sp>
        <p:nvSpPr>
          <p:cNvPr id="4099" name="Zástupný symbol pro obsah 2">
            <a:extLst>
              <a:ext uri="{FF2B5EF4-FFF2-40B4-BE49-F238E27FC236}">
                <a16:creationId xmlns:a16="http://schemas.microsoft.com/office/drawing/2014/main" id="{87FC799D-8EE3-48A4-B8B5-E311944C857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br>
              <a:rPr lang="cs-CZ" altLang="cs-CZ"/>
            </a:br>
            <a:endParaRPr lang="cs-CZ" altLang="cs-CZ"/>
          </a:p>
        </p:txBody>
      </p:sp>
      <p:pic>
        <p:nvPicPr>
          <p:cNvPr id="4100" name="Obrázek 3">
            <a:extLst>
              <a:ext uri="{FF2B5EF4-FFF2-40B4-BE49-F238E27FC236}">
                <a16:creationId xmlns:a16="http://schemas.microsoft.com/office/drawing/2014/main" id="{D33ADA3C-3B53-4B3A-AD8D-F99769185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38" y="1858963"/>
            <a:ext cx="275272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8A77E7-0DCC-4193-8C64-CCB3D6CEB3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Současná virální estetika – destruktivní kreativita</a:t>
            </a:r>
          </a:p>
        </p:txBody>
      </p:sp>
      <p:sp>
        <p:nvSpPr>
          <p:cNvPr id="27651" name="Zástupný symbol pro obsah 2">
            <a:extLst>
              <a:ext uri="{FF2B5EF4-FFF2-40B4-BE49-F238E27FC236}">
                <a16:creationId xmlns:a16="http://schemas.microsoft.com/office/drawing/2014/main" id="{FBA33A2B-CF28-465B-A261-4588A6A4B7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en-US" dirty="0"/>
              <a:t>Umění pro počítač uživatele – mimo galerijní prostor</a:t>
            </a:r>
          </a:p>
          <a:p>
            <a:pPr eaLnBrk="1" hangingPunct="1"/>
            <a:r>
              <a:rPr lang="cs-CZ" altLang="en-US" dirty="0"/>
              <a:t>Performance kódu přímo před našima očima – není rozdíl mezi divákem a účinkujícím</a:t>
            </a:r>
          </a:p>
          <a:p>
            <a:pPr eaLnBrk="1" hangingPunct="1"/>
            <a:r>
              <a:rPr lang="cs-CZ" altLang="en-US" dirty="0"/>
              <a:t>Více politické zaměření než předtím</a:t>
            </a:r>
          </a:p>
          <a:p>
            <a:pPr eaLnBrk="1" hangingPunct="1"/>
            <a:endParaRPr lang="cs-CZ" altLang="en-US" dirty="0"/>
          </a:p>
          <a:p>
            <a:pPr eaLnBrk="1" hangingPunct="1"/>
            <a:endParaRPr lang="cs-CZ" alt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D98544DF-549B-45A9-A6CF-04E5F151EF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Virální estetika – jiný pohled</a:t>
            </a:r>
          </a:p>
        </p:txBody>
      </p:sp>
      <p:sp>
        <p:nvSpPr>
          <p:cNvPr id="30723" name="Zástupný symbol pro obsah 2">
            <a:extLst>
              <a:ext uri="{FF2B5EF4-FFF2-40B4-BE49-F238E27FC236}">
                <a16:creationId xmlns:a16="http://schemas.microsoft.com/office/drawing/2014/main" id="{01AB1A90-1140-4852-A4E3-DA20CD3DD5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cs-CZ" altLang="en-US"/>
              <a:t>Jussi Parikka - virální estetika může mít různé podoby:</a:t>
            </a:r>
          </a:p>
          <a:p>
            <a:pPr algn="just" eaLnBrk="1" hangingPunct="1"/>
            <a:r>
              <a:rPr lang="cs-CZ" altLang="en-US"/>
              <a:t>Virální estetika je inherentní vlastností síťového prostředí</a:t>
            </a:r>
          </a:p>
          <a:p>
            <a:pPr algn="just" eaLnBrk="1" hangingPunct="1"/>
            <a:r>
              <a:rPr lang="cs-CZ" altLang="en-US"/>
              <a:t>Virální estetika – součástí genealogie Artificial Life Art</a:t>
            </a:r>
          </a:p>
          <a:p>
            <a:pPr algn="just" eaLnBrk="1" hangingPunct="1"/>
            <a:r>
              <a:rPr lang="cs-CZ" altLang="en-US"/>
              <a:t>Virální estetika - Destruktivní kreativita </a:t>
            </a:r>
          </a:p>
          <a:p>
            <a:pPr algn="just" eaLnBrk="1" hangingPunct="1"/>
            <a:r>
              <a:rPr lang="cs-CZ" altLang="en-US"/>
              <a:t>Virální estetika  - práce s digitálním šumem, chybou, tematizace strojových operací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F2A10A3E-D5CC-4CD0-97A3-46CD762291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Man Ray</a:t>
            </a:r>
          </a:p>
        </p:txBody>
      </p:sp>
      <p:pic>
        <p:nvPicPr>
          <p:cNvPr id="5123" name="Zástupný symbol pro obsah 3">
            <a:extLst>
              <a:ext uri="{FF2B5EF4-FFF2-40B4-BE49-F238E27FC236}">
                <a16:creationId xmlns:a16="http://schemas.microsoft.com/office/drawing/2014/main" id="{360A34EB-0104-4B5C-9A8F-259DD9475E4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7688" y="1417638"/>
            <a:ext cx="5508625" cy="46736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980B8A7B-AE03-42B2-9A9D-C05C82FA7A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en-US"/>
          </a:p>
        </p:txBody>
      </p:sp>
      <p:sp>
        <p:nvSpPr>
          <p:cNvPr id="6147" name="Zástupný symbol pro obsah 2">
            <a:extLst>
              <a:ext uri="{FF2B5EF4-FFF2-40B4-BE49-F238E27FC236}">
                <a16:creationId xmlns:a16="http://schemas.microsoft.com/office/drawing/2014/main" id="{7E01D260-3D9D-40DB-BC45-D01B0457C6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60. léta radikalizace destruktivních tendencí – akt destrukce je uměním</a:t>
            </a:r>
          </a:p>
          <a:p>
            <a:pPr eaLnBrk="1" hangingPunct="1"/>
            <a:endParaRPr lang="cs-CZ" altLang="en-US"/>
          </a:p>
          <a:p>
            <a:pPr eaLnBrk="1" hangingPunct="1"/>
            <a:r>
              <a:rPr lang="cs-CZ" altLang="en-US"/>
              <a:t>Forma veřejných performancí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en-US"/>
          </a:p>
          <a:p>
            <a:pPr eaLnBrk="1" hangingPunct="1"/>
            <a:r>
              <a:rPr lang="cs-CZ" altLang="en-US"/>
              <a:t>technologizace a automatizace destruktivního umění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53DCD0AE-E4C9-4678-9661-38A8487EAD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Decollage</a:t>
            </a:r>
          </a:p>
        </p:txBody>
      </p:sp>
      <p:sp>
        <p:nvSpPr>
          <p:cNvPr id="8195" name="Zástupný symbol pro obsah 2">
            <a:extLst>
              <a:ext uri="{FF2B5EF4-FFF2-40B4-BE49-F238E27FC236}">
                <a16:creationId xmlns:a16="http://schemas.microsoft.com/office/drawing/2014/main" id="{5FE35A02-2A11-40D9-A9B3-EA225DDA731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50. léta - Strhávači plakátů – Jacques de la Villeglé, Raymond Haines</a:t>
            </a:r>
          </a:p>
          <a:p>
            <a:endParaRPr lang="cs-CZ" altLang="cs-CZ"/>
          </a:p>
        </p:txBody>
      </p:sp>
      <p:pic>
        <p:nvPicPr>
          <p:cNvPr id="8196" name="Obrázek 4">
            <a:extLst>
              <a:ext uri="{FF2B5EF4-FFF2-40B4-BE49-F238E27FC236}">
                <a16:creationId xmlns:a16="http://schemas.microsoft.com/office/drawing/2014/main" id="{2FF6C98B-2C97-40A0-A2B0-18CBB664F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781300"/>
            <a:ext cx="60960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14A9282B-C657-4A07-B33D-2726F49355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Wolf Vostell</a:t>
            </a:r>
          </a:p>
        </p:txBody>
      </p:sp>
      <p:sp>
        <p:nvSpPr>
          <p:cNvPr id="9219" name="Zástupný symbol pro obsah 2">
            <a:extLst>
              <a:ext uri="{FF2B5EF4-FFF2-40B4-BE49-F238E27FC236}">
                <a16:creationId xmlns:a16="http://schemas.microsoft.com/office/drawing/2014/main" id="{A3BFA620-4518-4208-B99C-0FEB5D26293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7963" y="1633538"/>
            <a:ext cx="5948362" cy="4525962"/>
          </a:xfrm>
        </p:spPr>
        <p:txBody>
          <a:bodyPr/>
          <a:lstStyle/>
          <a:p>
            <a:r>
              <a:rPr lang="cs-CZ" altLang="cs-CZ"/>
              <a:t>První výstava ve Smolin Gallery - Wolf Vostell &amp; Televizion Decollage &amp; Decollage Posters &amp; Comestible Decollage. (1963)</a:t>
            </a:r>
          </a:p>
          <a:p>
            <a:endParaRPr lang="cs-CZ" altLang="cs-CZ"/>
          </a:p>
        </p:txBody>
      </p:sp>
      <p:pic>
        <p:nvPicPr>
          <p:cNvPr id="9220" name="Obrázek 4">
            <a:extLst>
              <a:ext uri="{FF2B5EF4-FFF2-40B4-BE49-F238E27FC236}">
                <a16:creationId xmlns:a16="http://schemas.microsoft.com/office/drawing/2014/main" id="{539EB5C9-9392-4703-9292-976743DB4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38" y="3351213"/>
            <a:ext cx="111125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Obrázek 5">
            <a:extLst>
              <a:ext uri="{FF2B5EF4-FFF2-40B4-BE49-F238E27FC236}">
                <a16:creationId xmlns:a16="http://schemas.microsoft.com/office/drawing/2014/main" id="{C089DDDC-4A05-45D6-898A-9704BABC9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863725"/>
            <a:ext cx="2879725" cy="406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D6872DA4-BA62-46D9-BCD0-BF2D0599A1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Jean Tinguely </a:t>
            </a:r>
          </a:p>
        </p:txBody>
      </p:sp>
      <p:sp>
        <p:nvSpPr>
          <p:cNvPr id="7171" name="Zástupný symbol pro obsah 2">
            <a:extLst>
              <a:ext uri="{FF2B5EF4-FFF2-40B4-BE49-F238E27FC236}">
                <a16:creationId xmlns:a16="http://schemas.microsoft.com/office/drawing/2014/main" id="{DF274BA5-FBA8-4842-BF5A-F77D00A2BF8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cs-CZ"/>
              <a:t>Homage to new York (1960) </a:t>
            </a:r>
            <a:r>
              <a:rPr lang="cs-CZ" altLang="en-US"/>
              <a:t> - </a:t>
            </a:r>
            <a:r>
              <a:rPr lang="cs-CZ" altLang="en-US">
                <a:hlinkClick r:id="rId2"/>
              </a:rPr>
              <a:t>https://www.youtube.com/watch?v=0MqsWqBX4wQ</a:t>
            </a:r>
            <a:endParaRPr lang="cs-CZ" altLang="en-US"/>
          </a:p>
          <a:p>
            <a:pPr eaLnBrk="1" hangingPunct="1"/>
            <a:endParaRPr lang="cs-CZ" altLang="en-US"/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7AFE2F79-FAB4-4DEB-9CE7-5E702B332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708275"/>
            <a:ext cx="5249863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7A13EB3F-FDFB-407F-BCFD-5513C9E67D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Wolf Vostell</a:t>
            </a:r>
          </a:p>
        </p:txBody>
      </p:sp>
      <p:sp>
        <p:nvSpPr>
          <p:cNvPr id="10243" name="Zástupný symbol pro obsah 2">
            <a:extLst>
              <a:ext uri="{FF2B5EF4-FFF2-40B4-BE49-F238E27FC236}">
                <a16:creationId xmlns:a16="http://schemas.microsoft.com/office/drawing/2014/main" id="{0CE203D7-111A-4FCA-BBD4-7857CA372A1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0825" y="1165225"/>
            <a:ext cx="8229600" cy="4525963"/>
          </a:xfrm>
        </p:spPr>
        <p:txBody>
          <a:bodyPr/>
          <a:lstStyle/>
          <a:p>
            <a:r>
              <a:rPr lang="cs-CZ" altLang="cs-CZ"/>
              <a:t>Nein decollagen – happening</a:t>
            </a:r>
          </a:p>
          <a:p>
            <a:r>
              <a:rPr lang="cs-CZ" altLang="cs-CZ">
                <a:hlinkClick r:id="rId2"/>
              </a:rPr>
              <a:t>https://www.youtube.com/watch?v=nURfYNB15gw</a:t>
            </a:r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</p:txBody>
      </p:sp>
      <p:pic>
        <p:nvPicPr>
          <p:cNvPr id="10244" name="Obrázek 3">
            <a:extLst>
              <a:ext uri="{FF2B5EF4-FFF2-40B4-BE49-F238E27FC236}">
                <a16:creationId xmlns:a16="http://schemas.microsoft.com/office/drawing/2014/main" id="{44A6364E-8993-4071-8463-5001D9F24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213100"/>
            <a:ext cx="4176713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</TotalTime>
  <Pages>0</Pages>
  <Words>1129</Words>
  <Characters>0</Characters>
  <Application>Microsoft Office PowerPoint</Application>
  <PresentationFormat>Předvádění na obrazovce (4:3)</PresentationFormat>
  <Lines>0</Lines>
  <Paragraphs>123</Paragraphs>
  <Slides>31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31</vt:i4>
      </vt:variant>
    </vt:vector>
  </HeadingPairs>
  <TitlesOfParts>
    <vt:vector size="35" baseType="lpstr">
      <vt:lpstr>Arial</vt:lpstr>
      <vt:lpstr>Calibri</vt:lpstr>
      <vt:lpstr>Motiv systému Office</vt:lpstr>
      <vt:lpstr>1_Motiv systému Office</vt:lpstr>
      <vt:lpstr>Virální estetika – destruktivní kreativita</vt:lpstr>
      <vt:lpstr>Umění destrukce</vt:lpstr>
      <vt:lpstr>Tristan Tzara</vt:lpstr>
      <vt:lpstr>Man Ray</vt:lpstr>
      <vt:lpstr>Prezentace aplikace PowerPoint</vt:lpstr>
      <vt:lpstr>Decollage</vt:lpstr>
      <vt:lpstr>Wolf Vostell</vt:lpstr>
      <vt:lpstr>Jean Tinguely </vt:lpstr>
      <vt:lpstr>Wolf Vostell</vt:lpstr>
      <vt:lpstr>Destruction in Art Symposium</vt:lpstr>
      <vt:lpstr>John Latham – Skoob Tower </vt:lpstr>
      <vt:lpstr>Akce Yoko Ono- Cut one piece </vt:lpstr>
      <vt:lpstr>Gustav Metzger</vt:lpstr>
      <vt:lpstr>Umělecké dílo Mobile (1970)</vt:lpstr>
      <vt:lpstr>Metzger ničí malířská plátna (1961)</vt:lpstr>
      <vt:lpstr>Metzger manifesty</vt:lpstr>
      <vt:lpstr>Prezentace aplikace PowerPoint</vt:lpstr>
      <vt:lpstr>  Hlavní znaky auto-destruktivního umění 60. let  </vt:lpstr>
      <vt:lpstr>Metzger - odkaz</vt:lpstr>
      <vt:lpstr>Codework</vt:lpstr>
      <vt:lpstr>Mez – dílo - M[ez]ang.elle</vt:lpstr>
      <vt:lpstr>Netochka Nezvanova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Současná virální estetika – destruktivní kreativita</vt:lpstr>
      <vt:lpstr>Virální estetika – jiný pohled</vt:lpstr>
    </vt:vector>
  </TitlesOfParts>
  <Manager/>
  <Company/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Virální estetika</dc:title>
  <dc:subject/>
  <dc:creator>Adam</dc:creator>
  <cp:keywords/>
  <dc:description/>
  <cp:lastModifiedBy>Adam Franc</cp:lastModifiedBy>
  <cp:revision>23</cp:revision>
  <dcterms:created xsi:type="dcterms:W3CDTF">2016-04-26T17:05:03Z</dcterms:created>
  <dcterms:modified xsi:type="dcterms:W3CDTF">2021-04-26T16:08:07Z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1033-10.1.0.5783</vt:lpwstr>
  </property>
</Properties>
</file>