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3" r:id="rId7"/>
    <p:sldId id="260" r:id="rId8"/>
    <p:sldId id="26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F76097-4072-41DE-B3AC-61509042991B}" v="1" dt="2020-11-02T16:26:49.0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Kalina" userId="c562be8a-72c8-4d98-8725-854d52c71664" providerId="ADAL" clId="{29F76097-4072-41DE-B3AC-61509042991B}"/>
    <pc:docChg chg="custSel addSld modSld sldOrd">
      <pc:chgData name="Petr Kalina" userId="c562be8a-72c8-4d98-8725-854d52c71664" providerId="ADAL" clId="{29F76097-4072-41DE-B3AC-61509042991B}" dt="2020-11-03T07:51:31.346" v="60"/>
      <pc:docMkLst>
        <pc:docMk/>
      </pc:docMkLst>
      <pc:sldChg chg="modSp mod">
        <pc:chgData name="Petr Kalina" userId="c562be8a-72c8-4d98-8725-854d52c71664" providerId="ADAL" clId="{29F76097-4072-41DE-B3AC-61509042991B}" dt="2020-11-02T16:26:49.051" v="56" actId="27636"/>
        <pc:sldMkLst>
          <pc:docMk/>
          <pc:sldMk cId="4243659050" sldId="257"/>
        </pc:sldMkLst>
        <pc:spChg chg="mod">
          <ac:chgData name="Petr Kalina" userId="c562be8a-72c8-4d98-8725-854d52c71664" providerId="ADAL" clId="{29F76097-4072-41DE-B3AC-61509042991B}" dt="2020-11-02T16:26:49.051" v="56" actId="27636"/>
          <ac:spMkLst>
            <pc:docMk/>
            <pc:sldMk cId="4243659050" sldId="257"/>
            <ac:spMk id="3" creationId="{00000000-0000-0000-0000-000000000000}"/>
          </ac:spMkLst>
        </pc:spChg>
      </pc:sldChg>
      <pc:sldChg chg="ord">
        <pc:chgData name="Petr Kalina" userId="c562be8a-72c8-4d98-8725-854d52c71664" providerId="ADAL" clId="{29F76097-4072-41DE-B3AC-61509042991B}" dt="2020-11-03T07:51:31.346" v="60"/>
        <pc:sldMkLst>
          <pc:docMk/>
          <pc:sldMk cId="2111653622" sldId="263"/>
        </pc:sldMkLst>
      </pc:sldChg>
      <pc:sldChg chg="modSp new mod">
        <pc:chgData name="Petr Kalina" userId="c562be8a-72c8-4d98-8725-854d52c71664" providerId="ADAL" clId="{29F76097-4072-41DE-B3AC-61509042991B}" dt="2020-11-02T16:27:23.644" v="58" actId="1076"/>
        <pc:sldMkLst>
          <pc:docMk/>
          <pc:sldMk cId="656507130" sldId="264"/>
        </pc:sldMkLst>
        <pc:spChg chg="mod">
          <ac:chgData name="Petr Kalina" userId="c562be8a-72c8-4d98-8725-854d52c71664" providerId="ADAL" clId="{29F76097-4072-41DE-B3AC-61509042991B}" dt="2020-11-02T16:27:19.684" v="57" actId="207"/>
          <ac:spMkLst>
            <pc:docMk/>
            <pc:sldMk cId="656507130" sldId="264"/>
            <ac:spMk id="2" creationId="{AEA9AFE1-8755-4BB7-9DB3-E7200A64771E}"/>
          </ac:spMkLst>
        </pc:spChg>
        <pc:spChg chg="mod">
          <ac:chgData name="Petr Kalina" userId="c562be8a-72c8-4d98-8725-854d52c71664" providerId="ADAL" clId="{29F76097-4072-41DE-B3AC-61509042991B}" dt="2020-11-02T16:27:23.644" v="58" actId="1076"/>
          <ac:spMkLst>
            <pc:docMk/>
            <pc:sldMk cId="656507130" sldId="264"/>
            <ac:spMk id="3" creationId="{D99AB250-B216-41EE-8664-16E061AA3D5B}"/>
          </ac:spMkLst>
        </pc:spChg>
      </pc:sldChg>
    </pc:docChg>
  </pc:docChgLst>
  <pc:docChgLst>
    <pc:chgData name="Petr Kalina" userId="c562be8a-72c8-4d98-8725-854d52c71664" providerId="ADAL" clId="{4EC10195-17CB-41B6-8348-34A46BB8C9BF}"/>
    <pc:docChg chg="custSel modSld">
      <pc:chgData name="Petr Kalina" userId="c562be8a-72c8-4d98-8725-854d52c71664" providerId="ADAL" clId="{4EC10195-17CB-41B6-8348-34A46BB8C9BF}" dt="2020-11-03T14:53:18.124" v="46" actId="20577"/>
      <pc:docMkLst>
        <pc:docMk/>
      </pc:docMkLst>
      <pc:sldChg chg="delSp mod">
        <pc:chgData name="Petr Kalina" userId="c562be8a-72c8-4d98-8725-854d52c71664" providerId="ADAL" clId="{4EC10195-17CB-41B6-8348-34A46BB8C9BF}" dt="2020-11-03T12:54:28.153" v="0" actId="478"/>
        <pc:sldMkLst>
          <pc:docMk/>
          <pc:sldMk cId="1546705261" sldId="256"/>
        </pc:sldMkLst>
        <pc:spChg chg="del">
          <ac:chgData name="Petr Kalina" userId="c562be8a-72c8-4d98-8725-854d52c71664" providerId="ADAL" clId="{4EC10195-17CB-41B6-8348-34A46BB8C9BF}" dt="2020-11-03T12:54:28.153" v="0" actId="478"/>
          <ac:spMkLst>
            <pc:docMk/>
            <pc:sldMk cId="1546705261" sldId="256"/>
            <ac:spMk id="4" creationId="{00000000-0000-0000-0000-000000000000}"/>
          </ac:spMkLst>
        </pc:spChg>
      </pc:sldChg>
      <pc:sldChg chg="modSp mod">
        <pc:chgData name="Petr Kalina" userId="c562be8a-72c8-4d98-8725-854d52c71664" providerId="ADAL" clId="{4EC10195-17CB-41B6-8348-34A46BB8C9BF}" dt="2020-11-03T14:53:18.124" v="46" actId="20577"/>
        <pc:sldMkLst>
          <pc:docMk/>
          <pc:sldMk cId="3282054722" sldId="260"/>
        </pc:sldMkLst>
        <pc:spChg chg="mod">
          <ac:chgData name="Petr Kalina" userId="c562be8a-72c8-4d98-8725-854d52c71664" providerId="ADAL" clId="{4EC10195-17CB-41B6-8348-34A46BB8C9BF}" dt="2020-11-03T14:53:18.124" v="46" actId="20577"/>
          <ac:spMkLst>
            <pc:docMk/>
            <pc:sldMk cId="3282054722" sldId="260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42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80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9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5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32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0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6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57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0000">
              <a:srgbClr val="000082"/>
            </a:gs>
            <a:gs pos="24160">
              <a:srgbClr val="0012A2"/>
            </a:gs>
            <a:gs pos="33000">
              <a:srgbClr val="0047FF"/>
            </a:gs>
            <a:gs pos="67000">
              <a:srgbClr val="000082"/>
            </a:gs>
            <a:gs pos="83000">
              <a:srgbClr val="0047FF"/>
            </a:gs>
            <a:gs pos="88000">
              <a:srgbClr val="000082"/>
            </a:gs>
            <a:gs pos="91000">
              <a:srgbClr val="0047FF">
                <a:lumMod val="88000"/>
                <a:lumOff val="12000"/>
                <a:alpha val="93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E3289-A73A-4FC4-AADA-4A929F24CBAB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72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eskatelevize.cz/ivysilani/10116288585-archiv-ct24/217411058210006/obsah/523120-volynsti-cesi-se-vraci-dom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ivysilani/10802175125-moje-soukroma-valka/414235100011009-exodu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ivysilani/1096911352-objektiv/211411030401120/obsah/178857-krymsti-cesi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ivysilani/1096911352-objektiv/212411030400429/titulky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97651" y="2420888"/>
            <a:ext cx="7772400" cy="1470025"/>
          </a:xfrm>
        </p:spPr>
        <p:txBody>
          <a:bodyPr>
            <a:normAutofit/>
          </a:bodyPr>
          <a:lstStyle/>
          <a:p>
            <a:r>
              <a:rPr lang="cs-CZ" sz="8000" dirty="0">
                <a:solidFill>
                  <a:srgbClr val="FF0000"/>
                </a:solidFill>
              </a:rPr>
              <a:t>Češi na Ukrajině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83451" y="4581128"/>
            <a:ext cx="6400800" cy="720080"/>
          </a:xfrm>
        </p:spPr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PhDr. Petr Kalina, Ph.D.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3" y="548680"/>
            <a:ext cx="1931257" cy="12867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514911"/>
            <a:ext cx="1979712" cy="1320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0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Centra osídlování Čechů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cs-CZ" dirty="0">
                <a:solidFill>
                  <a:srgbClr val="FFFF00"/>
                </a:solidFill>
              </a:rPr>
              <a:t>Volyň</a:t>
            </a:r>
          </a:p>
          <a:p>
            <a:pPr>
              <a:lnSpc>
                <a:spcPct val="200000"/>
              </a:lnSpc>
            </a:pPr>
            <a:r>
              <a:rPr lang="cs-CZ" dirty="0">
                <a:solidFill>
                  <a:srgbClr val="FFFF00"/>
                </a:solidFill>
              </a:rPr>
              <a:t>Východní Halič</a:t>
            </a:r>
          </a:p>
          <a:p>
            <a:pPr>
              <a:lnSpc>
                <a:spcPct val="200000"/>
              </a:lnSpc>
            </a:pPr>
            <a:r>
              <a:rPr lang="cs-CZ" dirty="0">
                <a:solidFill>
                  <a:srgbClr val="FFFF00"/>
                </a:solidFill>
              </a:rPr>
              <a:t>Kyjevská oblast</a:t>
            </a:r>
          </a:p>
          <a:p>
            <a:pPr>
              <a:lnSpc>
                <a:spcPct val="200000"/>
              </a:lnSpc>
            </a:pPr>
            <a:r>
              <a:rPr lang="cs-CZ" dirty="0">
                <a:solidFill>
                  <a:srgbClr val="FFFF00"/>
                </a:solidFill>
              </a:rPr>
              <a:t>Jižní Ukrajina (Krym a </a:t>
            </a:r>
            <a:r>
              <a:rPr lang="cs-CZ" dirty="0" err="1">
                <a:solidFill>
                  <a:srgbClr val="FFFF00"/>
                </a:solidFill>
              </a:rPr>
              <a:t>Melitopolská</a:t>
            </a:r>
            <a:r>
              <a:rPr lang="cs-CZ" dirty="0">
                <a:solidFill>
                  <a:srgbClr val="FFFF00"/>
                </a:solidFill>
              </a:rPr>
              <a:t> oblast)</a:t>
            </a:r>
          </a:p>
          <a:p>
            <a:pPr>
              <a:lnSpc>
                <a:spcPct val="200000"/>
              </a:lnSpc>
            </a:pPr>
            <a:r>
              <a:rPr lang="cs-CZ" dirty="0">
                <a:solidFill>
                  <a:srgbClr val="FFFF00"/>
                </a:solidFill>
              </a:rPr>
              <a:t>Zakarpatí</a:t>
            </a:r>
          </a:p>
        </p:txBody>
      </p:sp>
    </p:spTree>
    <p:extLst>
      <p:ext uri="{BB962C8B-B14F-4D97-AF65-F5344CB8AC3E}">
        <p14:creationId xmlns:p14="http://schemas.microsoft.com/office/powerpoint/2010/main" val="4243659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97" y="188640"/>
            <a:ext cx="9108504" cy="6448822"/>
          </a:xfrm>
        </p:spPr>
      </p:pic>
    </p:spTree>
    <p:extLst>
      <p:ext uri="{BB962C8B-B14F-4D97-AF65-F5344CB8AC3E}">
        <p14:creationId xmlns:p14="http://schemas.microsoft.com/office/powerpoint/2010/main" val="1471711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FFFF00"/>
                </a:solidFill>
              </a:rPr>
              <a:t>Volyň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112568"/>
          </a:xfrm>
        </p:spPr>
        <p:txBody>
          <a:bodyPr>
            <a:normAutofit fontScale="85000" lnSpcReduction="20000"/>
          </a:bodyPr>
          <a:lstStyle/>
          <a:p>
            <a:r>
              <a:rPr lang="cs-CZ" dirty="0">
                <a:solidFill>
                  <a:srgbClr val="FFFF00"/>
                </a:solidFill>
              </a:rPr>
              <a:t>1861: zrušení nevolnictví v carském Rusku</a:t>
            </a:r>
          </a:p>
          <a:p>
            <a:r>
              <a:rPr lang="cs-CZ" dirty="0">
                <a:solidFill>
                  <a:srgbClr val="FFFF00"/>
                </a:solidFill>
              </a:rPr>
              <a:t>1897 (první ruské sčítání lidu): 27 670 Čechů</a:t>
            </a:r>
          </a:p>
          <a:p>
            <a:r>
              <a:rPr lang="cs-CZ" dirty="0">
                <a:solidFill>
                  <a:srgbClr val="FFFF00"/>
                </a:solidFill>
              </a:rPr>
              <a:t>70. léta 19. století: téměř 20 českých škol</a:t>
            </a:r>
          </a:p>
          <a:p>
            <a:r>
              <a:rPr lang="cs-CZ" dirty="0">
                <a:solidFill>
                  <a:srgbClr val="FFFF00"/>
                </a:solidFill>
              </a:rPr>
              <a:t>První světová válka: 30 tisíc Čechů s ruským občanstvím X 2 tisíce Čechů – rakouských občanů</a:t>
            </a:r>
          </a:p>
          <a:p>
            <a:r>
              <a:rPr lang="cs-CZ" dirty="0">
                <a:solidFill>
                  <a:srgbClr val="FFFF00"/>
                </a:solidFill>
              </a:rPr>
              <a:t>Československý armádní sbor (Svobodova armáda): 10 900 volyňských Čechů</a:t>
            </a:r>
          </a:p>
          <a:p>
            <a:r>
              <a:rPr lang="cs-CZ" dirty="0">
                <a:solidFill>
                  <a:srgbClr val="FFFF00"/>
                </a:solidFill>
              </a:rPr>
              <a:t>Reemigrace po druhé světové válce: první transport 30. ledna 1947.</a:t>
            </a:r>
          </a:p>
          <a:p>
            <a:r>
              <a:rPr lang="cs-CZ" dirty="0">
                <a:solidFill>
                  <a:srgbClr val="FFFF00"/>
                </a:solidFill>
              </a:rPr>
              <a:t>Druhá vlna reemigrace: 1991–1993: přesídleno 1.800 Čechů z 9.000. </a:t>
            </a:r>
          </a:p>
          <a:p>
            <a:r>
              <a:rPr lang="cs-CZ" dirty="0">
                <a:solidFill>
                  <a:srgbClr val="FFFF00"/>
                </a:solidFill>
              </a:rPr>
              <a:t>Třetí vlna reemigrace: 2015 v souvislosti s nestabilitou na Ukrajině.</a:t>
            </a:r>
          </a:p>
        </p:txBody>
      </p:sp>
    </p:spTree>
    <p:extLst>
      <p:ext uri="{BB962C8B-B14F-4D97-AF65-F5344CB8AC3E}">
        <p14:creationId xmlns:p14="http://schemas.microsoft.com/office/powerpoint/2010/main" val="1647820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A9AFE1-8755-4BB7-9DB3-E7200A647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FF00"/>
                </a:solidFill>
              </a:rPr>
              <a:t>Dobový dokument první vlny reemigrace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9AB250-B216-41EE-8664-16E061AA3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116" y="1772816"/>
            <a:ext cx="8229600" cy="4525963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>
                <a:hlinkClick r:id="rId2"/>
              </a:rPr>
              <a:t>https://www.ceskatelevize.cz/ivysilani/10116288585-archiv-ct24/217411058210006/obsah/523120-volynsti-cesi-se-vraci-domu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6507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Dokument Exodus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>
                <a:solidFill>
                  <a:srgbClr val="FFFF00"/>
                </a:solidFill>
              </a:rPr>
              <a:t>Česká televize, 10. 2. 2015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hlinkClick r:id="rId2"/>
              </a:rPr>
              <a:t>http://www.ceskatelevize.cz/ivysilani/10802175125-moje-soukroma-valka/414235100011009-exodus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1653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Jižní Ukrajina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cs-CZ" sz="2800" dirty="0">
                <a:solidFill>
                  <a:srgbClr val="FFFF00"/>
                </a:solidFill>
              </a:rPr>
              <a:t>Vesnice </a:t>
            </a:r>
            <a:r>
              <a:rPr lang="cs-CZ" sz="2800" dirty="0" err="1">
                <a:solidFill>
                  <a:srgbClr val="FFFF00"/>
                </a:solidFill>
              </a:rPr>
              <a:t>Bohemka</a:t>
            </a:r>
            <a:r>
              <a:rPr lang="cs-CZ" sz="2800" dirty="0">
                <a:solidFill>
                  <a:srgbClr val="FFFF00"/>
                </a:solidFill>
              </a:rPr>
              <a:t>: 1861</a:t>
            </a:r>
          </a:p>
          <a:p>
            <a:pPr marL="0" indent="0" algn="ctr">
              <a:buNone/>
            </a:pPr>
            <a:endParaRPr lang="cs-CZ" sz="2800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cs-CZ" sz="2800" dirty="0">
                <a:solidFill>
                  <a:srgbClr val="FFFF00"/>
                </a:solidFill>
                <a:hlinkClick r:id="rId2"/>
              </a:rPr>
              <a:t>Česká televize: Češi na Krymu (Objektiv, 20. 11. 2011)</a:t>
            </a:r>
            <a:endParaRPr lang="cs-CZ" sz="2800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cs-CZ" sz="2800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cs-CZ" sz="2800" dirty="0" err="1">
                <a:solidFill>
                  <a:srgbClr val="FFFF00"/>
                </a:solidFill>
              </a:rPr>
              <a:t>Čechograd</a:t>
            </a:r>
            <a:r>
              <a:rPr lang="cs-CZ" sz="2800" dirty="0">
                <a:solidFill>
                  <a:srgbClr val="FFFF00"/>
                </a:solidFill>
              </a:rPr>
              <a:t>, dnes </a:t>
            </a:r>
            <a:r>
              <a:rPr lang="cs-CZ" sz="2800" dirty="0" err="1">
                <a:solidFill>
                  <a:srgbClr val="FFFF00"/>
                </a:solidFill>
              </a:rPr>
              <a:t>Novhorodkivka</a:t>
            </a:r>
            <a:r>
              <a:rPr lang="cs-CZ" sz="2800" dirty="0">
                <a:solidFill>
                  <a:srgbClr val="FFFF00"/>
                </a:solidFill>
              </a:rPr>
              <a:t> (Záporožská oblast)</a:t>
            </a:r>
          </a:p>
        </p:txBody>
      </p:sp>
    </p:spTree>
    <p:extLst>
      <p:ext uri="{BB962C8B-B14F-4D97-AF65-F5344CB8AC3E}">
        <p14:creationId xmlns:p14="http://schemas.microsoft.com/office/powerpoint/2010/main" val="3282054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Zakarpatí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sz="2800" dirty="0">
                <a:hlinkClick r:id="rId2"/>
              </a:rPr>
              <a:t>Česká televize: České stopy (Objektiv, 24. 4. 2012)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34031816"/>
      </p:ext>
    </p:extLst>
  </p:cSld>
  <p:clrMapOvr>
    <a:masterClrMapping/>
  </p:clrMapOvr>
</p:sld>
</file>

<file path=ppt/theme/theme1.xml><?xml version="1.0" encoding="utf-8"?>
<a:theme xmlns:a="http://schemas.openxmlformats.org/drawingml/2006/main" name="Moje prezentace modrá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Moje prezentace modrá</Template>
  <TotalTime>2280</TotalTime>
  <Words>210</Words>
  <Application>Microsoft Office PowerPoint</Application>
  <PresentationFormat>Předvádění na obrazovce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Moje prezentace modrá</vt:lpstr>
      <vt:lpstr>Češi na Ukrajině</vt:lpstr>
      <vt:lpstr>Centra osídlování Čechů</vt:lpstr>
      <vt:lpstr>Prezentace aplikace PowerPoint</vt:lpstr>
      <vt:lpstr>Volyň</vt:lpstr>
      <vt:lpstr>Dobový dokument první vlny reemigrace</vt:lpstr>
      <vt:lpstr>Dokument Exodus</vt:lpstr>
      <vt:lpstr>Jižní Ukrajina</vt:lpstr>
      <vt:lpstr>Zakarpatí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Češi na Ukrajině</dc:title>
  <dc:creator>Petr Ch. Kalina</dc:creator>
  <cp:lastModifiedBy>Petr Kalina</cp:lastModifiedBy>
  <cp:revision>13</cp:revision>
  <dcterms:created xsi:type="dcterms:W3CDTF">2013-04-08T12:34:12Z</dcterms:created>
  <dcterms:modified xsi:type="dcterms:W3CDTF">2020-11-03T14:53:25Z</dcterms:modified>
</cp:coreProperties>
</file>