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1"/>
  </p:normalViewPr>
  <p:slideViewPr>
    <p:cSldViewPr snapToGrid="0" snapToObjects="1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4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2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20" r:id="rId5"/>
    <p:sldLayoutId id="2147483721" r:id="rId6"/>
    <p:sldLayoutId id="2147483727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TH6XpXIGU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B3CA68-6DCD-ED49-A4CC-801E5B16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 Україна та її виробництво.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284C83-187D-DC4F-B134-87071F975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Шоколад. Солодощі. Кава. Кавуни та помідори.</a:t>
            </a:r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1571F-4870-4826-A707-F3E598F23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1" r="-1" b="18169"/>
          <a:stretch/>
        </p:blipFill>
        <p:spPr>
          <a:xfrm>
            <a:off x="618185" y="-1"/>
            <a:ext cx="11127339" cy="4269507"/>
          </a:xfrm>
          <a:custGeom>
            <a:avLst/>
            <a:gdLst/>
            <a:ahLst/>
            <a:cxnLst/>
            <a:rect l="l" t="t" r="r" b="b"/>
            <a:pathLst>
              <a:path w="11127339" h="4269507">
                <a:moveTo>
                  <a:pt x="9677229" y="597101"/>
                </a:moveTo>
                <a:cubicBezTo>
                  <a:pt x="9652117" y="809164"/>
                  <a:pt x="9540504" y="831487"/>
                  <a:pt x="9479117" y="962631"/>
                </a:cubicBezTo>
                <a:cubicBezTo>
                  <a:pt x="9520972" y="973793"/>
                  <a:pt x="9557246" y="987744"/>
                  <a:pt x="9593520" y="993325"/>
                </a:cubicBezTo>
                <a:cubicBezTo>
                  <a:pt x="9735826" y="1021228"/>
                  <a:pt x="9872551" y="1093776"/>
                  <a:pt x="10000905" y="1216549"/>
                </a:cubicBezTo>
                <a:cubicBezTo>
                  <a:pt x="10098566" y="1308629"/>
                  <a:pt x="10204597" y="1347694"/>
                  <a:pt x="10310629" y="1353274"/>
                </a:cubicBezTo>
                <a:cubicBezTo>
                  <a:pt x="10363645" y="1356065"/>
                  <a:pt x="10419451" y="1358855"/>
                  <a:pt x="10466886" y="1392339"/>
                </a:cubicBezTo>
                <a:cubicBezTo>
                  <a:pt x="10514321" y="1425822"/>
                  <a:pt x="10606401" y="1411871"/>
                  <a:pt x="10575709" y="1593241"/>
                </a:cubicBezTo>
                <a:cubicBezTo>
                  <a:pt x="10695691" y="1665789"/>
                  <a:pt x="10645466" y="1880643"/>
                  <a:pt x="10701272" y="2014577"/>
                </a:cubicBezTo>
                <a:cubicBezTo>
                  <a:pt x="10762659" y="2162464"/>
                  <a:pt x="10798933" y="2343835"/>
                  <a:pt x="10879852" y="2469398"/>
                </a:cubicBezTo>
                <a:cubicBezTo>
                  <a:pt x="10910545" y="2514043"/>
                  <a:pt x="10910545" y="2564269"/>
                  <a:pt x="10893803" y="2611704"/>
                </a:cubicBezTo>
                <a:cubicBezTo>
                  <a:pt x="10863110" y="2712155"/>
                  <a:pt x="10824046" y="2798655"/>
                  <a:pt x="10771030" y="2865622"/>
                </a:cubicBezTo>
                <a:cubicBezTo>
                  <a:pt x="10575709" y="3111169"/>
                  <a:pt x="10374806" y="3353926"/>
                  <a:pt x="10159952" y="3546457"/>
                </a:cubicBezTo>
                <a:cubicBezTo>
                  <a:pt x="9917196" y="3766891"/>
                  <a:pt x="9649326" y="3886875"/>
                  <a:pt x="9378666" y="3981745"/>
                </a:cubicBezTo>
                <a:cubicBezTo>
                  <a:pt x="8865250" y="4163115"/>
                  <a:pt x="8343463" y="4230083"/>
                  <a:pt x="7813303" y="4246825"/>
                </a:cubicBezTo>
                <a:cubicBezTo>
                  <a:pt x="7458935" y="4257986"/>
                  <a:pt x="7107356" y="4271937"/>
                  <a:pt x="6752987" y="4269147"/>
                </a:cubicBezTo>
                <a:cubicBezTo>
                  <a:pt x="6443263" y="4266357"/>
                  <a:pt x="6133539" y="4235663"/>
                  <a:pt x="5821025" y="4196599"/>
                </a:cubicBezTo>
                <a:cubicBezTo>
                  <a:pt x="5416430" y="4143583"/>
                  <a:pt x="3945937" y="3909197"/>
                  <a:pt x="3435312" y="3817117"/>
                </a:cubicBezTo>
                <a:cubicBezTo>
                  <a:pt x="3184184" y="3772472"/>
                  <a:pt x="1794610" y="3359507"/>
                  <a:pt x="1763916" y="3292539"/>
                </a:cubicBezTo>
                <a:cubicBezTo>
                  <a:pt x="1858787" y="3247894"/>
                  <a:pt x="1950867" y="3326023"/>
                  <a:pt x="2051318" y="3278588"/>
                </a:cubicBezTo>
                <a:cubicBezTo>
                  <a:pt x="1878319" y="3175346"/>
                  <a:pt x="1680207" y="3222782"/>
                  <a:pt x="1515579" y="3153024"/>
                </a:cubicBezTo>
                <a:cubicBezTo>
                  <a:pt x="1518369" y="3086056"/>
                  <a:pt x="1590917" y="3105589"/>
                  <a:pt x="1602078" y="3060944"/>
                </a:cubicBezTo>
                <a:cubicBezTo>
                  <a:pt x="1289564" y="2932589"/>
                  <a:pt x="940776" y="2938170"/>
                  <a:pt x="622681" y="2826558"/>
                </a:cubicBezTo>
                <a:cubicBezTo>
                  <a:pt x="912872" y="2781913"/>
                  <a:pt x="1197484" y="2829348"/>
                  <a:pt x="1490466" y="2837719"/>
                </a:cubicBezTo>
                <a:cubicBezTo>
                  <a:pt x="1462563" y="2779122"/>
                  <a:pt x="1412338" y="2784703"/>
                  <a:pt x="1378854" y="2765170"/>
                </a:cubicBezTo>
                <a:cubicBezTo>
                  <a:pt x="1334209" y="2740058"/>
                  <a:pt x="1297935" y="2717736"/>
                  <a:pt x="1325838" y="2653559"/>
                </a:cubicBezTo>
                <a:cubicBezTo>
                  <a:pt x="1353741" y="2592172"/>
                  <a:pt x="1317467" y="2575430"/>
                  <a:pt x="1264451" y="2553108"/>
                </a:cubicBezTo>
                <a:cubicBezTo>
                  <a:pt x="1130517" y="2491721"/>
                  <a:pt x="982630" y="2511253"/>
                  <a:pt x="843115" y="2491721"/>
                </a:cubicBezTo>
                <a:cubicBezTo>
                  <a:pt x="778938" y="2483350"/>
                  <a:pt x="675696" y="2497301"/>
                  <a:pt x="658954" y="2449866"/>
                </a:cubicBezTo>
                <a:cubicBezTo>
                  <a:pt x="600358" y="2296399"/>
                  <a:pt x="483165" y="2341044"/>
                  <a:pt x="374343" y="2332673"/>
                </a:cubicBezTo>
                <a:cubicBezTo>
                  <a:pt x="262731" y="2324302"/>
                  <a:pt x="240408" y="2254545"/>
                  <a:pt x="296215" y="2126190"/>
                </a:cubicBezTo>
                <a:cubicBezTo>
                  <a:pt x="237618" y="2064803"/>
                  <a:pt x="139957" y="2134560"/>
                  <a:pt x="64619" y="2050851"/>
                </a:cubicBezTo>
                <a:cubicBezTo>
                  <a:pt x="645003" y="2008997"/>
                  <a:pt x="1211435" y="2048061"/>
                  <a:pt x="1772287" y="1928078"/>
                </a:cubicBezTo>
                <a:cubicBezTo>
                  <a:pt x="1593708" y="1933658"/>
                  <a:pt x="1417918" y="1883433"/>
                  <a:pt x="1239338" y="1914126"/>
                </a:cubicBezTo>
                <a:cubicBezTo>
                  <a:pt x="1211435" y="1919707"/>
                  <a:pt x="1177952" y="1914126"/>
                  <a:pt x="1150049" y="1908546"/>
                </a:cubicBezTo>
                <a:cubicBezTo>
                  <a:pt x="1119355" y="1902965"/>
                  <a:pt x="1091452" y="1891804"/>
                  <a:pt x="1091452" y="1852739"/>
                </a:cubicBezTo>
                <a:cubicBezTo>
                  <a:pt x="1091452" y="1824836"/>
                  <a:pt x="1113775" y="1810885"/>
                  <a:pt x="1136097" y="1799724"/>
                </a:cubicBezTo>
                <a:cubicBezTo>
                  <a:pt x="1197484" y="1769030"/>
                  <a:pt x="1264451" y="1760659"/>
                  <a:pt x="1325838" y="1791353"/>
                </a:cubicBezTo>
                <a:cubicBezTo>
                  <a:pt x="1395596" y="1824836"/>
                  <a:pt x="1451402" y="1816465"/>
                  <a:pt x="1504418" y="1757869"/>
                </a:cubicBezTo>
                <a:cubicBezTo>
                  <a:pt x="1574175" y="1682531"/>
                  <a:pt x="1674626" y="1710434"/>
                  <a:pt x="1758336" y="1685321"/>
                </a:cubicBezTo>
                <a:cubicBezTo>
                  <a:pt x="1850416" y="1660208"/>
                  <a:pt x="1948077" y="1674160"/>
                  <a:pt x="2068060" y="1629515"/>
                </a:cubicBezTo>
                <a:cubicBezTo>
                  <a:pt x="1864367" y="1579289"/>
                  <a:pt x="1677417" y="1654628"/>
                  <a:pt x="1470934" y="1604402"/>
                </a:cubicBezTo>
                <a:cubicBezTo>
                  <a:pt x="1554643" y="1534644"/>
                  <a:pt x="1629982" y="1554177"/>
                  <a:pt x="1699739" y="1543015"/>
                </a:cubicBezTo>
                <a:cubicBezTo>
                  <a:pt x="1783448" y="1529064"/>
                  <a:pt x="1867158" y="1526273"/>
                  <a:pt x="1950867" y="1512322"/>
                </a:cubicBezTo>
                <a:cubicBezTo>
                  <a:pt x="2028996" y="1501161"/>
                  <a:pt x="2104335" y="1481629"/>
                  <a:pt x="2182464" y="1470467"/>
                </a:cubicBezTo>
                <a:cubicBezTo>
                  <a:pt x="2257802" y="1459306"/>
                  <a:pt x="2335930" y="1473258"/>
                  <a:pt x="2405688" y="1411871"/>
                </a:cubicBezTo>
                <a:cubicBezTo>
                  <a:pt x="2215947" y="1289097"/>
                  <a:pt x="2001092" y="1347694"/>
                  <a:pt x="1777868" y="1317000"/>
                </a:cubicBezTo>
                <a:cubicBezTo>
                  <a:pt x="1836464" y="1258404"/>
                  <a:pt x="1897851" y="1269565"/>
                  <a:pt x="1948077" y="1252823"/>
                </a:cubicBezTo>
                <a:cubicBezTo>
                  <a:pt x="1970399" y="1247243"/>
                  <a:pt x="1998302" y="1247243"/>
                  <a:pt x="2006673" y="1219340"/>
                </a:cubicBezTo>
                <a:cubicBezTo>
                  <a:pt x="2017834" y="1183066"/>
                  <a:pt x="1992721" y="1160743"/>
                  <a:pt x="1964818" y="1149582"/>
                </a:cubicBezTo>
                <a:cubicBezTo>
                  <a:pt x="1839255" y="1096566"/>
                  <a:pt x="1705320" y="1068663"/>
                  <a:pt x="1571385" y="1040760"/>
                </a:cubicBezTo>
                <a:cubicBezTo>
                  <a:pt x="1496047" y="1026808"/>
                  <a:pt x="1415128" y="1035179"/>
                  <a:pt x="1348160" y="990534"/>
                </a:cubicBezTo>
                <a:cubicBezTo>
                  <a:pt x="1593708" y="798003"/>
                  <a:pt x="1867158" y="834277"/>
                  <a:pt x="2143399" y="845438"/>
                </a:cubicBezTo>
                <a:cubicBezTo>
                  <a:pt x="2592639" y="862180"/>
                  <a:pt x="3041878" y="878922"/>
                  <a:pt x="3493908" y="851019"/>
                </a:cubicBezTo>
                <a:cubicBezTo>
                  <a:pt x="3859437" y="798003"/>
                  <a:pt x="4230549" y="792423"/>
                  <a:pt x="4601661" y="772890"/>
                </a:cubicBezTo>
                <a:cubicBezTo>
                  <a:pt x="5009045" y="747778"/>
                  <a:pt x="5422011" y="767310"/>
                  <a:pt x="5832186" y="770100"/>
                </a:cubicBezTo>
                <a:cubicBezTo>
                  <a:pt x="6127958" y="772890"/>
                  <a:pt x="6426521" y="798003"/>
                  <a:pt x="6722294" y="775681"/>
                </a:cubicBezTo>
                <a:cubicBezTo>
                  <a:pt x="7068292" y="750568"/>
                  <a:pt x="7419871" y="770100"/>
                  <a:pt x="7768659" y="761729"/>
                </a:cubicBezTo>
                <a:cubicBezTo>
                  <a:pt x="7924917" y="758939"/>
                  <a:pt x="8081173" y="736616"/>
                  <a:pt x="8237431" y="719875"/>
                </a:cubicBezTo>
                <a:cubicBezTo>
                  <a:pt x="8530413" y="686391"/>
                  <a:pt x="8826185" y="641746"/>
                  <a:pt x="9121958" y="655697"/>
                </a:cubicBezTo>
                <a:cubicBezTo>
                  <a:pt x="9306119" y="664068"/>
                  <a:pt x="9487489" y="664068"/>
                  <a:pt x="9677229" y="597101"/>
                </a:cubicBezTo>
                <a:close/>
                <a:moveTo>
                  <a:pt x="0" y="0"/>
                </a:moveTo>
                <a:lnTo>
                  <a:pt x="11127339" y="0"/>
                </a:lnTo>
                <a:lnTo>
                  <a:pt x="11127339" y="1"/>
                </a:lnTo>
                <a:lnTo>
                  <a:pt x="0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668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C27F7B-4EA1-49E0-999C-43C98C4F4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hrníček, interiér, konzerva&#10;&#10;Popis byl vytvořen automaticky">
            <a:extLst>
              <a:ext uri="{FF2B5EF4-FFF2-40B4-BE49-F238E27FC236}">
                <a16:creationId xmlns:a16="http://schemas.microsoft.com/office/drawing/2014/main" id="{2CF3A1A7-A947-3C4D-8759-D7EA6E178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97" t="8043" r="17012" b="9167"/>
          <a:stretch/>
        </p:blipFill>
        <p:spPr>
          <a:xfrm>
            <a:off x="10159878" y="4100587"/>
            <a:ext cx="1985822" cy="270890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99A9481-1092-924F-9150-7954281A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052985" cy="1720524"/>
          </a:xfrm>
        </p:spPr>
        <p:txBody>
          <a:bodyPr>
            <a:normAutofit/>
          </a:bodyPr>
          <a:lstStyle/>
          <a:p>
            <a:r>
              <a:rPr lang="uk-UA" dirty="0"/>
              <a:t>Львів пахне шоколадом і кавою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A7815C-B193-344D-9D7E-E3815BBD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83" y="1949733"/>
            <a:ext cx="6052981" cy="4679667"/>
          </a:xfrm>
        </p:spPr>
        <p:txBody>
          <a:bodyPr>
            <a:noAutofit/>
          </a:bodyPr>
          <a:lstStyle/>
          <a:p>
            <a:r>
              <a:rPr lang="uk-UA" sz="2200" b="1" dirty="0"/>
              <a:t>Світоч – </a:t>
            </a:r>
            <a:r>
              <a:rPr lang="uk-UA" sz="2200" dirty="0"/>
              <a:t>кондитерська фабрика у Львові, контрольним пакетом акцій якої володіє швейцарська корпорація «</a:t>
            </a:r>
            <a:r>
              <a:rPr lang="uk-UA" sz="2200" dirty="0" err="1"/>
              <a:t>Nestlé</a:t>
            </a:r>
            <a:r>
              <a:rPr lang="uk-UA" sz="2200" dirty="0"/>
              <a:t>». Це одне з найстаріших підприємств в кондитерській галузі України, </a:t>
            </a:r>
            <a:r>
              <a:rPr lang="uk-UA" sz="2200" b="1" dirty="0"/>
              <a:t>провідний вітчизняний</a:t>
            </a:r>
            <a:r>
              <a:rPr lang="uk-UA" sz="2200" dirty="0"/>
              <a:t> виробник.</a:t>
            </a:r>
          </a:p>
          <a:p>
            <a:pPr algn="just"/>
            <a:r>
              <a:rPr lang="uk-UA" sz="2200" b="1" dirty="0"/>
              <a:t>«Галка»</a:t>
            </a:r>
            <a:r>
              <a:rPr lang="uk-UA" sz="2200" dirty="0"/>
              <a:t> – кавова фабрика, розташована у Львові, один з найбільших виробників кави та напоїв на основі </a:t>
            </a:r>
            <a:r>
              <a:rPr lang="uk-UA" sz="2200" b="1" dirty="0"/>
              <a:t>цикорію</a:t>
            </a:r>
            <a:r>
              <a:rPr lang="uk-UA" sz="2200" dirty="0"/>
              <a:t>, злаків та какао в Україні. </a:t>
            </a:r>
          </a:p>
          <a:p>
            <a:pPr algn="just"/>
            <a:endParaRPr lang="uk-UA" sz="2200" dirty="0"/>
          </a:p>
        </p:txBody>
      </p:sp>
      <p:pic>
        <p:nvPicPr>
          <p:cNvPr id="7" name="Obrázek 6" descr="Obsah obrázku text, několik&#10;&#10;Popis byl vytvořen automaticky">
            <a:extLst>
              <a:ext uri="{FF2B5EF4-FFF2-40B4-BE49-F238E27FC236}">
                <a16:creationId xmlns:a16="http://schemas.microsoft.com/office/drawing/2014/main" id="{54D56F1D-CCE6-9B45-9154-AB14658F6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68" y="65895"/>
            <a:ext cx="3507310" cy="54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42258C-2239-1640-81B4-AA17C460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88" y="293435"/>
            <a:ext cx="5202101" cy="1800526"/>
          </a:xfrm>
        </p:spPr>
        <p:txBody>
          <a:bodyPr>
            <a:normAutofit/>
          </a:bodyPr>
          <a:lstStyle/>
          <a:p>
            <a:r>
              <a:rPr lang="uk-UA" dirty="0"/>
              <a:t>Львів пахне шоколадом і кавою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CB3213-4A76-9947-83ED-A1C107FF4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29" y="1816768"/>
            <a:ext cx="5570621" cy="487058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</a:pPr>
            <a:r>
              <a:rPr lang="uk-UA" b="1" dirty="0"/>
              <a:t>«Львівська майстерня шоколаду». </a:t>
            </a:r>
            <a:r>
              <a:rPr lang="uk-UA" dirty="0"/>
              <a:t>Львів завжди умів творити чудеса. От і ми в процесі створення солодощів намагаємось зберегти особливу атмосферу львівського дива. Саме тому маленькі паперові пакуночки з цукерками ручної роботи дарують людям приємні емоції у різних куточках світу. «Львівська майстерня шоколаду» заснована в 2009 році. За неповних 10 років шоколад від ЛМШ став традиційним презентом, який разом зі спогадами везуть зі Львова. А для львів’ян він є справжньою гордістю. З 2010 року «Львівська майстерня шоколаду» виросла в мережу шоколадних крамниць і кав’ярень по всій Україні, в яких панує унікальна львівська атмосфера. Станом на серпень 2018 року мережа закладів в Україні налічує понад 47 закладів та 2 заклади за кордоном.</a:t>
            </a:r>
          </a:p>
          <a:p>
            <a:pPr algn="just">
              <a:lnSpc>
                <a:spcPct val="90000"/>
              </a:lnSpc>
            </a:pPr>
            <a:endParaRPr lang="uk-UA" sz="1100" dirty="0"/>
          </a:p>
        </p:txBody>
      </p:sp>
      <p:pic>
        <p:nvPicPr>
          <p:cNvPr id="7" name="Obrázek 6" descr="Obsah obrázku text, interiér, jídlo, strop&#10;&#10;Popis byl vytvořen automaticky">
            <a:extLst>
              <a:ext uri="{FF2B5EF4-FFF2-40B4-BE49-F238E27FC236}">
                <a16:creationId xmlns:a16="http://schemas.microsoft.com/office/drawing/2014/main" id="{604E6C0B-E8CA-A04B-901F-2D514E79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774" y="236945"/>
            <a:ext cx="5293895" cy="2805764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3859EB8-048C-C644-9BCB-59C5F62A0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470" y="3213353"/>
            <a:ext cx="5204501" cy="34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1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F0F4E97-E194-4493-885A-6C7C34A4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1B87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C89315-FE2C-5342-9819-7693065A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277" y="218663"/>
            <a:ext cx="6923623" cy="1511300"/>
          </a:xfrm>
        </p:spPr>
        <p:txBody>
          <a:bodyPr anchor="b">
            <a:normAutofit/>
          </a:bodyPr>
          <a:lstStyle/>
          <a:p>
            <a:r>
              <a:rPr lang="uk-UA" dirty="0"/>
              <a:t>Львів пахне шоколадом і кавою</a:t>
            </a:r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6894B20-E3E2-BB48-AFEF-05D03E445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10" r="1" b="23252"/>
          <a:stretch/>
        </p:blipFill>
        <p:spPr>
          <a:xfrm>
            <a:off x="330201" y="164981"/>
            <a:ext cx="3833126" cy="31031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87F059-3FE5-2646-A656-8A36BD61A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8" r="3727" b="-4"/>
          <a:stretch/>
        </p:blipFill>
        <p:spPr>
          <a:xfrm>
            <a:off x="381057" y="3428999"/>
            <a:ext cx="3833163" cy="310315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88693-CC75-C04A-8D1C-C8764314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384" y="1749815"/>
            <a:ext cx="6758523" cy="4476337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uk-UA" sz="1800" b="1" dirty="0"/>
              <a:t>«Львівська копальня кави»</a:t>
            </a:r>
            <a:r>
              <a:rPr lang="uk-UA" sz="1800" dirty="0"/>
              <a:t> — перша в Україні найдовша кав'ярня-книгарня, створена за легендою над кавовою шахтою просто на площі Ринок. Відкрита в 2011 році. Належить до мережі концептуальних авторських ресторанів «!ФЕСТ» Львів давно асоціюють із кавою і саме Львівська копальня кави демонструє і реалізовує легенду власне львівської кави. Основа концепції, що кава у Львові — ні що інакше, як корисна копалина, яку видобувають так само, як вугілля чи торф. Ця шахта розповідає історію видатного </a:t>
            </a:r>
            <a:r>
              <a:rPr lang="uk-UA" sz="1800" dirty="0" err="1"/>
              <a:t>кавомана</a:t>
            </a:r>
            <a:r>
              <a:rPr lang="uk-UA" sz="1800" dirty="0"/>
              <a:t> світу — Юрія Кульчицького, увесь зв'язок кави львівської із походеньками турків чи промоцію у Відні, історію самої будівлі на Ринку, 10 — палацу Любомирських як Дому товариства «ПРОСВІТА» та роль львівської кави у державотворенні України. Каву тут видобувають, обсмажують та готують понад 30 видів кавових напоїв. Разом із кав'ярнею та шахтою продовжує діяти і книгарня, яка сприяє поширенню та промоції україномовної книги</a:t>
            </a:r>
          </a:p>
        </p:txBody>
      </p:sp>
    </p:spTree>
    <p:extLst>
      <p:ext uri="{BB962C8B-B14F-4D97-AF65-F5344CB8AC3E}">
        <p14:creationId xmlns:p14="http://schemas.microsoft.com/office/powerpoint/2010/main" val="409999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0F4E97-E194-4493-885A-6C7C34A4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1B87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2A3C7C-0D8B-F846-A003-50B14CDD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511300"/>
          </a:xfrm>
        </p:spPr>
        <p:txBody>
          <a:bodyPr anchor="b">
            <a:normAutofit/>
          </a:bodyPr>
          <a:lstStyle/>
          <a:p>
            <a:r>
              <a:rPr lang="uk-UA" dirty="0"/>
              <a:t>Кондитерська компанія РОШЕН</a:t>
            </a:r>
            <a:endParaRPr lang="cs-CZ"/>
          </a:p>
        </p:txBody>
      </p:sp>
      <p:pic>
        <p:nvPicPr>
          <p:cNvPr id="5" name="Obrázek 4" descr="Obsah obrázku interiér, několik&#10;&#10;Popis byl vytvořen automaticky">
            <a:extLst>
              <a:ext uri="{FF2B5EF4-FFF2-40B4-BE49-F238E27FC236}">
                <a16:creationId xmlns:a16="http://schemas.microsoft.com/office/drawing/2014/main" id="{B10ADCBA-E258-A241-BCA7-3B71ABC7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5" y="37492"/>
            <a:ext cx="4358739" cy="3552373"/>
          </a:xfrm>
          <a:prstGeom prst="rect">
            <a:avLst/>
          </a:prstGeom>
        </p:spPr>
      </p:pic>
      <p:pic>
        <p:nvPicPr>
          <p:cNvPr id="7" name="Obrázek 6" descr="Obsah obrázku talíř, jídlo&#10;&#10;Popis byl vytvořen automaticky">
            <a:extLst>
              <a:ext uri="{FF2B5EF4-FFF2-40B4-BE49-F238E27FC236}">
                <a16:creationId xmlns:a16="http://schemas.microsoft.com/office/drawing/2014/main" id="{051A4672-8634-0343-9379-2F793857C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30" y="3048830"/>
            <a:ext cx="4891999" cy="365677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860031-FB16-A146-A9F7-41E941A22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5" y="2055813"/>
            <a:ext cx="6143331" cy="4437062"/>
          </a:xfrm>
        </p:spPr>
        <p:txBody>
          <a:bodyPr anchor="t">
            <a:noAutofit/>
          </a:bodyPr>
          <a:lstStyle/>
          <a:p>
            <a:pPr algn="just">
              <a:lnSpc>
                <a:spcPct val="90000"/>
              </a:lnSpc>
            </a:pPr>
            <a:r>
              <a:rPr lang="uk-UA" sz="2400" b="1" dirty="0"/>
              <a:t>Кондитерська корпорація «Рошен»</a:t>
            </a:r>
            <a:r>
              <a:rPr lang="uk-UA" sz="2400" dirty="0"/>
              <a:t> — один з найбільших виробників кондитерських виробів в Україні та Східній Європі, входить у тридцятку найбільших виробників кондитерських виробів світу. Головний офіс компанії розташовано у Києві.</a:t>
            </a:r>
          </a:p>
          <a:p>
            <a:pPr algn="just">
              <a:lnSpc>
                <a:spcPct val="90000"/>
              </a:lnSpc>
            </a:pPr>
            <a:r>
              <a:rPr lang="uk-UA" sz="2400" dirty="0"/>
              <a:t>Легендарний </a:t>
            </a:r>
            <a:r>
              <a:rPr lang="uk-UA" sz="2400" b="1" dirty="0"/>
              <a:t>Київський торт</a:t>
            </a:r>
            <a:r>
              <a:rPr lang="uk-UA" sz="2400" dirty="0"/>
              <a:t>. Повітряні білково-</a:t>
            </a:r>
            <a:r>
              <a:rPr lang="uk-UA" sz="2400" dirty="0" err="1"/>
              <a:t>збивні</a:t>
            </a:r>
            <a:r>
              <a:rPr lang="uk-UA" sz="2400" dirty="0"/>
              <a:t> коржі з прошарками ніжного крему, прикрашені кремовими візерунками та горіховою крихтою.</a:t>
            </a:r>
          </a:p>
        </p:txBody>
      </p:sp>
    </p:spTree>
    <p:extLst>
      <p:ext uri="{BB962C8B-B14F-4D97-AF65-F5344CB8AC3E}">
        <p14:creationId xmlns:p14="http://schemas.microsoft.com/office/powerpoint/2010/main" val="51997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1F75FB-638E-B445-AE53-BCC9AD7C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08588"/>
            <a:ext cx="4864098" cy="1213488"/>
          </a:xfrm>
        </p:spPr>
        <p:txBody>
          <a:bodyPr>
            <a:normAutofit/>
          </a:bodyPr>
          <a:lstStyle/>
          <a:p>
            <a:r>
              <a:rPr lang="uk-UA" dirty="0"/>
              <a:t>Херсонські кавуни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EC174-4DFD-6A4C-83F6-3D94E2EF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" y="1104900"/>
            <a:ext cx="5130799" cy="57531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sz="1700" b="1" dirty="0"/>
              <a:t>Херсонські кавуни стали символом регіону, який вже зовсім скоро може перетворитись на географічний бренд, як італійський пармезан чи французький коньяк.</a:t>
            </a:r>
            <a:endParaRPr lang="uk-UA" sz="1700" dirty="0"/>
          </a:p>
          <a:p>
            <a:pPr>
              <a:lnSpc>
                <a:spcPct val="90000"/>
              </a:lnSpc>
            </a:pPr>
            <a:r>
              <a:rPr lang="uk-UA" sz="1700" dirty="0"/>
              <a:t>Кавунова символіка на Херсонщині є скрізь - на сувенірах, одязі та у власних назвах. А врожай відправляють не лише відомою </a:t>
            </a:r>
            <a:r>
              <a:rPr lang="uk-UA" sz="1700" dirty="0" err="1"/>
              <a:t>баржею</a:t>
            </a:r>
            <a:r>
              <a:rPr lang="uk-UA" sz="1700" dirty="0"/>
              <a:t> до Києва, а й за кордон - до Євросоюзу та решти країн-сусідів.</a:t>
            </a:r>
          </a:p>
          <a:p>
            <a:pPr>
              <a:lnSpc>
                <a:spcPct val="90000"/>
              </a:lnSpc>
            </a:pPr>
            <a:r>
              <a:rPr lang="uk-UA" sz="1700" dirty="0"/>
              <a:t>Є дані, що в Україну насіння кавуна завезли з Туреччини. Так ця культура почала розповсюджуватись півднем країни. </a:t>
            </a:r>
          </a:p>
          <a:p>
            <a:pPr>
              <a:lnSpc>
                <a:spcPct val="90000"/>
              </a:lnSpc>
            </a:pPr>
            <a:r>
              <a:rPr lang="uk-UA" sz="1700" dirty="0"/>
              <a:t>"Херсонська область має свої регіональні особливості: кліматичні та ґрунтові умови є найбільш оптимальними для вирощування кавунів. Вони у нас не тільки великі та смачні, а мають лікувальні властивості", - розповідає декан агрономічного факультету Херсонського державного аграрного університету Іван </a:t>
            </a:r>
            <a:r>
              <a:rPr lang="uk-UA" sz="1700" dirty="0" err="1"/>
              <a:t>Мринський</a:t>
            </a:r>
            <a:r>
              <a:rPr lang="uk-UA" sz="1700" dirty="0"/>
              <a:t>.</a:t>
            </a:r>
          </a:p>
        </p:txBody>
      </p:sp>
      <p:pic>
        <p:nvPicPr>
          <p:cNvPr id="7" name="Obrázek 6" descr="Obsah obrázku text, tráva, exteriér, podepsat&#10;&#10;Popis byl vytvořen automaticky">
            <a:extLst>
              <a:ext uri="{FF2B5EF4-FFF2-40B4-BE49-F238E27FC236}">
                <a16:creationId xmlns:a16="http://schemas.microsoft.com/office/drawing/2014/main" id="{55BFB69E-BEE3-B044-8162-E504C7F18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3" r="-1" b="19554"/>
          <a:stretch/>
        </p:blipFill>
        <p:spPr>
          <a:xfrm>
            <a:off x="4904316" y="-1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Obrázek 4" descr="Obsah obrázku tráva, exteriér, ovce, pole&#10;&#10;Popis byl vytvořen automaticky">
            <a:extLst>
              <a:ext uri="{FF2B5EF4-FFF2-40B4-BE49-F238E27FC236}">
                <a16:creationId xmlns:a16="http://schemas.microsoft.com/office/drawing/2014/main" id="{1BE949E0-6763-E944-9CEF-838C5E453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83" b="6904"/>
          <a:stretch/>
        </p:blipFill>
        <p:spPr>
          <a:xfrm>
            <a:off x="4719619" y="3802959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825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0A8AB-BDD2-FD42-8329-2C24BF54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2071" y="231430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Херсонські помідори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215AAC-0F72-434E-AEB6-C86339FD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21" y="2548905"/>
            <a:ext cx="6578600" cy="390797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Коли ми говоримо «херсонські помідори», то до слова неперевершені і додати нічого. На Херсонщині до них особливе ставлення — тут їх не просто вирощують ледь не для всієї країни, а й займаються селекцією в Інституті зрошуваного землеробства НААН.</a:t>
            </a:r>
          </a:p>
        </p:txBody>
      </p:sp>
      <p:pic>
        <p:nvPicPr>
          <p:cNvPr id="5" name="Obrázek 4" descr="Obsah obrázku osoba, tráva, obloha, exteriér&#10;&#10;Popis byl vytvořen automaticky">
            <a:extLst>
              <a:ext uri="{FF2B5EF4-FFF2-40B4-BE49-F238E27FC236}">
                <a16:creationId xmlns:a16="http://schemas.microsoft.com/office/drawing/2014/main" id="{2643F05C-FCB0-584F-996B-68249E76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60" y="1763920"/>
            <a:ext cx="4589440" cy="4978376"/>
          </a:xfrm>
          <a:prstGeom prst="rect">
            <a:avLst/>
          </a:prstGeom>
        </p:spPr>
      </p:pic>
      <p:pic>
        <p:nvPicPr>
          <p:cNvPr id="7" name="Obrázek 6" descr="Obsah obrázku jídlo, zelenina, červená, rajče&#10;&#10;Popis byl vytvořen automaticky">
            <a:extLst>
              <a:ext uri="{FF2B5EF4-FFF2-40B4-BE49-F238E27FC236}">
                <a16:creationId xmlns:a16="http://schemas.microsoft.com/office/drawing/2014/main" id="{1E31B230-C8B3-BF42-A0A7-3AB60629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142" y="115704"/>
            <a:ext cx="3474357" cy="21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7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0F4E97-E194-4493-885A-6C7C34A4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1B87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21C928-C896-4D47-8E1A-78B914D6F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5" t="25535" r="22691" b="46547"/>
          <a:stretch/>
        </p:blipFill>
        <p:spPr>
          <a:xfrm>
            <a:off x="6489066" y="468923"/>
            <a:ext cx="3934834" cy="1535828"/>
          </a:xfrm>
          <a:prstGeom prst="rect">
            <a:avLst/>
          </a:prstGeom>
        </p:spPr>
      </p:pic>
      <p:pic>
        <p:nvPicPr>
          <p:cNvPr id="7" name="Obrázek 6" descr="Obsah obrázku text, budova, interiér, strop&#10;&#10;Popis byl vytvořen automaticky">
            <a:extLst>
              <a:ext uri="{FF2B5EF4-FFF2-40B4-BE49-F238E27FC236}">
                <a16:creationId xmlns:a16="http://schemas.microsoft.com/office/drawing/2014/main" id="{F0836AB2-6E5F-C84D-AF24-88C85567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57" y="342656"/>
            <a:ext cx="4812043" cy="270677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2CE20-CC8C-864B-90DA-CE596261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998" y="2267928"/>
            <a:ext cx="5827644" cy="4121149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uk-UA" sz="1900" dirty="0"/>
              <a:t>Проект був заснований Ганною </a:t>
            </a:r>
            <a:r>
              <a:rPr lang="uk-UA" sz="1900" dirty="0" err="1"/>
              <a:t>Луковкіною</a:t>
            </a:r>
            <a:r>
              <a:rPr lang="uk-UA" sz="1900" dirty="0"/>
              <a:t> в 2015 році й стартував з маркету одягу, взуття та аксесуарів. Зараз проект налічує шість тематичних напрямків маркетів: одяг та взуття, дім та декор, кераміка, гастрономія, дитячі товари, прикраси та подарунки. У 2016 році команда проекту також відкрила найбільший у світі магазин українських брендів одягу і взуття на Хрещатику, 27, де представлено понад 250 виробників. У 2018 році роботу розпочав другий магазин на Хрещатику, 34, в якому зібрано 150 брендів домашнього декору та інтер’єру: кераміка, текстиль, меблі, освітлення, подарунки і сувеніри. </a:t>
            </a:r>
          </a:p>
        </p:txBody>
      </p:sp>
      <p:pic>
        <p:nvPicPr>
          <p:cNvPr id="11" name="Obrázek 10" descr="Obsah obrázku text, budova, exteriér, oblouk&#10;&#10;Popis byl vytvořen automaticky">
            <a:extLst>
              <a:ext uri="{FF2B5EF4-FFF2-40B4-BE49-F238E27FC236}">
                <a16:creationId xmlns:a16="http://schemas.microsoft.com/office/drawing/2014/main" id="{970C5201-42A3-7641-8D19-E35A85731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57" y="3297276"/>
            <a:ext cx="4725632" cy="32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02651-6D91-6443-B56B-F5BAF08B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Український фаст-фуд</a:t>
            </a:r>
            <a:endParaRPr lang="cs-CZ" dirty="0"/>
          </a:p>
        </p:txBody>
      </p:sp>
      <p:pic>
        <p:nvPicPr>
          <p:cNvPr id="4" name="Online médium 3" descr="Зроблено в Україні. Феномен українського фастфуду - Київська перепічка.">
            <a:hlinkClick r:id="" action="ppaction://media"/>
            <a:extLst>
              <a:ext uri="{FF2B5EF4-FFF2-40B4-BE49-F238E27FC236}">
                <a16:creationId xmlns:a16="http://schemas.microsoft.com/office/drawing/2014/main" id="{9436F630-E5AF-5E45-BCCE-C4257FE1B34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2571" y="1192285"/>
            <a:ext cx="9506857" cy="53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03920"/>
      </a:dk2>
      <a:lt2>
        <a:srgbClr val="E8E2E4"/>
      </a:lt2>
      <a:accent1>
        <a:srgbClr val="21B87D"/>
      </a:accent1>
      <a:accent2>
        <a:srgbClr val="14B834"/>
      </a:accent2>
      <a:accent3>
        <a:srgbClr val="42B721"/>
      </a:accent3>
      <a:accent4>
        <a:srgbClr val="77B013"/>
      </a:accent4>
      <a:accent5>
        <a:srgbClr val="ABA31E"/>
      </a:accent5>
      <a:accent6>
        <a:srgbClr val="D57C17"/>
      </a:accent6>
      <a:hlink>
        <a:srgbClr val="7D882D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709</Words>
  <Application>Microsoft Macintosh PowerPoint</Application>
  <PresentationFormat>Širokoúhlá obrazovka</PresentationFormat>
  <Paragraphs>21</Paragraphs>
  <Slides>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Elephant</vt:lpstr>
      <vt:lpstr>BrushVTI</vt:lpstr>
      <vt:lpstr> Україна та її виробництво.</vt:lpstr>
      <vt:lpstr>Львів пахне шоколадом і кавою</vt:lpstr>
      <vt:lpstr>Львів пахне шоколадом і кавою</vt:lpstr>
      <vt:lpstr>Львів пахне шоколадом і кавою</vt:lpstr>
      <vt:lpstr>Кондитерська компанія РОШЕН</vt:lpstr>
      <vt:lpstr>Херсонські кавуни</vt:lpstr>
      <vt:lpstr>Херсонські помідори</vt:lpstr>
      <vt:lpstr>Prezentace aplikace PowerPoint</vt:lpstr>
      <vt:lpstr>Український фаст-фуд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Україна та її виробництво.</dc:title>
  <dc:creator>Krystyna Kuznietsova</dc:creator>
  <cp:lastModifiedBy>Krystyna Kuznietsova</cp:lastModifiedBy>
  <cp:revision>11</cp:revision>
  <dcterms:created xsi:type="dcterms:W3CDTF">2021-05-16T11:38:14Z</dcterms:created>
  <dcterms:modified xsi:type="dcterms:W3CDTF">2021-05-17T12:56:33Z</dcterms:modified>
</cp:coreProperties>
</file>