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 snapToGrid="0" snapToObjects="1">
      <p:cViewPr varScale="1">
        <p:scale>
          <a:sx n="99" d="100"/>
          <a:sy n="99" d="100"/>
        </p:scale>
        <p:origin x="9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Monday, March 1,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2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Monday, March 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0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Monday, March 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7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Monday, March 1,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0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Monday, March 1,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36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Monday, March 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6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Monday, March 1, 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6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Monday, March 1,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1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Monday, March 1,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8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Monday, March 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7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Monday, March 1,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6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Monday, March 1,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240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40000"/>
        </a:lnSpc>
        <a:spcBef>
          <a:spcPts val="10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40000"/>
        </a:lnSpc>
        <a:spcBef>
          <a:spcPts val="500"/>
        </a:spcBef>
        <a:buFont typeface="Calibri Light" panose="020F0302020204030204" pitchFamily="34" charset="0"/>
        <a:buChar char="→"/>
        <a:defRPr sz="18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2E5B6AE-5EFE-45F0-A2AE-ED771CA3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4398AD-B51C-7D44-8010-21F0FB0A7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5" y="655199"/>
            <a:ext cx="5432045" cy="3427399"/>
          </a:xfrm>
        </p:spPr>
        <p:txBody>
          <a:bodyPr anchor="b">
            <a:normAutofit fontScale="90000"/>
          </a:bodyPr>
          <a:lstStyle/>
          <a:p>
            <a:r>
              <a:rPr lang="cs-CZ" sz="4500" dirty="0"/>
              <a:t>Konverzační cvičení z ukrajinštiny IV</a:t>
            </a:r>
            <a:br>
              <a:rPr lang="uk-UA" sz="4500" dirty="0"/>
            </a:br>
            <a:br>
              <a:rPr lang="uk-UA" sz="4500" dirty="0"/>
            </a:br>
            <a:br>
              <a:rPr lang="cs-CZ" sz="4500" dirty="0"/>
            </a:br>
            <a:r>
              <a:rPr lang="uk-UA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Розмовна практика </a:t>
            </a:r>
            <a:r>
              <a:rPr lang="cs-C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D4DD32-006C-1244-90F3-CEA2B6309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024" y="5082304"/>
            <a:ext cx="5432045" cy="33264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dirty="0"/>
              <a:t>Jaro 2021</a:t>
            </a:r>
          </a:p>
          <a:p>
            <a:pPr>
              <a:lnSpc>
                <a:spcPct val="110000"/>
              </a:lnSpc>
            </a:pPr>
            <a:endParaRPr lang="cs-CZ" sz="1400" dirty="0"/>
          </a:p>
          <a:p>
            <a:pPr>
              <a:lnSpc>
                <a:spcPct val="110000"/>
              </a:lnSpc>
            </a:pPr>
            <a:r>
              <a:rPr lang="cs-CZ" sz="1400" dirty="0"/>
              <a:t>Mgr. Krystyna Kuznietsova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5B435-D9F3-4A31-B89E-36741390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450000"/>
            <a:ext cx="54324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909ED264-8737-44AD-B02A-6077F4BBE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65" r="19873" b="-1"/>
          <a:stretch/>
        </p:blipFill>
        <p:spPr>
          <a:xfrm>
            <a:off x="6311900" y="10"/>
            <a:ext cx="58801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8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CFC294A-7FF8-4114-B0AD-F3B7F15EF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976F1F-34D2-F244-B5E9-CA7B6389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226800"/>
            <a:ext cx="11301984" cy="984885"/>
          </a:xfrm>
        </p:spPr>
        <p:txBody>
          <a:bodyPr>
            <a:normAutofit/>
          </a:bodyPr>
          <a:lstStyle/>
          <a:p>
            <a:pPr algn="ctr"/>
            <a:r>
              <a:rPr lang="uk-UA" sz="6400" dirty="0"/>
              <a:t>Структура курсу</a:t>
            </a:r>
            <a:endParaRPr lang="cs-CZ" sz="6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3FE3F6-2B23-4E4E-AA49-C212646DC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9400" y="16092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B1BE069-D2DE-054C-AACC-0BE2C906A3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155435"/>
              </p:ext>
            </p:extLst>
          </p:nvPr>
        </p:nvGraphicFramePr>
        <p:xfrm>
          <a:off x="449999" y="1725771"/>
          <a:ext cx="11565989" cy="4905424"/>
        </p:xfrm>
        <a:graphic>
          <a:graphicData uri="http://schemas.openxmlformats.org/drawingml/2006/table">
            <a:tbl>
              <a:tblPr firstRow="1" firstCol="1" bandRow="1"/>
              <a:tblGrid>
                <a:gridCol w="2090488">
                  <a:extLst>
                    <a:ext uri="{9D8B030D-6E8A-4147-A177-3AD203B41FA5}">
                      <a16:colId xmlns:a16="http://schemas.microsoft.com/office/drawing/2014/main" val="1312366480"/>
                    </a:ext>
                  </a:extLst>
                </a:gridCol>
                <a:gridCol w="3352331">
                  <a:extLst>
                    <a:ext uri="{9D8B030D-6E8A-4147-A177-3AD203B41FA5}">
                      <a16:colId xmlns:a16="http://schemas.microsoft.com/office/drawing/2014/main" val="3675984294"/>
                    </a:ext>
                  </a:extLst>
                </a:gridCol>
                <a:gridCol w="6123170">
                  <a:extLst>
                    <a:ext uri="{9D8B030D-6E8A-4147-A177-3AD203B41FA5}">
                      <a16:colId xmlns:a16="http://schemas.microsoft.com/office/drawing/2014/main" val="3716333991"/>
                    </a:ext>
                  </a:extLst>
                </a:gridCol>
              </a:tblGrid>
              <a:tr h="827932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Лекція 1 – 2  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Їдемо на стажування в Україну.</a:t>
                      </a:r>
                      <a:endParaRPr lang="uk-UA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Проблеми на кордоні? Що мені потрібно знати, перебуваючи в Україні?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300281"/>
                  </a:ext>
                </a:extLst>
              </a:tr>
              <a:tr h="48193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Лекція 3 – 4 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Хто такі українці? </a:t>
                      </a:r>
                      <a:endParaRPr lang="uk-UA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Відомі українці. Спорт. Мода. </a:t>
                      </a:r>
                      <a:r>
                        <a:rPr lang="uk-UA" sz="1500" b="0" i="1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Презентація – відомі чехи.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250160"/>
                  </a:ext>
                </a:extLst>
              </a:tr>
              <a:tr h="877226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Лекція 5 – 6 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Українсько-чеські відносини І. 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Культура. Презентація культури. Як би я репрезентував свою країну за кордоном? 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275977"/>
                  </a:ext>
                </a:extLst>
              </a:tr>
              <a:tr h="877226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Лекція 7 – 8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Українсько-чеські відносини ІІ. </a:t>
                      </a:r>
                      <a:endParaRPr lang="uk-UA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Економіка. Їдемо на конгрес. Навчання за кордоном. Чому українцям подобається навчатися в Чехії? Презентація – чеські ВНЗ українцям.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378445"/>
                  </a:ext>
                </a:extLst>
              </a:tr>
              <a:tr h="48193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Лекція 9 – 10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Бізнес конференція. 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Кореспонденція з партнерами. Створюємо проект.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153353"/>
                  </a:ext>
                </a:extLst>
              </a:tr>
              <a:tr h="48193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Лекція 11 – 12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Українська промисловість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Виробництво на Україні – від шоколаду до найбільшого літака «Мрія».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833919"/>
                  </a:ext>
                </a:extLst>
              </a:tr>
              <a:tr h="877226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Лекція 13 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Чеський центр в Києві</a:t>
                      </a:r>
                      <a:endParaRPr lang="uk-UA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Діяльність чеського центру в Києві. Чому варто поїхати на стажування в Чеський центр.</a:t>
                      </a:r>
                      <a:endParaRPr lang="uk-UA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666" marR="83666" marT="11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322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16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7C424-1BA2-404C-9417-2AC3118A4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799"/>
            <a:ext cx="11301984" cy="95098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i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Їдемо на стажування в Україну</a:t>
            </a:r>
            <a:br>
              <a:rPr lang="uk-UA" sz="4400" i="0" dirty="0"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666093-77F3-BA44-967B-D759CF7FD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87" y="1339785"/>
            <a:ext cx="11293200" cy="5344350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rgbClr val="FFFFFF"/>
                </a:solidFill>
              </a:rPr>
              <a:t>Розгляньте словниковий запас: </a:t>
            </a:r>
          </a:p>
          <a:p>
            <a:r>
              <a:rPr lang="uk-UA" sz="2000" dirty="0">
                <a:solidFill>
                  <a:srgbClr val="FFFFFF"/>
                </a:solidFill>
              </a:rPr>
              <a:t>Стажування </a:t>
            </a:r>
            <a:r>
              <a:rPr lang="uk-UA" sz="2000" dirty="0" err="1">
                <a:solidFill>
                  <a:srgbClr val="FFFFFF"/>
                </a:solidFill>
              </a:rPr>
              <a:t>Х</a:t>
            </a:r>
            <a:r>
              <a:rPr lang="uk-UA" sz="2000" dirty="0">
                <a:solidFill>
                  <a:srgbClr val="FFFFFF"/>
                </a:solidFill>
              </a:rPr>
              <a:t> Стаж</a:t>
            </a:r>
          </a:p>
          <a:p>
            <a:r>
              <a:rPr lang="uk-UA" sz="2000" dirty="0">
                <a:solidFill>
                  <a:srgbClr val="FFFFFF"/>
                </a:solidFill>
              </a:rPr>
              <a:t>З якої причини ми можемо поїхати на стажування? Які типи стажу ви знаєте?</a:t>
            </a:r>
          </a:p>
          <a:p>
            <a:r>
              <a:rPr lang="uk-UA" sz="2000" dirty="0">
                <a:solidFill>
                  <a:srgbClr val="FFFFFF"/>
                </a:solidFill>
              </a:rPr>
              <a:t>Люди, яких професій часто їздять на стажування?</a:t>
            </a:r>
          </a:p>
          <a:p>
            <a:r>
              <a:rPr lang="uk-UA" sz="2000" dirty="0">
                <a:solidFill>
                  <a:srgbClr val="FFFFFF"/>
                </a:solidFill>
              </a:rPr>
              <a:t>Чому для деяких професій важливо їздити на стажування?</a:t>
            </a:r>
          </a:p>
          <a:p>
            <a:r>
              <a:rPr lang="uk-UA" sz="2000" dirty="0">
                <a:solidFill>
                  <a:srgbClr val="FFFFFF"/>
                </a:solidFill>
              </a:rPr>
              <a:t>Якими транспортними засобами ми можемо їхати на стажування? Який найкращий, найзручніший…?</a:t>
            </a:r>
          </a:p>
          <a:p>
            <a:r>
              <a:rPr lang="uk-UA" sz="2000" dirty="0">
                <a:solidFill>
                  <a:srgbClr val="FFFFFF"/>
                </a:solidFill>
              </a:rPr>
              <a:t>Що варто зробити перед поїздкою в Україну?</a:t>
            </a:r>
          </a:p>
          <a:p>
            <a:r>
              <a:rPr lang="uk-UA" sz="2000" dirty="0">
                <a:solidFill>
                  <a:srgbClr val="FFFFFF"/>
                </a:solidFill>
              </a:rPr>
              <a:t>У яке місто України ви б хотіли поїхати на стажування? Чому?</a:t>
            </a:r>
          </a:p>
          <a:p>
            <a:r>
              <a:rPr lang="uk-UA" sz="2000" dirty="0">
                <a:solidFill>
                  <a:srgbClr val="FFFFFF"/>
                </a:solidFill>
              </a:rPr>
              <a:t>Готель </a:t>
            </a:r>
            <a:r>
              <a:rPr lang="uk-UA" sz="2000" dirty="0" err="1">
                <a:solidFill>
                  <a:srgbClr val="FFFFFF"/>
                </a:solidFill>
              </a:rPr>
              <a:t>Х</a:t>
            </a:r>
            <a:r>
              <a:rPr lang="uk-UA" sz="2000" dirty="0">
                <a:solidFill>
                  <a:srgbClr val="FFFFFF"/>
                </a:solidFill>
              </a:rPr>
              <a:t> гуртожиток </a:t>
            </a:r>
            <a:r>
              <a:rPr lang="uk-UA" sz="2000" dirty="0" err="1">
                <a:solidFill>
                  <a:srgbClr val="FFFFFF"/>
                </a:solidFill>
              </a:rPr>
              <a:t>Х</a:t>
            </a:r>
            <a:r>
              <a:rPr lang="uk-UA" sz="2000" dirty="0">
                <a:solidFill>
                  <a:srgbClr val="FFFFFF"/>
                </a:solidFill>
              </a:rPr>
              <a:t> квартира – що на вашу думку краще?</a:t>
            </a:r>
          </a:p>
          <a:p>
            <a:endParaRPr lang="uk-UA" dirty="0">
              <a:solidFill>
                <a:srgbClr val="FFFFFF"/>
              </a:solidFill>
            </a:endParaRPr>
          </a:p>
          <a:p>
            <a:endParaRPr lang="uk-UA" dirty="0">
              <a:solidFill>
                <a:srgbClr val="FFFFFF"/>
              </a:solidFill>
            </a:endParaRPr>
          </a:p>
          <a:p>
            <a:endParaRPr lang="uk-UA" dirty="0">
              <a:solidFill>
                <a:srgbClr val="FFFFFF"/>
              </a:solidFill>
            </a:endParaRPr>
          </a:p>
          <a:p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40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93E1E-1F5C-AA45-AD43-9D13982E1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Давайте пригадаємо</a:t>
            </a:r>
            <a:br>
              <a:rPr lang="uk-UA" dirty="0"/>
            </a:br>
            <a:r>
              <a:rPr lang="uk-UA" dirty="0"/>
              <a:t>Тема: Вокзал. Аеропорт.</a:t>
            </a:r>
            <a:endParaRPr lang="cs-CZ" dirty="0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CD0ACB42-DE93-FC48-8FD6-BE2C420C0A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8369" y="1436170"/>
            <a:ext cx="10745575" cy="5033030"/>
          </a:xfrm>
        </p:spPr>
      </p:pic>
    </p:spTree>
    <p:extLst>
      <p:ext uri="{BB962C8B-B14F-4D97-AF65-F5344CB8AC3E}">
        <p14:creationId xmlns:p14="http://schemas.microsoft.com/office/powerpoint/2010/main" val="2895312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C95D3F-C52F-4F07-95D4-836E1078E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079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079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8860BCA5-DDFF-184A-BCD9-87080C8F8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43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89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8259C-88B7-D64C-BCB7-6CB6DBBB8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705904"/>
          </a:xfrm>
        </p:spPr>
        <p:txBody>
          <a:bodyPr/>
          <a:lstStyle/>
          <a:p>
            <a:pPr algn="ctr"/>
            <a:r>
              <a:rPr lang="uk-UA" dirty="0"/>
              <a:t>Приїзд у гуртожиток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489B3-1130-444E-B880-3916DE99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094704"/>
            <a:ext cx="11293200" cy="5653826"/>
          </a:xfrm>
        </p:spPr>
        <p:txBody>
          <a:bodyPr/>
          <a:lstStyle/>
          <a:p>
            <a:r>
              <a:rPr lang="uk-UA" dirty="0">
                <a:solidFill>
                  <a:srgbClr val="FFFFFF"/>
                </a:solidFill>
              </a:rPr>
              <a:t>Паспорт громадянина для виїзду за кордон</a:t>
            </a:r>
          </a:p>
          <a:p>
            <a:r>
              <a:rPr lang="uk-UA" dirty="0">
                <a:solidFill>
                  <a:srgbClr val="FFFFFF"/>
                </a:solidFill>
              </a:rPr>
              <a:t>Паспорт внутрішній</a:t>
            </a:r>
          </a:p>
          <a:p>
            <a:r>
              <a:rPr lang="uk-UA" dirty="0">
                <a:solidFill>
                  <a:srgbClr val="FFFFFF"/>
                </a:solidFill>
              </a:rPr>
              <a:t>Посвідчення студента – студентський квиток</a:t>
            </a:r>
          </a:p>
          <a:p>
            <a:r>
              <a:rPr lang="uk-UA" dirty="0">
                <a:solidFill>
                  <a:srgbClr val="FFFFFF"/>
                </a:solidFill>
              </a:rPr>
              <a:t>Фотографії 3х4</a:t>
            </a:r>
          </a:p>
          <a:p>
            <a:r>
              <a:rPr lang="uk-UA" dirty="0">
                <a:solidFill>
                  <a:srgbClr val="FFFFFF"/>
                </a:solidFill>
              </a:rPr>
              <a:t>Лист-підтвердження з університету</a:t>
            </a:r>
          </a:p>
          <a:p>
            <a:r>
              <a:rPr lang="uk-UA" dirty="0">
                <a:solidFill>
                  <a:srgbClr val="FFFFFF"/>
                </a:solidFill>
              </a:rPr>
              <a:t>Запрошення</a:t>
            </a:r>
          </a:p>
          <a:p>
            <a:r>
              <a:rPr lang="uk-UA" dirty="0">
                <a:solidFill>
                  <a:srgbClr val="FFFFFF"/>
                </a:solidFill>
              </a:rPr>
              <a:t>Чи ви знаєте, хто такий черговий або чергова? За що вони відповідають у гуртожитку?</a:t>
            </a:r>
          </a:p>
          <a:p>
            <a:r>
              <a:rPr lang="uk-UA" dirty="0">
                <a:solidFill>
                  <a:srgbClr val="FFFFFF"/>
                </a:solidFill>
              </a:rPr>
              <a:t>Які гуртожитки в Чехії?</a:t>
            </a:r>
          </a:p>
          <a:p>
            <a:r>
              <a:rPr lang="uk-UA" dirty="0">
                <a:solidFill>
                  <a:srgbClr val="FFFFFF"/>
                </a:solidFill>
              </a:rPr>
              <a:t>Яка інформація після приїзду для Вас важлива?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680261"/>
      </p:ext>
    </p:extLst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AnalogousFromRegularSeedRightStep">
      <a:dk1>
        <a:srgbClr val="000000"/>
      </a:dk1>
      <a:lt1>
        <a:srgbClr val="FFFFFF"/>
      </a:lt1>
      <a:dk2>
        <a:srgbClr val="321C1C"/>
      </a:dk2>
      <a:lt2>
        <a:srgbClr val="F2F0F3"/>
      </a:lt2>
      <a:accent1>
        <a:srgbClr val="59B420"/>
      </a:accent1>
      <a:accent2>
        <a:srgbClr val="15BB1A"/>
      </a:accent2>
      <a:accent3>
        <a:srgbClr val="21B764"/>
      </a:accent3>
      <a:accent4>
        <a:srgbClr val="14B59F"/>
      </a:accent4>
      <a:accent5>
        <a:srgbClr val="22ADE4"/>
      </a:accent5>
      <a:accent6>
        <a:srgbClr val="1850D5"/>
      </a:accent6>
      <a:hlink>
        <a:srgbClr val="954BC3"/>
      </a:hlink>
      <a:folHlink>
        <a:srgbClr val="7F7F7F"/>
      </a:folHlink>
    </a:clrScheme>
    <a:fontScheme name="Custom 3">
      <a:majorFont>
        <a:latin typeface="Source Sans Pro Light"/>
        <a:ea typeface=""/>
        <a:cs typeface=""/>
      </a:majorFont>
      <a:minorFont>
        <a:latin typeface="Source Sans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{5484DE29-0494-A643-81A0-620BCA079855}tf10001121</Template>
  <TotalTime>161</TotalTime>
  <Words>322</Words>
  <Application>Microsoft Macintosh PowerPoint</Application>
  <PresentationFormat>Širokoúhlá obrazovka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 Light</vt:lpstr>
      <vt:lpstr>Source Sans Pro</vt:lpstr>
      <vt:lpstr>Source Sans Pro Light</vt:lpstr>
      <vt:lpstr>Times New Roman</vt:lpstr>
      <vt:lpstr>ThinLineVTI</vt:lpstr>
      <vt:lpstr>Konverzační cvičení z ukrajinštiny IV   Розмовна практика IV</vt:lpstr>
      <vt:lpstr>Структура курсу</vt:lpstr>
      <vt:lpstr>Їдемо на стажування в Україну </vt:lpstr>
      <vt:lpstr>Давайте пригадаємо Тема: Вокзал. Аеропорт.</vt:lpstr>
      <vt:lpstr>Prezentace aplikace PowerPoint</vt:lpstr>
      <vt:lpstr>Приїзд у гуртожиток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Konverzační cvičení z ukrajinštiny IV   Розмовна практика IV</dc:title>
  <dc:creator>Krystyna Kuznietsova</dc:creator>
  <cp:lastModifiedBy>Krystyna Kuznietsova</cp:lastModifiedBy>
  <cp:revision>6</cp:revision>
  <dcterms:created xsi:type="dcterms:W3CDTF">2021-03-01T10:10:07Z</dcterms:created>
  <dcterms:modified xsi:type="dcterms:W3CDTF">2021-03-01T14:07:41Z</dcterms:modified>
</cp:coreProperties>
</file>