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95"/>
    <p:restoredTop sz="94687"/>
  </p:normalViewPr>
  <p:slideViewPr>
    <p:cSldViewPr snapToGrid="0" snapToObjects="1">
      <p:cViewPr varScale="1">
        <p:scale>
          <a:sx n="100" d="100"/>
          <a:sy n="100" d="100"/>
        </p:scale>
        <p:origin x="60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426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426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4/25/21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618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4/25/21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219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997973"/>
            <a:ext cx="8404122" cy="498495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4/25/21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232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4/25/21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455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4/25/21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515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1279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5383" y="2128684"/>
            <a:ext cx="5304417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28684"/>
            <a:ext cx="5219700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4/25/21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43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87" y="929148"/>
            <a:ext cx="10640005" cy="7615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4" y="1681163"/>
            <a:ext cx="5282192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5384" y="2505075"/>
            <a:ext cx="5282192" cy="342377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23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4/25/21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258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4/25/21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804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4/25/21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715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26" y="781665"/>
            <a:ext cx="4093599" cy="122345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8258" y="2315497"/>
            <a:ext cx="4093599" cy="35534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4/25/21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094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42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342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4/25/21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311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93126"/>
            <a:ext cx="10691265" cy="3636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2F3E8B1C-86EF-43CF-8304-249481088644}" type="datetimeFigureOut">
              <a:rPr lang="en-US" smtClean="0"/>
              <a:pPr/>
              <a:t>4/25/21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9395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8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1615912-4FB7-1B40-AB98-C1ABCC64C0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04552" y="871758"/>
            <a:ext cx="5825448" cy="3871143"/>
          </a:xfrm>
        </p:spPr>
        <p:txBody>
          <a:bodyPr>
            <a:normAutofit/>
          </a:bodyPr>
          <a:lstStyle/>
          <a:p>
            <a:r>
              <a:rPr lang="uk-UA"/>
              <a:t>Економіка. Економічні відносини.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7BC0107-5D29-EE40-8353-506F70058C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19964" y="4785543"/>
            <a:ext cx="5322013" cy="1005657"/>
          </a:xfrm>
        </p:spPr>
        <p:txBody>
          <a:bodyPr>
            <a:normAutofit/>
          </a:bodyPr>
          <a:lstStyle/>
          <a:p>
            <a:r>
              <a:rPr lang="uk-UA"/>
              <a:t>Розмовна практика </a:t>
            </a:r>
            <a:r>
              <a:rPr lang="cs-CZ"/>
              <a:t>IV</a:t>
            </a:r>
            <a:r>
              <a:rPr lang="uk-UA"/>
              <a:t> (весна 2021)</a:t>
            </a:r>
          </a:p>
          <a:p>
            <a:r>
              <a:rPr lang="uk-UA"/>
              <a:t>ІІ частина</a:t>
            </a:r>
          </a:p>
          <a:p>
            <a:endParaRPr lang="cs-CZ" dirty="0"/>
          </a:p>
        </p:txBody>
      </p:sp>
      <p:pic>
        <p:nvPicPr>
          <p:cNvPr id="47" name="Picture 3" descr="Graph">
            <a:extLst>
              <a:ext uri="{FF2B5EF4-FFF2-40B4-BE49-F238E27FC236}">
                <a16:creationId xmlns:a16="http://schemas.microsoft.com/office/drawing/2014/main" id="{E3B20878-353B-4097-8BB3-BBADA1B307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45" r="33411"/>
          <a:stretch/>
        </p:blipFill>
        <p:spPr>
          <a:xfrm>
            <a:off x="1" y="10"/>
            <a:ext cx="4876799" cy="6857989"/>
          </a:xfrm>
          <a:prstGeom prst="rect">
            <a:avLst/>
          </a:prstGeom>
        </p:spPr>
      </p:pic>
      <p:cxnSp>
        <p:nvCxnSpPr>
          <p:cNvPr id="48" name="Straight Connector 10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23776" y="723900"/>
            <a:ext cx="5706224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12">
            <a:extLst>
              <a:ext uri="{FF2B5EF4-FFF2-40B4-BE49-F238E27FC236}">
                <a16:creationId xmlns:a16="http://schemas.microsoft.com/office/drawing/2014/main" id="{2CF06E40-3ECB-4820-95B5-8A70B07D4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23776" y="6134100"/>
            <a:ext cx="566812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757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0109C1-B0DC-714E-BBFA-883221396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366" y="813085"/>
            <a:ext cx="10691265" cy="1371030"/>
          </a:xfrm>
        </p:spPr>
        <p:txBody>
          <a:bodyPr/>
          <a:lstStyle/>
          <a:p>
            <a:pPr algn="ctr"/>
            <a:r>
              <a:rPr lang="uk-UA" dirty="0"/>
              <a:t>Працевлаштування в Чехії та Україні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625291-FE3F-6743-9FD5-D38EFAD29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366" y="1498600"/>
            <a:ext cx="10691265" cy="5156200"/>
          </a:xfrm>
        </p:spPr>
        <p:txBody>
          <a:bodyPr>
            <a:normAutofit fontScale="92500" lnSpcReduction="10000"/>
          </a:bodyPr>
          <a:lstStyle/>
          <a:p>
            <a:r>
              <a:rPr lang="uk-UA" dirty="0"/>
              <a:t>Як ви думаєте, які відмінності у працевлаштуванні в Чехії та Україні?</a:t>
            </a:r>
          </a:p>
          <a:p>
            <a:r>
              <a:rPr lang="uk-UA" dirty="0"/>
              <a:t>Прочитайте текст про форми працевлаштування в Україні. Вивчіть нові слова. </a:t>
            </a:r>
          </a:p>
          <a:p>
            <a:r>
              <a:rPr lang="uk-UA" dirty="0"/>
              <a:t>Які розбіжності у працевлаштуванні в Чехії та Україні?</a:t>
            </a:r>
          </a:p>
          <a:p>
            <a:pPr marL="457200" indent="-457200">
              <a:buFont typeface="+mj-lt"/>
              <a:buAutoNum type="arabicPeriod"/>
            </a:pPr>
            <a:r>
              <a:rPr lang="uk-UA" dirty="0"/>
              <a:t>У кого найчастіше виникають проблеми в пошуку роботи?</a:t>
            </a:r>
          </a:p>
          <a:p>
            <a:pPr marL="457200" indent="-457200">
              <a:buFont typeface="+mj-lt"/>
              <a:buAutoNum type="arabicPeriod"/>
            </a:pPr>
            <a:r>
              <a:rPr lang="uk-UA" dirty="0"/>
              <a:t>Які, на вашу думку, найважливіші соціальні та економічні гарантії офіційного працевлаштування? Чому?</a:t>
            </a:r>
          </a:p>
          <a:p>
            <a:pPr marL="457200" indent="-457200">
              <a:buAutoNum type="arabicPeriod" startAt="3"/>
            </a:pPr>
            <a:r>
              <a:rPr lang="uk-UA" dirty="0"/>
              <a:t>Яким чином укладення трудового договору та запис у трудовій книжці захищають найманого працівника?</a:t>
            </a:r>
          </a:p>
          <a:p>
            <a:pPr marL="457200" indent="-457200">
              <a:buAutoNum type="arabicPeriod" startAt="3"/>
            </a:pPr>
            <a:r>
              <a:rPr lang="uk-UA" dirty="0"/>
              <a:t>Чому частина людей в Україні працює нелегально?</a:t>
            </a:r>
          </a:p>
          <a:p>
            <a:pPr marL="457200" indent="-457200">
              <a:buAutoNum type="arabicPeriod" startAt="3"/>
            </a:pPr>
            <a:r>
              <a:rPr lang="uk-UA" dirty="0"/>
              <a:t>У якому віці людина отримує право на пенсію?</a:t>
            </a:r>
          </a:p>
          <a:p>
            <a:pPr marL="457200" indent="-457200">
              <a:buAutoNum type="arabicPeriod" startAt="3"/>
            </a:pPr>
            <a:r>
              <a:rPr lang="uk-UA" dirty="0"/>
              <a:t>Як ви вважаєте, які вигоди та невигоди дистанційної роботи?</a:t>
            </a:r>
          </a:p>
          <a:p>
            <a:pPr marL="457200" indent="-457200">
              <a:buAutoNum type="arabicPeriod" startAt="3"/>
            </a:pPr>
            <a:r>
              <a:rPr lang="uk-UA" dirty="0"/>
              <a:t>Яку форму працевлаштування ви </a:t>
            </a:r>
            <a:r>
              <a:rPr lang="uk-UA" dirty="0" err="1"/>
              <a:t>оберете</a:t>
            </a:r>
            <a:r>
              <a:rPr lang="uk-UA" dirty="0"/>
              <a:t> для себе? Чому?</a:t>
            </a:r>
          </a:p>
          <a:p>
            <a:pPr marL="457200" indent="-457200">
              <a:buAutoNum type="arabicPeriod" startAt="3"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21221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FFFDE0C-10E6-D042-955C-BBEA1AA7C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1015765"/>
            <a:ext cx="3834074" cy="864072"/>
          </a:xfrm>
        </p:spPr>
        <p:txBody>
          <a:bodyPr>
            <a:normAutofit/>
          </a:bodyPr>
          <a:lstStyle/>
          <a:p>
            <a:r>
              <a:rPr lang="uk-UA" dirty="0"/>
              <a:t>Дискусія</a:t>
            </a:r>
            <a:endParaRPr lang="cs-CZ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EF1A8C6-8F60-4EF2-B4D7-A5A5E94F69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ek 4">
            <a:extLst>
              <a:ext uri="{FF2B5EF4-FFF2-40B4-BE49-F238E27FC236}">
                <a16:creationId xmlns:a16="http://schemas.microsoft.com/office/drawing/2014/main" id="{6A39C3D2-AFFE-7048-9F6B-3433BB221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933" y="3438101"/>
            <a:ext cx="3975241" cy="2205532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FA7545-B1E9-4446-8A7C-3BD9E2E11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7959" y="940624"/>
            <a:ext cx="6693941" cy="4994954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uk-UA" sz="2400" dirty="0"/>
              <a:t>Прочитайте твердження. Оберіть те, з яким погоджуєтесь або не погоджуєтесь та доведіть свою позицію.</a:t>
            </a:r>
          </a:p>
          <a:p>
            <a:pPr>
              <a:lnSpc>
                <a:spcPct val="110000"/>
              </a:lnSpc>
            </a:pPr>
            <a:r>
              <a:rPr lang="uk-UA" sz="2400" dirty="0"/>
              <a:t>Потрібно шукати роботу з офіційним працевлаштуванням.</a:t>
            </a:r>
          </a:p>
          <a:p>
            <a:pPr>
              <a:lnSpc>
                <a:spcPct val="110000"/>
              </a:lnSpc>
            </a:pPr>
            <a:r>
              <a:rPr lang="uk-UA" sz="2400" dirty="0"/>
              <a:t>Робота за контрактом є більш вигідною.</a:t>
            </a:r>
          </a:p>
          <a:p>
            <a:pPr>
              <a:lnSpc>
                <a:spcPct val="110000"/>
              </a:lnSpc>
            </a:pPr>
            <a:r>
              <a:rPr lang="uk-UA" sz="2400" dirty="0"/>
              <a:t>Неофіційне працевлаштування обмежує наші права.</a:t>
            </a:r>
          </a:p>
          <a:p>
            <a:pPr>
              <a:lnSpc>
                <a:spcPct val="110000"/>
              </a:lnSpc>
            </a:pPr>
            <a:r>
              <a:rPr lang="uk-UA" sz="2400" dirty="0"/>
              <a:t>Дистанційна (віддалена) робота – це найефективніша форма працевлаштування. </a:t>
            </a:r>
          </a:p>
          <a:p>
            <a:pPr>
              <a:lnSpc>
                <a:spcPct val="110000"/>
              </a:lnSpc>
            </a:pPr>
            <a:r>
              <a:rPr lang="uk-UA" sz="2400" dirty="0"/>
              <a:t>Дистанційна робота – це постійні ризики.</a:t>
            </a:r>
            <a:endParaRPr lang="cs-CZ" sz="24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D9760AA-CA3F-4C65-B688-B44307731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958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660EB578-C970-4186-B93C-45851BBC6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4ECC60F-C9C0-5B49-B938-B6AE4008A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846" y="860615"/>
            <a:ext cx="5922279" cy="127298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uk-UA" b="1" dirty="0">
                <a:solidFill>
                  <a:schemeClr val="accent5">
                    <a:lumMod val="75000"/>
                  </a:schemeClr>
                </a:solidFill>
              </a:rPr>
              <a:t>Співбесіда</a:t>
            </a:r>
            <a:br>
              <a:rPr lang="uk-UA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uk-UA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Дискусія</a:t>
            </a:r>
            <a:endParaRPr lang="cs-CZ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5179B19-B331-B549-9DDF-6E5CE75E6E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810" r="30004" b="1"/>
          <a:stretch/>
        </p:blipFill>
        <p:spPr>
          <a:xfrm>
            <a:off x="20" y="-17929"/>
            <a:ext cx="4876780" cy="6875929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DF57B02-07BB-407B-BB36-06D9C64A6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5000" y="738013"/>
            <a:ext cx="5676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BBB7D2-4D8F-1A46-B388-DF69291FF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3018" y="2283017"/>
            <a:ext cx="6005933" cy="3863783"/>
          </a:xfrm>
        </p:spPr>
        <p:txBody>
          <a:bodyPr>
            <a:normAutofit/>
          </a:bodyPr>
          <a:lstStyle/>
          <a:p>
            <a:r>
              <a:rPr lang="uk-UA" dirty="0">
                <a:solidFill>
                  <a:schemeClr val="accent5">
                    <a:lumMod val="50000"/>
                  </a:schemeClr>
                </a:solidFill>
              </a:rPr>
              <a:t>Підготовка до співбесіди</a:t>
            </a:r>
          </a:p>
          <a:p>
            <a:r>
              <a:rPr lang="uk-UA" dirty="0">
                <a:solidFill>
                  <a:schemeClr val="accent5">
                    <a:lumMod val="75000"/>
                  </a:schemeClr>
                </a:solidFill>
              </a:rPr>
              <a:t>Зовнішній вигляд</a:t>
            </a:r>
          </a:p>
          <a:p>
            <a:r>
              <a:rPr lang="uk-UA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Що продемонструвати</a:t>
            </a:r>
          </a:p>
          <a:p>
            <a:r>
              <a:rPr lang="uk-UA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Як розповідати про себе</a:t>
            </a:r>
          </a:p>
          <a:p>
            <a:r>
              <a:rPr lang="uk-UA" dirty="0">
                <a:solidFill>
                  <a:schemeClr val="accent4">
                    <a:lumMod val="75000"/>
                  </a:schemeClr>
                </a:solidFill>
              </a:rPr>
              <a:t>Що і як сказати про себе</a:t>
            </a:r>
          </a:p>
          <a:p>
            <a:r>
              <a:rPr lang="uk-UA" dirty="0">
                <a:solidFill>
                  <a:schemeClr val="accent4">
                    <a:lumMod val="50000"/>
                  </a:schemeClr>
                </a:solidFill>
              </a:rPr>
              <a:t>Помилки під час співбесіди</a:t>
            </a:r>
          </a:p>
          <a:p>
            <a:r>
              <a:rPr lang="uk-UA" dirty="0">
                <a:solidFill>
                  <a:schemeClr val="accent3">
                    <a:lumMod val="50000"/>
                  </a:schemeClr>
                </a:solidFill>
              </a:rPr>
              <a:t>Некоректні питання</a:t>
            </a:r>
          </a:p>
          <a:p>
            <a:endParaRPr lang="cs-CZ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6855964-C920-48EB-8804-74291211C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5000" y="6134100"/>
            <a:ext cx="5676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2512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3214A9-0C08-6C4B-81CA-05C2BC1B9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335" y="788746"/>
            <a:ext cx="10691265" cy="665404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Чеські фірми в Україні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230620-3549-5247-A8AC-97CF549C2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900" y="1320800"/>
            <a:ext cx="10691265" cy="5537200"/>
          </a:xfrm>
        </p:spPr>
        <p:txBody>
          <a:bodyPr>
            <a:normAutofit/>
          </a:bodyPr>
          <a:lstStyle/>
          <a:p>
            <a:r>
              <a:rPr lang="uk-UA" sz="1700" dirty="0" err="1"/>
              <a:t>CzechTrade</a:t>
            </a:r>
            <a:r>
              <a:rPr lang="uk-UA" sz="1700" dirty="0"/>
              <a:t> – це урядове агентство Чеської Республіки з питань                                                     підтримки торгівлі. Головним завданням організації  є сприяння 			         розвитку міжнародної торгівлі і співпраці між чеськими й іноземними 			    компаніями та підприємцями. Агентство виступає офіційним 				      партнером, який допоможе знайти чеських виробників і постачальників  		         потрібної кваліфікації.</a:t>
            </a:r>
          </a:p>
          <a:p>
            <a:pPr algn="just" fontAlgn="base"/>
            <a:r>
              <a:rPr lang="uk-UA" sz="1700" dirty="0"/>
              <a:t>Компанія </a:t>
            </a:r>
            <a:r>
              <a:rPr lang="uk-UA" sz="1700" dirty="0" err="1"/>
              <a:t>Skoda</a:t>
            </a:r>
            <a:r>
              <a:rPr lang="uk-UA" sz="1700" dirty="0"/>
              <a:t> </a:t>
            </a:r>
            <a:r>
              <a:rPr lang="uk-UA" sz="1700" dirty="0" err="1"/>
              <a:t>Transportation</a:t>
            </a:r>
            <a:r>
              <a:rPr lang="uk-UA" sz="1700" dirty="0"/>
              <a:t> відкрила своє перше представництво в Україні. Офіс в м. Дніпро буде займатися проектами залізничного та громадського транспорту для материнської компанії, що знаходиться в Чеській Республіці. Діяльність представництва </a:t>
            </a:r>
            <a:r>
              <a:rPr lang="uk-UA" sz="1700" dirty="0" err="1"/>
              <a:t>Skoda</a:t>
            </a:r>
            <a:r>
              <a:rPr lang="uk-UA" sz="1700" dirty="0"/>
              <a:t> </a:t>
            </a:r>
            <a:r>
              <a:rPr lang="uk-UA" sz="1700" dirty="0" err="1"/>
              <a:t>Transportation</a:t>
            </a:r>
            <a:r>
              <a:rPr lang="uk-UA" sz="1700" dirty="0"/>
              <a:t> може сприяти залученню інвестицій, при реалізації в регіоні та Україні в цілому інфраструктурних транспортних проектів. «Наша мета – щоб </a:t>
            </a:r>
            <a:r>
              <a:rPr lang="uk-UA" sz="1700" dirty="0" err="1"/>
              <a:t>Skoda</a:t>
            </a:r>
            <a:r>
              <a:rPr lang="uk-UA" sz="1700" dirty="0"/>
              <a:t> повернулася в Україну м. Дніпро – невипадковий вибір. У міста є 			величезний потенціал», – заявив директор по персоналу </a:t>
            </a:r>
            <a:r>
              <a:rPr lang="uk-UA" sz="1700" dirty="0" err="1"/>
              <a:t>Skoda</a:t>
            </a:r>
            <a:r>
              <a:rPr lang="uk-UA" sz="1700" dirty="0"/>
              <a:t> </a:t>
            </a:r>
            <a:r>
              <a:rPr lang="uk-UA" sz="1700" dirty="0" err="1"/>
              <a:t>Transportation</a:t>
            </a:r>
            <a:r>
              <a:rPr lang="uk-UA" sz="1700" dirty="0"/>
              <a:t> 			</a:t>
            </a:r>
            <a:r>
              <a:rPr lang="uk-UA" sz="1700" dirty="0" err="1"/>
              <a:t>Тесарж</a:t>
            </a:r>
            <a:r>
              <a:rPr lang="uk-UA" sz="1700" dirty="0"/>
              <a:t> </a:t>
            </a:r>
            <a:r>
              <a:rPr lang="uk-UA" sz="1700" dirty="0" err="1"/>
              <a:t>Люмір</a:t>
            </a:r>
            <a:r>
              <a:rPr lang="uk-UA" sz="1700" dirty="0"/>
              <a:t>. Кілька років тому активно велися переговори зі </a:t>
            </a:r>
            <a:r>
              <a:rPr lang="uk-UA" sz="1700" dirty="0" err="1"/>
              <a:t>Skoda</a:t>
            </a:r>
            <a:r>
              <a:rPr lang="uk-UA" sz="1700" dirty="0"/>
              <a:t> 				</a:t>
            </a:r>
            <a:r>
              <a:rPr lang="uk-UA" sz="1700" dirty="0" err="1"/>
              <a:t>Transportation</a:t>
            </a:r>
            <a:r>
              <a:rPr lang="uk-UA" sz="1700" dirty="0"/>
              <a:t> про створення спільного виробництва тягового рухомого 				складу в Україні. У жовтні поточного року керівник «Укрзалізниці» Євген 				Кравцов заявляв, що не виключає співпраці з чеською компанією з питань поставок локомотивів для України.</a:t>
            </a:r>
          </a:p>
          <a:p>
            <a:pPr algn="just" fontAlgn="base"/>
            <a:endParaRPr lang="uk-UA" dirty="0"/>
          </a:p>
          <a:p>
            <a:pPr algn="just" fontAlgn="base"/>
            <a:endParaRPr lang="uk-UA" dirty="0"/>
          </a:p>
          <a:p>
            <a:pPr algn="just" fontAlgn="base"/>
            <a:endParaRPr lang="uk-UA" dirty="0"/>
          </a:p>
          <a:p>
            <a:pPr algn="just" fontAlgn="base"/>
            <a:endParaRPr lang="uk-UA" dirty="0"/>
          </a:p>
          <a:p>
            <a:pPr algn="just"/>
            <a:endParaRPr lang="uk-UA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79DA406-6740-504C-B915-35CAB7042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39101"/>
            <a:ext cx="3382013" cy="131683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84C5FF6-95B2-E84D-8B84-9115B870A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3016" y="1587500"/>
            <a:ext cx="3701492" cy="173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444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9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0CF57FB-90AC-4242-AECC-4A9675627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3751" y="723894"/>
            <a:ext cx="3619697" cy="2002117"/>
          </a:xfrm>
        </p:spPr>
        <p:txBody>
          <a:bodyPr>
            <a:normAutofit/>
          </a:bodyPr>
          <a:lstStyle/>
          <a:p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Чеські фірми в Україні</a:t>
            </a:r>
            <a:endParaRPr lang="cs-CZ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Obrázek 4" descr="Obsah obrázku osoba, pracovní, pracovní stůl&#10;&#10;Popis byl vytvořen automaticky">
            <a:extLst>
              <a:ext uri="{FF2B5EF4-FFF2-40B4-BE49-F238E27FC236}">
                <a16:creationId xmlns:a16="http://schemas.microsoft.com/office/drawing/2014/main" id="{3FB99953-52BF-3C41-8C66-E24FECAACB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18" r="29682"/>
          <a:stretch/>
        </p:blipFill>
        <p:spPr>
          <a:xfrm>
            <a:off x="20" y="10"/>
            <a:ext cx="7315180" cy="6857984"/>
          </a:xfrm>
          <a:prstGeom prst="rect">
            <a:avLst/>
          </a:prstGeom>
        </p:spPr>
      </p:pic>
      <p:cxnSp>
        <p:nvCxnSpPr>
          <p:cNvPr id="21" name="Straight Connector 11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153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077F5E-1414-BF4E-A6CB-C6150B05D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9700" y="2209800"/>
            <a:ext cx="4165600" cy="464819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uk-UA" sz="1600" dirty="0">
                <a:solidFill>
                  <a:schemeClr val="accent1">
                    <a:lumMod val="75000"/>
                  </a:schemeClr>
                </a:solidFill>
              </a:rPr>
              <a:t>Як ви думаєте, які чеські фірми ще можуть бути зацікавлені в тому, щоб відкрити свою діяльність в Україні? Чому?</a:t>
            </a:r>
          </a:p>
          <a:p>
            <a:pPr>
              <a:lnSpc>
                <a:spcPct val="110000"/>
              </a:lnSpc>
            </a:pPr>
            <a:r>
              <a:rPr lang="uk-UA" sz="1600" dirty="0">
                <a:solidFill>
                  <a:schemeClr val="accent1">
                    <a:lumMod val="75000"/>
                  </a:schemeClr>
                </a:solidFill>
              </a:rPr>
              <a:t>Якби ви мали власну фірму в Чехії, чи наважились би ви прийти на ринок України? Чому?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uk-UA" sz="1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__________________________</a:t>
            </a:r>
          </a:p>
          <a:p>
            <a:pPr>
              <a:lnSpc>
                <a:spcPct val="110000"/>
              </a:lnSpc>
            </a:pPr>
            <a:r>
              <a:rPr lang="uk-UA" sz="1600" dirty="0">
                <a:solidFill>
                  <a:schemeClr val="accent3"/>
                </a:solidFill>
              </a:rPr>
              <a:t>Що краще – бути працевлаштованим чи підприємцем? Чому?</a:t>
            </a:r>
          </a:p>
          <a:p>
            <a:pPr>
              <a:lnSpc>
                <a:spcPct val="110000"/>
              </a:lnSpc>
            </a:pPr>
            <a:r>
              <a:rPr lang="uk-UA" sz="1600" dirty="0">
                <a:solidFill>
                  <a:schemeClr val="accent3"/>
                </a:solidFill>
              </a:rPr>
              <a:t>Які вигоди та невигоди підприємницької діяльності по відношенню до працевлаштування?</a:t>
            </a:r>
          </a:p>
        </p:txBody>
      </p:sp>
    </p:spTree>
    <p:extLst>
      <p:ext uri="{BB962C8B-B14F-4D97-AF65-F5344CB8AC3E}">
        <p14:creationId xmlns:p14="http://schemas.microsoft.com/office/powerpoint/2010/main" val="605188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 descr="Obsah obrázku mapa&#10;&#10;Popis byl vytvořen automaticky">
            <a:extLst>
              <a:ext uri="{FF2B5EF4-FFF2-40B4-BE49-F238E27FC236}">
                <a16:creationId xmlns:a16="http://schemas.microsoft.com/office/drawing/2014/main" id="{D735FCA1-9E71-CC42-87AF-A68BB6D52E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945" b="505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12349FF-7742-42ED-ADF3-238B5DDD1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4237318"/>
            <a:ext cx="12188952" cy="2620682"/>
          </a:xfrm>
          <a:prstGeom prst="rect">
            <a:avLst/>
          </a:prstGeom>
          <a:gradFill>
            <a:gsLst>
              <a:gs pos="42000">
                <a:srgbClr val="000000">
                  <a:alpha val="14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31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5A0A97D-3FC0-4641-B5DF-5545FB972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926" y="5921935"/>
            <a:ext cx="10696574" cy="7709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uk-UA" dirty="0">
                <a:solidFill>
                  <a:srgbClr val="FFFFFF"/>
                </a:solidFill>
              </a:rPr>
              <a:t>Як представити чеську республіку?</a:t>
            </a:r>
          </a:p>
        </p:txBody>
      </p:sp>
    </p:spTree>
    <p:extLst>
      <p:ext uri="{BB962C8B-B14F-4D97-AF65-F5344CB8AC3E}">
        <p14:creationId xmlns:p14="http://schemas.microsoft.com/office/powerpoint/2010/main" val="539468709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AnalogousFromDarkSeedLeftStep">
      <a:dk1>
        <a:srgbClr val="000000"/>
      </a:dk1>
      <a:lt1>
        <a:srgbClr val="FFFFFF"/>
      </a:lt1>
      <a:dk2>
        <a:srgbClr val="3E3423"/>
      </a:dk2>
      <a:lt2>
        <a:srgbClr val="E7E2E8"/>
      </a:lt2>
      <a:accent1>
        <a:srgbClr val="33B822"/>
      </a:accent1>
      <a:accent2>
        <a:srgbClr val="69B415"/>
      </a:accent2>
      <a:accent3>
        <a:srgbClr val="9FA61F"/>
      </a:accent3>
      <a:accent4>
        <a:srgbClr val="D38F19"/>
      </a:accent4>
      <a:accent5>
        <a:srgbClr val="E5542B"/>
      </a:accent5>
      <a:accent6>
        <a:srgbClr val="D3193E"/>
      </a:accent6>
      <a:hlink>
        <a:srgbClr val="BB6D3C"/>
      </a:hlink>
      <a:folHlink>
        <a:srgbClr val="7F7F7F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498</Words>
  <Application>Microsoft Macintosh PowerPoint</Application>
  <PresentationFormat>Širokoúhlá obrazovka</PresentationFormat>
  <Paragraphs>42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Calisto MT</vt:lpstr>
      <vt:lpstr>Univers Condensed</vt:lpstr>
      <vt:lpstr>ChronicleVTI</vt:lpstr>
      <vt:lpstr>Економіка. Економічні відносини.</vt:lpstr>
      <vt:lpstr>Працевлаштування в Чехії та Україні</vt:lpstr>
      <vt:lpstr>Дискусія</vt:lpstr>
      <vt:lpstr>Співбесіда Дискусія</vt:lpstr>
      <vt:lpstr>Чеські фірми в Україні</vt:lpstr>
      <vt:lpstr>Чеські фірми в Україні</vt:lpstr>
      <vt:lpstr>Як представити чеську республіку?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Економіка. Економічні відносини.</dc:title>
  <dc:creator>Krystyna Kuznietsova</dc:creator>
  <cp:lastModifiedBy>Krystyna Kuznietsova</cp:lastModifiedBy>
  <cp:revision>7</cp:revision>
  <dcterms:created xsi:type="dcterms:W3CDTF">2021-04-25T12:02:31Z</dcterms:created>
  <dcterms:modified xsi:type="dcterms:W3CDTF">2021-04-25T13:11:17Z</dcterms:modified>
</cp:coreProperties>
</file>