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 id="289" r:id="rId36"/>
    <p:sldId id="290"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snapToObjects="1">
      <p:cViewPr varScale="1">
        <p:scale>
          <a:sx n="99" d="100"/>
          <a:sy n="99" d="100"/>
        </p:scale>
        <p:origin x="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AF86C-CB33-4C1C-AA74-07329A34769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B887458-C89D-4F12-9822-79AE8270C891}">
      <dgm:prSet/>
      <dgm:spPr/>
      <dgm:t>
        <a:bodyPr/>
        <a:lstStyle/>
        <a:p>
          <a:r>
            <a:rPr lang="uk-UA" dirty="0"/>
            <a:t>Валер’ян Підмогильний – «Невеличка драма» - </a:t>
          </a:r>
          <a:r>
            <a:rPr lang="uk-UA" dirty="0">
              <a:highlight>
                <a:srgbClr val="FFFF00"/>
              </a:highlight>
            </a:rPr>
            <a:t>Максим</a:t>
          </a:r>
          <a:endParaRPr lang="en-US" dirty="0">
            <a:highlight>
              <a:srgbClr val="FFFF00"/>
            </a:highlight>
          </a:endParaRPr>
        </a:p>
      </dgm:t>
    </dgm:pt>
    <dgm:pt modelId="{E08004C5-F370-46A7-9F8C-6C6FA07EF359}" type="parTrans" cxnId="{555EDAAA-7054-4BC2-AF9B-014CD876A4A5}">
      <dgm:prSet/>
      <dgm:spPr/>
      <dgm:t>
        <a:bodyPr/>
        <a:lstStyle/>
        <a:p>
          <a:endParaRPr lang="en-US"/>
        </a:p>
      </dgm:t>
    </dgm:pt>
    <dgm:pt modelId="{6C2D0714-4EA7-4154-8C82-CD5F5F6C1634}" type="sibTrans" cxnId="{555EDAAA-7054-4BC2-AF9B-014CD876A4A5}">
      <dgm:prSet/>
      <dgm:spPr/>
      <dgm:t>
        <a:bodyPr/>
        <a:lstStyle/>
        <a:p>
          <a:endParaRPr lang="en-US"/>
        </a:p>
      </dgm:t>
    </dgm:pt>
    <dgm:pt modelId="{9DB339FE-536F-410E-9AC8-4058C2448892}">
      <dgm:prSet/>
      <dgm:spPr/>
      <dgm:t>
        <a:bodyPr/>
        <a:lstStyle/>
        <a:p>
          <a:r>
            <a:rPr lang="uk-UA"/>
            <a:t>Гнат Михайличенко – 5 новел </a:t>
          </a:r>
          <a:endParaRPr lang="en-US"/>
        </a:p>
      </dgm:t>
    </dgm:pt>
    <dgm:pt modelId="{F79C5ED9-CB8B-4E3D-93A5-30D08684559F}" type="parTrans" cxnId="{93441763-6AD3-435E-8363-7EDB9F5644E4}">
      <dgm:prSet/>
      <dgm:spPr/>
      <dgm:t>
        <a:bodyPr/>
        <a:lstStyle/>
        <a:p>
          <a:endParaRPr lang="en-US"/>
        </a:p>
      </dgm:t>
    </dgm:pt>
    <dgm:pt modelId="{EF3866F4-80E0-4CC8-BA25-6117CEFCE311}" type="sibTrans" cxnId="{93441763-6AD3-435E-8363-7EDB9F5644E4}">
      <dgm:prSet/>
      <dgm:spPr/>
      <dgm:t>
        <a:bodyPr/>
        <a:lstStyle/>
        <a:p>
          <a:endParaRPr lang="en-US"/>
        </a:p>
      </dgm:t>
    </dgm:pt>
    <dgm:pt modelId="{A02C7D4D-8BED-408F-89ED-B0EA3944EBB6}">
      <dgm:prSet/>
      <dgm:spPr/>
      <dgm:t>
        <a:bodyPr/>
        <a:lstStyle/>
        <a:p>
          <a:r>
            <a:rPr lang="uk-UA" dirty="0"/>
            <a:t>Юрій Яновський - «</a:t>
          </a:r>
          <a:r>
            <a:rPr lang="ru-RU" dirty="0" err="1"/>
            <a:t>Чотири</a:t>
          </a:r>
          <a:r>
            <a:rPr lang="ru-RU" dirty="0"/>
            <a:t> </a:t>
          </a:r>
          <a:r>
            <a:rPr lang="ru-RU" dirty="0" err="1"/>
            <a:t>шаблі</a:t>
          </a:r>
          <a:r>
            <a:rPr lang="ru-RU" dirty="0"/>
            <a:t>» - Бара</a:t>
          </a:r>
          <a:endParaRPr lang="en-US" dirty="0"/>
        </a:p>
      </dgm:t>
    </dgm:pt>
    <dgm:pt modelId="{0777956B-572F-45DF-881B-0F822C1E5F4D}" type="parTrans" cxnId="{22989F69-BD4B-47E6-8927-7E63310931BD}">
      <dgm:prSet/>
      <dgm:spPr/>
      <dgm:t>
        <a:bodyPr/>
        <a:lstStyle/>
        <a:p>
          <a:endParaRPr lang="en-US"/>
        </a:p>
      </dgm:t>
    </dgm:pt>
    <dgm:pt modelId="{87BACBDF-FD74-4FBE-8710-40102C07066A}" type="sibTrans" cxnId="{22989F69-BD4B-47E6-8927-7E63310931BD}">
      <dgm:prSet/>
      <dgm:spPr/>
      <dgm:t>
        <a:bodyPr/>
        <a:lstStyle/>
        <a:p>
          <a:endParaRPr lang="en-US"/>
        </a:p>
      </dgm:t>
    </dgm:pt>
    <dgm:pt modelId="{10EE6996-7FB8-4E9E-B3DB-813D99701091}">
      <dgm:prSet/>
      <dgm:spPr/>
      <dgm:t>
        <a:bodyPr/>
        <a:lstStyle/>
        <a:p>
          <a:r>
            <a:rPr lang="uk-UA" dirty="0"/>
            <a:t>Віктор </a:t>
          </a:r>
          <a:r>
            <a:rPr lang="uk-UA" dirty="0" err="1"/>
            <a:t>Домонтович</a:t>
          </a:r>
          <a:r>
            <a:rPr lang="cs-CZ" dirty="0"/>
            <a:t> – </a:t>
          </a:r>
          <a:r>
            <a:rPr lang="uk-UA" dirty="0"/>
            <a:t>«</a:t>
          </a:r>
          <a:r>
            <a:rPr lang="ru-RU" dirty="0" err="1"/>
            <a:t>Дівчина</a:t>
          </a:r>
          <a:r>
            <a:rPr lang="ru-RU" dirty="0"/>
            <a:t> з </a:t>
          </a:r>
          <a:r>
            <a:rPr lang="ru-RU" dirty="0" err="1"/>
            <a:t>ведмедиком</a:t>
          </a:r>
          <a:r>
            <a:rPr lang="ru-RU" dirty="0"/>
            <a:t>» - </a:t>
          </a:r>
          <a:r>
            <a:rPr lang="ru-RU" dirty="0">
              <a:highlight>
                <a:srgbClr val="FFFF00"/>
              </a:highlight>
            </a:rPr>
            <a:t>Павлина</a:t>
          </a:r>
          <a:endParaRPr lang="en-US" dirty="0">
            <a:highlight>
              <a:srgbClr val="FFFF00"/>
            </a:highlight>
          </a:endParaRPr>
        </a:p>
      </dgm:t>
    </dgm:pt>
    <dgm:pt modelId="{38932472-C43C-4119-8D4A-4B732C24E92B}" type="parTrans" cxnId="{740ABBA7-8EF6-4F81-8655-B90D8B5D11EC}">
      <dgm:prSet/>
      <dgm:spPr/>
      <dgm:t>
        <a:bodyPr/>
        <a:lstStyle/>
        <a:p>
          <a:endParaRPr lang="en-US"/>
        </a:p>
      </dgm:t>
    </dgm:pt>
    <dgm:pt modelId="{6AA4A4B6-7E1E-4D7D-A767-BBD8E9336859}" type="sibTrans" cxnId="{740ABBA7-8EF6-4F81-8655-B90D8B5D11EC}">
      <dgm:prSet/>
      <dgm:spPr/>
      <dgm:t>
        <a:bodyPr/>
        <a:lstStyle/>
        <a:p>
          <a:endParaRPr lang="en-US"/>
        </a:p>
      </dgm:t>
    </dgm:pt>
    <dgm:pt modelId="{60283F68-94C4-49D6-98A0-29C33692537C}">
      <dgm:prSet/>
      <dgm:spPr/>
      <dgm:t>
        <a:bodyPr/>
        <a:lstStyle/>
        <a:p>
          <a:r>
            <a:rPr lang="uk-UA" dirty="0"/>
            <a:t>Олександр Довженко – </a:t>
          </a:r>
          <a:endParaRPr lang="en-US" dirty="0">
            <a:highlight>
              <a:srgbClr val="FFFF00"/>
            </a:highlight>
          </a:endParaRPr>
        </a:p>
      </dgm:t>
    </dgm:pt>
    <dgm:pt modelId="{C3140E39-06E4-43A7-A273-3AA075A90D19}" type="parTrans" cxnId="{9D8E5FCF-8673-4504-9A1F-7054F1F149D8}">
      <dgm:prSet/>
      <dgm:spPr/>
      <dgm:t>
        <a:bodyPr/>
        <a:lstStyle/>
        <a:p>
          <a:endParaRPr lang="en-US"/>
        </a:p>
      </dgm:t>
    </dgm:pt>
    <dgm:pt modelId="{A7DDF5AA-ACB8-4EAA-B1F1-74587E02D37C}" type="sibTrans" cxnId="{9D8E5FCF-8673-4504-9A1F-7054F1F149D8}">
      <dgm:prSet/>
      <dgm:spPr/>
      <dgm:t>
        <a:bodyPr/>
        <a:lstStyle/>
        <a:p>
          <a:endParaRPr lang="en-US"/>
        </a:p>
      </dgm:t>
    </dgm:pt>
    <dgm:pt modelId="{D037435E-F33B-5941-9BCB-2B69B541A91C}" type="pres">
      <dgm:prSet presAssocID="{A8CAF86C-CB33-4C1C-AA74-07329A347693}" presName="vert0" presStyleCnt="0">
        <dgm:presLayoutVars>
          <dgm:dir/>
          <dgm:animOne val="branch"/>
          <dgm:animLvl val="lvl"/>
        </dgm:presLayoutVars>
      </dgm:prSet>
      <dgm:spPr/>
    </dgm:pt>
    <dgm:pt modelId="{AB91495E-242E-A84E-861E-918C729099F4}" type="pres">
      <dgm:prSet presAssocID="{AB887458-C89D-4F12-9822-79AE8270C891}" presName="thickLine" presStyleLbl="alignNode1" presStyleIdx="0" presStyleCnt="5"/>
      <dgm:spPr/>
    </dgm:pt>
    <dgm:pt modelId="{F2E2A8DD-9BEA-A14D-BAC6-F425A96858CC}" type="pres">
      <dgm:prSet presAssocID="{AB887458-C89D-4F12-9822-79AE8270C891}" presName="horz1" presStyleCnt="0"/>
      <dgm:spPr/>
    </dgm:pt>
    <dgm:pt modelId="{4C076336-A51E-8247-BED8-0F90266CABE2}" type="pres">
      <dgm:prSet presAssocID="{AB887458-C89D-4F12-9822-79AE8270C891}" presName="tx1" presStyleLbl="revTx" presStyleIdx="0" presStyleCnt="5"/>
      <dgm:spPr/>
    </dgm:pt>
    <dgm:pt modelId="{ADAB5AC0-1C07-CF42-A405-CCA56346428E}" type="pres">
      <dgm:prSet presAssocID="{AB887458-C89D-4F12-9822-79AE8270C891}" presName="vert1" presStyleCnt="0"/>
      <dgm:spPr/>
    </dgm:pt>
    <dgm:pt modelId="{8E1672EF-13F9-4548-8D94-047FF080A395}" type="pres">
      <dgm:prSet presAssocID="{9DB339FE-536F-410E-9AC8-4058C2448892}" presName="thickLine" presStyleLbl="alignNode1" presStyleIdx="1" presStyleCnt="5"/>
      <dgm:spPr/>
    </dgm:pt>
    <dgm:pt modelId="{DEDAC0FB-FF46-6C47-AE58-E002734B9897}" type="pres">
      <dgm:prSet presAssocID="{9DB339FE-536F-410E-9AC8-4058C2448892}" presName="horz1" presStyleCnt="0"/>
      <dgm:spPr/>
    </dgm:pt>
    <dgm:pt modelId="{5B62E8D5-B89C-9C44-9BE8-11B7D4026D9B}" type="pres">
      <dgm:prSet presAssocID="{9DB339FE-536F-410E-9AC8-4058C2448892}" presName="tx1" presStyleLbl="revTx" presStyleIdx="1" presStyleCnt="5"/>
      <dgm:spPr/>
    </dgm:pt>
    <dgm:pt modelId="{010BE92A-5196-DF4F-9ECE-F334DD54A68E}" type="pres">
      <dgm:prSet presAssocID="{9DB339FE-536F-410E-9AC8-4058C2448892}" presName="vert1" presStyleCnt="0"/>
      <dgm:spPr/>
    </dgm:pt>
    <dgm:pt modelId="{19F4B763-AC3A-8F42-83AB-AE4841BE43C8}" type="pres">
      <dgm:prSet presAssocID="{A02C7D4D-8BED-408F-89ED-B0EA3944EBB6}" presName="thickLine" presStyleLbl="alignNode1" presStyleIdx="2" presStyleCnt="5"/>
      <dgm:spPr/>
    </dgm:pt>
    <dgm:pt modelId="{60E5FF18-4DAB-8A4A-A466-3EF9C447FDCE}" type="pres">
      <dgm:prSet presAssocID="{A02C7D4D-8BED-408F-89ED-B0EA3944EBB6}" presName="horz1" presStyleCnt="0"/>
      <dgm:spPr/>
    </dgm:pt>
    <dgm:pt modelId="{DBDF5A4F-30E2-E54A-BF0F-27BA76444B12}" type="pres">
      <dgm:prSet presAssocID="{A02C7D4D-8BED-408F-89ED-B0EA3944EBB6}" presName="tx1" presStyleLbl="revTx" presStyleIdx="2" presStyleCnt="5"/>
      <dgm:spPr/>
    </dgm:pt>
    <dgm:pt modelId="{54A713AC-3395-F040-9252-10F346EE2A8A}" type="pres">
      <dgm:prSet presAssocID="{A02C7D4D-8BED-408F-89ED-B0EA3944EBB6}" presName="vert1" presStyleCnt="0"/>
      <dgm:spPr/>
    </dgm:pt>
    <dgm:pt modelId="{EAAA7C63-2690-F548-9106-9E105AF78161}" type="pres">
      <dgm:prSet presAssocID="{10EE6996-7FB8-4E9E-B3DB-813D99701091}" presName="thickLine" presStyleLbl="alignNode1" presStyleIdx="3" presStyleCnt="5"/>
      <dgm:spPr/>
    </dgm:pt>
    <dgm:pt modelId="{16B90765-E222-2B44-B4E8-3607C843FB5A}" type="pres">
      <dgm:prSet presAssocID="{10EE6996-7FB8-4E9E-B3DB-813D99701091}" presName="horz1" presStyleCnt="0"/>
      <dgm:spPr/>
    </dgm:pt>
    <dgm:pt modelId="{FEB115CC-4BCB-A545-8569-7BF50F676CC0}" type="pres">
      <dgm:prSet presAssocID="{10EE6996-7FB8-4E9E-B3DB-813D99701091}" presName="tx1" presStyleLbl="revTx" presStyleIdx="3" presStyleCnt="5"/>
      <dgm:spPr/>
    </dgm:pt>
    <dgm:pt modelId="{E0E56F69-7D39-C847-B732-B0B55E516BFB}" type="pres">
      <dgm:prSet presAssocID="{10EE6996-7FB8-4E9E-B3DB-813D99701091}" presName="vert1" presStyleCnt="0"/>
      <dgm:spPr/>
    </dgm:pt>
    <dgm:pt modelId="{51D88AA0-6DA6-4C4F-81A2-6BA9F7B69223}" type="pres">
      <dgm:prSet presAssocID="{60283F68-94C4-49D6-98A0-29C33692537C}" presName="thickLine" presStyleLbl="alignNode1" presStyleIdx="4" presStyleCnt="5"/>
      <dgm:spPr/>
    </dgm:pt>
    <dgm:pt modelId="{3E50C171-153C-E04D-A322-BE8F618A474F}" type="pres">
      <dgm:prSet presAssocID="{60283F68-94C4-49D6-98A0-29C33692537C}" presName="horz1" presStyleCnt="0"/>
      <dgm:spPr/>
    </dgm:pt>
    <dgm:pt modelId="{6E532D48-8C30-CF4D-B6FC-83614E65BFCC}" type="pres">
      <dgm:prSet presAssocID="{60283F68-94C4-49D6-98A0-29C33692537C}" presName="tx1" presStyleLbl="revTx" presStyleIdx="4" presStyleCnt="5"/>
      <dgm:spPr/>
    </dgm:pt>
    <dgm:pt modelId="{5C7DA79E-4708-EC49-AC00-2770EAC6DA99}" type="pres">
      <dgm:prSet presAssocID="{60283F68-94C4-49D6-98A0-29C33692537C}" presName="vert1" presStyleCnt="0"/>
      <dgm:spPr/>
    </dgm:pt>
  </dgm:ptLst>
  <dgm:cxnLst>
    <dgm:cxn modelId="{B4B56B04-59F1-1840-A6D3-D03AC9D40999}" type="presOf" srcId="{9DB339FE-536F-410E-9AC8-4058C2448892}" destId="{5B62E8D5-B89C-9C44-9BE8-11B7D4026D9B}" srcOrd="0" destOrd="0" presId="urn:microsoft.com/office/officeart/2008/layout/LinedList"/>
    <dgm:cxn modelId="{66A8364A-2A88-7049-9675-A90B13EC3E2D}" type="presOf" srcId="{A8CAF86C-CB33-4C1C-AA74-07329A347693}" destId="{D037435E-F33B-5941-9BCB-2B69B541A91C}" srcOrd="0" destOrd="0" presId="urn:microsoft.com/office/officeart/2008/layout/LinedList"/>
    <dgm:cxn modelId="{29466E55-AB88-F140-9A23-F9F06CDD964D}" type="presOf" srcId="{60283F68-94C4-49D6-98A0-29C33692537C}" destId="{6E532D48-8C30-CF4D-B6FC-83614E65BFCC}" srcOrd="0" destOrd="0" presId="urn:microsoft.com/office/officeart/2008/layout/LinedList"/>
    <dgm:cxn modelId="{93441763-6AD3-435E-8363-7EDB9F5644E4}" srcId="{A8CAF86C-CB33-4C1C-AA74-07329A347693}" destId="{9DB339FE-536F-410E-9AC8-4058C2448892}" srcOrd="1" destOrd="0" parTransId="{F79C5ED9-CB8B-4E3D-93A5-30D08684559F}" sibTransId="{EF3866F4-80E0-4CC8-BA25-6117CEFCE311}"/>
    <dgm:cxn modelId="{22989F69-BD4B-47E6-8927-7E63310931BD}" srcId="{A8CAF86C-CB33-4C1C-AA74-07329A347693}" destId="{A02C7D4D-8BED-408F-89ED-B0EA3944EBB6}" srcOrd="2" destOrd="0" parTransId="{0777956B-572F-45DF-881B-0F822C1E5F4D}" sibTransId="{87BACBDF-FD74-4FBE-8710-40102C07066A}"/>
    <dgm:cxn modelId="{740ABBA7-8EF6-4F81-8655-B90D8B5D11EC}" srcId="{A8CAF86C-CB33-4C1C-AA74-07329A347693}" destId="{10EE6996-7FB8-4E9E-B3DB-813D99701091}" srcOrd="3" destOrd="0" parTransId="{38932472-C43C-4119-8D4A-4B732C24E92B}" sibTransId="{6AA4A4B6-7E1E-4D7D-A767-BBD8E9336859}"/>
    <dgm:cxn modelId="{555EDAAA-7054-4BC2-AF9B-014CD876A4A5}" srcId="{A8CAF86C-CB33-4C1C-AA74-07329A347693}" destId="{AB887458-C89D-4F12-9822-79AE8270C891}" srcOrd="0" destOrd="0" parTransId="{E08004C5-F370-46A7-9F8C-6C6FA07EF359}" sibTransId="{6C2D0714-4EA7-4154-8C82-CD5F5F6C1634}"/>
    <dgm:cxn modelId="{D65F87B9-7AD4-D546-9859-65A9C9B5389B}" type="presOf" srcId="{10EE6996-7FB8-4E9E-B3DB-813D99701091}" destId="{FEB115CC-4BCB-A545-8569-7BF50F676CC0}" srcOrd="0" destOrd="0" presId="urn:microsoft.com/office/officeart/2008/layout/LinedList"/>
    <dgm:cxn modelId="{258033CB-4180-634B-BAC7-0554690AA131}" type="presOf" srcId="{AB887458-C89D-4F12-9822-79AE8270C891}" destId="{4C076336-A51E-8247-BED8-0F90266CABE2}" srcOrd="0" destOrd="0" presId="urn:microsoft.com/office/officeart/2008/layout/LinedList"/>
    <dgm:cxn modelId="{9D8E5FCF-8673-4504-9A1F-7054F1F149D8}" srcId="{A8CAF86C-CB33-4C1C-AA74-07329A347693}" destId="{60283F68-94C4-49D6-98A0-29C33692537C}" srcOrd="4" destOrd="0" parTransId="{C3140E39-06E4-43A7-A273-3AA075A90D19}" sibTransId="{A7DDF5AA-ACB8-4EAA-B1F1-74587E02D37C}"/>
    <dgm:cxn modelId="{640980EE-D192-1347-AFD5-892EC62A7361}" type="presOf" srcId="{A02C7D4D-8BED-408F-89ED-B0EA3944EBB6}" destId="{DBDF5A4F-30E2-E54A-BF0F-27BA76444B12}" srcOrd="0" destOrd="0" presId="urn:microsoft.com/office/officeart/2008/layout/LinedList"/>
    <dgm:cxn modelId="{50872812-2006-4E42-97A2-4AC6A9DA643B}" type="presParOf" srcId="{D037435E-F33B-5941-9BCB-2B69B541A91C}" destId="{AB91495E-242E-A84E-861E-918C729099F4}" srcOrd="0" destOrd="0" presId="urn:microsoft.com/office/officeart/2008/layout/LinedList"/>
    <dgm:cxn modelId="{54447A83-B170-A547-A245-2A0C0B1CFF2D}" type="presParOf" srcId="{D037435E-F33B-5941-9BCB-2B69B541A91C}" destId="{F2E2A8DD-9BEA-A14D-BAC6-F425A96858CC}" srcOrd="1" destOrd="0" presId="urn:microsoft.com/office/officeart/2008/layout/LinedList"/>
    <dgm:cxn modelId="{E776EFDE-4E8C-614F-8608-8DB981E24C7E}" type="presParOf" srcId="{F2E2A8DD-9BEA-A14D-BAC6-F425A96858CC}" destId="{4C076336-A51E-8247-BED8-0F90266CABE2}" srcOrd="0" destOrd="0" presId="urn:microsoft.com/office/officeart/2008/layout/LinedList"/>
    <dgm:cxn modelId="{5C9E5761-A56B-C947-A5B8-2DFF9449C0A1}" type="presParOf" srcId="{F2E2A8DD-9BEA-A14D-BAC6-F425A96858CC}" destId="{ADAB5AC0-1C07-CF42-A405-CCA56346428E}" srcOrd="1" destOrd="0" presId="urn:microsoft.com/office/officeart/2008/layout/LinedList"/>
    <dgm:cxn modelId="{C892F83D-A9E9-B948-9123-D727A3AB867A}" type="presParOf" srcId="{D037435E-F33B-5941-9BCB-2B69B541A91C}" destId="{8E1672EF-13F9-4548-8D94-047FF080A395}" srcOrd="2" destOrd="0" presId="urn:microsoft.com/office/officeart/2008/layout/LinedList"/>
    <dgm:cxn modelId="{DB50B063-7BDA-514D-BCBE-33050BCBD7AF}" type="presParOf" srcId="{D037435E-F33B-5941-9BCB-2B69B541A91C}" destId="{DEDAC0FB-FF46-6C47-AE58-E002734B9897}" srcOrd="3" destOrd="0" presId="urn:microsoft.com/office/officeart/2008/layout/LinedList"/>
    <dgm:cxn modelId="{5E40B162-D631-6145-9296-0A0BCC4B02D8}" type="presParOf" srcId="{DEDAC0FB-FF46-6C47-AE58-E002734B9897}" destId="{5B62E8D5-B89C-9C44-9BE8-11B7D4026D9B}" srcOrd="0" destOrd="0" presId="urn:microsoft.com/office/officeart/2008/layout/LinedList"/>
    <dgm:cxn modelId="{8FFB4104-A0E3-9A41-ADF8-709CCB0B3DE3}" type="presParOf" srcId="{DEDAC0FB-FF46-6C47-AE58-E002734B9897}" destId="{010BE92A-5196-DF4F-9ECE-F334DD54A68E}" srcOrd="1" destOrd="0" presId="urn:microsoft.com/office/officeart/2008/layout/LinedList"/>
    <dgm:cxn modelId="{88CA89EE-6987-4847-9ED5-3337E3151377}" type="presParOf" srcId="{D037435E-F33B-5941-9BCB-2B69B541A91C}" destId="{19F4B763-AC3A-8F42-83AB-AE4841BE43C8}" srcOrd="4" destOrd="0" presId="urn:microsoft.com/office/officeart/2008/layout/LinedList"/>
    <dgm:cxn modelId="{E3668CDA-26D1-2B41-9628-1AEFF0ACCBA9}" type="presParOf" srcId="{D037435E-F33B-5941-9BCB-2B69B541A91C}" destId="{60E5FF18-4DAB-8A4A-A466-3EF9C447FDCE}" srcOrd="5" destOrd="0" presId="urn:microsoft.com/office/officeart/2008/layout/LinedList"/>
    <dgm:cxn modelId="{F6F15C70-B04B-554E-9AFB-8631D96B1C36}" type="presParOf" srcId="{60E5FF18-4DAB-8A4A-A466-3EF9C447FDCE}" destId="{DBDF5A4F-30E2-E54A-BF0F-27BA76444B12}" srcOrd="0" destOrd="0" presId="urn:microsoft.com/office/officeart/2008/layout/LinedList"/>
    <dgm:cxn modelId="{B763FF47-DEB7-2242-B675-B7509AD321CF}" type="presParOf" srcId="{60E5FF18-4DAB-8A4A-A466-3EF9C447FDCE}" destId="{54A713AC-3395-F040-9252-10F346EE2A8A}" srcOrd="1" destOrd="0" presId="urn:microsoft.com/office/officeart/2008/layout/LinedList"/>
    <dgm:cxn modelId="{60979E88-87BB-7944-9113-6A45E7A261C5}" type="presParOf" srcId="{D037435E-F33B-5941-9BCB-2B69B541A91C}" destId="{EAAA7C63-2690-F548-9106-9E105AF78161}" srcOrd="6" destOrd="0" presId="urn:microsoft.com/office/officeart/2008/layout/LinedList"/>
    <dgm:cxn modelId="{FE40DF31-EB3D-BA4A-AB18-A9DAA43879B8}" type="presParOf" srcId="{D037435E-F33B-5941-9BCB-2B69B541A91C}" destId="{16B90765-E222-2B44-B4E8-3607C843FB5A}" srcOrd="7" destOrd="0" presId="urn:microsoft.com/office/officeart/2008/layout/LinedList"/>
    <dgm:cxn modelId="{216311BA-24F1-EA41-831A-235880C7A320}" type="presParOf" srcId="{16B90765-E222-2B44-B4E8-3607C843FB5A}" destId="{FEB115CC-4BCB-A545-8569-7BF50F676CC0}" srcOrd="0" destOrd="0" presId="urn:microsoft.com/office/officeart/2008/layout/LinedList"/>
    <dgm:cxn modelId="{46BFD7F0-579B-414E-BD9B-E975F04BBE7A}" type="presParOf" srcId="{16B90765-E222-2B44-B4E8-3607C843FB5A}" destId="{E0E56F69-7D39-C847-B732-B0B55E516BFB}" srcOrd="1" destOrd="0" presId="urn:microsoft.com/office/officeart/2008/layout/LinedList"/>
    <dgm:cxn modelId="{75889DA2-C1A4-5F4A-906B-BBA16D1DFEF8}" type="presParOf" srcId="{D037435E-F33B-5941-9BCB-2B69B541A91C}" destId="{51D88AA0-6DA6-4C4F-81A2-6BA9F7B69223}" srcOrd="8" destOrd="0" presId="urn:microsoft.com/office/officeart/2008/layout/LinedList"/>
    <dgm:cxn modelId="{B0816735-185F-6443-AD53-27039EC008ED}" type="presParOf" srcId="{D037435E-F33B-5941-9BCB-2B69B541A91C}" destId="{3E50C171-153C-E04D-A322-BE8F618A474F}" srcOrd="9" destOrd="0" presId="urn:microsoft.com/office/officeart/2008/layout/LinedList"/>
    <dgm:cxn modelId="{55B6C6AA-1749-B14F-9EB3-A914AB7E34B9}" type="presParOf" srcId="{3E50C171-153C-E04D-A322-BE8F618A474F}" destId="{6E532D48-8C30-CF4D-B6FC-83614E65BFCC}" srcOrd="0" destOrd="0" presId="urn:microsoft.com/office/officeart/2008/layout/LinedList"/>
    <dgm:cxn modelId="{D98040D9-3EE6-684D-B0F4-AEAF98A3A1D4}" type="presParOf" srcId="{3E50C171-153C-E04D-A322-BE8F618A474F}" destId="{5C7DA79E-4708-EC49-AC00-2770EAC6DA99}"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323D9-A7DD-42DA-B939-278B02A777B9}"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67F61D89-C485-43CF-8806-0A8430B6290C}">
      <dgm:prSet/>
      <dgm:spPr/>
      <dgm:t>
        <a:bodyPr/>
        <a:lstStyle/>
        <a:p>
          <a:r>
            <a:rPr lang="uk-UA"/>
            <a:t>Олександр Довженко</a:t>
          </a:r>
        </a:p>
        <a:p>
          <a:r>
            <a:rPr lang="uk-UA" dirty="0"/>
            <a:t>Олесь Гончар – «</a:t>
          </a:r>
          <a:r>
            <a:rPr lang="ru-RU" dirty="0"/>
            <a:t>Циклон» – </a:t>
          </a:r>
          <a:r>
            <a:rPr lang="ru-RU" dirty="0">
              <a:highlight>
                <a:srgbClr val="FFFF00"/>
              </a:highlight>
            </a:rPr>
            <a:t>Бара</a:t>
          </a:r>
          <a:r>
            <a:rPr lang="ru-RU" dirty="0"/>
            <a:t> </a:t>
          </a:r>
          <a:endParaRPr lang="en-US" dirty="0"/>
        </a:p>
      </dgm:t>
    </dgm:pt>
    <dgm:pt modelId="{6F84E4EE-159D-4EF5-8A7D-D60FC2B6DFAB}" type="parTrans" cxnId="{98FCC640-DBB0-4DAF-95F1-BCA240B55E26}">
      <dgm:prSet/>
      <dgm:spPr/>
      <dgm:t>
        <a:bodyPr/>
        <a:lstStyle/>
        <a:p>
          <a:endParaRPr lang="en-US"/>
        </a:p>
      </dgm:t>
    </dgm:pt>
    <dgm:pt modelId="{92605AAE-EABE-41F3-8E65-4D8C8A0F5DEE}" type="sibTrans" cxnId="{98FCC640-DBB0-4DAF-95F1-BCA240B55E26}">
      <dgm:prSet/>
      <dgm:spPr/>
      <dgm:t>
        <a:bodyPr/>
        <a:lstStyle/>
        <a:p>
          <a:endParaRPr lang="en-US"/>
        </a:p>
      </dgm:t>
    </dgm:pt>
    <dgm:pt modelId="{DC88DDB5-A9A4-4E91-9D2B-0C955D54BC7C}">
      <dgm:prSet/>
      <dgm:spPr/>
      <dgm:t>
        <a:bodyPr/>
        <a:lstStyle/>
        <a:p>
          <a:r>
            <a:rPr lang="uk-UA" dirty="0"/>
            <a:t>Юрій Щербак – «</a:t>
          </a:r>
          <a:r>
            <a:rPr lang="ru-RU" dirty="0"/>
            <a:t>Час </a:t>
          </a:r>
          <a:r>
            <a:rPr lang="ru-RU" dirty="0" err="1"/>
            <a:t>смертохристів</a:t>
          </a:r>
          <a:r>
            <a:rPr lang="ru-RU" dirty="0"/>
            <a:t>» - </a:t>
          </a:r>
          <a:r>
            <a:rPr lang="ru-RU" dirty="0">
              <a:highlight>
                <a:srgbClr val="FFFF00"/>
              </a:highlight>
            </a:rPr>
            <a:t>Павлина</a:t>
          </a:r>
          <a:r>
            <a:rPr lang="ru-RU" dirty="0"/>
            <a:t> </a:t>
          </a:r>
          <a:endParaRPr lang="en-US" dirty="0"/>
        </a:p>
      </dgm:t>
    </dgm:pt>
    <dgm:pt modelId="{E7959610-6964-4807-816F-D9BD01EEF091}" type="parTrans" cxnId="{DEBC3B33-CDFC-4047-A113-340FF76D9307}">
      <dgm:prSet/>
      <dgm:spPr/>
      <dgm:t>
        <a:bodyPr/>
        <a:lstStyle/>
        <a:p>
          <a:endParaRPr lang="en-US"/>
        </a:p>
      </dgm:t>
    </dgm:pt>
    <dgm:pt modelId="{8EDEDF74-D5F2-45E3-8158-306B66BBCBCD}" type="sibTrans" cxnId="{DEBC3B33-CDFC-4047-A113-340FF76D9307}">
      <dgm:prSet/>
      <dgm:spPr/>
      <dgm:t>
        <a:bodyPr/>
        <a:lstStyle/>
        <a:p>
          <a:endParaRPr lang="en-US"/>
        </a:p>
      </dgm:t>
    </dgm:pt>
    <dgm:pt modelId="{A15B172B-28F5-4577-BDAA-9FA08AACE774}">
      <dgm:prSet/>
      <dgm:spPr/>
      <dgm:t>
        <a:bodyPr/>
        <a:lstStyle/>
        <a:p>
          <a:r>
            <a:rPr lang="uk-UA"/>
            <a:t>Анатолій Дімаров </a:t>
          </a:r>
          <a:endParaRPr lang="en-US"/>
        </a:p>
      </dgm:t>
    </dgm:pt>
    <dgm:pt modelId="{D6518E81-5548-4E46-AFAF-89854B12C83B}" type="parTrans" cxnId="{A25353C8-20A0-4A81-9DA6-FC7C2FF2DE6B}">
      <dgm:prSet/>
      <dgm:spPr/>
      <dgm:t>
        <a:bodyPr/>
        <a:lstStyle/>
        <a:p>
          <a:endParaRPr lang="en-US"/>
        </a:p>
      </dgm:t>
    </dgm:pt>
    <dgm:pt modelId="{49B7EE0B-43E6-4076-8026-7FB0340E2CDA}" type="sibTrans" cxnId="{A25353C8-20A0-4A81-9DA6-FC7C2FF2DE6B}">
      <dgm:prSet/>
      <dgm:spPr/>
      <dgm:t>
        <a:bodyPr/>
        <a:lstStyle/>
        <a:p>
          <a:endParaRPr lang="en-US"/>
        </a:p>
      </dgm:t>
    </dgm:pt>
    <dgm:pt modelId="{1A0553EC-AF39-4464-BF89-7E3F62B66DF1}">
      <dgm:prSet/>
      <dgm:spPr/>
      <dgm:t>
        <a:bodyPr/>
        <a:lstStyle/>
        <a:p>
          <a:r>
            <a:rPr lang="uk-UA"/>
            <a:t>Юрій Мушкетик </a:t>
          </a:r>
          <a:endParaRPr lang="en-US"/>
        </a:p>
      </dgm:t>
    </dgm:pt>
    <dgm:pt modelId="{60A075FA-2EAF-452A-8045-BF4B8E7E4305}" type="parTrans" cxnId="{1438EA66-F87E-4D42-9A4E-4F453C498C9F}">
      <dgm:prSet/>
      <dgm:spPr/>
      <dgm:t>
        <a:bodyPr/>
        <a:lstStyle/>
        <a:p>
          <a:endParaRPr lang="en-US"/>
        </a:p>
      </dgm:t>
    </dgm:pt>
    <dgm:pt modelId="{83F5ED13-3C2D-4D20-8E5F-A01E44219406}" type="sibTrans" cxnId="{1438EA66-F87E-4D42-9A4E-4F453C498C9F}">
      <dgm:prSet/>
      <dgm:spPr/>
      <dgm:t>
        <a:bodyPr/>
        <a:lstStyle/>
        <a:p>
          <a:endParaRPr lang="en-US"/>
        </a:p>
      </dgm:t>
    </dgm:pt>
    <dgm:pt modelId="{B28B068C-1B13-455E-9E63-8FA012780451}">
      <dgm:prSet/>
      <dgm:spPr/>
      <dgm:t>
        <a:bodyPr/>
        <a:lstStyle/>
        <a:p>
          <a:r>
            <a:rPr lang="uk-UA" dirty="0"/>
            <a:t>Володимир Яворівський - «Ланцюгова реакція» - </a:t>
          </a:r>
          <a:r>
            <a:rPr lang="uk-UA" dirty="0">
              <a:highlight>
                <a:srgbClr val="FFFF00"/>
              </a:highlight>
            </a:rPr>
            <a:t>Максим</a:t>
          </a:r>
          <a:endParaRPr lang="en-US" dirty="0">
            <a:highlight>
              <a:srgbClr val="FFFF00"/>
            </a:highlight>
          </a:endParaRPr>
        </a:p>
      </dgm:t>
    </dgm:pt>
    <dgm:pt modelId="{A9E21045-30CB-4415-A5C6-E7FA712FAFBC}" type="parTrans" cxnId="{4336F3A4-221B-463E-B7B7-FD957809F4D2}">
      <dgm:prSet/>
      <dgm:spPr/>
      <dgm:t>
        <a:bodyPr/>
        <a:lstStyle/>
        <a:p>
          <a:endParaRPr lang="en-US"/>
        </a:p>
      </dgm:t>
    </dgm:pt>
    <dgm:pt modelId="{6E2D12DA-718B-44F3-81C2-3D32DE26EF3C}" type="sibTrans" cxnId="{4336F3A4-221B-463E-B7B7-FD957809F4D2}">
      <dgm:prSet/>
      <dgm:spPr/>
      <dgm:t>
        <a:bodyPr/>
        <a:lstStyle/>
        <a:p>
          <a:endParaRPr lang="en-US"/>
        </a:p>
      </dgm:t>
    </dgm:pt>
    <dgm:pt modelId="{99FB79C0-2517-8A42-A18D-B4F9690710CD}" type="pres">
      <dgm:prSet presAssocID="{BC8323D9-A7DD-42DA-B939-278B02A777B9}" presName="vert0" presStyleCnt="0">
        <dgm:presLayoutVars>
          <dgm:dir/>
          <dgm:animOne val="branch"/>
          <dgm:animLvl val="lvl"/>
        </dgm:presLayoutVars>
      </dgm:prSet>
      <dgm:spPr/>
    </dgm:pt>
    <dgm:pt modelId="{FF8E3752-3344-DD4C-B368-2AE240BA00CE}" type="pres">
      <dgm:prSet presAssocID="{67F61D89-C485-43CF-8806-0A8430B6290C}" presName="thickLine" presStyleLbl="alignNode1" presStyleIdx="0" presStyleCnt="5"/>
      <dgm:spPr/>
    </dgm:pt>
    <dgm:pt modelId="{01796832-D428-C645-952D-9F1CEEED9A14}" type="pres">
      <dgm:prSet presAssocID="{67F61D89-C485-43CF-8806-0A8430B6290C}" presName="horz1" presStyleCnt="0"/>
      <dgm:spPr/>
    </dgm:pt>
    <dgm:pt modelId="{DE4B5C36-7E64-AE43-996E-F7B0DCC684BC}" type="pres">
      <dgm:prSet presAssocID="{67F61D89-C485-43CF-8806-0A8430B6290C}" presName="tx1" presStyleLbl="revTx" presStyleIdx="0" presStyleCnt="5"/>
      <dgm:spPr/>
    </dgm:pt>
    <dgm:pt modelId="{573D1836-1F5E-3443-9DF4-277597A042BC}" type="pres">
      <dgm:prSet presAssocID="{67F61D89-C485-43CF-8806-0A8430B6290C}" presName="vert1" presStyleCnt="0"/>
      <dgm:spPr/>
    </dgm:pt>
    <dgm:pt modelId="{8664984B-121A-6A42-83B3-3260FE5F2851}" type="pres">
      <dgm:prSet presAssocID="{DC88DDB5-A9A4-4E91-9D2B-0C955D54BC7C}" presName="thickLine" presStyleLbl="alignNode1" presStyleIdx="1" presStyleCnt="5"/>
      <dgm:spPr/>
    </dgm:pt>
    <dgm:pt modelId="{E3E1CC22-13F8-2446-ABE9-E17F782FBF46}" type="pres">
      <dgm:prSet presAssocID="{DC88DDB5-A9A4-4E91-9D2B-0C955D54BC7C}" presName="horz1" presStyleCnt="0"/>
      <dgm:spPr/>
    </dgm:pt>
    <dgm:pt modelId="{A6AAC834-1CFB-9D46-91D3-434283CF1418}" type="pres">
      <dgm:prSet presAssocID="{DC88DDB5-A9A4-4E91-9D2B-0C955D54BC7C}" presName="tx1" presStyleLbl="revTx" presStyleIdx="1" presStyleCnt="5"/>
      <dgm:spPr/>
    </dgm:pt>
    <dgm:pt modelId="{75D198A3-73F1-884B-9D10-39EEA7E4D58E}" type="pres">
      <dgm:prSet presAssocID="{DC88DDB5-A9A4-4E91-9D2B-0C955D54BC7C}" presName="vert1" presStyleCnt="0"/>
      <dgm:spPr/>
    </dgm:pt>
    <dgm:pt modelId="{BFF94620-3F2B-454B-A84A-E9E89B95F855}" type="pres">
      <dgm:prSet presAssocID="{A15B172B-28F5-4577-BDAA-9FA08AACE774}" presName="thickLine" presStyleLbl="alignNode1" presStyleIdx="2" presStyleCnt="5"/>
      <dgm:spPr/>
    </dgm:pt>
    <dgm:pt modelId="{5472FB19-0241-6847-9BFD-32B584B30B99}" type="pres">
      <dgm:prSet presAssocID="{A15B172B-28F5-4577-BDAA-9FA08AACE774}" presName="horz1" presStyleCnt="0"/>
      <dgm:spPr/>
    </dgm:pt>
    <dgm:pt modelId="{1D731625-6922-E04A-A9E4-C2FFC0D11212}" type="pres">
      <dgm:prSet presAssocID="{A15B172B-28F5-4577-BDAA-9FA08AACE774}" presName="tx1" presStyleLbl="revTx" presStyleIdx="2" presStyleCnt="5"/>
      <dgm:spPr/>
    </dgm:pt>
    <dgm:pt modelId="{CEED8057-606E-314A-9169-93DF6C36AB68}" type="pres">
      <dgm:prSet presAssocID="{A15B172B-28F5-4577-BDAA-9FA08AACE774}" presName="vert1" presStyleCnt="0"/>
      <dgm:spPr/>
    </dgm:pt>
    <dgm:pt modelId="{C2AF9D96-745D-724D-9E74-513DB0BB2D5A}" type="pres">
      <dgm:prSet presAssocID="{1A0553EC-AF39-4464-BF89-7E3F62B66DF1}" presName="thickLine" presStyleLbl="alignNode1" presStyleIdx="3" presStyleCnt="5"/>
      <dgm:spPr/>
    </dgm:pt>
    <dgm:pt modelId="{E83F4B4D-69C5-F347-80BD-01B5ECCB4383}" type="pres">
      <dgm:prSet presAssocID="{1A0553EC-AF39-4464-BF89-7E3F62B66DF1}" presName="horz1" presStyleCnt="0"/>
      <dgm:spPr/>
    </dgm:pt>
    <dgm:pt modelId="{C41E8836-3146-DE45-B794-744554221C8E}" type="pres">
      <dgm:prSet presAssocID="{1A0553EC-AF39-4464-BF89-7E3F62B66DF1}" presName="tx1" presStyleLbl="revTx" presStyleIdx="3" presStyleCnt="5"/>
      <dgm:spPr/>
    </dgm:pt>
    <dgm:pt modelId="{5F29FDE8-B08B-4946-822D-25EFDE021400}" type="pres">
      <dgm:prSet presAssocID="{1A0553EC-AF39-4464-BF89-7E3F62B66DF1}" presName="vert1" presStyleCnt="0"/>
      <dgm:spPr/>
    </dgm:pt>
    <dgm:pt modelId="{A609BBAA-5189-3042-B7AA-E43B8E4DFC9C}" type="pres">
      <dgm:prSet presAssocID="{B28B068C-1B13-455E-9E63-8FA012780451}" presName="thickLine" presStyleLbl="alignNode1" presStyleIdx="4" presStyleCnt="5"/>
      <dgm:spPr/>
    </dgm:pt>
    <dgm:pt modelId="{ECC257E5-870A-F045-BCD4-AA7E130C5504}" type="pres">
      <dgm:prSet presAssocID="{B28B068C-1B13-455E-9E63-8FA012780451}" presName="horz1" presStyleCnt="0"/>
      <dgm:spPr/>
    </dgm:pt>
    <dgm:pt modelId="{AF9DD3EB-206A-0348-B1EB-1EE00D4BE565}" type="pres">
      <dgm:prSet presAssocID="{B28B068C-1B13-455E-9E63-8FA012780451}" presName="tx1" presStyleLbl="revTx" presStyleIdx="4" presStyleCnt="5"/>
      <dgm:spPr/>
    </dgm:pt>
    <dgm:pt modelId="{B450C9F1-B7A2-084B-99F6-C58DE434E4E4}" type="pres">
      <dgm:prSet presAssocID="{B28B068C-1B13-455E-9E63-8FA012780451}" presName="vert1" presStyleCnt="0"/>
      <dgm:spPr/>
    </dgm:pt>
  </dgm:ptLst>
  <dgm:cxnLst>
    <dgm:cxn modelId="{DEBC3B33-CDFC-4047-A113-340FF76D9307}" srcId="{BC8323D9-A7DD-42DA-B939-278B02A777B9}" destId="{DC88DDB5-A9A4-4E91-9D2B-0C955D54BC7C}" srcOrd="1" destOrd="0" parTransId="{E7959610-6964-4807-816F-D9BD01EEF091}" sibTransId="{8EDEDF74-D5F2-45E3-8158-306B66BBCBCD}"/>
    <dgm:cxn modelId="{98FCC640-DBB0-4DAF-95F1-BCA240B55E26}" srcId="{BC8323D9-A7DD-42DA-B939-278B02A777B9}" destId="{67F61D89-C485-43CF-8806-0A8430B6290C}" srcOrd="0" destOrd="0" parTransId="{6F84E4EE-159D-4EF5-8A7D-D60FC2B6DFAB}" sibTransId="{92605AAE-EABE-41F3-8E65-4D8C8A0F5DEE}"/>
    <dgm:cxn modelId="{1438EA66-F87E-4D42-9A4E-4F453C498C9F}" srcId="{BC8323D9-A7DD-42DA-B939-278B02A777B9}" destId="{1A0553EC-AF39-4464-BF89-7E3F62B66DF1}" srcOrd="3" destOrd="0" parTransId="{60A075FA-2EAF-452A-8045-BF4B8E7E4305}" sibTransId="{83F5ED13-3C2D-4D20-8E5F-A01E44219406}"/>
    <dgm:cxn modelId="{41079F71-EE61-2E4F-AFE0-5D50A1157190}" type="presOf" srcId="{A15B172B-28F5-4577-BDAA-9FA08AACE774}" destId="{1D731625-6922-E04A-A9E4-C2FFC0D11212}" srcOrd="0" destOrd="0" presId="urn:microsoft.com/office/officeart/2008/layout/LinedList"/>
    <dgm:cxn modelId="{453F1590-8AC3-FF4A-996C-5DC58B69132F}" type="presOf" srcId="{DC88DDB5-A9A4-4E91-9D2B-0C955D54BC7C}" destId="{A6AAC834-1CFB-9D46-91D3-434283CF1418}" srcOrd="0" destOrd="0" presId="urn:microsoft.com/office/officeart/2008/layout/LinedList"/>
    <dgm:cxn modelId="{DC1A2D9F-8E9E-1244-AE16-24FE9DB027D2}" type="presOf" srcId="{BC8323D9-A7DD-42DA-B939-278B02A777B9}" destId="{99FB79C0-2517-8A42-A18D-B4F9690710CD}" srcOrd="0" destOrd="0" presId="urn:microsoft.com/office/officeart/2008/layout/LinedList"/>
    <dgm:cxn modelId="{4336F3A4-221B-463E-B7B7-FD957809F4D2}" srcId="{BC8323D9-A7DD-42DA-B939-278B02A777B9}" destId="{B28B068C-1B13-455E-9E63-8FA012780451}" srcOrd="4" destOrd="0" parTransId="{A9E21045-30CB-4415-A5C6-E7FA712FAFBC}" sibTransId="{6E2D12DA-718B-44F3-81C2-3D32DE26EF3C}"/>
    <dgm:cxn modelId="{A25353C8-20A0-4A81-9DA6-FC7C2FF2DE6B}" srcId="{BC8323D9-A7DD-42DA-B939-278B02A777B9}" destId="{A15B172B-28F5-4577-BDAA-9FA08AACE774}" srcOrd="2" destOrd="0" parTransId="{D6518E81-5548-4E46-AFAF-89854B12C83B}" sibTransId="{49B7EE0B-43E6-4076-8026-7FB0340E2CDA}"/>
    <dgm:cxn modelId="{DBE0F0CD-4EBE-4442-BA7E-AC14181F2271}" type="presOf" srcId="{67F61D89-C485-43CF-8806-0A8430B6290C}" destId="{DE4B5C36-7E64-AE43-996E-F7B0DCC684BC}" srcOrd="0" destOrd="0" presId="urn:microsoft.com/office/officeart/2008/layout/LinedList"/>
    <dgm:cxn modelId="{3D630CD4-9185-A94C-892B-0D71D3E366D4}" type="presOf" srcId="{B28B068C-1B13-455E-9E63-8FA012780451}" destId="{AF9DD3EB-206A-0348-B1EB-1EE00D4BE565}" srcOrd="0" destOrd="0" presId="urn:microsoft.com/office/officeart/2008/layout/LinedList"/>
    <dgm:cxn modelId="{217135E2-9D75-F747-A15B-FDE53E988A5B}" type="presOf" srcId="{1A0553EC-AF39-4464-BF89-7E3F62B66DF1}" destId="{C41E8836-3146-DE45-B794-744554221C8E}" srcOrd="0" destOrd="0" presId="urn:microsoft.com/office/officeart/2008/layout/LinedList"/>
    <dgm:cxn modelId="{00454B09-A971-4E4A-A40A-69CBA4522B8C}" type="presParOf" srcId="{99FB79C0-2517-8A42-A18D-B4F9690710CD}" destId="{FF8E3752-3344-DD4C-B368-2AE240BA00CE}" srcOrd="0" destOrd="0" presId="urn:microsoft.com/office/officeart/2008/layout/LinedList"/>
    <dgm:cxn modelId="{DB60FF1E-2E93-674D-9FFB-A9081273EF26}" type="presParOf" srcId="{99FB79C0-2517-8A42-A18D-B4F9690710CD}" destId="{01796832-D428-C645-952D-9F1CEEED9A14}" srcOrd="1" destOrd="0" presId="urn:microsoft.com/office/officeart/2008/layout/LinedList"/>
    <dgm:cxn modelId="{45A9FE3F-06C6-B14F-A091-CD84534ED99F}" type="presParOf" srcId="{01796832-D428-C645-952D-9F1CEEED9A14}" destId="{DE4B5C36-7E64-AE43-996E-F7B0DCC684BC}" srcOrd="0" destOrd="0" presId="urn:microsoft.com/office/officeart/2008/layout/LinedList"/>
    <dgm:cxn modelId="{FD51FA38-4526-754E-882D-BAAB76935D83}" type="presParOf" srcId="{01796832-D428-C645-952D-9F1CEEED9A14}" destId="{573D1836-1F5E-3443-9DF4-277597A042BC}" srcOrd="1" destOrd="0" presId="urn:microsoft.com/office/officeart/2008/layout/LinedList"/>
    <dgm:cxn modelId="{8AFD20C2-A197-3047-AC8B-12919A69DA07}" type="presParOf" srcId="{99FB79C0-2517-8A42-A18D-B4F9690710CD}" destId="{8664984B-121A-6A42-83B3-3260FE5F2851}" srcOrd="2" destOrd="0" presId="urn:microsoft.com/office/officeart/2008/layout/LinedList"/>
    <dgm:cxn modelId="{08640856-289F-0A4B-94E9-821EF04FF7F9}" type="presParOf" srcId="{99FB79C0-2517-8A42-A18D-B4F9690710CD}" destId="{E3E1CC22-13F8-2446-ABE9-E17F782FBF46}" srcOrd="3" destOrd="0" presId="urn:microsoft.com/office/officeart/2008/layout/LinedList"/>
    <dgm:cxn modelId="{2DCFB0D6-62C9-284B-8BFD-1D4F922CC304}" type="presParOf" srcId="{E3E1CC22-13F8-2446-ABE9-E17F782FBF46}" destId="{A6AAC834-1CFB-9D46-91D3-434283CF1418}" srcOrd="0" destOrd="0" presId="urn:microsoft.com/office/officeart/2008/layout/LinedList"/>
    <dgm:cxn modelId="{107134F3-68BB-BE44-BBAB-FF790042F1A3}" type="presParOf" srcId="{E3E1CC22-13F8-2446-ABE9-E17F782FBF46}" destId="{75D198A3-73F1-884B-9D10-39EEA7E4D58E}" srcOrd="1" destOrd="0" presId="urn:microsoft.com/office/officeart/2008/layout/LinedList"/>
    <dgm:cxn modelId="{BE4FD02D-5A14-D44A-A6BA-F903D11F4B66}" type="presParOf" srcId="{99FB79C0-2517-8A42-A18D-B4F9690710CD}" destId="{BFF94620-3F2B-454B-A84A-E9E89B95F855}" srcOrd="4" destOrd="0" presId="urn:microsoft.com/office/officeart/2008/layout/LinedList"/>
    <dgm:cxn modelId="{44E9D773-48F9-FC45-B8AE-7347B3A0EFC6}" type="presParOf" srcId="{99FB79C0-2517-8A42-A18D-B4F9690710CD}" destId="{5472FB19-0241-6847-9BFD-32B584B30B99}" srcOrd="5" destOrd="0" presId="urn:microsoft.com/office/officeart/2008/layout/LinedList"/>
    <dgm:cxn modelId="{A91AC3F9-1A4A-F64A-8109-8AB5FD4A0C8A}" type="presParOf" srcId="{5472FB19-0241-6847-9BFD-32B584B30B99}" destId="{1D731625-6922-E04A-A9E4-C2FFC0D11212}" srcOrd="0" destOrd="0" presId="urn:microsoft.com/office/officeart/2008/layout/LinedList"/>
    <dgm:cxn modelId="{73976866-6FB7-684E-A81B-321B7188589E}" type="presParOf" srcId="{5472FB19-0241-6847-9BFD-32B584B30B99}" destId="{CEED8057-606E-314A-9169-93DF6C36AB68}" srcOrd="1" destOrd="0" presId="urn:microsoft.com/office/officeart/2008/layout/LinedList"/>
    <dgm:cxn modelId="{4E13D7F3-FAD9-9447-9791-AAB5155FD7C2}" type="presParOf" srcId="{99FB79C0-2517-8A42-A18D-B4F9690710CD}" destId="{C2AF9D96-745D-724D-9E74-513DB0BB2D5A}" srcOrd="6" destOrd="0" presId="urn:microsoft.com/office/officeart/2008/layout/LinedList"/>
    <dgm:cxn modelId="{69653BBE-E428-8843-8F2C-3D32E0E1D371}" type="presParOf" srcId="{99FB79C0-2517-8A42-A18D-B4F9690710CD}" destId="{E83F4B4D-69C5-F347-80BD-01B5ECCB4383}" srcOrd="7" destOrd="0" presId="urn:microsoft.com/office/officeart/2008/layout/LinedList"/>
    <dgm:cxn modelId="{C16BBCAD-1DC8-7B45-A583-281F3859277F}" type="presParOf" srcId="{E83F4B4D-69C5-F347-80BD-01B5ECCB4383}" destId="{C41E8836-3146-DE45-B794-744554221C8E}" srcOrd="0" destOrd="0" presId="urn:microsoft.com/office/officeart/2008/layout/LinedList"/>
    <dgm:cxn modelId="{B1628AD2-DD47-F04B-B195-CC2C8AB9A473}" type="presParOf" srcId="{E83F4B4D-69C5-F347-80BD-01B5ECCB4383}" destId="{5F29FDE8-B08B-4946-822D-25EFDE021400}" srcOrd="1" destOrd="0" presId="urn:microsoft.com/office/officeart/2008/layout/LinedList"/>
    <dgm:cxn modelId="{EF89C286-C6F5-FD43-A3DC-58780DC32695}" type="presParOf" srcId="{99FB79C0-2517-8A42-A18D-B4F9690710CD}" destId="{A609BBAA-5189-3042-B7AA-E43B8E4DFC9C}" srcOrd="8" destOrd="0" presId="urn:microsoft.com/office/officeart/2008/layout/LinedList"/>
    <dgm:cxn modelId="{7C802761-9644-D642-ADAF-339DCAF06370}" type="presParOf" srcId="{99FB79C0-2517-8A42-A18D-B4F9690710CD}" destId="{ECC257E5-870A-F045-BCD4-AA7E130C5504}" srcOrd="9" destOrd="0" presId="urn:microsoft.com/office/officeart/2008/layout/LinedList"/>
    <dgm:cxn modelId="{5F252947-45FD-F546-A944-9A14A704DADF}" type="presParOf" srcId="{ECC257E5-870A-F045-BCD4-AA7E130C5504}" destId="{AF9DD3EB-206A-0348-B1EB-1EE00D4BE565}" srcOrd="0" destOrd="0" presId="urn:microsoft.com/office/officeart/2008/layout/LinedList"/>
    <dgm:cxn modelId="{E716C253-7B25-154F-B7C6-BF7382954CE1}" type="presParOf" srcId="{ECC257E5-870A-F045-BCD4-AA7E130C5504}" destId="{B450C9F1-B7A2-084B-99F6-C58DE434E4E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1AC388-4471-4A18-B024-B1310955780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E5EB064-105B-4E13-9A36-E1A2D104CFD3}">
      <dgm:prSet/>
      <dgm:spPr/>
      <dgm:t>
        <a:bodyPr/>
        <a:lstStyle/>
        <a:p>
          <a:r>
            <a:rPr lang="uk-UA" dirty="0"/>
            <a:t>Олесь </a:t>
          </a:r>
          <a:r>
            <a:rPr lang="uk-UA" dirty="0" err="1"/>
            <a:t>Ульяненко</a:t>
          </a:r>
          <a:r>
            <a:rPr lang="uk-UA" dirty="0"/>
            <a:t> «</a:t>
          </a:r>
          <a:r>
            <a:rPr lang="ru-RU" dirty="0"/>
            <a:t>Там, де </a:t>
          </a:r>
          <a:r>
            <a:rPr lang="ru-RU" dirty="0" err="1"/>
            <a:t>південь</a:t>
          </a:r>
          <a:r>
            <a:rPr lang="ru-RU" dirty="0"/>
            <a:t>» – </a:t>
          </a:r>
          <a:r>
            <a:rPr lang="ru-RU" dirty="0">
              <a:highlight>
                <a:srgbClr val="FFFF00"/>
              </a:highlight>
            </a:rPr>
            <a:t>Бара </a:t>
          </a:r>
          <a:endParaRPr lang="en-US" dirty="0">
            <a:highlight>
              <a:srgbClr val="FFFF00"/>
            </a:highlight>
          </a:endParaRPr>
        </a:p>
      </dgm:t>
    </dgm:pt>
    <dgm:pt modelId="{EFC05989-F148-4543-84A8-BA75C4B1D0BE}" type="parTrans" cxnId="{B168D7EC-6D0D-4B90-92AE-8BFE83E619F0}">
      <dgm:prSet/>
      <dgm:spPr/>
      <dgm:t>
        <a:bodyPr/>
        <a:lstStyle/>
        <a:p>
          <a:endParaRPr lang="en-US"/>
        </a:p>
      </dgm:t>
    </dgm:pt>
    <dgm:pt modelId="{ECC4DD00-DB5C-409F-815D-6F00E3AADE3F}" type="sibTrans" cxnId="{B168D7EC-6D0D-4B90-92AE-8BFE83E619F0}">
      <dgm:prSet/>
      <dgm:spPr/>
      <dgm:t>
        <a:bodyPr/>
        <a:lstStyle/>
        <a:p>
          <a:endParaRPr lang="en-US"/>
        </a:p>
      </dgm:t>
    </dgm:pt>
    <dgm:pt modelId="{548186BF-44A2-44E6-88C6-21F0FDF04566}">
      <dgm:prSet/>
      <dgm:spPr/>
      <dgm:t>
        <a:bodyPr/>
        <a:lstStyle/>
        <a:p>
          <a:r>
            <a:rPr lang="uk-UA" dirty="0"/>
            <a:t>В'ячеслав Медвідь «Таємне сватання» - </a:t>
          </a:r>
          <a:r>
            <a:rPr lang="uk-UA" dirty="0">
              <a:highlight>
                <a:srgbClr val="FFFF00"/>
              </a:highlight>
            </a:rPr>
            <a:t>Павлина </a:t>
          </a:r>
          <a:endParaRPr lang="en-US" dirty="0">
            <a:highlight>
              <a:srgbClr val="FFFF00"/>
            </a:highlight>
          </a:endParaRPr>
        </a:p>
      </dgm:t>
    </dgm:pt>
    <dgm:pt modelId="{DCAF9C9E-F91F-4753-8FB3-5EE42C093698}" type="parTrans" cxnId="{83D380BC-0DD4-4253-9EAD-391A90A9C3AD}">
      <dgm:prSet/>
      <dgm:spPr/>
      <dgm:t>
        <a:bodyPr/>
        <a:lstStyle/>
        <a:p>
          <a:endParaRPr lang="en-US"/>
        </a:p>
      </dgm:t>
    </dgm:pt>
    <dgm:pt modelId="{21D86D90-5959-4C2E-A81C-D9B5B54BBE64}" type="sibTrans" cxnId="{83D380BC-0DD4-4253-9EAD-391A90A9C3AD}">
      <dgm:prSet/>
      <dgm:spPr/>
      <dgm:t>
        <a:bodyPr/>
        <a:lstStyle/>
        <a:p>
          <a:endParaRPr lang="en-US"/>
        </a:p>
      </dgm:t>
    </dgm:pt>
    <dgm:pt modelId="{AF5E6F57-4CFB-4806-BA77-2797604538D5}">
      <dgm:prSet/>
      <dgm:spPr/>
      <dgm:t>
        <a:bodyPr/>
        <a:lstStyle/>
        <a:p>
          <a:r>
            <a:rPr lang="uk-UA" dirty="0"/>
            <a:t>Євген </a:t>
          </a:r>
          <a:r>
            <a:rPr lang="uk-UA" dirty="0" err="1"/>
            <a:t>Пашковський</a:t>
          </a:r>
          <a:r>
            <a:rPr lang="uk-UA" dirty="0"/>
            <a:t> </a:t>
          </a:r>
          <a:endParaRPr lang="en-US" dirty="0"/>
        </a:p>
      </dgm:t>
    </dgm:pt>
    <dgm:pt modelId="{EA9E7ED4-4433-4866-B3E8-6AB70588D412}" type="parTrans" cxnId="{6A7F2BC4-FA42-47FE-9FBE-B06274355A65}">
      <dgm:prSet/>
      <dgm:spPr/>
      <dgm:t>
        <a:bodyPr/>
        <a:lstStyle/>
        <a:p>
          <a:endParaRPr lang="en-US"/>
        </a:p>
      </dgm:t>
    </dgm:pt>
    <dgm:pt modelId="{CA1435FF-39D0-4057-926F-1692CEEAAD15}" type="sibTrans" cxnId="{6A7F2BC4-FA42-47FE-9FBE-B06274355A65}">
      <dgm:prSet/>
      <dgm:spPr/>
      <dgm:t>
        <a:bodyPr/>
        <a:lstStyle/>
        <a:p>
          <a:endParaRPr lang="en-US"/>
        </a:p>
      </dgm:t>
    </dgm:pt>
    <dgm:pt modelId="{440876C4-4EF6-4200-9CCB-0FBD3BA33689}">
      <dgm:prSet/>
      <dgm:spPr/>
      <dgm:t>
        <a:bodyPr/>
        <a:lstStyle/>
        <a:p>
          <a:r>
            <a:rPr lang="uk-UA"/>
            <a:t>Степан Процюк </a:t>
          </a:r>
          <a:endParaRPr lang="en-US"/>
        </a:p>
      </dgm:t>
    </dgm:pt>
    <dgm:pt modelId="{56AD30E3-EDB3-414D-8A11-A09F8CB48205}" type="parTrans" cxnId="{A04A1B8D-F48A-487C-BD38-531D12194C4D}">
      <dgm:prSet/>
      <dgm:spPr/>
      <dgm:t>
        <a:bodyPr/>
        <a:lstStyle/>
        <a:p>
          <a:endParaRPr lang="en-US"/>
        </a:p>
      </dgm:t>
    </dgm:pt>
    <dgm:pt modelId="{0011106D-E420-48DF-BD86-197C0EF2F429}" type="sibTrans" cxnId="{A04A1B8D-F48A-487C-BD38-531D12194C4D}">
      <dgm:prSet/>
      <dgm:spPr/>
      <dgm:t>
        <a:bodyPr/>
        <a:lstStyle/>
        <a:p>
          <a:endParaRPr lang="en-US"/>
        </a:p>
      </dgm:t>
    </dgm:pt>
    <dgm:pt modelId="{128F48A7-E745-406E-B535-56B206552317}">
      <dgm:prSet/>
      <dgm:spPr/>
      <dgm:t>
        <a:bodyPr/>
        <a:lstStyle/>
        <a:p>
          <a:r>
            <a:rPr lang="uk-UA" dirty="0"/>
            <a:t>Володимир Лис «Століття Якова» - </a:t>
          </a:r>
          <a:r>
            <a:rPr lang="uk-UA" dirty="0">
              <a:highlight>
                <a:srgbClr val="FFFF00"/>
              </a:highlight>
            </a:rPr>
            <a:t>Максим</a:t>
          </a:r>
          <a:endParaRPr lang="en-US" dirty="0">
            <a:highlight>
              <a:srgbClr val="FFFF00"/>
            </a:highlight>
          </a:endParaRPr>
        </a:p>
      </dgm:t>
    </dgm:pt>
    <dgm:pt modelId="{712027CB-4A09-4038-84C0-809AAA2C9B47}" type="parTrans" cxnId="{2E43C83D-71F8-4B53-B9F1-868712E4CFFF}">
      <dgm:prSet/>
      <dgm:spPr/>
      <dgm:t>
        <a:bodyPr/>
        <a:lstStyle/>
        <a:p>
          <a:endParaRPr lang="en-US"/>
        </a:p>
      </dgm:t>
    </dgm:pt>
    <dgm:pt modelId="{D338F419-A031-48E5-A451-0AD9DC47F212}" type="sibTrans" cxnId="{2E43C83D-71F8-4B53-B9F1-868712E4CFFF}">
      <dgm:prSet/>
      <dgm:spPr/>
      <dgm:t>
        <a:bodyPr/>
        <a:lstStyle/>
        <a:p>
          <a:endParaRPr lang="en-US"/>
        </a:p>
      </dgm:t>
    </dgm:pt>
    <dgm:pt modelId="{D6AC69F0-0574-394A-B39F-0A32D7C7A3F3}" type="pres">
      <dgm:prSet presAssocID="{3E1AC388-4471-4A18-B024-B1310955780A}" presName="vert0" presStyleCnt="0">
        <dgm:presLayoutVars>
          <dgm:dir/>
          <dgm:animOne val="branch"/>
          <dgm:animLvl val="lvl"/>
        </dgm:presLayoutVars>
      </dgm:prSet>
      <dgm:spPr/>
    </dgm:pt>
    <dgm:pt modelId="{16C3D719-6766-5448-9F25-F8BB99036085}" type="pres">
      <dgm:prSet presAssocID="{FE5EB064-105B-4E13-9A36-E1A2D104CFD3}" presName="thickLine" presStyleLbl="alignNode1" presStyleIdx="0" presStyleCnt="5"/>
      <dgm:spPr/>
    </dgm:pt>
    <dgm:pt modelId="{53B4E2A9-219F-8D49-B3EF-77608AD6A0C1}" type="pres">
      <dgm:prSet presAssocID="{FE5EB064-105B-4E13-9A36-E1A2D104CFD3}" presName="horz1" presStyleCnt="0"/>
      <dgm:spPr/>
    </dgm:pt>
    <dgm:pt modelId="{132F3B2D-148D-AD4E-A2B1-1337CD7B59FC}" type="pres">
      <dgm:prSet presAssocID="{FE5EB064-105B-4E13-9A36-E1A2D104CFD3}" presName="tx1" presStyleLbl="revTx" presStyleIdx="0" presStyleCnt="5"/>
      <dgm:spPr/>
    </dgm:pt>
    <dgm:pt modelId="{952F791E-28A0-8B4D-BC24-EFA510F0C0CA}" type="pres">
      <dgm:prSet presAssocID="{FE5EB064-105B-4E13-9A36-E1A2D104CFD3}" presName="vert1" presStyleCnt="0"/>
      <dgm:spPr/>
    </dgm:pt>
    <dgm:pt modelId="{CA80FB40-E2FA-7845-9412-9D515600ABB2}" type="pres">
      <dgm:prSet presAssocID="{548186BF-44A2-44E6-88C6-21F0FDF04566}" presName="thickLine" presStyleLbl="alignNode1" presStyleIdx="1" presStyleCnt="5"/>
      <dgm:spPr/>
    </dgm:pt>
    <dgm:pt modelId="{B0A57F28-A962-4842-935B-BCCB5A845D49}" type="pres">
      <dgm:prSet presAssocID="{548186BF-44A2-44E6-88C6-21F0FDF04566}" presName="horz1" presStyleCnt="0"/>
      <dgm:spPr/>
    </dgm:pt>
    <dgm:pt modelId="{6BD35054-780D-FC47-A880-EC20362A55B4}" type="pres">
      <dgm:prSet presAssocID="{548186BF-44A2-44E6-88C6-21F0FDF04566}" presName="tx1" presStyleLbl="revTx" presStyleIdx="1" presStyleCnt="5"/>
      <dgm:spPr/>
    </dgm:pt>
    <dgm:pt modelId="{2ACDAE75-61D5-C04A-9ECA-961BAEED1653}" type="pres">
      <dgm:prSet presAssocID="{548186BF-44A2-44E6-88C6-21F0FDF04566}" presName="vert1" presStyleCnt="0"/>
      <dgm:spPr/>
    </dgm:pt>
    <dgm:pt modelId="{C433400A-8855-D14C-B133-A37F6349278A}" type="pres">
      <dgm:prSet presAssocID="{AF5E6F57-4CFB-4806-BA77-2797604538D5}" presName="thickLine" presStyleLbl="alignNode1" presStyleIdx="2" presStyleCnt="5"/>
      <dgm:spPr/>
    </dgm:pt>
    <dgm:pt modelId="{EDE9FED8-1368-7B4E-9B70-7BED147D230E}" type="pres">
      <dgm:prSet presAssocID="{AF5E6F57-4CFB-4806-BA77-2797604538D5}" presName="horz1" presStyleCnt="0"/>
      <dgm:spPr/>
    </dgm:pt>
    <dgm:pt modelId="{448F5F89-F4D2-8044-A1C6-BB615BEC9E6B}" type="pres">
      <dgm:prSet presAssocID="{AF5E6F57-4CFB-4806-BA77-2797604538D5}" presName="tx1" presStyleLbl="revTx" presStyleIdx="2" presStyleCnt="5"/>
      <dgm:spPr/>
    </dgm:pt>
    <dgm:pt modelId="{681CF78C-F853-3A4C-972F-2C5614FC1227}" type="pres">
      <dgm:prSet presAssocID="{AF5E6F57-4CFB-4806-BA77-2797604538D5}" presName="vert1" presStyleCnt="0"/>
      <dgm:spPr/>
    </dgm:pt>
    <dgm:pt modelId="{DFECC02D-17EE-8642-87B8-5CF63D6C9655}" type="pres">
      <dgm:prSet presAssocID="{440876C4-4EF6-4200-9CCB-0FBD3BA33689}" presName="thickLine" presStyleLbl="alignNode1" presStyleIdx="3" presStyleCnt="5"/>
      <dgm:spPr/>
    </dgm:pt>
    <dgm:pt modelId="{06057919-44FC-1344-AF8F-E8B9EC576F65}" type="pres">
      <dgm:prSet presAssocID="{440876C4-4EF6-4200-9CCB-0FBD3BA33689}" presName="horz1" presStyleCnt="0"/>
      <dgm:spPr/>
    </dgm:pt>
    <dgm:pt modelId="{7D29C5F0-0014-7641-B411-CF88EA00E8DE}" type="pres">
      <dgm:prSet presAssocID="{440876C4-4EF6-4200-9CCB-0FBD3BA33689}" presName="tx1" presStyleLbl="revTx" presStyleIdx="3" presStyleCnt="5"/>
      <dgm:spPr/>
    </dgm:pt>
    <dgm:pt modelId="{FA2E2A17-4A91-884D-8EC2-7BE3A7339E37}" type="pres">
      <dgm:prSet presAssocID="{440876C4-4EF6-4200-9CCB-0FBD3BA33689}" presName="vert1" presStyleCnt="0"/>
      <dgm:spPr/>
    </dgm:pt>
    <dgm:pt modelId="{E1486DEC-82D8-BA42-BA47-D08EAFE02454}" type="pres">
      <dgm:prSet presAssocID="{128F48A7-E745-406E-B535-56B206552317}" presName="thickLine" presStyleLbl="alignNode1" presStyleIdx="4" presStyleCnt="5"/>
      <dgm:spPr/>
    </dgm:pt>
    <dgm:pt modelId="{1C809675-9D0B-BD4E-9D1E-0E419620857C}" type="pres">
      <dgm:prSet presAssocID="{128F48A7-E745-406E-B535-56B206552317}" presName="horz1" presStyleCnt="0"/>
      <dgm:spPr/>
    </dgm:pt>
    <dgm:pt modelId="{F328AB8A-C751-1E4C-9B1C-2036522335A0}" type="pres">
      <dgm:prSet presAssocID="{128F48A7-E745-406E-B535-56B206552317}" presName="tx1" presStyleLbl="revTx" presStyleIdx="4" presStyleCnt="5"/>
      <dgm:spPr/>
    </dgm:pt>
    <dgm:pt modelId="{741EC0DC-A931-F140-8FD4-C82910D09E2E}" type="pres">
      <dgm:prSet presAssocID="{128F48A7-E745-406E-B535-56B206552317}" presName="vert1" presStyleCnt="0"/>
      <dgm:spPr/>
    </dgm:pt>
  </dgm:ptLst>
  <dgm:cxnLst>
    <dgm:cxn modelId="{A05A2C28-3E5A-1B42-93E4-A9E4A60358A3}" type="presOf" srcId="{440876C4-4EF6-4200-9CCB-0FBD3BA33689}" destId="{7D29C5F0-0014-7641-B411-CF88EA00E8DE}" srcOrd="0" destOrd="0" presId="urn:microsoft.com/office/officeart/2008/layout/LinedList"/>
    <dgm:cxn modelId="{ED741131-3318-1542-97CD-C9F9649391E5}" type="presOf" srcId="{FE5EB064-105B-4E13-9A36-E1A2D104CFD3}" destId="{132F3B2D-148D-AD4E-A2B1-1337CD7B59FC}" srcOrd="0" destOrd="0" presId="urn:microsoft.com/office/officeart/2008/layout/LinedList"/>
    <dgm:cxn modelId="{2E43C83D-71F8-4B53-B9F1-868712E4CFFF}" srcId="{3E1AC388-4471-4A18-B024-B1310955780A}" destId="{128F48A7-E745-406E-B535-56B206552317}" srcOrd="4" destOrd="0" parTransId="{712027CB-4A09-4038-84C0-809AAA2C9B47}" sibTransId="{D338F419-A031-48E5-A451-0AD9DC47F212}"/>
    <dgm:cxn modelId="{3CE0C846-D2E7-4B43-8FD9-2ACF25AC3E7E}" type="presOf" srcId="{548186BF-44A2-44E6-88C6-21F0FDF04566}" destId="{6BD35054-780D-FC47-A880-EC20362A55B4}" srcOrd="0" destOrd="0" presId="urn:microsoft.com/office/officeart/2008/layout/LinedList"/>
    <dgm:cxn modelId="{7DD30E77-D5AC-DA4A-AA14-5C7DA29FE5E1}" type="presOf" srcId="{128F48A7-E745-406E-B535-56B206552317}" destId="{F328AB8A-C751-1E4C-9B1C-2036522335A0}" srcOrd="0" destOrd="0" presId="urn:microsoft.com/office/officeart/2008/layout/LinedList"/>
    <dgm:cxn modelId="{6FC65484-FA54-5340-A992-CF0E62F6E47C}" type="presOf" srcId="{3E1AC388-4471-4A18-B024-B1310955780A}" destId="{D6AC69F0-0574-394A-B39F-0A32D7C7A3F3}" srcOrd="0" destOrd="0" presId="urn:microsoft.com/office/officeart/2008/layout/LinedList"/>
    <dgm:cxn modelId="{A04A1B8D-F48A-487C-BD38-531D12194C4D}" srcId="{3E1AC388-4471-4A18-B024-B1310955780A}" destId="{440876C4-4EF6-4200-9CCB-0FBD3BA33689}" srcOrd="3" destOrd="0" parTransId="{56AD30E3-EDB3-414D-8A11-A09F8CB48205}" sibTransId="{0011106D-E420-48DF-BD86-197C0EF2F429}"/>
    <dgm:cxn modelId="{969AA998-D451-7F4E-9D45-69976095D90E}" type="presOf" srcId="{AF5E6F57-4CFB-4806-BA77-2797604538D5}" destId="{448F5F89-F4D2-8044-A1C6-BB615BEC9E6B}" srcOrd="0" destOrd="0" presId="urn:microsoft.com/office/officeart/2008/layout/LinedList"/>
    <dgm:cxn modelId="{83D380BC-0DD4-4253-9EAD-391A90A9C3AD}" srcId="{3E1AC388-4471-4A18-B024-B1310955780A}" destId="{548186BF-44A2-44E6-88C6-21F0FDF04566}" srcOrd="1" destOrd="0" parTransId="{DCAF9C9E-F91F-4753-8FB3-5EE42C093698}" sibTransId="{21D86D90-5959-4C2E-A81C-D9B5B54BBE64}"/>
    <dgm:cxn modelId="{6A7F2BC4-FA42-47FE-9FBE-B06274355A65}" srcId="{3E1AC388-4471-4A18-B024-B1310955780A}" destId="{AF5E6F57-4CFB-4806-BA77-2797604538D5}" srcOrd="2" destOrd="0" parTransId="{EA9E7ED4-4433-4866-B3E8-6AB70588D412}" sibTransId="{CA1435FF-39D0-4057-926F-1692CEEAAD15}"/>
    <dgm:cxn modelId="{B168D7EC-6D0D-4B90-92AE-8BFE83E619F0}" srcId="{3E1AC388-4471-4A18-B024-B1310955780A}" destId="{FE5EB064-105B-4E13-9A36-E1A2D104CFD3}" srcOrd="0" destOrd="0" parTransId="{EFC05989-F148-4543-84A8-BA75C4B1D0BE}" sibTransId="{ECC4DD00-DB5C-409F-815D-6F00E3AADE3F}"/>
    <dgm:cxn modelId="{9FBB8177-19E5-514C-9FC3-B8B32DB77F81}" type="presParOf" srcId="{D6AC69F0-0574-394A-B39F-0A32D7C7A3F3}" destId="{16C3D719-6766-5448-9F25-F8BB99036085}" srcOrd="0" destOrd="0" presId="urn:microsoft.com/office/officeart/2008/layout/LinedList"/>
    <dgm:cxn modelId="{42D20989-1CA4-7441-905F-8C53142F418B}" type="presParOf" srcId="{D6AC69F0-0574-394A-B39F-0A32D7C7A3F3}" destId="{53B4E2A9-219F-8D49-B3EF-77608AD6A0C1}" srcOrd="1" destOrd="0" presId="urn:microsoft.com/office/officeart/2008/layout/LinedList"/>
    <dgm:cxn modelId="{8C1C3F17-A137-A54C-BD8F-2D9DA09A54DE}" type="presParOf" srcId="{53B4E2A9-219F-8D49-B3EF-77608AD6A0C1}" destId="{132F3B2D-148D-AD4E-A2B1-1337CD7B59FC}" srcOrd="0" destOrd="0" presId="urn:microsoft.com/office/officeart/2008/layout/LinedList"/>
    <dgm:cxn modelId="{0437AA0A-72F1-7249-AB63-200BC7D28575}" type="presParOf" srcId="{53B4E2A9-219F-8D49-B3EF-77608AD6A0C1}" destId="{952F791E-28A0-8B4D-BC24-EFA510F0C0CA}" srcOrd="1" destOrd="0" presId="urn:microsoft.com/office/officeart/2008/layout/LinedList"/>
    <dgm:cxn modelId="{960496E7-AE1E-F74A-8625-D8E12FA09B2C}" type="presParOf" srcId="{D6AC69F0-0574-394A-B39F-0A32D7C7A3F3}" destId="{CA80FB40-E2FA-7845-9412-9D515600ABB2}" srcOrd="2" destOrd="0" presId="urn:microsoft.com/office/officeart/2008/layout/LinedList"/>
    <dgm:cxn modelId="{EE2DE681-33F6-6942-8CA7-59E523FE969F}" type="presParOf" srcId="{D6AC69F0-0574-394A-B39F-0A32D7C7A3F3}" destId="{B0A57F28-A962-4842-935B-BCCB5A845D49}" srcOrd="3" destOrd="0" presId="urn:microsoft.com/office/officeart/2008/layout/LinedList"/>
    <dgm:cxn modelId="{2191B4D3-9239-C74F-9707-A235C0620B58}" type="presParOf" srcId="{B0A57F28-A962-4842-935B-BCCB5A845D49}" destId="{6BD35054-780D-FC47-A880-EC20362A55B4}" srcOrd="0" destOrd="0" presId="urn:microsoft.com/office/officeart/2008/layout/LinedList"/>
    <dgm:cxn modelId="{9059E130-753A-8041-B2F0-CECAD4B192E3}" type="presParOf" srcId="{B0A57F28-A962-4842-935B-BCCB5A845D49}" destId="{2ACDAE75-61D5-C04A-9ECA-961BAEED1653}" srcOrd="1" destOrd="0" presId="urn:microsoft.com/office/officeart/2008/layout/LinedList"/>
    <dgm:cxn modelId="{B40998BB-1954-DD42-BA09-775810F961D9}" type="presParOf" srcId="{D6AC69F0-0574-394A-B39F-0A32D7C7A3F3}" destId="{C433400A-8855-D14C-B133-A37F6349278A}" srcOrd="4" destOrd="0" presId="urn:microsoft.com/office/officeart/2008/layout/LinedList"/>
    <dgm:cxn modelId="{FAF84849-936E-304C-AAA0-2435D63A1D01}" type="presParOf" srcId="{D6AC69F0-0574-394A-B39F-0A32D7C7A3F3}" destId="{EDE9FED8-1368-7B4E-9B70-7BED147D230E}" srcOrd="5" destOrd="0" presId="urn:microsoft.com/office/officeart/2008/layout/LinedList"/>
    <dgm:cxn modelId="{768F519D-AEED-3848-8725-F512FA3B9E0B}" type="presParOf" srcId="{EDE9FED8-1368-7B4E-9B70-7BED147D230E}" destId="{448F5F89-F4D2-8044-A1C6-BB615BEC9E6B}" srcOrd="0" destOrd="0" presId="urn:microsoft.com/office/officeart/2008/layout/LinedList"/>
    <dgm:cxn modelId="{9D16C92E-5035-564C-8ACE-4ED699673924}" type="presParOf" srcId="{EDE9FED8-1368-7B4E-9B70-7BED147D230E}" destId="{681CF78C-F853-3A4C-972F-2C5614FC1227}" srcOrd="1" destOrd="0" presId="urn:microsoft.com/office/officeart/2008/layout/LinedList"/>
    <dgm:cxn modelId="{54820BF5-A064-E44F-A617-9561F95F73D6}" type="presParOf" srcId="{D6AC69F0-0574-394A-B39F-0A32D7C7A3F3}" destId="{DFECC02D-17EE-8642-87B8-5CF63D6C9655}" srcOrd="6" destOrd="0" presId="urn:microsoft.com/office/officeart/2008/layout/LinedList"/>
    <dgm:cxn modelId="{990D7D88-EAA7-9448-9ABB-8853E7780301}" type="presParOf" srcId="{D6AC69F0-0574-394A-B39F-0A32D7C7A3F3}" destId="{06057919-44FC-1344-AF8F-E8B9EC576F65}" srcOrd="7" destOrd="0" presId="urn:microsoft.com/office/officeart/2008/layout/LinedList"/>
    <dgm:cxn modelId="{1116B28F-DB3A-9A42-A7C1-CE9EA092AEE6}" type="presParOf" srcId="{06057919-44FC-1344-AF8F-E8B9EC576F65}" destId="{7D29C5F0-0014-7641-B411-CF88EA00E8DE}" srcOrd="0" destOrd="0" presId="urn:microsoft.com/office/officeart/2008/layout/LinedList"/>
    <dgm:cxn modelId="{2A4AD09B-C244-5940-B42F-C574FD51D850}" type="presParOf" srcId="{06057919-44FC-1344-AF8F-E8B9EC576F65}" destId="{FA2E2A17-4A91-884D-8EC2-7BE3A7339E37}" srcOrd="1" destOrd="0" presId="urn:microsoft.com/office/officeart/2008/layout/LinedList"/>
    <dgm:cxn modelId="{38F32114-9DCC-AA49-AB8A-FDAE0C4BF641}" type="presParOf" srcId="{D6AC69F0-0574-394A-B39F-0A32D7C7A3F3}" destId="{E1486DEC-82D8-BA42-BA47-D08EAFE02454}" srcOrd="8" destOrd="0" presId="urn:microsoft.com/office/officeart/2008/layout/LinedList"/>
    <dgm:cxn modelId="{234DB679-FC8C-2A4F-9DEE-8CB2380DAB37}" type="presParOf" srcId="{D6AC69F0-0574-394A-B39F-0A32D7C7A3F3}" destId="{1C809675-9D0B-BD4E-9D1E-0E419620857C}" srcOrd="9" destOrd="0" presId="urn:microsoft.com/office/officeart/2008/layout/LinedList"/>
    <dgm:cxn modelId="{532B65C9-9097-B047-B23D-231F52643BB8}" type="presParOf" srcId="{1C809675-9D0B-BD4E-9D1E-0E419620857C}" destId="{F328AB8A-C751-1E4C-9B1C-2036522335A0}" srcOrd="0" destOrd="0" presId="urn:microsoft.com/office/officeart/2008/layout/LinedList"/>
    <dgm:cxn modelId="{B7D0A739-9682-3742-BB29-2FAB892D63A6}" type="presParOf" srcId="{1C809675-9D0B-BD4E-9D1E-0E419620857C}" destId="{741EC0DC-A931-F140-8FD4-C82910D09E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6FAA5E-D902-4731-961D-B91C6E39359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6C3BC85-B8FC-43F5-8B18-9DBF2A4C65D9}">
      <dgm:prSet/>
      <dgm:spPr/>
      <dgm:t>
        <a:bodyPr/>
        <a:lstStyle/>
        <a:p>
          <a:r>
            <a:rPr lang="uk-UA" dirty="0">
              <a:highlight>
                <a:srgbClr val="FFFF00"/>
              </a:highlight>
            </a:rPr>
            <a:t>Валерій Шевчук - «Мор» - Максим</a:t>
          </a:r>
          <a:endParaRPr lang="en-US" dirty="0">
            <a:highlight>
              <a:srgbClr val="FFFF00"/>
            </a:highlight>
          </a:endParaRPr>
        </a:p>
      </dgm:t>
    </dgm:pt>
    <dgm:pt modelId="{E14CC11B-F733-4B9F-BD9A-7112244CA986}" type="parTrans" cxnId="{1521C6C6-9E77-4044-9CF9-93C1889FD4F7}">
      <dgm:prSet/>
      <dgm:spPr/>
      <dgm:t>
        <a:bodyPr/>
        <a:lstStyle/>
        <a:p>
          <a:endParaRPr lang="en-US"/>
        </a:p>
      </dgm:t>
    </dgm:pt>
    <dgm:pt modelId="{0503746B-68A0-4531-A671-8E3A627F331E}" type="sibTrans" cxnId="{1521C6C6-9E77-4044-9CF9-93C1889FD4F7}">
      <dgm:prSet/>
      <dgm:spPr/>
      <dgm:t>
        <a:bodyPr/>
        <a:lstStyle/>
        <a:p>
          <a:endParaRPr lang="en-US"/>
        </a:p>
      </dgm:t>
    </dgm:pt>
    <dgm:pt modelId="{4C646675-1D96-43DF-990A-1A2B8743F929}">
      <dgm:prSet/>
      <dgm:spPr/>
      <dgm:t>
        <a:bodyPr/>
        <a:lstStyle/>
        <a:p>
          <a:r>
            <a:rPr lang="uk-UA" dirty="0"/>
            <a:t>Марія </a:t>
          </a:r>
          <a:r>
            <a:rPr lang="uk-UA" dirty="0" err="1"/>
            <a:t>Матіос</a:t>
          </a:r>
          <a:r>
            <a:rPr lang="uk-UA" dirty="0"/>
            <a:t> </a:t>
          </a:r>
          <a:endParaRPr lang="en-US" dirty="0"/>
        </a:p>
      </dgm:t>
    </dgm:pt>
    <dgm:pt modelId="{5E88F5B4-8526-4BC2-90EE-F5145317B591}" type="parTrans" cxnId="{AA8A4B6C-48F2-46CB-839B-5351C2D89086}">
      <dgm:prSet/>
      <dgm:spPr/>
      <dgm:t>
        <a:bodyPr/>
        <a:lstStyle/>
        <a:p>
          <a:endParaRPr lang="en-US"/>
        </a:p>
      </dgm:t>
    </dgm:pt>
    <dgm:pt modelId="{3A0C1E39-A0A9-4ABF-9011-39FCE977A25E}" type="sibTrans" cxnId="{AA8A4B6C-48F2-46CB-839B-5351C2D89086}">
      <dgm:prSet/>
      <dgm:spPr/>
      <dgm:t>
        <a:bodyPr/>
        <a:lstStyle/>
        <a:p>
          <a:endParaRPr lang="en-US"/>
        </a:p>
      </dgm:t>
    </dgm:pt>
    <dgm:pt modelId="{C4219FC9-44E6-439F-8CA5-013C0C1D7800}">
      <dgm:prSet/>
      <dgm:spPr/>
      <dgm:t>
        <a:bodyPr/>
        <a:lstStyle/>
        <a:p>
          <a:r>
            <a:rPr lang="uk-UA" dirty="0">
              <a:highlight>
                <a:srgbClr val="FFFF00"/>
              </a:highlight>
            </a:rPr>
            <a:t>Юрій Андрухович – «</a:t>
          </a:r>
          <a:r>
            <a:rPr lang="ru-RU" dirty="0" err="1">
              <a:highlight>
                <a:srgbClr val="FFFF00"/>
              </a:highlight>
            </a:rPr>
            <a:t>Рекреації</a:t>
          </a:r>
          <a:r>
            <a:rPr lang="ru-RU" dirty="0">
              <a:highlight>
                <a:srgbClr val="FFFF00"/>
              </a:highlight>
            </a:rPr>
            <a:t>» - Бара </a:t>
          </a:r>
          <a:endParaRPr lang="en-US" dirty="0">
            <a:highlight>
              <a:srgbClr val="FFFF00"/>
            </a:highlight>
          </a:endParaRPr>
        </a:p>
      </dgm:t>
    </dgm:pt>
    <dgm:pt modelId="{6CB1BDFC-C498-44AF-81C6-579BD65CFCCC}" type="parTrans" cxnId="{9A130DE1-E131-435E-97E7-FFCDA0ED078D}">
      <dgm:prSet/>
      <dgm:spPr/>
      <dgm:t>
        <a:bodyPr/>
        <a:lstStyle/>
        <a:p>
          <a:endParaRPr lang="en-US"/>
        </a:p>
      </dgm:t>
    </dgm:pt>
    <dgm:pt modelId="{4E1C5A83-0B46-4DCF-83BF-4D968F253C35}" type="sibTrans" cxnId="{9A130DE1-E131-435E-97E7-FFCDA0ED078D}">
      <dgm:prSet/>
      <dgm:spPr/>
      <dgm:t>
        <a:bodyPr/>
        <a:lstStyle/>
        <a:p>
          <a:endParaRPr lang="en-US"/>
        </a:p>
      </dgm:t>
    </dgm:pt>
    <dgm:pt modelId="{C45EAC67-14CC-472D-B346-80163B897496}">
      <dgm:prSet/>
      <dgm:spPr/>
      <dgm:t>
        <a:bodyPr/>
        <a:lstStyle/>
        <a:p>
          <a:r>
            <a:rPr lang="uk-UA" dirty="0"/>
            <a:t>Галина </a:t>
          </a:r>
          <a:r>
            <a:rPr lang="uk-UA" dirty="0" err="1"/>
            <a:t>Пагутяк</a:t>
          </a:r>
          <a:endParaRPr lang="en-US" dirty="0"/>
        </a:p>
      </dgm:t>
    </dgm:pt>
    <dgm:pt modelId="{D63B25AC-44A3-4FDB-843B-D0DC56E0361A}" type="parTrans" cxnId="{55DD0FB0-83C1-4440-9C6E-2E23B1BCF200}">
      <dgm:prSet/>
      <dgm:spPr/>
      <dgm:t>
        <a:bodyPr/>
        <a:lstStyle/>
        <a:p>
          <a:endParaRPr lang="en-US"/>
        </a:p>
      </dgm:t>
    </dgm:pt>
    <dgm:pt modelId="{A92A263B-6F40-46EB-9DE9-9B49F8447B9B}" type="sibTrans" cxnId="{55DD0FB0-83C1-4440-9C6E-2E23B1BCF200}">
      <dgm:prSet/>
      <dgm:spPr/>
      <dgm:t>
        <a:bodyPr/>
        <a:lstStyle/>
        <a:p>
          <a:endParaRPr lang="en-US"/>
        </a:p>
      </dgm:t>
    </dgm:pt>
    <dgm:pt modelId="{6EF5659F-8358-41F6-9F6B-8F9E1633CFDF}">
      <dgm:prSet/>
      <dgm:spPr/>
      <dgm:t>
        <a:bodyPr/>
        <a:lstStyle/>
        <a:p>
          <a:r>
            <a:rPr lang="uk-UA" dirty="0"/>
            <a:t>Євгенія </a:t>
          </a:r>
          <a:r>
            <a:rPr lang="uk-UA" dirty="0" err="1"/>
            <a:t>Коненко</a:t>
          </a:r>
          <a:r>
            <a:rPr lang="uk-UA" dirty="0"/>
            <a:t> </a:t>
          </a:r>
          <a:endParaRPr lang="en-US" dirty="0"/>
        </a:p>
      </dgm:t>
    </dgm:pt>
    <dgm:pt modelId="{981C0246-2033-45E3-A414-FE107EB8C9FF}" type="parTrans" cxnId="{DE483F43-A3FF-4453-B457-E8A56E46FE75}">
      <dgm:prSet/>
      <dgm:spPr/>
      <dgm:t>
        <a:bodyPr/>
        <a:lstStyle/>
        <a:p>
          <a:endParaRPr lang="en-US"/>
        </a:p>
      </dgm:t>
    </dgm:pt>
    <dgm:pt modelId="{C43161A0-9727-4121-A383-175717683458}" type="sibTrans" cxnId="{DE483F43-A3FF-4453-B457-E8A56E46FE75}">
      <dgm:prSet/>
      <dgm:spPr/>
      <dgm:t>
        <a:bodyPr/>
        <a:lstStyle/>
        <a:p>
          <a:endParaRPr lang="en-US"/>
        </a:p>
      </dgm:t>
    </dgm:pt>
    <dgm:pt modelId="{471A019D-C151-3148-B697-91D07E6FF1C3}" type="pres">
      <dgm:prSet presAssocID="{B56FAA5E-D902-4731-961D-B91C6E393590}" presName="vert0" presStyleCnt="0">
        <dgm:presLayoutVars>
          <dgm:dir/>
          <dgm:animOne val="branch"/>
          <dgm:animLvl val="lvl"/>
        </dgm:presLayoutVars>
      </dgm:prSet>
      <dgm:spPr/>
    </dgm:pt>
    <dgm:pt modelId="{61D92257-B955-6642-88D4-58DE03DDBE14}" type="pres">
      <dgm:prSet presAssocID="{B6C3BC85-B8FC-43F5-8B18-9DBF2A4C65D9}" presName="thickLine" presStyleLbl="alignNode1" presStyleIdx="0" presStyleCnt="5"/>
      <dgm:spPr/>
    </dgm:pt>
    <dgm:pt modelId="{63628ECE-629B-104E-BCD5-B2544B992B94}" type="pres">
      <dgm:prSet presAssocID="{B6C3BC85-B8FC-43F5-8B18-9DBF2A4C65D9}" presName="horz1" presStyleCnt="0"/>
      <dgm:spPr/>
    </dgm:pt>
    <dgm:pt modelId="{2F5D6ECB-EBC7-7D47-89C2-377830157096}" type="pres">
      <dgm:prSet presAssocID="{B6C3BC85-B8FC-43F5-8B18-9DBF2A4C65D9}" presName="tx1" presStyleLbl="revTx" presStyleIdx="0" presStyleCnt="5"/>
      <dgm:spPr/>
    </dgm:pt>
    <dgm:pt modelId="{BF4583BA-4A91-524D-BC4C-A0A80AD43DAF}" type="pres">
      <dgm:prSet presAssocID="{B6C3BC85-B8FC-43F5-8B18-9DBF2A4C65D9}" presName="vert1" presStyleCnt="0"/>
      <dgm:spPr/>
    </dgm:pt>
    <dgm:pt modelId="{97A9C1AA-4E36-7842-B3C3-2D0051F0E89C}" type="pres">
      <dgm:prSet presAssocID="{4C646675-1D96-43DF-990A-1A2B8743F929}" presName="thickLine" presStyleLbl="alignNode1" presStyleIdx="1" presStyleCnt="5"/>
      <dgm:spPr/>
    </dgm:pt>
    <dgm:pt modelId="{265DB676-5749-4047-9980-EDC64D24576F}" type="pres">
      <dgm:prSet presAssocID="{4C646675-1D96-43DF-990A-1A2B8743F929}" presName="horz1" presStyleCnt="0"/>
      <dgm:spPr/>
    </dgm:pt>
    <dgm:pt modelId="{EFA04A88-1A0C-EA43-B10D-D0B2A271DA98}" type="pres">
      <dgm:prSet presAssocID="{4C646675-1D96-43DF-990A-1A2B8743F929}" presName="tx1" presStyleLbl="revTx" presStyleIdx="1" presStyleCnt="5"/>
      <dgm:spPr/>
    </dgm:pt>
    <dgm:pt modelId="{2B8B0F63-79D4-454C-9BDC-C17B626A932E}" type="pres">
      <dgm:prSet presAssocID="{4C646675-1D96-43DF-990A-1A2B8743F929}" presName="vert1" presStyleCnt="0"/>
      <dgm:spPr/>
    </dgm:pt>
    <dgm:pt modelId="{08E291A9-FC94-BD49-8753-04AF5537A899}" type="pres">
      <dgm:prSet presAssocID="{C4219FC9-44E6-439F-8CA5-013C0C1D7800}" presName="thickLine" presStyleLbl="alignNode1" presStyleIdx="2" presStyleCnt="5"/>
      <dgm:spPr/>
    </dgm:pt>
    <dgm:pt modelId="{808304DB-4C30-F04A-83A8-53934DF4FC51}" type="pres">
      <dgm:prSet presAssocID="{C4219FC9-44E6-439F-8CA5-013C0C1D7800}" presName="horz1" presStyleCnt="0"/>
      <dgm:spPr/>
    </dgm:pt>
    <dgm:pt modelId="{314BA2A9-32A2-6547-A76E-6266EF274726}" type="pres">
      <dgm:prSet presAssocID="{C4219FC9-44E6-439F-8CA5-013C0C1D7800}" presName="tx1" presStyleLbl="revTx" presStyleIdx="2" presStyleCnt="5"/>
      <dgm:spPr/>
    </dgm:pt>
    <dgm:pt modelId="{40824EB9-DBFD-3849-9F20-C0D745D71A2A}" type="pres">
      <dgm:prSet presAssocID="{C4219FC9-44E6-439F-8CA5-013C0C1D7800}" presName="vert1" presStyleCnt="0"/>
      <dgm:spPr/>
    </dgm:pt>
    <dgm:pt modelId="{8D2110AD-C465-5745-A058-F2540A0D7F79}" type="pres">
      <dgm:prSet presAssocID="{C45EAC67-14CC-472D-B346-80163B897496}" presName="thickLine" presStyleLbl="alignNode1" presStyleIdx="3" presStyleCnt="5"/>
      <dgm:spPr/>
    </dgm:pt>
    <dgm:pt modelId="{9555AC01-9720-1D48-AB37-347AB40E8E63}" type="pres">
      <dgm:prSet presAssocID="{C45EAC67-14CC-472D-B346-80163B897496}" presName="horz1" presStyleCnt="0"/>
      <dgm:spPr/>
    </dgm:pt>
    <dgm:pt modelId="{A7B22F31-5D59-C149-B17B-C195886F28E6}" type="pres">
      <dgm:prSet presAssocID="{C45EAC67-14CC-472D-B346-80163B897496}" presName="tx1" presStyleLbl="revTx" presStyleIdx="3" presStyleCnt="5"/>
      <dgm:spPr/>
    </dgm:pt>
    <dgm:pt modelId="{0A51A4D2-8715-1D45-A14F-43C54A84158B}" type="pres">
      <dgm:prSet presAssocID="{C45EAC67-14CC-472D-B346-80163B897496}" presName="vert1" presStyleCnt="0"/>
      <dgm:spPr/>
    </dgm:pt>
    <dgm:pt modelId="{DD5A1361-A761-034A-891C-27D8705FCB02}" type="pres">
      <dgm:prSet presAssocID="{6EF5659F-8358-41F6-9F6B-8F9E1633CFDF}" presName="thickLine" presStyleLbl="alignNode1" presStyleIdx="4" presStyleCnt="5"/>
      <dgm:spPr/>
    </dgm:pt>
    <dgm:pt modelId="{085BE8FA-AB10-8D40-81D5-F08E4DAF87CC}" type="pres">
      <dgm:prSet presAssocID="{6EF5659F-8358-41F6-9F6B-8F9E1633CFDF}" presName="horz1" presStyleCnt="0"/>
      <dgm:spPr/>
    </dgm:pt>
    <dgm:pt modelId="{A2F7B417-F13C-3845-8494-F2E34C5BE01F}" type="pres">
      <dgm:prSet presAssocID="{6EF5659F-8358-41F6-9F6B-8F9E1633CFDF}" presName="tx1" presStyleLbl="revTx" presStyleIdx="4" presStyleCnt="5"/>
      <dgm:spPr/>
    </dgm:pt>
    <dgm:pt modelId="{C338B3C6-8B74-1B4A-9E03-277ECD2E1A9C}" type="pres">
      <dgm:prSet presAssocID="{6EF5659F-8358-41F6-9F6B-8F9E1633CFDF}" presName="vert1" presStyleCnt="0"/>
      <dgm:spPr/>
    </dgm:pt>
  </dgm:ptLst>
  <dgm:cxnLst>
    <dgm:cxn modelId="{C149D81B-62D5-4A4A-98FC-5FBB57869549}" type="presOf" srcId="{B56FAA5E-D902-4731-961D-B91C6E393590}" destId="{471A019D-C151-3148-B697-91D07E6FF1C3}" srcOrd="0" destOrd="0" presId="urn:microsoft.com/office/officeart/2008/layout/LinedList"/>
    <dgm:cxn modelId="{DE483F43-A3FF-4453-B457-E8A56E46FE75}" srcId="{B56FAA5E-D902-4731-961D-B91C6E393590}" destId="{6EF5659F-8358-41F6-9F6B-8F9E1633CFDF}" srcOrd="4" destOrd="0" parTransId="{981C0246-2033-45E3-A414-FE107EB8C9FF}" sibTransId="{C43161A0-9727-4121-A383-175717683458}"/>
    <dgm:cxn modelId="{AA8A4B6C-48F2-46CB-839B-5351C2D89086}" srcId="{B56FAA5E-D902-4731-961D-B91C6E393590}" destId="{4C646675-1D96-43DF-990A-1A2B8743F929}" srcOrd="1" destOrd="0" parTransId="{5E88F5B4-8526-4BC2-90EE-F5145317B591}" sibTransId="{3A0C1E39-A0A9-4ABF-9011-39FCE977A25E}"/>
    <dgm:cxn modelId="{A60A497C-EAE1-5640-9E9D-EA33D122F7A1}" type="presOf" srcId="{6EF5659F-8358-41F6-9F6B-8F9E1633CFDF}" destId="{A2F7B417-F13C-3845-8494-F2E34C5BE01F}" srcOrd="0" destOrd="0" presId="urn:microsoft.com/office/officeart/2008/layout/LinedList"/>
    <dgm:cxn modelId="{B5CD798A-CC50-B448-9200-1AF9A6958CC5}" type="presOf" srcId="{C4219FC9-44E6-439F-8CA5-013C0C1D7800}" destId="{314BA2A9-32A2-6547-A76E-6266EF274726}" srcOrd="0" destOrd="0" presId="urn:microsoft.com/office/officeart/2008/layout/LinedList"/>
    <dgm:cxn modelId="{D7C62BAC-80B1-4048-BD85-06728C753701}" type="presOf" srcId="{B6C3BC85-B8FC-43F5-8B18-9DBF2A4C65D9}" destId="{2F5D6ECB-EBC7-7D47-89C2-377830157096}" srcOrd="0" destOrd="0" presId="urn:microsoft.com/office/officeart/2008/layout/LinedList"/>
    <dgm:cxn modelId="{9F7283AD-0EE0-7246-8ED1-D5E89AC2A5CC}" type="presOf" srcId="{C45EAC67-14CC-472D-B346-80163B897496}" destId="{A7B22F31-5D59-C149-B17B-C195886F28E6}" srcOrd="0" destOrd="0" presId="urn:microsoft.com/office/officeart/2008/layout/LinedList"/>
    <dgm:cxn modelId="{55DD0FB0-83C1-4440-9C6E-2E23B1BCF200}" srcId="{B56FAA5E-D902-4731-961D-B91C6E393590}" destId="{C45EAC67-14CC-472D-B346-80163B897496}" srcOrd="3" destOrd="0" parTransId="{D63B25AC-44A3-4FDB-843B-D0DC56E0361A}" sibTransId="{A92A263B-6F40-46EB-9DE9-9B49F8447B9B}"/>
    <dgm:cxn modelId="{1521C6C6-9E77-4044-9CF9-93C1889FD4F7}" srcId="{B56FAA5E-D902-4731-961D-B91C6E393590}" destId="{B6C3BC85-B8FC-43F5-8B18-9DBF2A4C65D9}" srcOrd="0" destOrd="0" parTransId="{E14CC11B-F733-4B9F-BD9A-7112244CA986}" sibTransId="{0503746B-68A0-4531-A671-8E3A627F331E}"/>
    <dgm:cxn modelId="{9A130DE1-E131-435E-97E7-FFCDA0ED078D}" srcId="{B56FAA5E-D902-4731-961D-B91C6E393590}" destId="{C4219FC9-44E6-439F-8CA5-013C0C1D7800}" srcOrd="2" destOrd="0" parTransId="{6CB1BDFC-C498-44AF-81C6-579BD65CFCCC}" sibTransId="{4E1C5A83-0B46-4DCF-83BF-4D968F253C35}"/>
    <dgm:cxn modelId="{974811F9-6BF7-E341-AC1E-4B2605D6E6B7}" type="presOf" srcId="{4C646675-1D96-43DF-990A-1A2B8743F929}" destId="{EFA04A88-1A0C-EA43-B10D-D0B2A271DA98}" srcOrd="0" destOrd="0" presId="urn:microsoft.com/office/officeart/2008/layout/LinedList"/>
    <dgm:cxn modelId="{8A1139EA-A4A7-F04E-A9CE-0D9CD68218A4}" type="presParOf" srcId="{471A019D-C151-3148-B697-91D07E6FF1C3}" destId="{61D92257-B955-6642-88D4-58DE03DDBE14}" srcOrd="0" destOrd="0" presId="urn:microsoft.com/office/officeart/2008/layout/LinedList"/>
    <dgm:cxn modelId="{CF41E14E-742C-AA4C-8390-7A600B0A15A1}" type="presParOf" srcId="{471A019D-C151-3148-B697-91D07E6FF1C3}" destId="{63628ECE-629B-104E-BCD5-B2544B992B94}" srcOrd="1" destOrd="0" presId="urn:microsoft.com/office/officeart/2008/layout/LinedList"/>
    <dgm:cxn modelId="{4BA2AD9E-5DA6-504B-A8FC-952E5C2B15DD}" type="presParOf" srcId="{63628ECE-629B-104E-BCD5-B2544B992B94}" destId="{2F5D6ECB-EBC7-7D47-89C2-377830157096}" srcOrd="0" destOrd="0" presId="urn:microsoft.com/office/officeart/2008/layout/LinedList"/>
    <dgm:cxn modelId="{C6D9E0A6-D273-2342-AD6C-D9649103E89E}" type="presParOf" srcId="{63628ECE-629B-104E-BCD5-B2544B992B94}" destId="{BF4583BA-4A91-524D-BC4C-A0A80AD43DAF}" srcOrd="1" destOrd="0" presId="urn:microsoft.com/office/officeart/2008/layout/LinedList"/>
    <dgm:cxn modelId="{D7C6D38D-D8AC-6041-B534-C13C8E306671}" type="presParOf" srcId="{471A019D-C151-3148-B697-91D07E6FF1C3}" destId="{97A9C1AA-4E36-7842-B3C3-2D0051F0E89C}" srcOrd="2" destOrd="0" presId="urn:microsoft.com/office/officeart/2008/layout/LinedList"/>
    <dgm:cxn modelId="{B1C15555-E5CF-EC4F-AF3B-092CF9D2B12D}" type="presParOf" srcId="{471A019D-C151-3148-B697-91D07E6FF1C3}" destId="{265DB676-5749-4047-9980-EDC64D24576F}" srcOrd="3" destOrd="0" presId="urn:microsoft.com/office/officeart/2008/layout/LinedList"/>
    <dgm:cxn modelId="{80ED057C-0AC8-7946-BA3A-75FFE7DC935F}" type="presParOf" srcId="{265DB676-5749-4047-9980-EDC64D24576F}" destId="{EFA04A88-1A0C-EA43-B10D-D0B2A271DA98}" srcOrd="0" destOrd="0" presId="urn:microsoft.com/office/officeart/2008/layout/LinedList"/>
    <dgm:cxn modelId="{C3481819-FEE8-1742-97DE-E0B5F23E0E16}" type="presParOf" srcId="{265DB676-5749-4047-9980-EDC64D24576F}" destId="{2B8B0F63-79D4-454C-9BDC-C17B626A932E}" srcOrd="1" destOrd="0" presId="urn:microsoft.com/office/officeart/2008/layout/LinedList"/>
    <dgm:cxn modelId="{4F4FC898-5050-0742-95E6-4B4E3B4BC192}" type="presParOf" srcId="{471A019D-C151-3148-B697-91D07E6FF1C3}" destId="{08E291A9-FC94-BD49-8753-04AF5537A899}" srcOrd="4" destOrd="0" presId="urn:microsoft.com/office/officeart/2008/layout/LinedList"/>
    <dgm:cxn modelId="{2FEC4961-DACC-7142-98D4-2F581390AADC}" type="presParOf" srcId="{471A019D-C151-3148-B697-91D07E6FF1C3}" destId="{808304DB-4C30-F04A-83A8-53934DF4FC51}" srcOrd="5" destOrd="0" presId="urn:microsoft.com/office/officeart/2008/layout/LinedList"/>
    <dgm:cxn modelId="{0CFEC110-8B5B-4C47-97A0-20225ED21FAD}" type="presParOf" srcId="{808304DB-4C30-F04A-83A8-53934DF4FC51}" destId="{314BA2A9-32A2-6547-A76E-6266EF274726}" srcOrd="0" destOrd="0" presId="urn:microsoft.com/office/officeart/2008/layout/LinedList"/>
    <dgm:cxn modelId="{AAE3E74C-6CBC-394A-A191-67D2B8688D87}" type="presParOf" srcId="{808304DB-4C30-F04A-83A8-53934DF4FC51}" destId="{40824EB9-DBFD-3849-9F20-C0D745D71A2A}" srcOrd="1" destOrd="0" presId="urn:microsoft.com/office/officeart/2008/layout/LinedList"/>
    <dgm:cxn modelId="{7D84B2FB-D0A4-8A45-8A86-0A53148127C7}" type="presParOf" srcId="{471A019D-C151-3148-B697-91D07E6FF1C3}" destId="{8D2110AD-C465-5745-A058-F2540A0D7F79}" srcOrd="6" destOrd="0" presId="urn:microsoft.com/office/officeart/2008/layout/LinedList"/>
    <dgm:cxn modelId="{9C1515C7-7FCB-6643-9F37-7D3AED70CCF2}" type="presParOf" srcId="{471A019D-C151-3148-B697-91D07E6FF1C3}" destId="{9555AC01-9720-1D48-AB37-347AB40E8E63}" srcOrd="7" destOrd="0" presId="urn:microsoft.com/office/officeart/2008/layout/LinedList"/>
    <dgm:cxn modelId="{D62EEA8C-CA23-6F41-A951-09642D9441C9}" type="presParOf" srcId="{9555AC01-9720-1D48-AB37-347AB40E8E63}" destId="{A7B22F31-5D59-C149-B17B-C195886F28E6}" srcOrd="0" destOrd="0" presId="urn:microsoft.com/office/officeart/2008/layout/LinedList"/>
    <dgm:cxn modelId="{E549D1B1-7FAF-4C43-9BED-948DB3B3F58D}" type="presParOf" srcId="{9555AC01-9720-1D48-AB37-347AB40E8E63}" destId="{0A51A4D2-8715-1D45-A14F-43C54A84158B}" srcOrd="1" destOrd="0" presId="urn:microsoft.com/office/officeart/2008/layout/LinedList"/>
    <dgm:cxn modelId="{DDD8FBFA-113D-E34A-BFA0-CA9837349B46}" type="presParOf" srcId="{471A019D-C151-3148-B697-91D07E6FF1C3}" destId="{DD5A1361-A761-034A-891C-27D8705FCB02}" srcOrd="8" destOrd="0" presId="urn:microsoft.com/office/officeart/2008/layout/LinedList"/>
    <dgm:cxn modelId="{6B2ECFBF-4697-3F45-8BC3-ECFFC7EC6322}" type="presParOf" srcId="{471A019D-C151-3148-B697-91D07E6FF1C3}" destId="{085BE8FA-AB10-8D40-81D5-F08E4DAF87CC}" srcOrd="9" destOrd="0" presId="urn:microsoft.com/office/officeart/2008/layout/LinedList"/>
    <dgm:cxn modelId="{C963F57D-EA4E-4446-9E03-2D8AD160401C}" type="presParOf" srcId="{085BE8FA-AB10-8D40-81D5-F08E4DAF87CC}" destId="{A2F7B417-F13C-3845-8494-F2E34C5BE01F}" srcOrd="0" destOrd="0" presId="urn:microsoft.com/office/officeart/2008/layout/LinedList"/>
    <dgm:cxn modelId="{98C72F50-E8B0-3044-BD0D-3033072EA2D6}" type="presParOf" srcId="{085BE8FA-AB10-8D40-81D5-F08E4DAF87CC}" destId="{C338B3C6-8B74-1B4A-9E03-277ECD2E1A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495E-242E-A84E-861E-918C729099F4}">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76336-A51E-8247-BED8-0F90266CABE2}">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Валер’ян Підмогильний – «Невеличка драма» - </a:t>
          </a:r>
          <a:r>
            <a:rPr lang="uk-UA" sz="3100" kern="1200" dirty="0">
              <a:highlight>
                <a:srgbClr val="FFFF00"/>
              </a:highlight>
            </a:rPr>
            <a:t>Максим</a:t>
          </a:r>
          <a:endParaRPr lang="en-US" sz="3100" kern="1200" dirty="0">
            <a:highlight>
              <a:srgbClr val="FFFF00"/>
            </a:highlight>
          </a:endParaRPr>
        </a:p>
      </dsp:txBody>
      <dsp:txXfrm>
        <a:off x="0" y="675"/>
        <a:ext cx="6900512" cy="1106957"/>
      </dsp:txXfrm>
    </dsp:sp>
    <dsp:sp modelId="{8E1672EF-13F9-4548-8D94-047FF080A395}">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2E8D5-B89C-9C44-9BE8-11B7D4026D9B}">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a:t>Гнат Михайличенко – 5 новел </a:t>
          </a:r>
          <a:endParaRPr lang="en-US" sz="3100" kern="1200"/>
        </a:p>
      </dsp:txBody>
      <dsp:txXfrm>
        <a:off x="0" y="1107633"/>
        <a:ext cx="6900512" cy="1106957"/>
      </dsp:txXfrm>
    </dsp:sp>
    <dsp:sp modelId="{19F4B763-AC3A-8F42-83AB-AE4841BE43C8}">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F5A4F-30E2-E54A-BF0F-27BA76444B12}">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Юрій Яновський - «</a:t>
          </a:r>
          <a:r>
            <a:rPr lang="ru-RU" sz="3100" kern="1200" dirty="0" err="1"/>
            <a:t>Чотири</a:t>
          </a:r>
          <a:r>
            <a:rPr lang="ru-RU" sz="3100" kern="1200" dirty="0"/>
            <a:t> </a:t>
          </a:r>
          <a:r>
            <a:rPr lang="ru-RU" sz="3100" kern="1200" dirty="0" err="1"/>
            <a:t>шаблі</a:t>
          </a:r>
          <a:r>
            <a:rPr lang="ru-RU" sz="3100" kern="1200" dirty="0"/>
            <a:t>» - Бара</a:t>
          </a:r>
          <a:endParaRPr lang="en-US" sz="3100" kern="1200" dirty="0"/>
        </a:p>
      </dsp:txBody>
      <dsp:txXfrm>
        <a:off x="0" y="2214591"/>
        <a:ext cx="6900512" cy="1106957"/>
      </dsp:txXfrm>
    </dsp:sp>
    <dsp:sp modelId="{EAAA7C63-2690-F548-9106-9E105AF78161}">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115CC-4BCB-A545-8569-7BF50F676CC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Віктор </a:t>
          </a:r>
          <a:r>
            <a:rPr lang="uk-UA" sz="3100" kern="1200" dirty="0" err="1"/>
            <a:t>Домонтович</a:t>
          </a:r>
          <a:r>
            <a:rPr lang="cs-CZ" sz="3100" kern="1200" dirty="0"/>
            <a:t> – </a:t>
          </a:r>
          <a:r>
            <a:rPr lang="uk-UA" sz="3100" kern="1200" dirty="0"/>
            <a:t>«</a:t>
          </a:r>
          <a:r>
            <a:rPr lang="ru-RU" sz="3100" kern="1200" dirty="0" err="1"/>
            <a:t>Дівчина</a:t>
          </a:r>
          <a:r>
            <a:rPr lang="ru-RU" sz="3100" kern="1200" dirty="0"/>
            <a:t> з </a:t>
          </a:r>
          <a:r>
            <a:rPr lang="ru-RU" sz="3100" kern="1200" dirty="0" err="1"/>
            <a:t>ведмедиком</a:t>
          </a:r>
          <a:r>
            <a:rPr lang="ru-RU" sz="3100" kern="1200" dirty="0"/>
            <a:t>» - </a:t>
          </a:r>
          <a:r>
            <a:rPr lang="ru-RU" sz="3100" kern="1200" dirty="0">
              <a:highlight>
                <a:srgbClr val="FFFF00"/>
              </a:highlight>
            </a:rPr>
            <a:t>Павлина</a:t>
          </a:r>
          <a:endParaRPr lang="en-US" sz="3100" kern="1200" dirty="0">
            <a:highlight>
              <a:srgbClr val="FFFF00"/>
            </a:highlight>
          </a:endParaRPr>
        </a:p>
      </dsp:txBody>
      <dsp:txXfrm>
        <a:off x="0" y="3321549"/>
        <a:ext cx="6900512" cy="1106957"/>
      </dsp:txXfrm>
    </dsp:sp>
    <dsp:sp modelId="{51D88AA0-6DA6-4C4F-81A2-6BA9F7B69223}">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32D48-8C30-CF4D-B6FC-83614E65BFCC}">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Олександр Довженко – </a:t>
          </a:r>
          <a:endParaRPr lang="en-US" sz="3100" kern="1200" dirty="0">
            <a:highlight>
              <a:srgbClr val="FFFF00"/>
            </a:highlight>
          </a:endParaRP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E3752-3344-DD4C-B368-2AE240BA00CE}">
      <dsp:nvSpPr>
        <dsp:cNvPr id="0" name=""/>
        <dsp:cNvSpPr/>
      </dsp:nvSpPr>
      <dsp:spPr>
        <a:xfrm>
          <a:off x="0" y="72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B5C36-7E64-AE43-996E-F7B0DCC684BC}">
      <dsp:nvSpPr>
        <dsp:cNvPr id="0" name=""/>
        <dsp:cNvSpPr/>
      </dsp:nvSpPr>
      <dsp:spPr>
        <a:xfrm>
          <a:off x="0" y="721"/>
          <a:ext cx="6900512" cy="11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a:t>Олександр Довженко</a:t>
          </a:r>
        </a:p>
        <a:p>
          <a:pPr marL="0" lvl="0" indent="0" algn="l" defTabSz="1244600">
            <a:lnSpc>
              <a:spcPct val="90000"/>
            </a:lnSpc>
            <a:spcBef>
              <a:spcPct val="0"/>
            </a:spcBef>
            <a:spcAft>
              <a:spcPct val="35000"/>
            </a:spcAft>
            <a:buNone/>
          </a:pPr>
          <a:r>
            <a:rPr lang="uk-UA" sz="2800" kern="1200" dirty="0"/>
            <a:t>Олесь Гончар – «</a:t>
          </a:r>
          <a:r>
            <a:rPr lang="ru-RU" sz="2800" kern="1200" dirty="0"/>
            <a:t>Циклон» – </a:t>
          </a:r>
          <a:r>
            <a:rPr lang="ru-RU" sz="2800" kern="1200" dirty="0">
              <a:highlight>
                <a:srgbClr val="FFFF00"/>
              </a:highlight>
            </a:rPr>
            <a:t>Бара</a:t>
          </a:r>
          <a:r>
            <a:rPr lang="ru-RU" sz="2800" kern="1200" dirty="0"/>
            <a:t> </a:t>
          </a:r>
          <a:endParaRPr lang="en-US" sz="2800" kern="1200" dirty="0"/>
        </a:p>
      </dsp:txBody>
      <dsp:txXfrm>
        <a:off x="0" y="721"/>
        <a:ext cx="6900512" cy="1182616"/>
      </dsp:txXfrm>
    </dsp:sp>
    <dsp:sp modelId="{8664984B-121A-6A42-83B3-3260FE5F2851}">
      <dsp:nvSpPr>
        <dsp:cNvPr id="0" name=""/>
        <dsp:cNvSpPr/>
      </dsp:nvSpPr>
      <dsp:spPr>
        <a:xfrm>
          <a:off x="0" y="118333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AC834-1CFB-9D46-91D3-434283CF1418}">
      <dsp:nvSpPr>
        <dsp:cNvPr id="0" name=""/>
        <dsp:cNvSpPr/>
      </dsp:nvSpPr>
      <dsp:spPr>
        <a:xfrm>
          <a:off x="0" y="1183337"/>
          <a:ext cx="6900512" cy="11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t>Юрій Щербак – «</a:t>
          </a:r>
          <a:r>
            <a:rPr lang="ru-RU" sz="2800" kern="1200" dirty="0"/>
            <a:t>Час </a:t>
          </a:r>
          <a:r>
            <a:rPr lang="ru-RU" sz="2800" kern="1200" dirty="0" err="1"/>
            <a:t>смертохристів</a:t>
          </a:r>
          <a:r>
            <a:rPr lang="ru-RU" sz="2800" kern="1200" dirty="0"/>
            <a:t>» - </a:t>
          </a:r>
          <a:r>
            <a:rPr lang="ru-RU" sz="2800" kern="1200" dirty="0">
              <a:highlight>
                <a:srgbClr val="FFFF00"/>
              </a:highlight>
            </a:rPr>
            <a:t>Павлина</a:t>
          </a:r>
          <a:r>
            <a:rPr lang="ru-RU" sz="2800" kern="1200" dirty="0"/>
            <a:t> </a:t>
          </a:r>
          <a:endParaRPr lang="en-US" sz="2800" kern="1200" dirty="0"/>
        </a:p>
      </dsp:txBody>
      <dsp:txXfrm>
        <a:off x="0" y="1183337"/>
        <a:ext cx="6900512" cy="1182616"/>
      </dsp:txXfrm>
    </dsp:sp>
    <dsp:sp modelId="{BFF94620-3F2B-454B-A84A-E9E89B95F855}">
      <dsp:nvSpPr>
        <dsp:cNvPr id="0" name=""/>
        <dsp:cNvSpPr/>
      </dsp:nvSpPr>
      <dsp:spPr>
        <a:xfrm>
          <a:off x="0" y="236595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31625-6922-E04A-A9E4-C2FFC0D11212}">
      <dsp:nvSpPr>
        <dsp:cNvPr id="0" name=""/>
        <dsp:cNvSpPr/>
      </dsp:nvSpPr>
      <dsp:spPr>
        <a:xfrm>
          <a:off x="0" y="2365953"/>
          <a:ext cx="6900512" cy="11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a:t>Анатолій Дімаров </a:t>
          </a:r>
          <a:endParaRPr lang="en-US" sz="2800" kern="1200"/>
        </a:p>
      </dsp:txBody>
      <dsp:txXfrm>
        <a:off x="0" y="2365953"/>
        <a:ext cx="6900512" cy="1182616"/>
      </dsp:txXfrm>
    </dsp:sp>
    <dsp:sp modelId="{C2AF9D96-745D-724D-9E74-513DB0BB2D5A}">
      <dsp:nvSpPr>
        <dsp:cNvPr id="0" name=""/>
        <dsp:cNvSpPr/>
      </dsp:nvSpPr>
      <dsp:spPr>
        <a:xfrm>
          <a:off x="0" y="35485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E8836-3146-DE45-B794-744554221C8E}">
      <dsp:nvSpPr>
        <dsp:cNvPr id="0" name=""/>
        <dsp:cNvSpPr/>
      </dsp:nvSpPr>
      <dsp:spPr>
        <a:xfrm>
          <a:off x="0" y="3548570"/>
          <a:ext cx="6900512" cy="11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a:t>Юрій Мушкетик </a:t>
          </a:r>
          <a:endParaRPr lang="en-US" sz="2800" kern="1200"/>
        </a:p>
      </dsp:txBody>
      <dsp:txXfrm>
        <a:off x="0" y="3548570"/>
        <a:ext cx="6900512" cy="1182616"/>
      </dsp:txXfrm>
    </dsp:sp>
    <dsp:sp modelId="{A609BBAA-5189-3042-B7AA-E43B8E4DFC9C}">
      <dsp:nvSpPr>
        <dsp:cNvPr id="0" name=""/>
        <dsp:cNvSpPr/>
      </dsp:nvSpPr>
      <dsp:spPr>
        <a:xfrm>
          <a:off x="0" y="4731186"/>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DD3EB-206A-0348-B1EB-1EE00D4BE565}">
      <dsp:nvSpPr>
        <dsp:cNvPr id="0" name=""/>
        <dsp:cNvSpPr/>
      </dsp:nvSpPr>
      <dsp:spPr>
        <a:xfrm>
          <a:off x="0" y="4731186"/>
          <a:ext cx="6900512" cy="11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t>Володимир Яворівський - «Ланцюгова реакція» - </a:t>
          </a:r>
          <a:r>
            <a:rPr lang="uk-UA" sz="2800" kern="1200" dirty="0">
              <a:highlight>
                <a:srgbClr val="FFFF00"/>
              </a:highlight>
            </a:rPr>
            <a:t>Максим</a:t>
          </a:r>
          <a:endParaRPr lang="en-US" sz="2800" kern="1200" dirty="0">
            <a:highlight>
              <a:srgbClr val="FFFF00"/>
            </a:highlight>
          </a:endParaRPr>
        </a:p>
      </dsp:txBody>
      <dsp:txXfrm>
        <a:off x="0" y="4731186"/>
        <a:ext cx="6900512" cy="1182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3D719-6766-5448-9F25-F8BB99036085}">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F3B2D-148D-AD4E-A2B1-1337CD7B59FC}">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Олесь </a:t>
          </a:r>
          <a:r>
            <a:rPr lang="uk-UA" sz="3100" kern="1200" dirty="0" err="1"/>
            <a:t>Ульяненко</a:t>
          </a:r>
          <a:r>
            <a:rPr lang="uk-UA" sz="3100" kern="1200" dirty="0"/>
            <a:t> «</a:t>
          </a:r>
          <a:r>
            <a:rPr lang="ru-RU" sz="3100" kern="1200" dirty="0"/>
            <a:t>Там, де </a:t>
          </a:r>
          <a:r>
            <a:rPr lang="ru-RU" sz="3100" kern="1200" dirty="0" err="1"/>
            <a:t>південь</a:t>
          </a:r>
          <a:r>
            <a:rPr lang="ru-RU" sz="3100" kern="1200" dirty="0"/>
            <a:t>» – </a:t>
          </a:r>
          <a:r>
            <a:rPr lang="ru-RU" sz="3100" kern="1200" dirty="0">
              <a:highlight>
                <a:srgbClr val="FFFF00"/>
              </a:highlight>
            </a:rPr>
            <a:t>Бара </a:t>
          </a:r>
          <a:endParaRPr lang="en-US" sz="3100" kern="1200" dirty="0">
            <a:highlight>
              <a:srgbClr val="FFFF00"/>
            </a:highlight>
          </a:endParaRPr>
        </a:p>
      </dsp:txBody>
      <dsp:txXfrm>
        <a:off x="0" y="675"/>
        <a:ext cx="6900512" cy="1106957"/>
      </dsp:txXfrm>
    </dsp:sp>
    <dsp:sp modelId="{CA80FB40-E2FA-7845-9412-9D515600ABB2}">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35054-780D-FC47-A880-EC20362A55B4}">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В'ячеслав Медвідь «Таємне сватання» - </a:t>
          </a:r>
          <a:r>
            <a:rPr lang="uk-UA" sz="3100" kern="1200" dirty="0">
              <a:highlight>
                <a:srgbClr val="FFFF00"/>
              </a:highlight>
            </a:rPr>
            <a:t>Павлина </a:t>
          </a:r>
          <a:endParaRPr lang="en-US" sz="3100" kern="1200" dirty="0">
            <a:highlight>
              <a:srgbClr val="FFFF00"/>
            </a:highlight>
          </a:endParaRPr>
        </a:p>
      </dsp:txBody>
      <dsp:txXfrm>
        <a:off x="0" y="1107633"/>
        <a:ext cx="6900512" cy="1106957"/>
      </dsp:txXfrm>
    </dsp:sp>
    <dsp:sp modelId="{C433400A-8855-D14C-B133-A37F6349278A}">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F5F89-F4D2-8044-A1C6-BB615BEC9E6B}">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Євген </a:t>
          </a:r>
          <a:r>
            <a:rPr lang="uk-UA" sz="3100" kern="1200" dirty="0" err="1"/>
            <a:t>Пашковський</a:t>
          </a:r>
          <a:r>
            <a:rPr lang="uk-UA" sz="3100" kern="1200" dirty="0"/>
            <a:t> </a:t>
          </a:r>
          <a:endParaRPr lang="en-US" sz="3100" kern="1200" dirty="0"/>
        </a:p>
      </dsp:txBody>
      <dsp:txXfrm>
        <a:off x="0" y="2214591"/>
        <a:ext cx="6900512" cy="1106957"/>
      </dsp:txXfrm>
    </dsp:sp>
    <dsp:sp modelId="{DFECC02D-17EE-8642-87B8-5CF63D6C9655}">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C5F0-0014-7641-B411-CF88EA00E8DE}">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a:t>Степан Процюк </a:t>
          </a:r>
          <a:endParaRPr lang="en-US" sz="3100" kern="1200"/>
        </a:p>
      </dsp:txBody>
      <dsp:txXfrm>
        <a:off x="0" y="3321549"/>
        <a:ext cx="6900512" cy="1106957"/>
      </dsp:txXfrm>
    </dsp:sp>
    <dsp:sp modelId="{E1486DEC-82D8-BA42-BA47-D08EAFE02454}">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8AB8A-C751-1E4C-9B1C-2036522335A0}">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uk-UA" sz="3100" kern="1200" dirty="0"/>
            <a:t>Володимир Лис «Століття Якова» - </a:t>
          </a:r>
          <a:r>
            <a:rPr lang="uk-UA" sz="3100" kern="1200" dirty="0">
              <a:highlight>
                <a:srgbClr val="FFFF00"/>
              </a:highlight>
            </a:rPr>
            <a:t>Максим</a:t>
          </a:r>
          <a:endParaRPr lang="en-US" sz="3100" kern="1200" dirty="0">
            <a:highlight>
              <a:srgbClr val="FFFF00"/>
            </a:highlight>
          </a:endParaRPr>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92257-B955-6642-88D4-58DE03DDBE14}">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D6ECB-EBC7-7D47-89C2-377830157096}">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kern="1200" dirty="0">
              <a:highlight>
                <a:srgbClr val="FFFF00"/>
              </a:highlight>
            </a:rPr>
            <a:t>Валерій Шевчук - «Мор» - Максим</a:t>
          </a:r>
          <a:endParaRPr lang="en-US" sz="3200" kern="1200" dirty="0">
            <a:highlight>
              <a:srgbClr val="FFFF00"/>
            </a:highlight>
          </a:endParaRPr>
        </a:p>
      </dsp:txBody>
      <dsp:txXfrm>
        <a:off x="0" y="675"/>
        <a:ext cx="6900512" cy="1106957"/>
      </dsp:txXfrm>
    </dsp:sp>
    <dsp:sp modelId="{97A9C1AA-4E36-7842-B3C3-2D0051F0E89C}">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04A88-1A0C-EA43-B10D-D0B2A271DA9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kern="1200" dirty="0"/>
            <a:t>Марія </a:t>
          </a:r>
          <a:r>
            <a:rPr lang="uk-UA" sz="3200" kern="1200" dirty="0" err="1"/>
            <a:t>Матіос</a:t>
          </a:r>
          <a:r>
            <a:rPr lang="uk-UA" sz="3200" kern="1200" dirty="0"/>
            <a:t> </a:t>
          </a:r>
          <a:endParaRPr lang="en-US" sz="3200" kern="1200" dirty="0"/>
        </a:p>
      </dsp:txBody>
      <dsp:txXfrm>
        <a:off x="0" y="1107633"/>
        <a:ext cx="6900512" cy="1106957"/>
      </dsp:txXfrm>
    </dsp:sp>
    <dsp:sp modelId="{08E291A9-FC94-BD49-8753-04AF5537A899}">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BA2A9-32A2-6547-A76E-6266EF274726}">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kern="1200" dirty="0">
              <a:highlight>
                <a:srgbClr val="FFFF00"/>
              </a:highlight>
            </a:rPr>
            <a:t>Юрій Андрухович – «</a:t>
          </a:r>
          <a:r>
            <a:rPr lang="ru-RU" sz="3200" kern="1200" dirty="0" err="1">
              <a:highlight>
                <a:srgbClr val="FFFF00"/>
              </a:highlight>
            </a:rPr>
            <a:t>Рекреації</a:t>
          </a:r>
          <a:r>
            <a:rPr lang="ru-RU" sz="3200" kern="1200" dirty="0">
              <a:highlight>
                <a:srgbClr val="FFFF00"/>
              </a:highlight>
            </a:rPr>
            <a:t>» - Бара </a:t>
          </a:r>
          <a:endParaRPr lang="en-US" sz="3200" kern="1200" dirty="0">
            <a:highlight>
              <a:srgbClr val="FFFF00"/>
            </a:highlight>
          </a:endParaRPr>
        </a:p>
      </dsp:txBody>
      <dsp:txXfrm>
        <a:off x="0" y="2214591"/>
        <a:ext cx="6900512" cy="1106957"/>
      </dsp:txXfrm>
    </dsp:sp>
    <dsp:sp modelId="{8D2110AD-C465-5745-A058-F2540A0D7F79}">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22F31-5D59-C149-B17B-C195886F28E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kern="1200" dirty="0"/>
            <a:t>Галина </a:t>
          </a:r>
          <a:r>
            <a:rPr lang="uk-UA" sz="3200" kern="1200" dirty="0" err="1"/>
            <a:t>Пагутяк</a:t>
          </a:r>
          <a:endParaRPr lang="en-US" sz="3200" kern="1200" dirty="0"/>
        </a:p>
      </dsp:txBody>
      <dsp:txXfrm>
        <a:off x="0" y="3321549"/>
        <a:ext cx="6900512" cy="1106957"/>
      </dsp:txXfrm>
    </dsp:sp>
    <dsp:sp modelId="{DD5A1361-A761-034A-891C-27D8705FCB02}">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7B417-F13C-3845-8494-F2E34C5BE01F}">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kern="1200" dirty="0"/>
            <a:t>Євгенія </a:t>
          </a:r>
          <a:r>
            <a:rPr lang="uk-UA" sz="3200" kern="1200" dirty="0" err="1"/>
            <a:t>Коненко</a:t>
          </a:r>
          <a:r>
            <a:rPr lang="uk-UA" sz="3200" kern="1200" dirty="0"/>
            <a:t> </a:t>
          </a:r>
          <a:endParaRPr lang="en-US" sz="3200" kern="1200" dirty="0"/>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37365-D069-644F-81CF-6307CA7A149D}" type="datetimeFigureOut">
              <a:rPr lang="cs-CZ" smtClean="0"/>
              <a:t>23.05.2021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AA6C4-3DB1-BB4D-AA65-8E4E69A541B7}" type="slidenum">
              <a:rPr lang="cs-CZ" smtClean="0"/>
              <a:t>‹#›</a:t>
            </a:fld>
            <a:endParaRPr lang="cs-CZ"/>
          </a:p>
        </p:txBody>
      </p:sp>
    </p:spTree>
    <p:extLst>
      <p:ext uri="{BB962C8B-B14F-4D97-AF65-F5344CB8AC3E}">
        <p14:creationId xmlns:p14="http://schemas.microsoft.com/office/powerpoint/2010/main" val="280697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AFEE571-DA39-1340-8E8E-6346C52F4BD9}" type="slidenum">
              <a:rPr lang="cs-CZ" smtClean="0"/>
              <a:t>27</a:t>
            </a:fld>
            <a:endParaRPr lang="cs-CZ"/>
          </a:p>
        </p:txBody>
      </p:sp>
    </p:spTree>
    <p:extLst>
      <p:ext uri="{BB962C8B-B14F-4D97-AF65-F5344CB8AC3E}">
        <p14:creationId xmlns:p14="http://schemas.microsoft.com/office/powerpoint/2010/main" val="182028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CE00C-4EBA-474A-98A0-7BB53CB2142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A08C896-B1BB-0442-A9FA-0E5A2DB5B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D3E805B-5123-C244-8695-F13EA06918E9}"/>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5" name="Zástupný symbol pro zápatí 4">
            <a:extLst>
              <a:ext uri="{FF2B5EF4-FFF2-40B4-BE49-F238E27FC236}">
                <a16:creationId xmlns:a16="http://schemas.microsoft.com/office/drawing/2014/main" id="{425E8D46-B88D-8949-9229-D4871710AD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F2E314F-5915-8642-BB06-BEF3FC8AD9DA}"/>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8530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6959F7-DE62-6748-9C05-B5FE10657E4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6B6BB88-CD53-F04A-80F8-1FCA3171175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3A01B65-E51A-3140-B31D-C716F6A0E36C}"/>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5" name="Zástupný symbol pro zápatí 4">
            <a:extLst>
              <a:ext uri="{FF2B5EF4-FFF2-40B4-BE49-F238E27FC236}">
                <a16:creationId xmlns:a16="http://schemas.microsoft.com/office/drawing/2014/main" id="{E385CFC7-8902-584C-A228-B5CE9866C6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4FD279-1EEA-4842-AC0E-8ED2DF0E55E4}"/>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28818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AB9A951-A2C7-A641-9A6B-8210ED6B383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3DFE3BE-D05F-6844-A3AA-B2132FE362B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351F8B-00E1-0148-855B-C8D6EE148933}"/>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5" name="Zástupný symbol pro zápatí 4">
            <a:extLst>
              <a:ext uri="{FF2B5EF4-FFF2-40B4-BE49-F238E27FC236}">
                <a16:creationId xmlns:a16="http://schemas.microsoft.com/office/drawing/2014/main" id="{979C78ED-A2C9-E14A-807B-2B5BB5ECCA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483EA03-887F-DB4A-A5A3-3AA41569692C}"/>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265214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D3551-252D-0A4E-9BA5-34C053BA781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9D9C5FB-B3E6-8046-A488-78EE2C67E05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B101C3-6165-A241-96BA-CADEA5E737B9}"/>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5" name="Zástupný symbol pro zápatí 4">
            <a:extLst>
              <a:ext uri="{FF2B5EF4-FFF2-40B4-BE49-F238E27FC236}">
                <a16:creationId xmlns:a16="http://schemas.microsoft.com/office/drawing/2014/main" id="{ED11E441-18C4-804A-A588-2E7C5C9999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FA2B41-78CA-4747-B879-5D8A3F78127C}"/>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302586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531058-2DF9-1F4C-9FE3-CBDC0D92B24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3B6C355-5C10-7744-8837-412D8CAE2C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576EE32-DBB7-9741-9D70-68AAC387FF28}"/>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5" name="Zástupný symbol pro zápatí 4">
            <a:extLst>
              <a:ext uri="{FF2B5EF4-FFF2-40B4-BE49-F238E27FC236}">
                <a16:creationId xmlns:a16="http://schemas.microsoft.com/office/drawing/2014/main" id="{3ED63AE2-6E38-0145-9A04-91CEAA4894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8453FD-2FB7-FF48-BAFC-55AA33669AF2}"/>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330026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1C14F4-E27C-B74F-85EE-F3DF6189C53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334F80A-6C7B-6F4A-9F63-7996F155ACA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A78960C-F106-274F-A907-0F3FD9F2E0A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05592DC-A183-4E48-97E9-9E97D33F4F82}"/>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6" name="Zástupný symbol pro zápatí 5">
            <a:extLst>
              <a:ext uri="{FF2B5EF4-FFF2-40B4-BE49-F238E27FC236}">
                <a16:creationId xmlns:a16="http://schemas.microsoft.com/office/drawing/2014/main" id="{F7AF520E-6DBE-5349-8E3C-18D0F2AB802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ADA46BA-915E-C045-AEB3-A07FEB0AF0D4}"/>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71881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B73782-3507-B043-BF05-30787B36B38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6F72D15-D2F1-7F40-9935-4F995535A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7EC84BF-2EE1-084D-BC11-2D950D7A29B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BCC92E9-2FB3-7442-9DDD-346DB1CC6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1BD6F05-86EA-924F-8BF4-B6EB6C356DD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56984D1-2F17-1943-8867-9BC24F1BC13D}"/>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8" name="Zástupný symbol pro zápatí 7">
            <a:extLst>
              <a:ext uri="{FF2B5EF4-FFF2-40B4-BE49-F238E27FC236}">
                <a16:creationId xmlns:a16="http://schemas.microsoft.com/office/drawing/2014/main" id="{226F9671-3B6F-3B4F-92D1-387BC8A16C8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9EAD9B8-29B0-3B45-B364-DA5CAC81269C}"/>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58319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6D1B73-0C4B-A941-9788-C935D326635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EA2DF14-2375-E24B-B1B2-81C2CE146008}"/>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4" name="Zástupný symbol pro zápatí 3">
            <a:extLst>
              <a:ext uri="{FF2B5EF4-FFF2-40B4-BE49-F238E27FC236}">
                <a16:creationId xmlns:a16="http://schemas.microsoft.com/office/drawing/2014/main" id="{B7189558-71E2-814B-BB92-3D40F48635A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D310814-5348-8845-B0AB-A44CB0752934}"/>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315168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C7374FD-CF57-0E42-ABC9-85E1559C0216}"/>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3" name="Zástupný symbol pro zápatí 2">
            <a:extLst>
              <a:ext uri="{FF2B5EF4-FFF2-40B4-BE49-F238E27FC236}">
                <a16:creationId xmlns:a16="http://schemas.microsoft.com/office/drawing/2014/main" id="{1520C6F8-46BA-1644-BBA9-0B167AA4AA3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0C972CF-10B4-3A40-8609-0E2D23B3726E}"/>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167648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1BD48-AFFF-5540-910D-A8940539C38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56208B2-980E-A640-A8E5-3E68B08DC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7678A7B-1DD3-C343-904C-E1808270D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BC451E0-8C72-AD4B-BDD1-A72CA2F2C9D9}"/>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6" name="Zástupný symbol pro zápatí 5">
            <a:extLst>
              <a:ext uri="{FF2B5EF4-FFF2-40B4-BE49-F238E27FC236}">
                <a16:creationId xmlns:a16="http://schemas.microsoft.com/office/drawing/2014/main" id="{1177D7A0-564C-B34F-AF7D-AE053D98287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F880980-14DB-7348-96ED-EA9EC58C71E6}"/>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180146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7E2D1B-858A-574D-AD40-C752FFB061B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3975E41-B485-A944-8D7F-4EC44914B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5F4A60C-A9DF-554B-B8C4-F29C9DA82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A1E965-4645-3946-AA68-07A62DFBBBA0}"/>
              </a:ext>
            </a:extLst>
          </p:cNvPr>
          <p:cNvSpPr>
            <a:spLocks noGrp="1"/>
          </p:cNvSpPr>
          <p:nvPr>
            <p:ph type="dt" sz="half" idx="10"/>
          </p:nvPr>
        </p:nvSpPr>
        <p:spPr/>
        <p:txBody>
          <a:bodyPr/>
          <a:lstStyle/>
          <a:p>
            <a:fld id="{0B722C08-C421-6941-8BA9-5928BD00E6D4}" type="datetimeFigureOut">
              <a:rPr lang="cs-CZ" smtClean="0"/>
              <a:t>23.05.2021</a:t>
            </a:fld>
            <a:endParaRPr lang="cs-CZ"/>
          </a:p>
        </p:txBody>
      </p:sp>
      <p:sp>
        <p:nvSpPr>
          <p:cNvPr id="6" name="Zástupný symbol pro zápatí 5">
            <a:extLst>
              <a:ext uri="{FF2B5EF4-FFF2-40B4-BE49-F238E27FC236}">
                <a16:creationId xmlns:a16="http://schemas.microsoft.com/office/drawing/2014/main" id="{13D1C92F-DA42-494A-B80D-08CED97568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8131A31-F5ED-0D44-87DF-ED588311AB01}"/>
              </a:ext>
            </a:extLst>
          </p:cNvPr>
          <p:cNvSpPr>
            <a:spLocks noGrp="1"/>
          </p:cNvSpPr>
          <p:nvPr>
            <p:ph type="sldNum" sz="quarter" idx="12"/>
          </p:nvPr>
        </p:nvSpPr>
        <p:spPr/>
        <p:txBody>
          <a:bodyPr/>
          <a:lstStyle/>
          <a:p>
            <a:fld id="{261E0B84-DF87-9641-B259-B9113D0302F7}" type="slidenum">
              <a:rPr lang="cs-CZ" smtClean="0"/>
              <a:t>‹#›</a:t>
            </a:fld>
            <a:endParaRPr lang="cs-CZ"/>
          </a:p>
        </p:txBody>
      </p:sp>
    </p:spTree>
    <p:extLst>
      <p:ext uri="{BB962C8B-B14F-4D97-AF65-F5344CB8AC3E}">
        <p14:creationId xmlns:p14="http://schemas.microsoft.com/office/powerpoint/2010/main" val="254930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7A41BF7-E206-4048-9744-0263FF6CE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ACD9835-77D5-4449-BBEA-DC4CA8B96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887EDE7-29EB-0144-AF86-20843A7AD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22C08-C421-6941-8BA9-5928BD00E6D4}" type="datetimeFigureOut">
              <a:rPr lang="cs-CZ" smtClean="0"/>
              <a:t>23.05.2021</a:t>
            </a:fld>
            <a:endParaRPr lang="cs-CZ"/>
          </a:p>
        </p:txBody>
      </p:sp>
      <p:sp>
        <p:nvSpPr>
          <p:cNvPr id="5" name="Zástupný symbol pro zápatí 4">
            <a:extLst>
              <a:ext uri="{FF2B5EF4-FFF2-40B4-BE49-F238E27FC236}">
                <a16:creationId xmlns:a16="http://schemas.microsoft.com/office/drawing/2014/main" id="{BADA2D03-4517-F742-920F-9084AE9BE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A945D9F-0916-3046-806B-FD94B8E00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E0B84-DF87-9641-B259-B9113D0302F7}" type="slidenum">
              <a:rPr lang="cs-CZ" smtClean="0"/>
              <a:t>‹#›</a:t>
            </a:fld>
            <a:endParaRPr lang="cs-CZ"/>
          </a:p>
        </p:txBody>
      </p:sp>
    </p:spTree>
    <p:extLst>
      <p:ext uri="{BB962C8B-B14F-4D97-AF65-F5344CB8AC3E}">
        <p14:creationId xmlns:p14="http://schemas.microsoft.com/office/powerpoint/2010/main" val="2447178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9"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Podnadpis 2">
            <a:extLst>
              <a:ext uri="{FF2B5EF4-FFF2-40B4-BE49-F238E27FC236}">
                <a16:creationId xmlns:a16="http://schemas.microsoft.com/office/drawing/2014/main" id="{A30C5E2E-93FB-554E-879B-64FD75E31631}"/>
              </a:ext>
            </a:extLst>
          </p:cNvPr>
          <p:cNvSpPr>
            <a:spLocks noGrp="1"/>
          </p:cNvSpPr>
          <p:nvPr>
            <p:ph type="subTitle" idx="1"/>
          </p:nvPr>
        </p:nvSpPr>
        <p:spPr>
          <a:xfrm>
            <a:off x="4439633" y="4518923"/>
            <a:ext cx="3312734" cy="1141851"/>
          </a:xfrm>
          <a:noFill/>
        </p:spPr>
        <p:txBody>
          <a:bodyPr>
            <a:normAutofit/>
          </a:bodyPr>
          <a:lstStyle/>
          <a:p>
            <a:r>
              <a:rPr lang="uk-UA" sz="2000" dirty="0">
                <a:solidFill>
                  <a:srgbClr val="080808"/>
                </a:solidFill>
              </a:rPr>
              <a:t>література для магістрів</a:t>
            </a:r>
            <a:endParaRPr lang="cs-CZ" sz="2000" dirty="0">
              <a:solidFill>
                <a:srgbClr val="080808"/>
              </a:solidFill>
            </a:endParaRPr>
          </a:p>
        </p:txBody>
      </p:sp>
      <p:sp>
        <p:nvSpPr>
          <p:cNvPr id="2" name="Nadpis 1">
            <a:extLst>
              <a:ext uri="{FF2B5EF4-FFF2-40B4-BE49-F238E27FC236}">
                <a16:creationId xmlns:a16="http://schemas.microsoft.com/office/drawing/2014/main" id="{FA99AA49-15AC-184F-8B82-C05AA6BFA800}"/>
              </a:ext>
            </a:extLst>
          </p:cNvPr>
          <p:cNvSpPr>
            <a:spLocks noGrp="1"/>
          </p:cNvSpPr>
          <p:nvPr>
            <p:ph type="ctrTitle"/>
          </p:nvPr>
        </p:nvSpPr>
        <p:spPr>
          <a:xfrm>
            <a:off x="3204642" y="2353641"/>
            <a:ext cx="5782716" cy="2150719"/>
          </a:xfrm>
          <a:noFill/>
        </p:spPr>
        <p:txBody>
          <a:bodyPr anchor="ctr">
            <a:normAutofit/>
          </a:bodyPr>
          <a:lstStyle/>
          <a:p>
            <a:r>
              <a:rPr lang="uk-UA" sz="3600">
                <a:solidFill>
                  <a:srgbClr val="080808"/>
                </a:solidFill>
              </a:rPr>
              <a:t>Семінари </a:t>
            </a:r>
            <a:endParaRPr lang="cs-CZ" sz="3600">
              <a:solidFill>
                <a:srgbClr val="080808"/>
              </a:solidFill>
            </a:endParaRPr>
          </a:p>
        </p:txBody>
      </p:sp>
      <p:sp>
        <p:nvSpPr>
          <p:cNvPr id="41"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6780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FC93B4-298E-CE44-80FE-0AB0E44DAA2E}"/>
              </a:ext>
            </a:extLst>
          </p:cNvPr>
          <p:cNvSpPr>
            <a:spLocks noGrp="1"/>
          </p:cNvSpPr>
          <p:nvPr>
            <p:ph type="title"/>
          </p:nvPr>
        </p:nvSpPr>
        <p:spPr>
          <a:xfrm>
            <a:off x="974851" y="0"/>
            <a:ext cx="5251316" cy="1807305"/>
          </a:xfrm>
        </p:spPr>
        <p:txBody>
          <a:bodyPr>
            <a:normAutofit/>
          </a:bodyPr>
          <a:lstStyle/>
          <a:p>
            <a:r>
              <a:rPr lang="uk-UA" dirty="0"/>
              <a:t>Анатолій </a:t>
            </a:r>
            <a:r>
              <a:rPr lang="uk-UA" dirty="0" err="1"/>
              <a:t>Дімаров</a:t>
            </a:r>
            <a:endParaRPr lang="cs-CZ" dirty="0"/>
          </a:p>
        </p:txBody>
      </p:sp>
      <p:sp>
        <p:nvSpPr>
          <p:cNvPr id="3" name="Zástupný obsah 2">
            <a:extLst>
              <a:ext uri="{FF2B5EF4-FFF2-40B4-BE49-F238E27FC236}">
                <a16:creationId xmlns:a16="http://schemas.microsoft.com/office/drawing/2014/main" id="{F7D5F50B-CB7A-4C4E-A9D7-3271953ECF9B}"/>
              </a:ext>
            </a:extLst>
          </p:cNvPr>
          <p:cNvSpPr>
            <a:spLocks noGrp="1"/>
          </p:cNvSpPr>
          <p:nvPr>
            <p:ph idx="1"/>
          </p:nvPr>
        </p:nvSpPr>
        <p:spPr>
          <a:xfrm>
            <a:off x="579548" y="1468192"/>
            <a:ext cx="5383237" cy="5389808"/>
          </a:xfrm>
        </p:spPr>
        <p:txBody>
          <a:bodyPr>
            <a:normAutofit lnSpcReduction="10000"/>
          </a:bodyPr>
          <a:lstStyle/>
          <a:p>
            <a:pPr algn="just"/>
            <a:r>
              <a:rPr lang="uk-UA" sz="2000" dirty="0"/>
              <a:t>Авторський стиль: глибоко народний </a:t>
            </a:r>
            <a:r>
              <a:rPr lang="uk-UA" sz="2000" dirty="0" err="1"/>
              <a:t>психоколорит</a:t>
            </a:r>
            <a:r>
              <a:rPr lang="uk-UA" sz="2000" dirty="0"/>
              <a:t>, </a:t>
            </a:r>
            <a:r>
              <a:rPr lang="uk-UA" sz="2000" dirty="0" err="1"/>
              <a:t>оповідність</a:t>
            </a:r>
            <a:r>
              <a:rPr lang="uk-UA" sz="2000" dirty="0"/>
              <a:t> вираження через слово і в слові.</a:t>
            </a:r>
          </a:p>
          <a:p>
            <a:pPr algn="just"/>
            <a:r>
              <a:rPr lang="uk-UA" sz="2000" dirty="0"/>
              <a:t>Народне </a:t>
            </a:r>
            <a:r>
              <a:rPr lang="uk-UA" sz="2000" dirty="0" err="1"/>
              <a:t>пережиття</a:t>
            </a:r>
            <a:r>
              <a:rPr lang="uk-UA" sz="2000" dirty="0"/>
              <a:t> історії</a:t>
            </a:r>
          </a:p>
          <a:p>
            <a:pPr algn="just"/>
            <a:r>
              <a:rPr lang="uk-UA" sz="2000" dirty="0"/>
              <a:t>Сільські, містечкові, міські «історії»</a:t>
            </a:r>
          </a:p>
          <a:p>
            <a:pPr algn="just"/>
            <a:r>
              <a:rPr lang="uk-UA" sz="2000" dirty="0"/>
              <a:t>Роман «І будуть люди» (виходив частинами 1964, 1966, 1968) – тема голодомору, селянське життя</a:t>
            </a:r>
          </a:p>
          <a:p>
            <a:pPr algn="just"/>
            <a:r>
              <a:rPr lang="uk-UA" sz="2000" dirty="0"/>
              <a:t>Роман «Біль і гнів» (1974-1980) – буденне обличчя війни, народне життя, яке перемогло війну</a:t>
            </a:r>
          </a:p>
          <a:p>
            <a:pPr algn="just"/>
            <a:r>
              <a:rPr lang="uk-UA" sz="2000" dirty="0"/>
              <a:t>Збірка «</a:t>
            </a:r>
            <a:r>
              <a:rPr lang="uk-UA" sz="2000" dirty="0" err="1"/>
              <a:t>Зінське</a:t>
            </a:r>
            <a:r>
              <a:rPr lang="uk-UA" sz="2000" dirty="0"/>
              <a:t> щеня» (1969)</a:t>
            </a:r>
          </a:p>
          <a:p>
            <a:pPr algn="just"/>
            <a:r>
              <a:rPr lang="uk-UA" sz="2000" dirty="0"/>
              <a:t>«Сільські історії» (1987), куди ввійшла книжка «Постріли Уляни Кащук» (1978) – розкрито </a:t>
            </a:r>
            <a:r>
              <a:rPr lang="uk-UA" sz="2000" dirty="0" err="1"/>
              <a:t>соціологічно</a:t>
            </a:r>
            <a:r>
              <a:rPr lang="uk-UA" sz="2000" dirty="0"/>
              <a:t> та психологічно болючі питання</a:t>
            </a:r>
          </a:p>
          <a:p>
            <a:pPr algn="just"/>
            <a:r>
              <a:rPr lang="uk-UA" sz="2000" dirty="0"/>
              <a:t>Збірки «Містечкові історії» (1987), «Боги на продаж. Міські історії» (1988)</a:t>
            </a:r>
          </a:p>
          <a:p>
            <a:pPr algn="just"/>
            <a:endParaRPr lang="cs-CZ" sz="2000" dirty="0"/>
          </a:p>
        </p:txBody>
      </p:sp>
      <p:pic>
        <p:nvPicPr>
          <p:cNvPr id="5" name="Obrázek 4" descr="Obsah obrázku muž, osoba, oblek, nošení&#10;&#10;Popis byl vytvořen automaticky">
            <a:extLst>
              <a:ext uri="{FF2B5EF4-FFF2-40B4-BE49-F238E27FC236}">
                <a16:creationId xmlns:a16="http://schemas.microsoft.com/office/drawing/2014/main" id="{7A260E00-F2F2-5B4B-A0F5-7AF2B573DA22}"/>
              </a:ext>
            </a:extLst>
          </p:cNvPr>
          <p:cNvPicPr>
            <a:picLocks noChangeAspect="1"/>
          </p:cNvPicPr>
          <p:nvPr/>
        </p:nvPicPr>
        <p:blipFill rotWithShape="1">
          <a:blip r:embed="rId2"/>
          <a:srcRect t="2251" r="1" b="1350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7680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ADB635-8CC4-1040-93C3-F946D1237336}"/>
              </a:ext>
            </a:extLst>
          </p:cNvPr>
          <p:cNvSpPr>
            <a:spLocks noGrp="1"/>
          </p:cNvSpPr>
          <p:nvPr>
            <p:ph type="title"/>
          </p:nvPr>
        </p:nvSpPr>
        <p:spPr>
          <a:xfrm>
            <a:off x="325105" y="0"/>
            <a:ext cx="4840010" cy="1807305"/>
          </a:xfrm>
        </p:spPr>
        <p:txBody>
          <a:bodyPr>
            <a:normAutofit/>
          </a:bodyPr>
          <a:lstStyle/>
          <a:p>
            <a:r>
              <a:rPr lang="uk-UA" b="1" dirty="0"/>
              <a:t>Володимир Яворівський</a:t>
            </a:r>
            <a:endParaRPr lang="cs-CZ" b="1" dirty="0"/>
          </a:p>
        </p:txBody>
      </p:sp>
      <p:pic>
        <p:nvPicPr>
          <p:cNvPr id="5" name="Obrázek 4" descr="Obsah obrázku osoba, strom, exteriér, muž&#10;&#10;Popis byl vytvořen automaticky">
            <a:extLst>
              <a:ext uri="{FF2B5EF4-FFF2-40B4-BE49-F238E27FC236}">
                <a16:creationId xmlns:a16="http://schemas.microsoft.com/office/drawing/2014/main" id="{3A84B006-AC40-674B-A5FD-AAA03956825D}"/>
              </a:ext>
            </a:extLst>
          </p:cNvPr>
          <p:cNvPicPr>
            <a:picLocks noChangeAspect="1"/>
          </p:cNvPicPr>
          <p:nvPr/>
        </p:nvPicPr>
        <p:blipFill rotWithShape="1">
          <a:blip r:embed="rId2"/>
          <a:srcRect l="10811"/>
          <a:stretch/>
        </p:blipFill>
        <p:spPr>
          <a:xfrm>
            <a:off x="20" y="1717370"/>
            <a:ext cx="4584859" cy="514063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FEF02CC9-7CC0-D34C-90DC-524C24AC8C37}"/>
              </a:ext>
            </a:extLst>
          </p:cNvPr>
          <p:cNvSpPr>
            <a:spLocks noGrp="1"/>
          </p:cNvSpPr>
          <p:nvPr>
            <p:ph idx="1"/>
          </p:nvPr>
        </p:nvSpPr>
        <p:spPr>
          <a:xfrm>
            <a:off x="4906935" y="476517"/>
            <a:ext cx="6959960" cy="6106509"/>
          </a:xfrm>
        </p:spPr>
        <p:txBody>
          <a:bodyPr>
            <a:normAutofit fontScale="92500" lnSpcReduction="10000"/>
          </a:bodyPr>
          <a:lstStyle/>
          <a:p>
            <a:r>
              <a:rPr lang="uk-UA" sz="2000" dirty="0"/>
              <a:t>Збірка «А яблука падають…» - однойменна повість у новелах –дослідження проблеми війни, «генетична пам’ять»</a:t>
            </a:r>
            <a:endParaRPr lang="cs-CZ" sz="2000" dirty="0"/>
          </a:p>
          <a:p>
            <a:r>
              <a:rPr lang="uk-UA" sz="2000" dirty="0"/>
              <a:t>Повість «Вічні </a:t>
            </a:r>
            <a:r>
              <a:rPr lang="uk-UA" sz="2000" dirty="0" err="1"/>
              <a:t>Кортеліси</a:t>
            </a:r>
            <a:r>
              <a:rPr lang="uk-UA" sz="2000" dirty="0"/>
              <a:t>» - антивоєнні мотиви, не залишилось жодної людини, яка б не відчула на собі або своїх близьких гіркі наслідки війни.</a:t>
            </a:r>
          </a:p>
          <a:p>
            <a:r>
              <a:rPr lang="uk-UA" sz="2000" dirty="0"/>
              <a:t>«Автопортрет з уяви» (1981) – художньо-біографічний роман, присвячений долі української художниці Катерини Білокур</a:t>
            </a:r>
          </a:p>
          <a:p>
            <a:r>
              <a:rPr lang="uk-UA" sz="2000" dirty="0"/>
              <a:t>Незавершений роман «Друге пришестя» про останні роки життя Тараса Шевченка, автор працював над романом вкінці 80-х рр.</a:t>
            </a:r>
          </a:p>
          <a:p>
            <a:r>
              <a:rPr lang="uk-UA" sz="2000" b="1" dirty="0"/>
              <a:t>«Марія з полином наприкінці століття»</a:t>
            </a:r>
            <a:r>
              <a:rPr lang="uk-UA" sz="2000" dirty="0"/>
              <a:t> 1987р. – на прикладі однієї родини простежено страшні наслідки Чорнобильської аварії для долі всього народу. Наближений за сюжетом до </a:t>
            </a:r>
            <a:r>
              <a:rPr lang="uk-UA" sz="2000" dirty="0" err="1"/>
              <a:t>відеороману</a:t>
            </a:r>
            <a:r>
              <a:rPr lang="uk-UA" sz="2000" dirty="0"/>
              <a:t>.</a:t>
            </a:r>
          </a:p>
          <a:p>
            <a:r>
              <a:rPr lang="uk-UA" sz="2000" dirty="0"/>
              <a:t>Реалістичний роман «Криза» 1999 р. – духовне зубожіння сучасного українця.</a:t>
            </a:r>
          </a:p>
          <a:p>
            <a:r>
              <a:rPr lang="uk-UA" sz="2000" dirty="0"/>
              <a:t>«Варвара серед варварів» 2000 р. – гостросюжетна повість, основою якої став невід’ємний елемент буття 90-х рр. ХХ ст. на пострадянському просторі – мафіозні й бандитські сутички.</a:t>
            </a:r>
          </a:p>
          <a:p>
            <a:r>
              <a:rPr lang="uk-UA" sz="2000" dirty="0"/>
              <a:t>«Найдовша ніч президента» 2011 р. – в основі президентські вибори в Україні.</a:t>
            </a:r>
          </a:p>
          <a:p>
            <a:endParaRPr lang="uk-UA" sz="2000" dirty="0"/>
          </a:p>
          <a:p>
            <a:endParaRPr lang="cs-CZ" sz="2000" dirty="0"/>
          </a:p>
        </p:txBody>
      </p:sp>
    </p:spTree>
    <p:extLst>
      <p:ext uri="{BB962C8B-B14F-4D97-AF65-F5344CB8AC3E}">
        <p14:creationId xmlns:p14="http://schemas.microsoft.com/office/powerpoint/2010/main" val="249496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D8809B-EEE2-334A-8C65-68C6DB92D3E6}"/>
              </a:ext>
            </a:extLst>
          </p:cNvPr>
          <p:cNvSpPr>
            <a:spLocks noGrp="1"/>
          </p:cNvSpPr>
          <p:nvPr>
            <p:ph type="title"/>
          </p:nvPr>
        </p:nvSpPr>
        <p:spPr>
          <a:xfrm>
            <a:off x="635000" y="640823"/>
            <a:ext cx="3418659" cy="5583148"/>
          </a:xfrm>
        </p:spPr>
        <p:txBody>
          <a:bodyPr anchor="ctr">
            <a:normAutofit/>
          </a:bodyPr>
          <a:lstStyle/>
          <a:p>
            <a:r>
              <a:rPr lang="uk-UA" sz="5400" dirty="0"/>
              <a:t>Семінар 3</a:t>
            </a:r>
            <a:endParaRPr lang="cs-CZ" sz="5400" dirty="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Zástupný obsah 3">
            <a:extLst>
              <a:ext uri="{FF2B5EF4-FFF2-40B4-BE49-F238E27FC236}">
                <a16:creationId xmlns:a16="http://schemas.microsoft.com/office/drawing/2014/main" id="{AC03E703-ECDA-4825-B185-EEC7324B2551}"/>
              </a:ext>
            </a:extLst>
          </p:cNvPr>
          <p:cNvGraphicFramePr>
            <a:graphicFrameLocks noGrp="1"/>
          </p:cNvGraphicFramePr>
          <p:nvPr>
            <p:ph idx="1"/>
            <p:extLst>
              <p:ext uri="{D42A27DB-BD31-4B8C-83A1-F6EECF244321}">
                <p14:modId xmlns:p14="http://schemas.microsoft.com/office/powerpoint/2010/main" val="17757022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01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osoba, muž&#10;&#10;Popis byl vytvořen automaticky">
            <a:extLst>
              <a:ext uri="{FF2B5EF4-FFF2-40B4-BE49-F238E27FC236}">
                <a16:creationId xmlns:a16="http://schemas.microsoft.com/office/drawing/2014/main" id="{E8813361-8E78-6C46-A5E1-C33A6112978D}"/>
              </a:ext>
            </a:extLst>
          </p:cNvPr>
          <p:cNvPicPr>
            <a:picLocks noChangeAspect="1"/>
          </p:cNvPicPr>
          <p:nvPr/>
        </p:nvPicPr>
        <p:blipFill rotWithShape="1">
          <a:blip r:embed="rId2">
            <a:alphaModFix/>
          </a:blip>
          <a:srcRect l="34988" r="6739"/>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dpis 1">
            <a:extLst>
              <a:ext uri="{FF2B5EF4-FFF2-40B4-BE49-F238E27FC236}">
                <a16:creationId xmlns:a16="http://schemas.microsoft.com/office/drawing/2014/main" id="{3D679DE6-BFA8-6342-A144-998FEA1AD21D}"/>
              </a:ext>
            </a:extLst>
          </p:cNvPr>
          <p:cNvSpPr>
            <a:spLocks noGrp="1"/>
          </p:cNvSpPr>
          <p:nvPr>
            <p:ph type="title"/>
          </p:nvPr>
        </p:nvSpPr>
        <p:spPr>
          <a:xfrm>
            <a:off x="386367" y="0"/>
            <a:ext cx="6516710" cy="1311664"/>
          </a:xfrm>
        </p:spPr>
        <p:txBody>
          <a:bodyPr>
            <a:normAutofit/>
          </a:bodyPr>
          <a:lstStyle/>
          <a:p>
            <a:r>
              <a:rPr lang="uk-UA" sz="4000" b="1" dirty="0">
                <a:solidFill>
                  <a:srgbClr val="000000"/>
                </a:solidFill>
              </a:rPr>
              <a:t>Олесь </a:t>
            </a:r>
            <a:r>
              <a:rPr lang="uk-UA" sz="4000" b="1" dirty="0" err="1">
                <a:solidFill>
                  <a:srgbClr val="000000"/>
                </a:solidFill>
              </a:rPr>
              <a:t>Ульяненко</a:t>
            </a:r>
            <a:r>
              <a:rPr lang="uk-UA" sz="4000" b="1" dirty="0">
                <a:solidFill>
                  <a:srgbClr val="000000"/>
                </a:solidFill>
              </a:rPr>
              <a:t> «</a:t>
            </a:r>
            <a:r>
              <a:rPr lang="uk-UA" sz="4000" b="1" dirty="0" err="1">
                <a:solidFill>
                  <a:srgbClr val="000000"/>
                </a:solidFill>
              </a:rPr>
              <a:t>Сталінка</a:t>
            </a:r>
            <a:r>
              <a:rPr lang="uk-UA" sz="4000" b="1" dirty="0">
                <a:solidFill>
                  <a:srgbClr val="000000"/>
                </a:solidFill>
              </a:rPr>
              <a:t>»</a:t>
            </a:r>
            <a:endParaRPr lang="cs-CZ" sz="4000" b="1" dirty="0">
              <a:solidFill>
                <a:srgbClr val="000000"/>
              </a:solidFill>
            </a:endParaRPr>
          </a:p>
        </p:txBody>
      </p:sp>
      <p:sp>
        <p:nvSpPr>
          <p:cNvPr id="3" name="Zástupný obsah 2">
            <a:extLst>
              <a:ext uri="{FF2B5EF4-FFF2-40B4-BE49-F238E27FC236}">
                <a16:creationId xmlns:a16="http://schemas.microsoft.com/office/drawing/2014/main" id="{9C87B83B-A504-2E49-88DF-684A983B99A2}"/>
              </a:ext>
            </a:extLst>
          </p:cNvPr>
          <p:cNvSpPr>
            <a:spLocks noGrp="1"/>
          </p:cNvSpPr>
          <p:nvPr>
            <p:ph idx="1"/>
          </p:nvPr>
        </p:nvSpPr>
        <p:spPr>
          <a:xfrm>
            <a:off x="180304" y="1129399"/>
            <a:ext cx="6095999" cy="5355114"/>
          </a:xfrm>
        </p:spPr>
        <p:txBody>
          <a:bodyPr anchor="ctr">
            <a:normAutofit/>
          </a:bodyPr>
          <a:lstStyle/>
          <a:p>
            <a:r>
              <a:rPr lang="uk-UA" sz="1600" dirty="0">
                <a:solidFill>
                  <a:srgbClr val="000000"/>
                </a:solidFill>
              </a:rPr>
              <a:t>Характер людини зумовлюється не лише її фізіологічною природою і біологічними законами, а й характером відповідного середовища, освіти, спадковістю. Патологія часто проявляється в процесі виховання, наслідування аномальної поведінки батьків. Так, для головного героя роману саме спадковість є рушійною силою його долі.</a:t>
            </a:r>
          </a:p>
          <a:p>
            <a:r>
              <a:rPr lang="uk-UA" sz="1600" dirty="0">
                <a:solidFill>
                  <a:srgbClr val="000000"/>
                </a:solidFill>
              </a:rPr>
              <a:t>Історія біологічного виродження роду </a:t>
            </a:r>
            <a:r>
              <a:rPr lang="uk-UA" sz="1600" dirty="0" err="1">
                <a:solidFill>
                  <a:srgbClr val="000000"/>
                </a:solidFill>
              </a:rPr>
              <a:t>Піскур-Піскарьових</a:t>
            </a:r>
            <a:r>
              <a:rPr lang="uk-UA" sz="1600" dirty="0">
                <a:solidFill>
                  <a:srgbClr val="000000"/>
                </a:solidFill>
              </a:rPr>
              <a:t>, представленого в трьох поколіннях. Виродження зумовлено розплатою за сталінський гріх діда </a:t>
            </a:r>
            <a:r>
              <a:rPr lang="uk-UA" sz="1600" dirty="0" err="1">
                <a:solidFill>
                  <a:srgbClr val="000000"/>
                </a:solidFill>
              </a:rPr>
              <a:t>Піскура</a:t>
            </a:r>
            <a:r>
              <a:rPr lang="uk-UA" sz="1600" dirty="0">
                <a:solidFill>
                  <a:srgbClr val="000000"/>
                </a:solidFill>
              </a:rPr>
              <a:t>, який все своє життя намагається імітувати риси зовнішності й манеру поведінки Сталіна. </a:t>
            </a:r>
          </a:p>
          <a:p>
            <a:r>
              <a:rPr lang="uk-UA" sz="1600" dirty="0">
                <a:solidFill>
                  <a:srgbClr val="000000"/>
                </a:solidFill>
              </a:rPr>
              <a:t>«Героїчне» минуле стає нікому не потрібним.</a:t>
            </a:r>
          </a:p>
          <a:p>
            <a:r>
              <a:rPr lang="uk-UA" sz="1600" dirty="0">
                <a:solidFill>
                  <a:srgbClr val="000000"/>
                </a:solidFill>
              </a:rPr>
              <a:t>Гостре відчуття смерті, нещасливе дитинство </a:t>
            </a:r>
            <a:r>
              <a:rPr lang="uk-UA" sz="1600" dirty="0" err="1">
                <a:solidFill>
                  <a:srgbClr val="000000"/>
                </a:solidFill>
              </a:rPr>
              <a:t>Горіка</a:t>
            </a:r>
            <a:r>
              <a:rPr lang="uk-UA" sz="1600" dirty="0">
                <a:solidFill>
                  <a:srgbClr val="000000"/>
                </a:solidFill>
              </a:rPr>
              <a:t> (головного героя), його батько пияк.</a:t>
            </a:r>
          </a:p>
          <a:p>
            <a:r>
              <a:rPr lang="uk-UA" sz="1600" dirty="0">
                <a:solidFill>
                  <a:srgbClr val="000000"/>
                </a:solidFill>
              </a:rPr>
              <a:t>Байдужість та агресивність з боку оточення призвичаює </a:t>
            </a:r>
            <a:r>
              <a:rPr lang="uk-UA" sz="1600" dirty="0" err="1">
                <a:solidFill>
                  <a:srgbClr val="000000"/>
                </a:solidFill>
              </a:rPr>
              <a:t>Горіка</a:t>
            </a:r>
            <a:r>
              <a:rPr lang="uk-UA" sz="1600" dirty="0">
                <a:solidFill>
                  <a:srgbClr val="000000"/>
                </a:solidFill>
              </a:rPr>
              <a:t> до низьких способів виживання – за допомогою фізичної сили, жорстокості та насильства, які й стануть головними орієнтирами в його подальшому житті.</a:t>
            </a:r>
          </a:p>
          <a:p>
            <a:r>
              <a:rPr lang="uk-UA" sz="1600" dirty="0">
                <a:solidFill>
                  <a:srgbClr val="000000"/>
                </a:solidFill>
              </a:rPr>
              <a:t>У романі «</a:t>
            </a:r>
            <a:r>
              <a:rPr lang="uk-UA" sz="1600" dirty="0" err="1">
                <a:solidFill>
                  <a:srgbClr val="000000"/>
                </a:solidFill>
              </a:rPr>
              <a:t>Сталінка</a:t>
            </a:r>
            <a:r>
              <a:rPr lang="uk-UA" sz="1600" dirty="0">
                <a:solidFill>
                  <a:srgbClr val="000000"/>
                </a:solidFill>
              </a:rPr>
              <a:t>» О. </a:t>
            </a:r>
            <a:r>
              <a:rPr lang="uk-UA" sz="1600" dirty="0" err="1">
                <a:solidFill>
                  <a:srgbClr val="000000"/>
                </a:solidFill>
              </a:rPr>
              <a:t>Ульяненко</a:t>
            </a:r>
            <a:r>
              <a:rPr lang="uk-UA" sz="1600" dirty="0">
                <a:solidFill>
                  <a:srgbClr val="000000"/>
                </a:solidFill>
              </a:rPr>
              <a:t> здійснив психоаналіз тоталітаризму, звернувся до сучасного буття, до проблеми духовності, яка набуває ключового значення на межі століть.</a:t>
            </a:r>
            <a:endParaRPr lang="cs-CZ" sz="1600" dirty="0">
              <a:solidFill>
                <a:srgbClr val="000000"/>
              </a:solidFill>
            </a:endParaRPr>
          </a:p>
        </p:txBody>
      </p:sp>
    </p:spTree>
    <p:extLst>
      <p:ext uri="{BB962C8B-B14F-4D97-AF65-F5344CB8AC3E}">
        <p14:creationId xmlns:p14="http://schemas.microsoft.com/office/powerpoint/2010/main" val="280285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soba, muž, zeď, interiér&#10;&#10;Popis byl vytvořen automaticky">
            <a:extLst>
              <a:ext uri="{FF2B5EF4-FFF2-40B4-BE49-F238E27FC236}">
                <a16:creationId xmlns:a16="http://schemas.microsoft.com/office/drawing/2014/main" id="{A046BBCD-EE6C-1043-93E3-5C2EA227D156}"/>
              </a:ext>
            </a:extLst>
          </p:cNvPr>
          <p:cNvPicPr>
            <a:picLocks noChangeAspect="1"/>
          </p:cNvPicPr>
          <p:nvPr/>
        </p:nvPicPr>
        <p:blipFill rotWithShape="1">
          <a:blip r:embed="rId2"/>
          <a:srcRect r="-1" b="11143"/>
          <a:stretch/>
        </p:blipFill>
        <p:spPr>
          <a:xfrm>
            <a:off x="0" y="824248"/>
            <a:ext cx="5381422" cy="603375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F55753D0-C2C0-D24B-B0D0-527DDD7E45BE}"/>
              </a:ext>
            </a:extLst>
          </p:cNvPr>
          <p:cNvSpPr>
            <a:spLocks noGrp="1"/>
          </p:cNvSpPr>
          <p:nvPr>
            <p:ph idx="1"/>
          </p:nvPr>
        </p:nvSpPr>
        <p:spPr>
          <a:xfrm>
            <a:off x="5249265" y="462413"/>
            <a:ext cx="6354599" cy="6221723"/>
          </a:xfrm>
        </p:spPr>
        <p:txBody>
          <a:bodyPr>
            <a:normAutofit/>
          </a:bodyPr>
          <a:lstStyle/>
          <a:p>
            <a:pPr algn="just"/>
            <a:r>
              <a:rPr lang="uk-UA" sz="2000" dirty="0"/>
              <a:t>Сюжет побудований на розкритті таємничих жорстоких убивств, які протягом тривалого часу здійснює головний персонаж – Іван </a:t>
            </a:r>
            <a:r>
              <a:rPr lang="uk-UA" sz="2000" dirty="0" err="1"/>
              <a:t>Білозуб</a:t>
            </a:r>
            <a:r>
              <a:rPr lang="uk-UA" sz="2000" dirty="0"/>
              <a:t>.</a:t>
            </a:r>
          </a:p>
          <a:p>
            <a:pPr algn="just"/>
            <a:r>
              <a:rPr lang="uk-UA" sz="2000" dirty="0"/>
              <a:t>Детективний сюжет, сюжетна лінія зосереджена на процесі розслідування різноманітних злочинів, а інша побудована на нагнітанні різноманітних злочинних дій і намірів. Чорний роман.</a:t>
            </a:r>
          </a:p>
          <a:p>
            <a:pPr algn="just"/>
            <a:r>
              <a:rPr lang="uk-UA" sz="2000" dirty="0"/>
              <a:t>У головному персонажі – прояв у людині небезпечних темних сил, про існування яких звичайна людина зазвичай навіть не здогадується.</a:t>
            </a:r>
          </a:p>
          <a:p>
            <a:pPr algn="just"/>
            <a:r>
              <a:rPr lang="uk-UA" sz="2000" dirty="0"/>
              <a:t>Головним спостерігачем за вбивцею є сам автор – </a:t>
            </a:r>
            <a:r>
              <a:rPr lang="uk-UA" sz="2000" dirty="0" err="1"/>
              <a:t>найпроникливіший</a:t>
            </a:r>
            <a:r>
              <a:rPr lang="uk-UA" sz="2000" dirty="0"/>
              <a:t> аналітик. Допоміжні герої – Ракша. Ракша й Іван – персонажі-суперники, які воюють за незвичайну жінку – </a:t>
            </a:r>
            <a:r>
              <a:rPr lang="uk-UA" sz="2000" dirty="0" err="1"/>
              <a:t>Ліліт</a:t>
            </a:r>
            <a:r>
              <a:rPr lang="uk-UA" sz="2000" dirty="0"/>
              <a:t>.</a:t>
            </a:r>
          </a:p>
          <a:p>
            <a:pPr algn="just"/>
            <a:r>
              <a:rPr lang="uk-UA" sz="2000" dirty="0"/>
              <a:t>Другорядну, але досить смислову роль в історії маніяка відіграють його батьки, персонажі-маргінали Комета і </a:t>
            </a:r>
            <a:r>
              <a:rPr lang="uk-UA" sz="2000" dirty="0" err="1"/>
              <a:t>Ромодан</a:t>
            </a:r>
            <a:r>
              <a:rPr lang="uk-UA" sz="2000" dirty="0"/>
              <a:t>. Символічним є фінал роману, в якому чеченець </a:t>
            </a:r>
            <a:r>
              <a:rPr lang="uk-UA" sz="2000" dirty="0" err="1"/>
              <a:t>Ромодан</a:t>
            </a:r>
            <a:r>
              <a:rPr lang="uk-UA" sz="2000" dirty="0"/>
              <a:t> позбавляє життя Івана Білозуба.</a:t>
            </a:r>
          </a:p>
          <a:p>
            <a:pPr algn="just"/>
            <a:r>
              <a:rPr lang="uk-UA" sz="2000" dirty="0"/>
              <a:t>Аналіз вбивств Івана.</a:t>
            </a:r>
            <a:endParaRPr lang="cs-CZ" sz="2000" dirty="0"/>
          </a:p>
        </p:txBody>
      </p:sp>
      <p:sp>
        <p:nvSpPr>
          <p:cNvPr id="2" name="Nadpis 1">
            <a:extLst>
              <a:ext uri="{FF2B5EF4-FFF2-40B4-BE49-F238E27FC236}">
                <a16:creationId xmlns:a16="http://schemas.microsoft.com/office/drawing/2014/main" id="{E52CB059-5817-9041-8D5E-7EBC0BD19C2B}"/>
              </a:ext>
            </a:extLst>
          </p:cNvPr>
          <p:cNvSpPr>
            <a:spLocks noGrp="1"/>
          </p:cNvSpPr>
          <p:nvPr>
            <p:ph type="title"/>
          </p:nvPr>
        </p:nvSpPr>
        <p:spPr>
          <a:xfrm>
            <a:off x="287577" y="0"/>
            <a:ext cx="8497610" cy="7044744"/>
          </a:xfrm>
        </p:spPr>
        <p:txBody>
          <a:bodyPr>
            <a:normAutofit fontScale="90000"/>
          </a:bodyPr>
          <a:lstStyle/>
          <a:p>
            <a:r>
              <a:rPr lang="uk-UA" b="1" dirty="0"/>
              <a:t>Олесь </a:t>
            </a:r>
            <a:r>
              <a:rPr lang="uk-UA" b="1" dirty="0" err="1"/>
              <a:t>Ульяненко</a:t>
            </a:r>
            <a:br>
              <a:rPr lang="uk-UA" dirty="0"/>
            </a:br>
            <a:br>
              <a:rPr lang="uk-UA" dirty="0"/>
            </a:br>
            <a:br>
              <a:rPr lang="uk-UA" dirty="0"/>
            </a:br>
            <a:br>
              <a:rPr lang="uk-UA" dirty="0"/>
            </a:br>
            <a:br>
              <a:rPr lang="uk-UA" dirty="0"/>
            </a:br>
            <a:br>
              <a:rPr lang="uk-UA" dirty="0"/>
            </a:br>
            <a:br>
              <a:rPr lang="uk-UA" dirty="0"/>
            </a:br>
            <a:br>
              <a:rPr lang="uk-UA" dirty="0"/>
            </a:br>
            <a:br>
              <a:rPr lang="uk-UA" dirty="0"/>
            </a:br>
            <a:br>
              <a:rPr lang="uk-UA" dirty="0"/>
            </a:br>
            <a:r>
              <a:rPr lang="uk-UA" dirty="0"/>
              <a:t> </a:t>
            </a:r>
            <a:br>
              <a:rPr lang="uk-UA" b="1" dirty="0"/>
            </a:br>
            <a:r>
              <a:rPr lang="uk-UA" b="1" dirty="0"/>
              <a:t>          «Дофін Сатани»</a:t>
            </a:r>
            <a:endParaRPr lang="cs-CZ" b="1" dirty="0"/>
          </a:p>
        </p:txBody>
      </p:sp>
    </p:spTree>
    <p:extLst>
      <p:ext uri="{BB962C8B-B14F-4D97-AF65-F5344CB8AC3E}">
        <p14:creationId xmlns:p14="http://schemas.microsoft.com/office/powerpoint/2010/main" val="415721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osoba, muž, pózování&#10;&#10;Popis byl vytvořen automaticky">
            <a:extLst>
              <a:ext uri="{FF2B5EF4-FFF2-40B4-BE49-F238E27FC236}">
                <a16:creationId xmlns:a16="http://schemas.microsoft.com/office/drawing/2014/main" id="{7E44533F-023C-6440-92AD-309B9B4BCC92}"/>
              </a:ext>
            </a:extLst>
          </p:cNvPr>
          <p:cNvPicPr>
            <a:picLocks noChangeAspect="1"/>
          </p:cNvPicPr>
          <p:nvPr/>
        </p:nvPicPr>
        <p:blipFill rotWithShape="1">
          <a:blip r:embed="rId2">
            <a:alphaModFix/>
          </a:blip>
          <a:srcRect t="3113" r="-2" b="16445"/>
          <a:stretch/>
        </p:blipFill>
        <p:spPr>
          <a:xfrm>
            <a:off x="6574971" y="833832"/>
            <a:ext cx="5616724" cy="6024167"/>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dpis 1">
            <a:extLst>
              <a:ext uri="{FF2B5EF4-FFF2-40B4-BE49-F238E27FC236}">
                <a16:creationId xmlns:a16="http://schemas.microsoft.com/office/drawing/2014/main" id="{B313357D-74B0-8746-9541-CC530CBF74B1}"/>
              </a:ext>
            </a:extLst>
          </p:cNvPr>
          <p:cNvSpPr>
            <a:spLocks noGrp="1"/>
          </p:cNvSpPr>
          <p:nvPr>
            <p:ph type="title"/>
          </p:nvPr>
        </p:nvSpPr>
        <p:spPr>
          <a:xfrm>
            <a:off x="6930027" y="177999"/>
            <a:ext cx="4803636" cy="1311664"/>
          </a:xfrm>
        </p:spPr>
        <p:txBody>
          <a:bodyPr>
            <a:normAutofit/>
          </a:bodyPr>
          <a:lstStyle/>
          <a:p>
            <a:r>
              <a:rPr lang="uk-UA" b="1" dirty="0">
                <a:solidFill>
                  <a:srgbClr val="000000"/>
                </a:solidFill>
              </a:rPr>
              <a:t>Євген </a:t>
            </a:r>
            <a:r>
              <a:rPr lang="uk-UA" b="1" dirty="0" err="1">
                <a:solidFill>
                  <a:srgbClr val="000000"/>
                </a:solidFill>
              </a:rPr>
              <a:t>Пашковський</a:t>
            </a:r>
            <a:endParaRPr lang="cs-CZ" b="1" dirty="0">
              <a:solidFill>
                <a:srgbClr val="000000"/>
              </a:solidFill>
            </a:endParaRPr>
          </a:p>
        </p:txBody>
      </p:sp>
      <p:sp>
        <p:nvSpPr>
          <p:cNvPr id="3" name="Zástupný obsah 2">
            <a:extLst>
              <a:ext uri="{FF2B5EF4-FFF2-40B4-BE49-F238E27FC236}">
                <a16:creationId xmlns:a16="http://schemas.microsoft.com/office/drawing/2014/main" id="{78C18DFE-BA77-DB44-8836-0DC2A25DED49}"/>
              </a:ext>
            </a:extLst>
          </p:cNvPr>
          <p:cNvSpPr>
            <a:spLocks noGrp="1"/>
          </p:cNvSpPr>
          <p:nvPr>
            <p:ph idx="1"/>
          </p:nvPr>
        </p:nvSpPr>
        <p:spPr>
          <a:xfrm>
            <a:off x="339999" y="833832"/>
            <a:ext cx="6131691" cy="6248957"/>
          </a:xfrm>
        </p:spPr>
        <p:txBody>
          <a:bodyPr anchor="ctr">
            <a:normAutofit fontScale="92500" lnSpcReduction="20000"/>
          </a:bodyPr>
          <a:lstStyle/>
          <a:p>
            <a:r>
              <a:rPr lang="uk-UA" sz="2400" b="1" dirty="0">
                <a:solidFill>
                  <a:srgbClr val="000000"/>
                </a:solidFill>
              </a:rPr>
              <a:t>«Вовча зоря» </a:t>
            </a:r>
            <a:r>
              <a:rPr lang="uk-UA" sz="2400" dirty="0">
                <a:solidFill>
                  <a:srgbClr val="000000"/>
                </a:solidFill>
              </a:rPr>
              <a:t>(складається із новел) - родинне коріння, сім’я. Новела «Всі молоді» - спогади діда Івана – паралель між поневіряннями родини Івана та біблійним сюжетом пошуку землі обітованої. Село – благословення, запорука спокою, цілісності людської душі; цивілізація – згубне світло для сільської людини. Тема кінця світу в новелі «П’ятеро хліба» - спогади бабці Марії, згадки про голодне дитинство. Яскрава деталь – символ свічки як родинного світла.</a:t>
            </a:r>
          </a:p>
          <a:p>
            <a:r>
              <a:rPr lang="uk-UA" sz="2400" b="1" dirty="0">
                <a:solidFill>
                  <a:srgbClr val="000000"/>
                </a:solidFill>
              </a:rPr>
              <a:t>«Безодня» </a:t>
            </a:r>
            <a:r>
              <a:rPr lang="uk-UA" sz="2400" dirty="0">
                <a:solidFill>
                  <a:srgbClr val="000000"/>
                </a:solidFill>
              </a:rPr>
              <a:t>- метафора «блудного сина», долі кількох десятків людей. Химерне сплетіння життів – картина сучасного суспільства. Повернення до батьківського дому. Блукання. Образ зруйнованої міським життям, розірваної сучасними реаліями родини. Безцільне блукання.</a:t>
            </a:r>
          </a:p>
          <a:p>
            <a:r>
              <a:rPr lang="uk-UA" sz="2400" b="1" dirty="0">
                <a:solidFill>
                  <a:srgbClr val="000000"/>
                </a:solidFill>
              </a:rPr>
              <a:t>«Щоденний жезл» </a:t>
            </a:r>
            <a:r>
              <a:rPr lang="uk-UA" sz="2400" dirty="0">
                <a:solidFill>
                  <a:srgbClr val="000000"/>
                </a:solidFill>
              </a:rPr>
              <a:t>- ідея рятівного пророчого письменницького слова, вища місія письменника. Відверте осудження фальшивої політики радянської влади, спогади про перші дитячі враження від побаченого на телеекрані. Низка однозначних характеристик тих чи тих явищ суспільного, культурного життя України.</a:t>
            </a:r>
          </a:p>
          <a:p>
            <a:endParaRPr lang="uk-UA" sz="2400" dirty="0">
              <a:solidFill>
                <a:srgbClr val="000000"/>
              </a:solidFill>
            </a:endParaRPr>
          </a:p>
          <a:p>
            <a:endParaRPr lang="cs-CZ" sz="2400" dirty="0">
              <a:solidFill>
                <a:srgbClr val="000000"/>
              </a:solidFill>
            </a:endParaRPr>
          </a:p>
        </p:txBody>
      </p:sp>
    </p:spTree>
    <p:extLst>
      <p:ext uri="{BB962C8B-B14F-4D97-AF65-F5344CB8AC3E}">
        <p14:creationId xmlns:p14="http://schemas.microsoft.com/office/powerpoint/2010/main" val="95638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223D72-4B98-CC46-98BA-FD6835EF8678}"/>
              </a:ext>
            </a:extLst>
          </p:cNvPr>
          <p:cNvSpPr>
            <a:spLocks noGrp="1"/>
          </p:cNvSpPr>
          <p:nvPr>
            <p:ph type="title"/>
          </p:nvPr>
        </p:nvSpPr>
        <p:spPr>
          <a:xfrm>
            <a:off x="572493" y="238539"/>
            <a:ext cx="11047013" cy="1434415"/>
          </a:xfrm>
        </p:spPr>
        <p:txBody>
          <a:bodyPr anchor="b">
            <a:normAutofit/>
          </a:bodyPr>
          <a:lstStyle/>
          <a:p>
            <a:r>
              <a:rPr lang="uk-UA" sz="5400" b="1" dirty="0"/>
              <a:t>Степан </a:t>
            </a:r>
            <a:r>
              <a:rPr lang="uk-UA" sz="5400" b="1" dirty="0" err="1"/>
              <a:t>Процюк</a:t>
            </a:r>
            <a:endParaRPr lang="cs-CZ" sz="5400" b="1" dirty="0"/>
          </a:p>
        </p:txBody>
      </p:sp>
      <p:sp>
        <p:nvSpPr>
          <p:cNvPr id="1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soba, muž&#10;&#10;Popis byl vytvořen automaticky">
            <a:extLst>
              <a:ext uri="{FF2B5EF4-FFF2-40B4-BE49-F238E27FC236}">
                <a16:creationId xmlns:a16="http://schemas.microsoft.com/office/drawing/2014/main" id="{95DCE883-84D7-6043-A437-1FFB4369BFFE}"/>
              </a:ext>
            </a:extLst>
          </p:cNvPr>
          <p:cNvPicPr>
            <a:picLocks noChangeAspect="1"/>
          </p:cNvPicPr>
          <p:nvPr/>
        </p:nvPicPr>
        <p:blipFill rotWithShape="1">
          <a:blip r:embed="rId2"/>
          <a:srcRect l="25645" r="2039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Zástupný obsah 2">
            <a:extLst>
              <a:ext uri="{FF2B5EF4-FFF2-40B4-BE49-F238E27FC236}">
                <a16:creationId xmlns:a16="http://schemas.microsoft.com/office/drawing/2014/main" id="{8AF8EFDB-E962-3F4A-940F-E20784CA3302}"/>
              </a:ext>
            </a:extLst>
          </p:cNvPr>
          <p:cNvSpPr>
            <a:spLocks noGrp="1"/>
          </p:cNvSpPr>
          <p:nvPr>
            <p:ph idx="1"/>
          </p:nvPr>
        </p:nvSpPr>
        <p:spPr>
          <a:xfrm>
            <a:off x="4816948" y="1843761"/>
            <a:ext cx="7071397" cy="5072003"/>
          </a:xfrm>
        </p:spPr>
        <p:txBody>
          <a:bodyPr anchor="t">
            <a:normAutofit/>
          </a:bodyPr>
          <a:lstStyle/>
          <a:p>
            <a:r>
              <a:rPr lang="uk-UA" sz="1600" dirty="0"/>
              <a:t>Перша книжка прози «Переступ у вакуумі» 1996р.</a:t>
            </a:r>
          </a:p>
          <a:p>
            <a:r>
              <a:rPr lang="uk-UA" sz="1600" dirty="0"/>
              <a:t>збірка повістей «Шибениця для ніжності» 2001 р.</a:t>
            </a:r>
          </a:p>
          <a:p>
            <a:r>
              <a:rPr lang="uk-UA" sz="1600" dirty="0"/>
              <a:t>збірка повістей «Серафими і мізантропи» 2002 р.</a:t>
            </a:r>
          </a:p>
          <a:p>
            <a:r>
              <a:rPr lang="uk-UA" sz="1600" dirty="0"/>
              <a:t>2002 р. роман «Інфекція» — центральною в цьому творі є ідея </a:t>
            </a:r>
            <a:r>
              <a:rPr lang="uk-UA" sz="1600" dirty="0" err="1"/>
              <a:t>інфікованості</a:t>
            </a:r>
            <a:r>
              <a:rPr lang="uk-UA" sz="1600" dirty="0"/>
              <a:t> українства чужою мовою, культурою, способом життя. </a:t>
            </a:r>
          </a:p>
          <a:p>
            <a:r>
              <a:rPr lang="uk-UA" sz="1600" dirty="0"/>
              <a:t>роман «</a:t>
            </a:r>
            <a:r>
              <a:rPr lang="uk-UA" sz="1600" dirty="0" err="1"/>
              <a:t>Жертовпринесення</a:t>
            </a:r>
            <a:r>
              <a:rPr lang="uk-UA" sz="1600" dirty="0"/>
              <a:t>»</a:t>
            </a:r>
          </a:p>
          <a:p>
            <a:r>
              <a:rPr lang="uk-UA" sz="1600" dirty="0"/>
              <a:t>У 2005 вийшов третій роман — «Тотем»: посилення інтересу до онтологічних питань: смерть і страх, фетишизація і неврози, відчай і пошуки можливих рецептів гармонії.</a:t>
            </a:r>
          </a:p>
          <a:p>
            <a:r>
              <a:rPr lang="uk-UA" sz="1600" dirty="0"/>
              <a:t>У 2007 збірка </a:t>
            </a:r>
            <a:r>
              <a:rPr lang="uk-UA" sz="1600" dirty="0" err="1"/>
              <a:t>есеїв</a:t>
            </a:r>
            <a:r>
              <a:rPr lang="uk-UA" sz="1600" dirty="0"/>
              <a:t> «</a:t>
            </a:r>
            <a:r>
              <a:rPr lang="uk-UA" sz="1600" dirty="0" err="1"/>
              <a:t>Канатоходці</a:t>
            </a:r>
            <a:r>
              <a:rPr lang="uk-UA" sz="1600" dirty="0"/>
              <a:t>» — боротьба проти напівправди і </a:t>
            </a:r>
            <a:r>
              <a:rPr lang="uk-UA" sz="1600" dirty="0" err="1"/>
              <a:t>симулякрів</a:t>
            </a:r>
            <a:r>
              <a:rPr lang="uk-UA" sz="1600" dirty="0"/>
              <a:t>.</a:t>
            </a:r>
          </a:p>
          <a:p>
            <a:r>
              <a:rPr lang="uk-UA" sz="1600" dirty="0"/>
              <a:t>література для підлітків: 2008 р. «Марійка і Костик», «Залюблені в сонце» (Друга історія Марійки і Костика), «Аргонавти» (Третя історія Марійки і Костика). </a:t>
            </a:r>
          </a:p>
          <a:p>
            <a:r>
              <a:rPr lang="uk-UA" sz="1600" dirty="0"/>
              <a:t>Книги про про Василя Стефаника, Володимира Винниченка, Архипа Тесленка, Карла-Густава Юнга і Ніку Турбіну </a:t>
            </a:r>
          </a:p>
          <a:p>
            <a:r>
              <a:rPr lang="uk-UA" sz="1600" dirty="0"/>
              <a:t>2010 р. збірка </a:t>
            </a:r>
            <a:r>
              <a:rPr lang="uk-UA" sz="1600" dirty="0" err="1"/>
              <a:t>есеїв</a:t>
            </a:r>
            <a:r>
              <a:rPr lang="uk-UA" sz="1600" dirty="0"/>
              <a:t> «Аналіз крові»</a:t>
            </a:r>
          </a:p>
          <a:p>
            <a:endParaRPr lang="uk-UA" sz="1400" dirty="0"/>
          </a:p>
          <a:p>
            <a:endParaRPr lang="uk-UA" sz="1400" dirty="0"/>
          </a:p>
        </p:txBody>
      </p:sp>
    </p:spTree>
    <p:extLst>
      <p:ext uri="{BB962C8B-B14F-4D97-AF65-F5344CB8AC3E}">
        <p14:creationId xmlns:p14="http://schemas.microsoft.com/office/powerpoint/2010/main" val="116233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A7D26E60-4CAA-0846-AA47-4AA17EEDE273}"/>
              </a:ext>
            </a:extLst>
          </p:cNvPr>
          <p:cNvSpPr>
            <a:spLocks noGrp="1"/>
          </p:cNvSpPr>
          <p:nvPr>
            <p:ph type="title"/>
          </p:nvPr>
        </p:nvSpPr>
        <p:spPr>
          <a:xfrm>
            <a:off x="643466" y="0"/>
            <a:ext cx="6891187" cy="1135737"/>
          </a:xfrm>
        </p:spPr>
        <p:txBody>
          <a:bodyPr>
            <a:normAutofit/>
          </a:bodyPr>
          <a:lstStyle/>
          <a:p>
            <a:r>
              <a:rPr lang="uk-UA" sz="3600" b="1" dirty="0"/>
              <a:t>Степан </a:t>
            </a:r>
            <a:r>
              <a:rPr lang="uk-UA" sz="3600" b="1" dirty="0" err="1"/>
              <a:t>Процюк</a:t>
            </a:r>
            <a:endParaRPr lang="cs-CZ" sz="3600" b="1" dirty="0"/>
          </a:p>
        </p:txBody>
      </p:sp>
      <p:sp>
        <p:nvSpPr>
          <p:cNvPr id="3" name="Zástupný obsah 2">
            <a:extLst>
              <a:ext uri="{FF2B5EF4-FFF2-40B4-BE49-F238E27FC236}">
                <a16:creationId xmlns:a16="http://schemas.microsoft.com/office/drawing/2014/main" id="{9E4B60E6-ACC7-0547-9730-F7ADC305B38E}"/>
              </a:ext>
            </a:extLst>
          </p:cNvPr>
          <p:cNvSpPr>
            <a:spLocks noGrp="1"/>
          </p:cNvSpPr>
          <p:nvPr>
            <p:ph idx="1"/>
          </p:nvPr>
        </p:nvSpPr>
        <p:spPr>
          <a:xfrm>
            <a:off x="643467" y="1120462"/>
            <a:ext cx="6891187" cy="5737538"/>
          </a:xfrm>
        </p:spPr>
        <p:txBody>
          <a:bodyPr>
            <a:normAutofit/>
          </a:bodyPr>
          <a:lstStyle/>
          <a:p>
            <a:pPr algn="just"/>
            <a:r>
              <a:rPr lang="uk-UA" sz="1200" dirty="0"/>
              <a:t>Роман “Троянда ритуального болю” (2010) – це одна з перших спроб серйозного художньо-психологічного осмислення постаті Василя Стефаника як людини й творця. Його образ подано в нестереотипних для українського літературного канону життєвих ситуаціях. У першу чергу письменника цікавили особливості психотипу героя, його загадковий внутрішній світ, трагедія душі.</a:t>
            </a:r>
          </a:p>
          <a:p>
            <a:pPr algn="just"/>
            <a:r>
              <a:rPr lang="uk-UA" sz="1200" dirty="0"/>
              <a:t>Наприкінці жовтня 2010 вийшла остання частина «психіатричної тетралогії» — роман “Руйнування ляльки” (першодрук — у журналі «Кур’єр </a:t>
            </a:r>
            <a:r>
              <a:rPr lang="uk-UA" sz="1200" dirty="0" err="1"/>
              <a:t>Кривбасу</a:t>
            </a:r>
            <a:r>
              <a:rPr lang="uk-UA" sz="1200" dirty="0"/>
              <a:t>»).</a:t>
            </a:r>
          </a:p>
          <a:p>
            <a:pPr algn="just"/>
            <a:r>
              <a:rPr lang="uk-UA" sz="1200" dirty="0"/>
              <a:t>У </a:t>
            </a:r>
            <a:r>
              <a:rPr lang="uk-UA" sz="1200" dirty="0" err="1"/>
              <a:t>психобіографічному</a:t>
            </a:r>
            <a:r>
              <a:rPr lang="uk-UA" sz="1200" dirty="0"/>
              <a:t> романі С. </a:t>
            </a:r>
            <a:r>
              <a:rPr lang="uk-UA" sz="1200" dirty="0" err="1"/>
              <a:t>Процюка</a:t>
            </a:r>
            <a:r>
              <a:rPr lang="uk-UA" sz="1200" dirty="0"/>
              <a:t> про Володимира Винниченка «Маски опадають повільно» (2011) автор рішуче виходить за межі жанрів нарису, літературного портрета, есе-біографії, що зазвичай лягають в основу художньої </a:t>
            </a:r>
            <a:r>
              <a:rPr lang="uk-UA" sz="1200" dirty="0" err="1"/>
              <a:t>біографістики</a:t>
            </a:r>
            <a:r>
              <a:rPr lang="uk-UA" sz="1200" dirty="0"/>
              <a:t>, а подеколи абсолютно копіюються, і пропонує оригінальну версію психоаналітичного прочитання біографії одного з найбільш суперечливих і найцікавіших українських письменників XX ст.</a:t>
            </a:r>
            <a:r>
              <a:rPr lang="cs-CZ" sz="1200" dirty="0"/>
              <a:t> </a:t>
            </a:r>
            <a:endParaRPr lang="uk-UA" sz="1200" dirty="0"/>
          </a:p>
          <a:p>
            <a:pPr algn="just"/>
            <a:r>
              <a:rPr lang="uk-UA" sz="1200" dirty="0"/>
              <a:t>Книга </a:t>
            </a:r>
            <a:r>
              <a:rPr lang="uk-UA" sz="1200" dirty="0" err="1"/>
              <a:t>есеїстики</a:t>
            </a:r>
            <a:r>
              <a:rPr lang="uk-UA" sz="1200" dirty="0"/>
              <a:t> «Тіні з’являються на світанку». Страх смерті, неврози </a:t>
            </a:r>
            <a:r>
              <a:rPr lang="uk-UA" sz="1200" dirty="0" err="1"/>
              <a:t>безсенсовності</a:t>
            </a:r>
            <a:r>
              <a:rPr lang="uk-UA" sz="1200" dirty="0"/>
              <a:t> й абсурдності життя, любовні залежності, самотність, глибинні внутрішні конфлікти — це неповний перелік того, про що пише автор, і що становить коло </a:t>
            </a:r>
            <a:r>
              <a:rPr lang="uk-UA" sz="1200" dirty="0" err="1"/>
              <a:t>екзистенційних</a:t>
            </a:r>
            <a:r>
              <a:rPr lang="uk-UA" sz="1200" dirty="0"/>
              <a:t> проблем сучасної людини.</a:t>
            </a:r>
            <a:r>
              <a:rPr lang="cs-CZ" sz="1200" dirty="0"/>
              <a:t> </a:t>
            </a:r>
            <a:endParaRPr lang="uk-UA" sz="1200" dirty="0"/>
          </a:p>
          <a:p>
            <a:pPr algn="just"/>
            <a:r>
              <a:rPr lang="uk-UA" sz="1200" dirty="0"/>
              <a:t>Повість Степана </a:t>
            </a:r>
            <a:r>
              <a:rPr lang="uk-UA" sz="1200" dirty="0" err="1"/>
              <a:t>Процюка</a:t>
            </a:r>
            <a:r>
              <a:rPr lang="uk-UA" sz="1200" dirty="0"/>
              <a:t> «Бийся головою до стіни» — про непрості стосунки батька, який помирає, і сина, який намагається його зрозуміти. </a:t>
            </a:r>
          </a:p>
          <a:p>
            <a:pPr algn="just"/>
            <a:r>
              <a:rPr lang="uk-UA" sz="1200" dirty="0"/>
              <a:t>У січні 2013 вийшла заключна частина </a:t>
            </a:r>
            <a:r>
              <a:rPr lang="uk-UA" sz="1200" dirty="0" err="1"/>
              <a:t>психобіографічної</a:t>
            </a:r>
            <a:r>
              <a:rPr lang="uk-UA" sz="1200" dirty="0"/>
              <a:t> трилогії — роман «Чорне яблуко», присвячений наймолодшому класику української літератури Архипу Тесленку. Увага сконцентрована на трьох змістових домінантах. Перша — історія платонічного кохання Архипа до Оленки. Друга лінія — участь А. Тесленка в революції 1905–1907 років. Третя домінанта — історія непростих стосунків братів Архипа і Яреми, що розгорталися під знаком протистояння, почасти навіть — </a:t>
            </a:r>
            <a:r>
              <a:rPr lang="uk-UA" sz="1200" dirty="0" err="1"/>
              <a:t>братоборства</a:t>
            </a:r>
            <a:r>
              <a:rPr lang="uk-UA" sz="1200" dirty="0"/>
              <a:t>.</a:t>
            </a:r>
          </a:p>
          <a:p>
            <a:pPr algn="just"/>
            <a:r>
              <a:rPr lang="uk-UA" sz="1200" dirty="0"/>
              <a:t>У романі «Десятий рядок» розгортаються три долі, три сюжетні лінії: діда, батька й онука. Різні покоління, різні держави, різні суспільні устрої — від сталінського геноциду до часів Незалежності. Роман, з одного боку, </a:t>
            </a:r>
            <a:r>
              <a:rPr lang="uk-UA" sz="1200" dirty="0" err="1"/>
              <a:t>антитоталітарний</a:t>
            </a:r>
            <a:r>
              <a:rPr lang="uk-UA" sz="1200" dirty="0"/>
              <a:t>, з іншого — глибоко філософський. </a:t>
            </a:r>
          </a:p>
          <a:p>
            <a:pPr algn="just"/>
            <a:r>
              <a:rPr lang="uk-UA" sz="1200" dirty="0"/>
              <a:t>У кінці квітня 2015 вийшов роман «Під крилами великої Матері».</a:t>
            </a:r>
          </a:p>
          <a:p>
            <a:pPr algn="just"/>
            <a:r>
              <a:rPr lang="uk-UA" sz="1200" dirty="0"/>
              <a:t>2017 р. роман «Травам не можна помирати»</a:t>
            </a:r>
            <a:endParaRPr lang="cs-CZ" sz="1200" dirty="0"/>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soba, muž, stojící&#10;&#10;Popis byl vytvořen automaticky">
            <a:extLst>
              <a:ext uri="{FF2B5EF4-FFF2-40B4-BE49-F238E27FC236}">
                <a16:creationId xmlns:a16="http://schemas.microsoft.com/office/drawing/2014/main" id="{72AE5172-D2C1-AB4C-A3D8-A51EEEB726B4}"/>
              </a:ext>
            </a:extLst>
          </p:cNvPr>
          <p:cNvPicPr>
            <a:picLocks noChangeAspect="1"/>
          </p:cNvPicPr>
          <p:nvPr/>
        </p:nvPicPr>
        <p:blipFill rotWithShape="1">
          <a:blip r:embed="rId2"/>
          <a:srcRect l="14443"/>
          <a:stretch/>
        </p:blipFill>
        <p:spPr>
          <a:xfrm>
            <a:off x="8129873" y="10"/>
            <a:ext cx="4062128"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552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5CD2E2-7021-D145-9EBB-AA3C21D431AC}"/>
              </a:ext>
            </a:extLst>
          </p:cNvPr>
          <p:cNvSpPr>
            <a:spLocks noGrp="1"/>
          </p:cNvSpPr>
          <p:nvPr>
            <p:ph type="title"/>
          </p:nvPr>
        </p:nvSpPr>
        <p:spPr>
          <a:xfrm>
            <a:off x="635000" y="640823"/>
            <a:ext cx="3418659" cy="5583148"/>
          </a:xfrm>
        </p:spPr>
        <p:txBody>
          <a:bodyPr anchor="ctr">
            <a:normAutofit/>
          </a:bodyPr>
          <a:lstStyle/>
          <a:p>
            <a:r>
              <a:rPr lang="uk-UA" sz="5400"/>
              <a:t>Семінар 4</a:t>
            </a:r>
            <a:endParaRPr lang="cs-CZ"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493E417C-2D4D-4F1B-9648-E9AA95E22E54}"/>
              </a:ext>
            </a:extLst>
          </p:cNvPr>
          <p:cNvGraphicFramePr>
            <a:graphicFrameLocks noGrp="1"/>
          </p:cNvGraphicFramePr>
          <p:nvPr>
            <p:ph idx="1"/>
            <p:extLst>
              <p:ext uri="{D42A27DB-BD31-4B8C-83A1-F6EECF244321}">
                <p14:modId xmlns:p14="http://schemas.microsoft.com/office/powerpoint/2010/main" val="4033465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70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2F61DB-7C64-4E4C-AEB0-246BDF45C110}"/>
              </a:ext>
            </a:extLst>
          </p:cNvPr>
          <p:cNvSpPr>
            <a:spLocks noGrp="1"/>
          </p:cNvSpPr>
          <p:nvPr>
            <p:ph type="title"/>
          </p:nvPr>
        </p:nvSpPr>
        <p:spPr>
          <a:xfrm>
            <a:off x="5998633" y="0"/>
            <a:ext cx="6493874" cy="1807305"/>
          </a:xfrm>
        </p:spPr>
        <p:txBody>
          <a:bodyPr>
            <a:normAutofit/>
          </a:bodyPr>
          <a:lstStyle/>
          <a:p>
            <a:r>
              <a:rPr lang="uk-UA" sz="4000" dirty="0">
                <a:latin typeface="Times New Roman" panose="02020603050405020304" pitchFamily="18" charset="0"/>
                <a:cs typeface="Times New Roman" panose="02020603050405020304" pitchFamily="18" charset="0"/>
              </a:rPr>
              <a:t>Марія </a:t>
            </a:r>
            <a:r>
              <a:rPr lang="uk-UA" sz="4000" dirty="0" err="1">
                <a:latin typeface="Times New Roman" panose="02020603050405020304" pitchFamily="18" charset="0"/>
                <a:cs typeface="Times New Roman" panose="02020603050405020304" pitchFamily="18" charset="0"/>
              </a:rPr>
              <a:t>Матіос</a:t>
            </a:r>
            <a:r>
              <a:rPr lang="uk-UA"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uk-UA" sz="4000" dirty="0">
                <a:latin typeface="Times New Roman" panose="02020603050405020304" pitchFamily="18" charset="0"/>
                <a:cs typeface="Times New Roman" panose="02020603050405020304" pitchFamily="18" charset="0"/>
              </a:rPr>
              <a:t>мала проза</a:t>
            </a:r>
            <a:endParaRPr lang="cs-CZ" sz="4000" dirty="0">
              <a:latin typeface="Times New Roman" panose="02020603050405020304" pitchFamily="18" charset="0"/>
              <a:cs typeface="Times New Roman" panose="02020603050405020304" pitchFamily="18" charset="0"/>
            </a:endParaRPr>
          </a:p>
        </p:txBody>
      </p:sp>
      <p:pic>
        <p:nvPicPr>
          <p:cNvPr id="7" name="Obrázek 6" descr="Obsah obrázku osoba, interiér, vsedě&#10;&#10;Popis byl vytvořen automaticky">
            <a:extLst>
              <a:ext uri="{FF2B5EF4-FFF2-40B4-BE49-F238E27FC236}">
                <a16:creationId xmlns:a16="http://schemas.microsoft.com/office/drawing/2014/main" id="{0C11FB05-3471-EA4A-91DD-A7247D0646C8}"/>
              </a:ext>
            </a:extLst>
          </p:cNvPr>
          <p:cNvPicPr>
            <a:picLocks noChangeAspect="1"/>
          </p:cNvPicPr>
          <p:nvPr/>
        </p:nvPicPr>
        <p:blipFill rotWithShape="1">
          <a:blip r:embed="rId2"/>
          <a:srcRect l="10281" r="53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7C8B014D-72B6-E745-A095-1A64406CBAF9}"/>
              </a:ext>
            </a:extLst>
          </p:cNvPr>
          <p:cNvSpPr>
            <a:spLocks noGrp="1"/>
          </p:cNvSpPr>
          <p:nvPr>
            <p:ph idx="1"/>
          </p:nvPr>
        </p:nvSpPr>
        <p:spPr>
          <a:xfrm>
            <a:off x="5998633" y="1824447"/>
            <a:ext cx="5721142" cy="4969024"/>
          </a:xfrm>
        </p:spPr>
        <p:txBody>
          <a:bodyPr>
            <a:normAutofit lnSpcReduction="10000"/>
          </a:bodyPr>
          <a:lstStyle/>
          <a:p>
            <a:pPr algn="just"/>
            <a:r>
              <a:rPr lang="uk-UA" sz="1800" b="1" dirty="0">
                <a:latin typeface="Times New Roman" panose="02020603050405020304" pitchFamily="18" charset="0"/>
                <a:cs typeface="Times New Roman" panose="02020603050405020304" pitchFamily="18" charset="0"/>
              </a:rPr>
              <a:t>Мала проза національної тематики </a:t>
            </a:r>
            <a:r>
              <a:rPr lang="uk-UA" sz="1800" dirty="0">
                <a:latin typeface="Times New Roman" panose="02020603050405020304" pitchFamily="18" charset="0"/>
                <a:cs typeface="Times New Roman" panose="02020603050405020304" pitchFamily="18" charset="0"/>
              </a:rPr>
              <a:t>(оповідання, новели, маленькі повісті): збірки «Життя коротке», «Нація» (2001), «Фуршет від Марії </a:t>
            </a:r>
            <a:r>
              <a:rPr lang="uk-UA" sz="1800" dirty="0" err="1">
                <a:latin typeface="Times New Roman" panose="02020603050405020304" pitchFamily="18" charset="0"/>
                <a:cs typeface="Times New Roman" panose="02020603050405020304" pitchFamily="18" charset="0"/>
              </a:rPr>
              <a:t>Матіос</a:t>
            </a:r>
            <a:r>
              <a:rPr lang="uk-UA" sz="1800" dirty="0">
                <a:latin typeface="Times New Roman" panose="02020603050405020304" pitchFamily="18" charset="0"/>
                <a:cs typeface="Times New Roman" panose="02020603050405020304" pitchFamily="18" charset="0"/>
              </a:rPr>
              <a:t>» (2002).</a:t>
            </a:r>
          </a:p>
          <a:p>
            <a:pPr algn="just"/>
            <a:r>
              <a:rPr lang="uk-UA" sz="1800" dirty="0">
                <a:latin typeface="Times New Roman" panose="02020603050405020304" pitchFamily="18" charset="0"/>
                <a:cs typeface="Times New Roman" panose="02020603050405020304" pitchFamily="18" charset="0"/>
              </a:rPr>
              <a:t>В оповіданнях «Нація», «Апокаліпсис», «Одкровення» розгорнуто вираз почуттів героїв на колоритному національному тлі, неймовірність </a:t>
            </a:r>
            <a:r>
              <a:rPr lang="uk-UA" sz="1800" dirty="0" err="1">
                <a:latin typeface="Times New Roman" panose="02020603050405020304" pitchFamily="18" charset="0"/>
                <a:cs typeface="Times New Roman" panose="02020603050405020304" pitchFamily="18" charset="0"/>
              </a:rPr>
              <a:t>подієвих</a:t>
            </a:r>
            <a:r>
              <a:rPr lang="uk-UA" sz="1800" dirty="0">
                <a:latin typeface="Times New Roman" panose="02020603050405020304" pitchFamily="18" charset="0"/>
                <a:cs typeface="Times New Roman" panose="02020603050405020304" pitchFamily="18" charset="0"/>
              </a:rPr>
              <a:t> перипетій в їхній історії нерідко постає на грані неможливого, сягаючи меж фантастичного, ірреального, детективного, але не перекреслює їх зв’язку із реальною дійсністю.</a:t>
            </a:r>
          </a:p>
          <a:p>
            <a:pPr algn="just"/>
            <a:r>
              <a:rPr lang="uk-UA" sz="1800" dirty="0">
                <a:latin typeface="Times New Roman" panose="02020603050405020304" pitchFamily="18" charset="0"/>
                <a:cs typeface="Times New Roman" panose="02020603050405020304" pitchFamily="18" charset="0"/>
              </a:rPr>
              <a:t>У цих творах ідеться про події повоєнного буття на території Західної України та Буковини в розірваному протистоянням – людина проти людини – абсурдному світі, психологічно відтворено неймовірні ситуації свідомих і несвідомих дій, станів персонажів.</a:t>
            </a:r>
          </a:p>
          <a:p>
            <a:pPr algn="just"/>
            <a:r>
              <a:rPr lang="uk-UA" sz="1800" b="1" dirty="0">
                <a:latin typeface="Times New Roman" panose="02020603050405020304" pitchFamily="18" charset="0"/>
                <a:cs typeface="Times New Roman" panose="02020603050405020304" pitchFamily="18" charset="0"/>
              </a:rPr>
              <a:t>Любовна мала проза</a:t>
            </a:r>
            <a:r>
              <a:rPr lang="uk-UA" sz="1800" dirty="0">
                <a:latin typeface="Times New Roman" panose="02020603050405020304" pitchFamily="18" charset="0"/>
                <a:cs typeface="Times New Roman" panose="02020603050405020304" pitchFamily="18" charset="0"/>
              </a:rPr>
              <a:t>: «Гірша любов від недуги». </a:t>
            </a:r>
          </a:p>
          <a:p>
            <a:pPr algn="just"/>
            <a:r>
              <a:rPr lang="uk-UA" sz="1800" dirty="0">
                <a:latin typeface="Times New Roman" panose="02020603050405020304" pitchFamily="18" charset="0"/>
                <a:cs typeface="Times New Roman" panose="02020603050405020304" pitchFamily="18" charset="0"/>
              </a:rPr>
              <a:t>«Короткі історії» авторки автобіографічні і біографічні – «невигадані історії невигаданих людей минулого – ХХ століття».</a:t>
            </a:r>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21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5EFDB18-2A63-6A4E-9C0B-7C9094A42331}"/>
              </a:ext>
            </a:extLst>
          </p:cNvPr>
          <p:cNvSpPr>
            <a:spLocks noGrp="1"/>
          </p:cNvSpPr>
          <p:nvPr>
            <p:ph type="title"/>
          </p:nvPr>
        </p:nvSpPr>
        <p:spPr>
          <a:xfrm>
            <a:off x="635000" y="640823"/>
            <a:ext cx="3418659" cy="5583148"/>
          </a:xfrm>
        </p:spPr>
        <p:txBody>
          <a:bodyPr anchor="ctr">
            <a:normAutofit/>
          </a:bodyPr>
          <a:lstStyle/>
          <a:p>
            <a:r>
              <a:rPr lang="uk-UA" sz="5400" dirty="0"/>
              <a:t>Семінар 1 </a:t>
            </a:r>
            <a:endParaRPr lang="cs-CZ" sz="5400" dirty="0"/>
          </a:p>
        </p:txBody>
      </p:sp>
      <p:sp>
        <p:nvSpPr>
          <p:cNvPr id="4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Zástupný obsah 3">
            <a:extLst>
              <a:ext uri="{FF2B5EF4-FFF2-40B4-BE49-F238E27FC236}">
                <a16:creationId xmlns:a16="http://schemas.microsoft.com/office/drawing/2014/main" id="{FCE9160B-CEC4-4AAC-A634-F6FE0233B50D}"/>
              </a:ext>
            </a:extLst>
          </p:cNvPr>
          <p:cNvGraphicFramePr>
            <a:graphicFrameLocks noGrp="1"/>
          </p:cNvGraphicFramePr>
          <p:nvPr>
            <p:ph idx="1"/>
            <p:extLst>
              <p:ext uri="{D42A27DB-BD31-4B8C-83A1-F6EECF244321}">
                <p14:modId xmlns:p14="http://schemas.microsoft.com/office/powerpoint/2010/main" val="258535486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74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1">
            <a:extLst>
              <a:ext uri="{FF2B5EF4-FFF2-40B4-BE49-F238E27FC236}">
                <a16:creationId xmlns:a16="http://schemas.microsoft.com/office/drawing/2014/main" id="{C46B20C1-2E7B-AE4D-B117-DFCD304AF4CA}"/>
              </a:ext>
            </a:extLst>
          </p:cNvPr>
          <p:cNvSpPr>
            <a:spLocks noGrp="1"/>
          </p:cNvSpPr>
          <p:nvPr>
            <p:ph type="title"/>
          </p:nvPr>
        </p:nvSpPr>
        <p:spPr>
          <a:xfrm>
            <a:off x="7518551" y="702203"/>
            <a:ext cx="10515600" cy="1325563"/>
          </a:xfrm>
        </p:spPr>
        <p:txBody>
          <a:bodyPr>
            <a:normAutofit/>
          </a:bodyPr>
          <a:lstStyle/>
          <a:p>
            <a:r>
              <a:rPr lang="uk-UA" dirty="0">
                <a:latin typeface="Times New Roman" panose="02020603050405020304" pitchFamily="18" charset="0"/>
                <a:cs typeface="Times New Roman" panose="02020603050405020304" pitchFamily="18" charset="0"/>
              </a:rPr>
              <a:t>Марія </a:t>
            </a:r>
            <a:r>
              <a:rPr lang="uk-UA" dirty="0" err="1">
                <a:latin typeface="Times New Roman" panose="02020603050405020304" pitchFamily="18" charset="0"/>
                <a:cs typeface="Times New Roman" panose="02020603050405020304" pitchFamily="18" charset="0"/>
              </a:rPr>
              <a:t>Матіос</a:t>
            </a:r>
            <a:r>
              <a:rPr lang="uk-UA"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велика проза</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A9BFB66B-E74A-D646-80D6-3CD2F64AEAEE}"/>
              </a:ext>
            </a:extLst>
          </p:cNvPr>
          <p:cNvSpPr>
            <a:spLocks noGrp="1"/>
          </p:cNvSpPr>
          <p:nvPr>
            <p:ph idx="1"/>
          </p:nvPr>
        </p:nvSpPr>
        <p:spPr>
          <a:xfrm>
            <a:off x="816453" y="702203"/>
            <a:ext cx="5885645" cy="5795492"/>
          </a:xfrm>
        </p:spPr>
        <p:txBody>
          <a:bodyPr>
            <a:normAutofit/>
          </a:bodyPr>
          <a:lstStyle/>
          <a:p>
            <a:pPr algn="just"/>
            <a:r>
              <a:rPr lang="uk-UA" sz="1800" dirty="0">
                <a:latin typeface="Times New Roman" panose="02020603050405020304" pitchFamily="18" charset="0"/>
                <a:cs typeface="Times New Roman" panose="02020603050405020304" pitchFamily="18" charset="0"/>
              </a:rPr>
              <a:t>Повість «Солодка </a:t>
            </a:r>
            <a:r>
              <a:rPr lang="uk-UA" sz="1800" dirty="0" err="1">
                <a:latin typeface="Times New Roman" panose="02020603050405020304" pitchFamily="18" charset="0"/>
                <a:cs typeface="Times New Roman" panose="02020603050405020304" pitchFamily="18" charset="0"/>
              </a:rPr>
              <a:t>Даруся</a:t>
            </a:r>
            <a:r>
              <a:rPr lang="uk-UA" sz="1800" dirty="0">
                <a:latin typeface="Times New Roman" panose="02020603050405020304" pitchFamily="18" charset="0"/>
                <a:cs typeface="Times New Roman" panose="02020603050405020304" pitchFamily="18" charset="0"/>
              </a:rPr>
              <a:t>» – травма минулого ХХ століття, що відбивається на персонажах.</a:t>
            </a:r>
          </a:p>
          <a:p>
            <a:pPr algn="just"/>
            <a:r>
              <a:rPr lang="uk-UA" sz="1800" dirty="0">
                <a:latin typeface="Times New Roman" panose="02020603050405020304" pitchFamily="18" charset="0"/>
                <a:cs typeface="Times New Roman" panose="02020603050405020304" pitchFamily="18" charset="0"/>
              </a:rPr>
              <a:t>Три частини твору творять спільну «драму на три життя»: </a:t>
            </a:r>
            <a:r>
              <a:rPr lang="uk-UA" sz="1800" dirty="0" err="1">
                <a:latin typeface="Times New Roman" panose="02020603050405020304" pitchFamily="18" charset="0"/>
                <a:cs typeface="Times New Roman" panose="02020603050405020304" pitchFamily="18" charset="0"/>
              </a:rPr>
              <a:t>Дарусі</a:t>
            </a:r>
            <a:r>
              <a:rPr lang="uk-UA" sz="1800" dirty="0">
                <a:latin typeface="Times New Roman" panose="02020603050405020304" pitchFamily="18" charset="0"/>
                <a:cs typeface="Times New Roman" panose="02020603050405020304" pitchFamily="18" charset="0"/>
              </a:rPr>
              <a:t>, Івана </a:t>
            </a:r>
            <a:r>
              <a:rPr lang="uk-UA" sz="1800" dirty="0" err="1">
                <a:latin typeface="Times New Roman" panose="02020603050405020304" pitchFamily="18" charset="0"/>
                <a:cs typeface="Times New Roman" panose="02020603050405020304" pitchFamily="18" charset="0"/>
              </a:rPr>
              <a:t>Цвичка</a:t>
            </a:r>
            <a:r>
              <a:rPr lang="uk-UA" sz="1800" dirty="0">
                <a:latin typeface="Times New Roman" panose="02020603050405020304" pitchFamily="18" charset="0"/>
                <a:cs typeface="Times New Roman" panose="02020603050405020304" pitchFamily="18" charset="0"/>
              </a:rPr>
              <a:t>, батьків </a:t>
            </a:r>
            <a:r>
              <a:rPr lang="uk-UA" sz="1800" dirty="0" err="1">
                <a:latin typeface="Times New Roman" panose="02020603050405020304" pitchFamily="18" charset="0"/>
                <a:cs typeface="Times New Roman" panose="02020603050405020304" pitchFamily="18" charset="0"/>
              </a:rPr>
              <a:t>Дарусі</a:t>
            </a:r>
            <a:r>
              <a:rPr lang="uk-UA" sz="1800" dirty="0">
                <a:latin typeface="Times New Roman" panose="02020603050405020304" pitchFamily="18" charset="0"/>
                <a:cs typeface="Times New Roman" panose="02020603050405020304" pitchFamily="18" charset="0"/>
              </a:rPr>
              <a:t> – Михайла та </a:t>
            </a:r>
            <a:r>
              <a:rPr lang="uk-UA" sz="1800" dirty="0" err="1">
                <a:latin typeface="Times New Roman" panose="02020603050405020304" pitchFamily="18" charset="0"/>
                <a:cs typeface="Times New Roman" panose="02020603050405020304" pitchFamily="18" charset="0"/>
              </a:rPr>
              <a:t>Матронки</a:t>
            </a:r>
            <a:endParaRPr lang="uk-UA" sz="1800" dirty="0">
              <a:latin typeface="Times New Roman" panose="02020603050405020304" pitchFamily="18" charset="0"/>
              <a:cs typeface="Times New Roman" panose="02020603050405020304" pitchFamily="18" charset="0"/>
            </a:endParaRPr>
          </a:p>
          <a:p>
            <a:pPr algn="just"/>
            <a:r>
              <a:rPr lang="uk-UA" sz="1800" dirty="0">
                <a:latin typeface="Times New Roman" panose="02020603050405020304" pitchFamily="18" charset="0"/>
                <a:cs typeface="Times New Roman" panose="02020603050405020304" pitchFamily="18" charset="0"/>
              </a:rPr>
              <a:t>«Майже ніколи не навпаки» (2007) - сімейна сага в новелах, складається з трьох новел: «Чотири – як рідні – брати», «Будьте здорові, тату», «Гойданка життя».</a:t>
            </a:r>
          </a:p>
          <a:p>
            <a:pPr algn="just"/>
            <a:r>
              <a:rPr lang="uk-UA" sz="1800" dirty="0">
                <a:latin typeface="Times New Roman" panose="02020603050405020304" pitchFamily="18" charset="0"/>
                <a:cs typeface="Times New Roman" panose="02020603050405020304" pitchFamily="18" charset="0"/>
              </a:rPr>
              <a:t>У родині </a:t>
            </a:r>
            <a:r>
              <a:rPr lang="uk-UA" sz="1800" dirty="0" err="1">
                <a:latin typeface="Times New Roman" panose="02020603050405020304" pitchFamily="18" charset="0"/>
                <a:cs typeface="Times New Roman" panose="02020603050405020304" pitchFamily="18" charset="0"/>
              </a:rPr>
              <a:t>Чев’юків</a:t>
            </a:r>
            <a:r>
              <a:rPr lang="uk-UA" sz="1800" dirty="0">
                <a:latin typeface="Times New Roman" panose="02020603050405020304" pitchFamily="18" charset="0"/>
                <a:cs typeface="Times New Roman" panose="02020603050405020304" pitchFamily="18" charset="0"/>
              </a:rPr>
              <a:t> кожен персонаж є виразником опозиції «одні» – «інші», що розкривається найчастіше через зовнішні вияви психологічного стану – внутрішній неспокій, тривогу, страждання чи затаєну ненависть, жадобу помсти, через жести, міміку.</a:t>
            </a:r>
          </a:p>
          <a:p>
            <a:pPr algn="just"/>
            <a:r>
              <a:rPr lang="uk-UA" sz="1800" dirty="0">
                <a:latin typeface="Times New Roman" panose="02020603050405020304" pitchFamily="18" charset="0"/>
                <a:cs typeface="Times New Roman" panose="02020603050405020304" pitchFamily="18" charset="0"/>
              </a:rPr>
              <a:t>У другій новелі це вже родина </a:t>
            </a:r>
            <a:r>
              <a:rPr lang="uk-UA" sz="1800" dirty="0" err="1">
                <a:latin typeface="Times New Roman" panose="02020603050405020304" pitchFamily="18" charset="0"/>
                <a:cs typeface="Times New Roman" panose="02020603050405020304" pitchFamily="18" charset="0"/>
              </a:rPr>
              <a:t>Варварчуків</a:t>
            </a:r>
            <a:r>
              <a:rPr lang="uk-UA" sz="1800" dirty="0">
                <a:latin typeface="Times New Roman" panose="02020603050405020304" pitchFamily="18" charset="0"/>
                <a:cs typeface="Times New Roman" panose="02020603050405020304" pitchFamily="18" charset="0"/>
              </a:rPr>
              <a:t>.</a:t>
            </a:r>
          </a:p>
          <a:p>
            <a:pPr algn="just"/>
            <a:r>
              <a:rPr lang="uk-UA" sz="1800" dirty="0">
                <a:latin typeface="Times New Roman" panose="02020603050405020304" pitchFamily="18" charset="0"/>
                <a:cs typeface="Times New Roman" panose="02020603050405020304" pitchFamily="18" charset="0"/>
              </a:rPr>
              <a:t>У третій новелі – «</a:t>
            </a:r>
            <a:r>
              <a:rPr lang="uk-UA" sz="1800" dirty="0" err="1">
                <a:latin typeface="Times New Roman" panose="02020603050405020304" pitchFamily="18" charset="0"/>
                <a:cs typeface="Times New Roman" panose="02020603050405020304" pitchFamily="18" charset="0"/>
              </a:rPr>
              <a:t>іншість</a:t>
            </a:r>
            <a:r>
              <a:rPr lang="uk-UA" sz="1800" dirty="0">
                <a:latin typeface="Times New Roman" panose="02020603050405020304" pitchFamily="18" charset="0"/>
                <a:cs typeface="Times New Roman" panose="02020603050405020304" pitchFamily="18" charset="0"/>
              </a:rPr>
              <a:t>» жіночих образів</a:t>
            </a:r>
          </a:p>
          <a:p>
            <a:pPr algn="just"/>
            <a:r>
              <a:rPr lang="uk-UA" sz="1800" dirty="0">
                <a:latin typeface="Times New Roman" panose="02020603050405020304" pitchFamily="18" charset="0"/>
                <a:cs typeface="Times New Roman" panose="02020603050405020304" pitchFamily="18" charset="0"/>
              </a:rPr>
              <a:t>Повість «Москалиця» - світ у вимірах історії Першої – Другої світових воєн та повоєнної дійсності, від якої перекидається часовий міст до сучасності. Тут знайдемо протиставлення світу «своїх» – «чужих».</a:t>
            </a:r>
            <a:endParaRPr lang="cs-CZ" sz="1800" dirty="0">
              <a:latin typeface="Times New Roman" panose="02020603050405020304" pitchFamily="18" charset="0"/>
              <a:cs typeface="Times New Roman" panose="02020603050405020304" pitchFamily="18" charset="0"/>
            </a:endParaRPr>
          </a:p>
        </p:txBody>
      </p:sp>
      <p:pic>
        <p:nvPicPr>
          <p:cNvPr id="7" name="Obrázek 6" descr="Obsah obrázku zeď&#10;&#10;Popis byl vytvořen automaticky">
            <a:extLst>
              <a:ext uri="{FF2B5EF4-FFF2-40B4-BE49-F238E27FC236}">
                <a16:creationId xmlns:a16="http://schemas.microsoft.com/office/drawing/2014/main" id="{800BC2A2-1767-304D-BD6F-8A80940884FB}"/>
              </a:ext>
            </a:extLst>
          </p:cNvPr>
          <p:cNvPicPr>
            <a:picLocks noChangeAspect="1"/>
          </p:cNvPicPr>
          <p:nvPr/>
        </p:nvPicPr>
        <p:blipFill rotWithShape="1">
          <a:blip r:embed="rId2"/>
          <a:srcRect t="7006" r="-1" b="37303"/>
          <a:stretch/>
        </p:blipFill>
        <p:spPr>
          <a:xfrm>
            <a:off x="7282300" y="2306880"/>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363304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35A08F-C392-C54B-A0D2-56A4C7C23E2F}"/>
              </a:ext>
            </a:extLst>
          </p:cNvPr>
          <p:cNvSpPr>
            <a:spLocks noGrp="1"/>
          </p:cNvSpPr>
          <p:nvPr>
            <p:ph type="title"/>
          </p:nvPr>
        </p:nvSpPr>
        <p:spPr>
          <a:xfrm>
            <a:off x="4250027" y="403997"/>
            <a:ext cx="6781800" cy="1338696"/>
          </a:xfrm>
        </p:spPr>
        <p:txBody>
          <a:bodyPr>
            <a:normAutofit/>
          </a:bodyPr>
          <a:lstStyle/>
          <a:p>
            <a:r>
              <a:rPr lang="uk-UA" dirty="0">
                <a:latin typeface="Times New Roman" panose="02020603050405020304" pitchFamily="18" charset="0"/>
                <a:cs typeface="Times New Roman" panose="02020603050405020304" pitchFamily="18" charset="0"/>
              </a:rPr>
              <a:t>Галина </a:t>
            </a:r>
            <a:r>
              <a:rPr lang="uk-UA" dirty="0" err="1">
                <a:latin typeface="Times New Roman" panose="02020603050405020304" pitchFamily="18" charset="0"/>
                <a:cs typeface="Times New Roman" panose="02020603050405020304" pitchFamily="18" charset="0"/>
              </a:rPr>
              <a:t>Пагутяк</a:t>
            </a:r>
            <a:br>
              <a:rPr lang="en-US"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p:txBody>
      </p:sp>
      <p:pic>
        <p:nvPicPr>
          <p:cNvPr id="5" name="Obrázek 4" descr="Obsah obrázku osoba&#10;&#10;Popis byl vytvořen automaticky">
            <a:extLst>
              <a:ext uri="{FF2B5EF4-FFF2-40B4-BE49-F238E27FC236}">
                <a16:creationId xmlns:a16="http://schemas.microsoft.com/office/drawing/2014/main" id="{E6704AFC-6B06-1E47-90EC-6EB14C45429B}"/>
              </a:ext>
            </a:extLst>
          </p:cNvPr>
          <p:cNvPicPr>
            <a:picLocks noChangeAspect="1"/>
          </p:cNvPicPr>
          <p:nvPr/>
        </p:nvPicPr>
        <p:blipFill rotWithShape="1">
          <a:blip r:embed="rId2"/>
          <a:srcRect l="14091" r="393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Zástupný obsah 2">
            <a:extLst>
              <a:ext uri="{FF2B5EF4-FFF2-40B4-BE49-F238E27FC236}">
                <a16:creationId xmlns:a16="http://schemas.microsoft.com/office/drawing/2014/main" id="{E350049C-5952-1549-9211-8FA9BD5AEEC0}"/>
              </a:ext>
            </a:extLst>
          </p:cNvPr>
          <p:cNvSpPr>
            <a:spLocks noGrp="1"/>
          </p:cNvSpPr>
          <p:nvPr>
            <p:ph idx="1"/>
          </p:nvPr>
        </p:nvSpPr>
        <p:spPr>
          <a:xfrm>
            <a:off x="4250028" y="1635618"/>
            <a:ext cx="7103773" cy="5011568"/>
          </a:xfrm>
        </p:spPr>
        <p:txBody>
          <a:bodyPr anchor="t">
            <a:normAutofit/>
          </a:bodyPr>
          <a:lstStyle/>
          <a:p>
            <a:pPr algn="just"/>
            <a:r>
              <a:rPr lang="uk-UA" sz="2000" dirty="0" err="1">
                <a:latin typeface="Times New Roman" panose="02020603050405020304" pitchFamily="18" charset="0"/>
                <a:cs typeface="Times New Roman" panose="02020603050405020304" pitchFamily="18" charset="0"/>
              </a:rPr>
              <a:t>Екзистенціалістські</a:t>
            </a:r>
            <a:r>
              <a:rPr lang="uk-UA" sz="2000" dirty="0">
                <a:latin typeface="Times New Roman" panose="02020603050405020304" pitchFamily="18" charset="0"/>
                <a:cs typeface="Times New Roman" panose="02020603050405020304" pitchFamily="18" charset="0"/>
              </a:rPr>
              <a:t> твори – пошуки сенсу буття</a:t>
            </a:r>
          </a:p>
          <a:p>
            <a:pPr algn="just"/>
            <a:r>
              <a:rPr lang="uk-UA" sz="2000" dirty="0">
                <a:latin typeface="Times New Roman" panose="02020603050405020304" pitchFamily="18" charset="0"/>
                <a:cs typeface="Times New Roman" panose="02020603050405020304" pitchFamily="18" charset="0"/>
              </a:rPr>
              <a:t>«Господар» - науково-фантастичний твір</a:t>
            </a:r>
          </a:p>
          <a:p>
            <a:pPr algn="just"/>
            <a:r>
              <a:rPr lang="uk-UA" sz="2000" dirty="0">
                <a:latin typeface="Times New Roman" panose="02020603050405020304" pitchFamily="18" charset="0"/>
                <a:cs typeface="Times New Roman" panose="02020603050405020304" pitchFamily="18" charset="0"/>
              </a:rPr>
              <a:t>«Компроміс» - ранній роман, авторка експериментує із жанром; містичні фрагменти</a:t>
            </a:r>
          </a:p>
          <a:p>
            <a:pPr algn="just"/>
            <a:r>
              <a:rPr lang="uk-UA" sz="2000" dirty="0">
                <a:latin typeface="Times New Roman" panose="02020603050405020304" pitchFamily="18" charset="0"/>
                <a:cs typeface="Times New Roman" panose="02020603050405020304" pitchFamily="18" charset="0"/>
              </a:rPr>
              <a:t>Романи «Гірчичне зерно», «Зачаровані музиканти»</a:t>
            </a:r>
          </a:p>
          <a:p>
            <a:pPr algn="just"/>
            <a:r>
              <a:rPr lang="uk-UA" sz="2000" dirty="0">
                <a:latin typeface="Times New Roman" panose="02020603050405020304" pitchFamily="18" charset="0"/>
                <a:cs typeface="Times New Roman" panose="02020603050405020304" pitchFamily="18" charset="0"/>
              </a:rPr>
              <a:t>Вершина творчості «Слуга з </a:t>
            </a:r>
            <a:r>
              <a:rPr lang="uk-UA" sz="2000" dirty="0" err="1">
                <a:latin typeface="Times New Roman" panose="02020603050405020304" pitchFamily="18" charset="0"/>
                <a:cs typeface="Times New Roman" panose="02020603050405020304" pitchFamily="18" charset="0"/>
              </a:rPr>
              <a:t>Добромиля</a:t>
            </a:r>
            <a:r>
              <a:rPr lang="uk-UA" sz="2000" dirty="0">
                <a:latin typeface="Times New Roman" panose="02020603050405020304" pitchFamily="18" charset="0"/>
                <a:cs typeface="Times New Roman" panose="02020603050405020304" pitchFamily="18" charset="0"/>
              </a:rPr>
              <a:t>»</a:t>
            </a:r>
          </a:p>
          <a:p>
            <a:pPr algn="just"/>
            <a:r>
              <a:rPr lang="uk-UA" sz="2000" dirty="0">
                <a:latin typeface="Times New Roman" panose="02020603050405020304" pitchFamily="18" charset="0"/>
                <a:cs typeface="Times New Roman" panose="02020603050405020304" pitchFamily="18" charset="0"/>
              </a:rPr>
              <a:t>Дилогія про Притулок - «Писар Східних Воріт Притулку», «Писар Західних Воріт Притулку»</a:t>
            </a:r>
          </a:p>
          <a:p>
            <a:pPr algn="just"/>
            <a:r>
              <a:rPr lang="uk-UA" sz="2000" dirty="0">
                <a:latin typeface="Times New Roman" panose="02020603050405020304" pitchFamily="18" charset="0"/>
                <a:cs typeface="Times New Roman" panose="02020603050405020304" pitchFamily="18" charset="0"/>
              </a:rPr>
              <a:t>«Кіт з потонулого будинку» - основна причина людських нещасть – егоїзм.</a:t>
            </a:r>
          </a:p>
          <a:p>
            <a:pPr algn="just"/>
            <a:r>
              <a:rPr lang="uk-UA" sz="2000" dirty="0">
                <a:latin typeface="Times New Roman" panose="02020603050405020304" pitchFamily="18" charset="0"/>
                <a:cs typeface="Times New Roman" panose="02020603050405020304" pitchFamily="18" charset="0"/>
              </a:rPr>
              <a:t>Роман «Маґнат» (2014) – головний герой стає випадковим свідком містичної боротьби темної і світлої сил за душу помираючого маґната Яна Щасного </a:t>
            </a:r>
            <a:r>
              <a:rPr lang="uk-UA" sz="2000" dirty="0" err="1">
                <a:latin typeface="Times New Roman" panose="02020603050405020304" pitchFamily="18" charset="0"/>
                <a:cs typeface="Times New Roman" panose="02020603050405020304" pitchFamily="18" charset="0"/>
              </a:rPr>
              <a:t>Гербурта</a:t>
            </a:r>
            <a:r>
              <a:rPr lang="uk-UA" sz="2000" dirty="0">
                <a:latin typeface="Times New Roman" panose="02020603050405020304" pitchFamily="18" charset="0"/>
                <a:cs typeface="Times New Roman" panose="02020603050405020304" pitchFamily="18" charset="0"/>
              </a:rPr>
              <a:t>. Мотив </a:t>
            </a:r>
            <a:r>
              <a:rPr lang="uk-UA" sz="2000" dirty="0" err="1">
                <a:latin typeface="Times New Roman" panose="02020603050405020304" pitchFamily="18" charset="0"/>
                <a:cs typeface="Times New Roman" panose="02020603050405020304" pitchFamily="18" charset="0"/>
              </a:rPr>
              <a:t>лвійництва</a:t>
            </a:r>
            <a:r>
              <a:rPr lang="uk-UA" sz="2000" dirty="0">
                <a:latin typeface="Times New Roman" panose="02020603050405020304" pitchFamily="18" charset="0"/>
                <a:cs typeface="Times New Roman" panose="02020603050405020304" pitchFamily="18" charset="0"/>
              </a:rPr>
              <a:t>, дзеркальності зображення людської душі.</a:t>
            </a:r>
          </a:p>
        </p:txBody>
      </p:sp>
    </p:spTree>
    <p:extLst>
      <p:ext uri="{BB962C8B-B14F-4D97-AF65-F5344CB8AC3E}">
        <p14:creationId xmlns:p14="http://schemas.microsoft.com/office/powerpoint/2010/main" val="396717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9D8EDC3C-6966-BB4B-BFCD-635648C2051C}"/>
              </a:ext>
            </a:extLst>
          </p:cNvPr>
          <p:cNvSpPr>
            <a:spLocks noGrp="1"/>
          </p:cNvSpPr>
          <p:nvPr>
            <p:ph type="title"/>
          </p:nvPr>
        </p:nvSpPr>
        <p:spPr>
          <a:xfrm>
            <a:off x="8117866" y="461335"/>
            <a:ext cx="6881026" cy="1322887"/>
          </a:xfrm>
        </p:spPr>
        <p:txBody>
          <a:bodyPr>
            <a:normAutofit/>
          </a:bodyPr>
          <a:lstStyle/>
          <a:p>
            <a:r>
              <a:rPr lang="uk-UA" dirty="0"/>
              <a:t>Євгенія </a:t>
            </a:r>
            <a:r>
              <a:rPr lang="uk-UA" dirty="0" err="1"/>
              <a:t>Коненко</a:t>
            </a:r>
            <a:r>
              <a:rPr lang="uk-UA" dirty="0"/>
              <a:t> </a:t>
            </a:r>
            <a:br>
              <a:rPr lang="en-US" dirty="0"/>
            </a:br>
            <a:endParaRPr lang="cs-CZ" dirty="0"/>
          </a:p>
        </p:txBody>
      </p:sp>
      <p:sp>
        <p:nvSpPr>
          <p:cNvPr id="3" name="Zástupný obsah 2">
            <a:extLst>
              <a:ext uri="{FF2B5EF4-FFF2-40B4-BE49-F238E27FC236}">
                <a16:creationId xmlns:a16="http://schemas.microsoft.com/office/drawing/2014/main" id="{CF31D14B-139A-914E-8F1D-E80C30797379}"/>
              </a:ext>
            </a:extLst>
          </p:cNvPr>
          <p:cNvSpPr>
            <a:spLocks noGrp="1"/>
          </p:cNvSpPr>
          <p:nvPr>
            <p:ph idx="1"/>
          </p:nvPr>
        </p:nvSpPr>
        <p:spPr>
          <a:xfrm>
            <a:off x="270456" y="461335"/>
            <a:ext cx="7440530" cy="6396665"/>
          </a:xfrm>
        </p:spPr>
        <p:txBody>
          <a:bodyPr>
            <a:normAutofit lnSpcReduction="10000"/>
          </a:bodyPr>
          <a:lstStyle/>
          <a:p>
            <a:pPr algn="just"/>
            <a:r>
              <a:rPr lang="uk-UA" sz="1600" dirty="0">
                <a:latin typeface="Times New Roman" panose="02020603050405020304" pitchFamily="18" charset="0"/>
                <a:cs typeface="Times New Roman" panose="02020603050405020304" pitchFamily="18" charset="0"/>
              </a:rPr>
              <a:t>Роман «Імітація» – століття «імітації державотворення, імітації мистецької і творчої, імітації інтелектуальних дискусій, імітації доброчинності, імітації розбудови громадянського суспільства». Цей пере­лік легко продовжити – імітації любові, дружби, честі, творчості…</a:t>
            </a:r>
          </a:p>
          <a:p>
            <a:pPr algn="just"/>
            <a:r>
              <a:rPr lang="uk-UA" sz="1600" dirty="0" err="1">
                <a:latin typeface="Times New Roman" panose="02020603050405020304" pitchFamily="18" charset="0"/>
                <a:cs typeface="Times New Roman" panose="02020603050405020304" pitchFamily="18" charset="0"/>
              </a:rPr>
              <a:t>Київськии</a:t>
            </a:r>
            <a:r>
              <a:rPr lang="uk-UA" sz="1600" dirty="0">
                <a:latin typeface="Times New Roman" panose="02020603050405020304" pitchFamily="18" charset="0"/>
                <a:cs typeface="Times New Roman" panose="02020603050405020304" pitchFamily="18" charset="0"/>
              </a:rPr>
              <a:t>̆ колорит і стосунки у </a:t>
            </a:r>
            <a:r>
              <a:rPr lang="uk-UA" sz="1600" dirty="0" err="1">
                <a:latin typeface="Times New Roman" panose="02020603050405020304" pitchFamily="18" charset="0"/>
                <a:cs typeface="Times New Roman" panose="02020603050405020304" pitchFamily="18" charset="0"/>
              </a:rPr>
              <a:t>нетрадиційному</a:t>
            </a:r>
            <a:r>
              <a:rPr lang="uk-UA" sz="1600" dirty="0">
                <a:latin typeface="Times New Roman" panose="02020603050405020304" pitchFamily="18" charset="0"/>
                <a:cs typeface="Times New Roman" panose="02020603050405020304" pitchFamily="18" charset="0"/>
              </a:rPr>
              <a:t> «чотирикутнику»: Лариса Лавриненко, подруга Мар’яни </a:t>
            </a:r>
            <a:r>
              <a:rPr lang="uk-UA" sz="1600" dirty="0" err="1">
                <a:latin typeface="Times New Roman" panose="02020603050405020304" pitchFamily="18" charset="0"/>
                <a:cs typeface="Times New Roman" panose="02020603050405020304" pitchFamily="18" charset="0"/>
              </a:rPr>
              <a:t>Хрипович</a:t>
            </a:r>
            <a:r>
              <a:rPr lang="uk-UA" sz="1600" dirty="0">
                <a:latin typeface="Times New Roman" panose="02020603050405020304" pitchFamily="18" charset="0"/>
                <a:cs typeface="Times New Roman" panose="02020603050405020304" pitchFamily="18" charset="0"/>
              </a:rPr>
              <a:t>, розслідує </a:t>
            </a:r>
            <a:r>
              <a:rPr lang="uk-UA" sz="1600" dirty="0" err="1">
                <a:latin typeface="Times New Roman" panose="02020603050405020304" pitchFamily="18" charset="0"/>
                <a:cs typeface="Times New Roman" panose="02020603050405020304" pitchFamily="18" charset="0"/>
              </a:rPr>
              <a:t>їі</a:t>
            </a:r>
            <a:r>
              <a:rPr lang="uk-UA" sz="1600" dirty="0">
                <a:latin typeface="Times New Roman" panose="02020603050405020304" pitchFamily="18" charset="0"/>
                <a:cs typeface="Times New Roman" panose="02020603050405020304" pitchFamily="18" charset="0"/>
              </a:rPr>
              <a:t>̈ смерть разом з Олександром </a:t>
            </a:r>
            <a:r>
              <a:rPr lang="uk-UA" sz="1600" dirty="0" err="1">
                <a:latin typeface="Times New Roman" panose="02020603050405020304" pitchFamily="18" charset="0"/>
                <a:cs typeface="Times New Roman" panose="02020603050405020304" pitchFamily="18" charset="0"/>
              </a:rPr>
              <a:t>Чеканчуком</a:t>
            </a:r>
            <a:r>
              <a:rPr lang="uk-UA" sz="1600" dirty="0">
                <a:latin typeface="Times New Roman" panose="02020603050405020304" pitchFamily="18" charset="0"/>
                <a:cs typeface="Times New Roman" panose="02020603050405020304" pitchFamily="18" charset="0"/>
              </a:rPr>
              <a:t> і Олександром </a:t>
            </a:r>
            <a:r>
              <a:rPr lang="uk-UA" sz="1600" dirty="0" err="1">
                <a:latin typeface="Times New Roman" panose="02020603050405020304" pitchFamily="18" charset="0"/>
                <a:cs typeface="Times New Roman" panose="02020603050405020304" pitchFamily="18" charset="0"/>
              </a:rPr>
              <a:t>Риженком</a:t>
            </a:r>
            <a:r>
              <a:rPr lang="uk-UA" sz="1600" dirty="0">
                <a:latin typeface="Times New Roman" panose="02020603050405020304" pitchFamily="18" charset="0"/>
                <a:cs typeface="Times New Roman" panose="02020603050405020304" pitchFamily="18" charset="0"/>
              </a:rPr>
              <a:t> – між усіма ними досить складні зв’язки. Лариса за­хоплювалася </a:t>
            </a:r>
            <a:r>
              <a:rPr lang="uk-UA" sz="1600" dirty="0" err="1">
                <a:latin typeface="Times New Roman" panose="02020603050405020304" pitchFamily="18" charset="0"/>
                <a:cs typeface="Times New Roman" panose="02020603050405020304" pitchFamily="18" charset="0"/>
              </a:rPr>
              <a:t>Чеканчуком</a:t>
            </a:r>
            <a:r>
              <a:rPr lang="uk-UA" sz="1600" dirty="0">
                <a:latin typeface="Times New Roman" panose="02020603050405020304" pitchFamily="18" charset="0"/>
                <a:cs typeface="Times New Roman" panose="02020603050405020304" pitchFamily="18" charset="0"/>
              </a:rPr>
              <a:t> у студентські роки, пізніше він став коханцем Мар’яни. </a:t>
            </a:r>
            <a:r>
              <a:rPr lang="uk-UA" sz="1600" dirty="0" err="1">
                <a:latin typeface="Times New Roman" panose="02020603050405020304" pitchFamily="18" charset="0"/>
                <a:cs typeface="Times New Roman" panose="02020603050405020304" pitchFamily="18" charset="0"/>
              </a:rPr>
              <a:t>Їі</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актуальнии</a:t>
            </a:r>
            <a:r>
              <a:rPr lang="uk-UA" sz="1600" dirty="0">
                <a:latin typeface="Times New Roman" panose="02020603050405020304" pitchFamily="18" charset="0"/>
                <a:cs typeface="Times New Roman" panose="02020603050405020304" pitchFamily="18" charset="0"/>
              </a:rPr>
              <a:t>̆, хоча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одружении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бойфренд</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Риженко</a:t>
            </a:r>
            <a:r>
              <a:rPr lang="uk-UA" sz="1600" dirty="0">
                <a:latin typeface="Times New Roman" panose="02020603050405020304" pitchFamily="18" charset="0"/>
                <a:cs typeface="Times New Roman" panose="02020603050405020304" pitchFamily="18" charset="0"/>
              </a:rPr>
              <a:t> замолоду мав стосунки з </a:t>
            </a:r>
            <a:r>
              <a:rPr lang="uk-UA" sz="1600" dirty="0" err="1">
                <a:latin typeface="Times New Roman" panose="02020603050405020304" pitchFamily="18" charset="0"/>
                <a:cs typeface="Times New Roman" panose="02020603050405020304" pitchFamily="18" charset="0"/>
              </a:rPr>
              <a:t>покійною</a:t>
            </a:r>
            <a:r>
              <a:rPr lang="uk-UA" sz="1600" dirty="0">
                <a:latin typeface="Times New Roman" panose="02020603050405020304" pitchFamily="18" charset="0"/>
                <a:cs typeface="Times New Roman" panose="02020603050405020304" pitchFamily="18" charset="0"/>
              </a:rPr>
              <a:t>. </a:t>
            </a:r>
          </a:p>
          <a:p>
            <a:pPr algn="just"/>
            <a:r>
              <a:rPr lang="uk-UA" sz="1600" dirty="0" err="1">
                <a:latin typeface="Times New Roman" panose="02020603050405020304" pitchFamily="18" charset="0"/>
                <a:cs typeface="Times New Roman" panose="02020603050405020304" pitchFamily="18" charset="0"/>
              </a:rPr>
              <a:t>Київськии</a:t>
            </a:r>
            <a:r>
              <a:rPr lang="uk-UA" sz="1600" dirty="0">
                <a:latin typeface="Times New Roman" panose="02020603050405020304" pitchFamily="18" charset="0"/>
                <a:cs typeface="Times New Roman" panose="02020603050405020304" pitchFamily="18" charset="0"/>
              </a:rPr>
              <a:t>̆ колорит, </a:t>
            </a:r>
            <a:r>
              <a:rPr lang="uk-UA" sz="1600" dirty="0" err="1">
                <a:latin typeface="Times New Roman" panose="02020603050405020304" pitchFamily="18" charset="0"/>
                <a:cs typeface="Times New Roman" panose="02020603050405020304" pitchFamily="18" charset="0"/>
              </a:rPr>
              <a:t>притаманнии</a:t>
            </a:r>
            <a:r>
              <a:rPr lang="uk-UA" sz="1600" dirty="0">
                <a:latin typeface="Times New Roman" panose="02020603050405020304" pitchFamily="18" charset="0"/>
                <a:cs typeface="Times New Roman" panose="02020603050405020304" pitchFamily="18" charset="0"/>
              </a:rPr>
              <a:t>̆ творчості Є. Коно­ненко, </a:t>
            </a:r>
            <a:r>
              <a:rPr lang="uk-UA" sz="1600" dirty="0" err="1">
                <a:latin typeface="Times New Roman" panose="02020603050405020304" pitchFamily="18" charset="0"/>
                <a:cs typeface="Times New Roman" panose="02020603050405020304" pitchFamily="18" charset="0"/>
              </a:rPr>
              <a:t>сприймається</a:t>
            </a:r>
            <a:r>
              <a:rPr lang="uk-UA" sz="1600" dirty="0">
                <a:latin typeface="Times New Roman" panose="02020603050405020304" pitchFamily="18" charset="0"/>
                <a:cs typeface="Times New Roman" panose="02020603050405020304" pitchFamily="18" charset="0"/>
              </a:rPr>
              <a:t> на рівні топонімів і скупих </a:t>
            </a:r>
            <a:r>
              <a:rPr lang="uk-UA" sz="1600" dirty="0" err="1">
                <a:latin typeface="Times New Roman" panose="02020603050405020304" pitchFamily="18" charset="0"/>
                <a:cs typeface="Times New Roman" panose="02020603050405020304" pitchFamily="18" charset="0"/>
              </a:rPr>
              <a:t>пейзаж</a:t>
            </a:r>
            <a:r>
              <a:rPr lang="uk-UA" sz="1600" dirty="0">
                <a:latin typeface="Times New Roman" panose="02020603050405020304" pitchFamily="18" charset="0"/>
                <a:cs typeface="Times New Roman" panose="02020603050405020304" pitchFamily="18" charset="0"/>
              </a:rPr>
              <a:t>­ них замальовок. Іноді здається, що знаєш будинок, в яко­му мешкає Лариса Лавриненко, від імені </a:t>
            </a:r>
            <a:r>
              <a:rPr lang="uk-UA" sz="1600" dirty="0" err="1">
                <a:latin typeface="Times New Roman" panose="02020603050405020304" pitchFamily="18" charset="0"/>
                <a:cs typeface="Times New Roman" panose="02020603050405020304" pitchFamily="18" charset="0"/>
              </a:rPr>
              <a:t>якоі</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ведеться приватне розслідування у справі про вбивство жінок в «</a:t>
            </a:r>
            <a:r>
              <a:rPr lang="uk-UA" sz="1600" dirty="0" err="1">
                <a:latin typeface="Times New Roman" panose="02020603050405020304" pitchFamily="18" charset="0"/>
                <a:cs typeface="Times New Roman" panose="02020603050405020304" pitchFamily="18" charset="0"/>
              </a:rPr>
              <a:t>Імітаціі</a:t>
            </a:r>
            <a:r>
              <a:rPr lang="uk-UA" sz="1600" dirty="0">
                <a:latin typeface="Times New Roman" panose="02020603050405020304" pitchFamily="18" charset="0"/>
                <a:cs typeface="Times New Roman" panose="02020603050405020304" pitchFamily="18" charset="0"/>
              </a:rPr>
              <a:t>̈», «Зраді»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Ностальгіі</a:t>
            </a:r>
            <a:r>
              <a:rPr lang="uk-UA" sz="1600" dirty="0">
                <a:latin typeface="Times New Roman" panose="02020603050405020304" pitchFamily="18" charset="0"/>
                <a:cs typeface="Times New Roman" panose="02020603050405020304" pitchFamily="18" charset="0"/>
              </a:rPr>
              <a:t>̈». </a:t>
            </a:r>
          </a:p>
          <a:p>
            <a:pPr algn="just"/>
            <a:r>
              <a:rPr lang="uk-UA" sz="1600" dirty="0" err="1">
                <a:latin typeface="Times New Roman" panose="02020603050405020304" pitchFamily="18" charset="0"/>
                <a:cs typeface="Times New Roman" panose="02020603050405020304" pitchFamily="18" charset="0"/>
              </a:rPr>
              <a:t>Останніи</a:t>
            </a:r>
            <a:r>
              <a:rPr lang="uk-UA" sz="1600" dirty="0">
                <a:latin typeface="Times New Roman" panose="02020603050405020304" pitchFamily="18" charset="0"/>
                <a:cs typeface="Times New Roman" panose="02020603050405020304" pitchFamily="18" charset="0"/>
              </a:rPr>
              <a:t>̆ роман «Ностальгія» – </a:t>
            </a:r>
            <a:r>
              <a:rPr lang="uk-UA" sz="1600" dirty="0" err="1">
                <a:latin typeface="Times New Roman" panose="02020603050405020304" pitchFamily="18" charset="0"/>
                <a:cs typeface="Times New Roman" panose="02020603050405020304" pitchFamily="18" charset="0"/>
              </a:rPr>
              <a:t>найменш</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міщанськии</a:t>
            </a:r>
            <a:r>
              <a:rPr lang="uk-UA" sz="1600" dirty="0">
                <a:latin typeface="Times New Roman" panose="02020603050405020304" pitchFamily="18" charset="0"/>
                <a:cs typeface="Times New Roman" panose="02020603050405020304" pitchFamily="18" charset="0"/>
              </a:rPr>
              <a:t>̆. Можливо, тому, що в ньому порушується важлива проблема приватного життя у сталінському суспільстві. За сюжетом, персонаж роману Микола Шуліка на початку перебудови отримує в КДБ (згодом цю практи­ку було </a:t>
            </a:r>
            <a:r>
              <a:rPr lang="uk-UA" sz="1600" dirty="0" err="1">
                <a:latin typeface="Times New Roman" panose="02020603050405020304" pitchFamily="18" charset="0"/>
                <a:cs typeface="Times New Roman" panose="02020603050405020304" pitchFamily="18" charset="0"/>
              </a:rPr>
              <a:t>зупинено</a:t>
            </a:r>
            <a:r>
              <a:rPr lang="uk-UA" sz="1600" dirty="0">
                <a:latin typeface="Times New Roman" panose="02020603050405020304" pitchFamily="18" charset="0"/>
                <a:cs typeface="Times New Roman" panose="02020603050405020304" pitchFamily="18" charset="0"/>
              </a:rPr>
              <a:t>) особисту справу дівчини, яку кохав у молодості. Зі справи він дізнається, що </a:t>
            </a:r>
            <a:r>
              <a:rPr lang="uk-UA" sz="1600" dirty="0" err="1">
                <a:latin typeface="Times New Roman" panose="02020603050405020304" pitchFamily="18" charset="0"/>
                <a:cs typeface="Times New Roman" panose="02020603050405020304" pitchFamily="18" charset="0"/>
              </a:rPr>
              <a:t>його</a:t>
            </a:r>
            <a:r>
              <a:rPr lang="uk-UA" sz="1600" dirty="0">
                <a:latin typeface="Times New Roman" panose="02020603050405020304" pitchFamily="18" charset="0"/>
                <a:cs typeface="Times New Roman" panose="02020603050405020304" pitchFamily="18" charset="0"/>
              </a:rPr>
              <a:t> теперішня дружина </a:t>
            </a:r>
            <a:r>
              <a:rPr lang="uk-UA" sz="1600" dirty="0" err="1">
                <a:latin typeface="Times New Roman" panose="02020603050405020304" pitchFamily="18" charset="0"/>
                <a:cs typeface="Times New Roman" panose="02020603050405020304" pitchFamily="18" charset="0"/>
              </a:rPr>
              <a:t>Таїсія</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Димич</a:t>
            </a:r>
            <a:r>
              <a:rPr lang="uk-UA" sz="1600" dirty="0">
                <a:latin typeface="Times New Roman" panose="02020603050405020304" pitchFamily="18" charset="0"/>
                <a:cs typeface="Times New Roman" panose="02020603050405020304" pitchFamily="18" charset="0"/>
              </a:rPr>
              <a:t> написала після </a:t>
            </a:r>
            <a:r>
              <a:rPr lang="uk-UA" sz="1600" dirty="0" err="1">
                <a:latin typeface="Times New Roman" panose="02020603050405020304" pitchFamily="18" charset="0"/>
                <a:cs typeface="Times New Roman" panose="02020603050405020304" pitchFamily="18" charset="0"/>
              </a:rPr>
              <a:t>війни</a:t>
            </a:r>
            <a:r>
              <a:rPr lang="uk-UA" sz="1600" dirty="0">
                <a:latin typeface="Times New Roman" panose="02020603050405020304" pitchFamily="18" charset="0"/>
                <a:cs typeface="Times New Roman" panose="02020603050405020304" pitchFamily="18" charset="0"/>
              </a:rPr>
              <a:t> донос на Раєчку в НКВС, щоб у </a:t>
            </a:r>
            <a:r>
              <a:rPr lang="uk-UA" sz="1600" dirty="0" err="1">
                <a:latin typeface="Times New Roman" panose="02020603050405020304" pitchFamily="18" charset="0"/>
                <a:cs typeface="Times New Roman" panose="02020603050405020304" pitchFamily="18" charset="0"/>
              </a:rPr>
              <a:t>такии</a:t>
            </a:r>
            <a:r>
              <a:rPr lang="uk-UA" sz="1600" dirty="0">
                <a:latin typeface="Times New Roman" panose="02020603050405020304" pitchFamily="18" charset="0"/>
                <a:cs typeface="Times New Roman" panose="02020603050405020304" pitchFamily="18" charset="0"/>
              </a:rPr>
              <a:t>̆ спосіб позбутися суперниці, – Раєчка загинула в таборах. У результаті Шуліка зарубав спочатку дружину, а потім себе. </a:t>
            </a:r>
          </a:p>
          <a:p>
            <a:pPr algn="just"/>
            <a:r>
              <a:rPr lang="uk-UA" sz="1600" dirty="0" err="1">
                <a:latin typeface="Times New Roman" panose="02020603050405020304" pitchFamily="18" charset="0"/>
                <a:cs typeface="Times New Roman" panose="02020603050405020304" pitchFamily="18" charset="0"/>
              </a:rPr>
              <a:t>Есеи</a:t>
            </a:r>
            <a:r>
              <a:rPr lang="uk-UA" sz="1600" dirty="0">
                <a:latin typeface="Times New Roman" panose="02020603050405020304" pitchFamily="18" charset="0"/>
                <a:cs typeface="Times New Roman" panose="02020603050405020304" pitchFamily="18" charset="0"/>
              </a:rPr>
              <a:t>̆ «Без мужика» побудовано на протиставленні двох світів: статичного чоловічого (тоталітарного, колоніально­го) і динамічного жіночого (приватного, сексуального, бун­тівного). З цього випливає, що </a:t>
            </a:r>
            <a:r>
              <a:rPr lang="uk-UA" sz="1600" dirty="0" err="1">
                <a:latin typeface="Times New Roman" panose="02020603050405020304" pitchFamily="18" charset="0"/>
                <a:cs typeface="Times New Roman" panose="02020603050405020304" pitchFamily="18" charset="0"/>
              </a:rPr>
              <a:t>українські</a:t>
            </a:r>
            <a:r>
              <a:rPr lang="uk-UA" sz="1600" dirty="0">
                <a:latin typeface="Times New Roman" panose="02020603050405020304" pitchFamily="18" charset="0"/>
                <a:cs typeface="Times New Roman" panose="02020603050405020304" pitchFamily="18" charset="0"/>
              </a:rPr>
              <a:t> чоловіки і жінки взагалі існують у різних суспільствах. Є. Кононенко відки­дає тезу, за якою чоловіки </a:t>
            </a:r>
            <a:r>
              <a:rPr lang="uk-UA" sz="1600" dirty="0" err="1">
                <a:latin typeface="Times New Roman" panose="02020603050405020304" pitchFamily="18" charset="0"/>
                <a:cs typeface="Times New Roman" panose="02020603050405020304" pitchFamily="18" charset="0"/>
              </a:rPr>
              <a:t>и</a:t>
            </a:r>
            <a:r>
              <a:rPr lang="uk-UA" sz="1600" dirty="0">
                <a:latin typeface="Times New Roman" panose="02020603050405020304" pitchFamily="18" charset="0"/>
                <a:cs typeface="Times New Roman" panose="02020603050405020304" pitchFamily="18" charset="0"/>
              </a:rPr>
              <a:t>̆ жінки в </a:t>
            </a:r>
            <a:r>
              <a:rPr lang="uk-UA" sz="1600" dirty="0" err="1">
                <a:latin typeface="Times New Roman" panose="02020603050405020304" pitchFamily="18" charset="0"/>
                <a:cs typeface="Times New Roman" panose="02020603050405020304" pitchFamily="18" charset="0"/>
              </a:rPr>
              <a:t>сучасніи</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Україні</a:t>
            </a:r>
            <a:r>
              <a:rPr lang="uk-UA" sz="1600" dirty="0">
                <a:latin typeface="Times New Roman" panose="02020603050405020304" pitchFamily="18" charset="0"/>
                <a:cs typeface="Times New Roman" panose="02020603050405020304" pitchFamily="18" charset="0"/>
              </a:rPr>
              <a:t> одна­ково зневажені. Вона вважає, що </a:t>
            </a:r>
            <a:r>
              <a:rPr lang="uk-UA" sz="1600" dirty="0" err="1">
                <a:latin typeface="Times New Roman" panose="02020603050405020304" pitchFamily="18" charset="0"/>
                <a:cs typeface="Times New Roman" panose="02020603050405020304" pitchFamily="18" charset="0"/>
              </a:rPr>
              <a:t>українська</a:t>
            </a:r>
            <a:r>
              <a:rPr lang="uk-UA" sz="1600" dirty="0">
                <a:latin typeface="Times New Roman" panose="02020603050405020304" pitchFamily="18" charset="0"/>
                <a:cs typeface="Times New Roman" panose="02020603050405020304" pitchFamily="18" charset="0"/>
              </a:rPr>
              <a:t> жінка зазнає </a:t>
            </a:r>
            <a:r>
              <a:rPr lang="uk-UA" sz="1600" dirty="0" err="1">
                <a:latin typeface="Times New Roman" panose="02020603050405020304" pitchFamily="18" charset="0"/>
                <a:cs typeface="Times New Roman" panose="02020603050405020304" pitchFamily="18" charset="0"/>
              </a:rPr>
              <a:t>подвійноі</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дискримінаціі</a:t>
            </a:r>
            <a:r>
              <a:rPr lang="uk-UA" sz="1600" dirty="0">
                <a:latin typeface="Times New Roman" panose="02020603050405020304" pitchFamily="18" charset="0"/>
                <a:cs typeface="Times New Roman" panose="02020603050405020304" pitchFamily="18" charset="0"/>
              </a:rPr>
              <a:t>̈ – від держави і від чоловіків. </a:t>
            </a:r>
          </a:p>
        </p:txBody>
      </p:sp>
      <p:pic>
        <p:nvPicPr>
          <p:cNvPr id="5" name="Obrázek 4" descr="Obsah obrázku osoba, interiér, červená&#10;&#10;Popis byl vytvořen automaticky">
            <a:extLst>
              <a:ext uri="{FF2B5EF4-FFF2-40B4-BE49-F238E27FC236}">
                <a16:creationId xmlns:a16="http://schemas.microsoft.com/office/drawing/2014/main" id="{1B0F277F-64F0-F644-9E66-95AEA2D78AA1}"/>
              </a:ext>
            </a:extLst>
          </p:cNvPr>
          <p:cNvPicPr>
            <a:picLocks noChangeAspect="1"/>
          </p:cNvPicPr>
          <p:nvPr/>
        </p:nvPicPr>
        <p:blipFill>
          <a:blip r:embed="rId2"/>
          <a:stretch>
            <a:fillRect/>
          </a:stretch>
        </p:blipFill>
        <p:spPr>
          <a:xfrm>
            <a:off x="8795981" y="1784223"/>
            <a:ext cx="2906973" cy="3318984"/>
          </a:xfrm>
          <a:prstGeom prst="rect">
            <a:avLst/>
          </a:prstGeom>
        </p:spPr>
      </p:pic>
    </p:spTree>
    <p:extLst>
      <p:ext uri="{BB962C8B-B14F-4D97-AF65-F5344CB8AC3E}">
        <p14:creationId xmlns:p14="http://schemas.microsoft.com/office/powerpoint/2010/main" val="1218475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D251CCC7-DD15-1845-B66A-CAE00F2F844D}"/>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Семінар 5</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FC50B26-4D73-0648-9682-6CDCA3159432}"/>
              </a:ext>
            </a:extLst>
          </p:cNvPr>
          <p:cNvSpPr>
            <a:spLocks noGrp="1"/>
          </p:cNvSpPr>
          <p:nvPr>
            <p:ph idx="1"/>
          </p:nvPr>
        </p:nvSpPr>
        <p:spPr>
          <a:xfrm>
            <a:off x="5027713" y="408054"/>
            <a:ext cx="6224335" cy="6041892"/>
          </a:xfrm>
        </p:spPr>
        <p:txBody>
          <a:bodyPr vert="horz" lIns="91440" tIns="45720" rIns="91440" bIns="45720" rtlCol="0" anchor="ctr">
            <a:normAutofit/>
          </a:bodyPr>
          <a:lstStyle/>
          <a:p>
            <a:pPr marL="0" indent="0">
              <a:buNone/>
            </a:pPr>
            <a:r>
              <a:rPr lang="en-US" sz="2200" b="1" dirty="0" err="1"/>
              <a:t>Література</a:t>
            </a:r>
            <a:r>
              <a:rPr lang="en-US" sz="2200" b="1" dirty="0"/>
              <a:t> </a:t>
            </a:r>
            <a:r>
              <a:rPr lang="en-US" sz="2200" b="1" dirty="0" err="1"/>
              <a:t>після</a:t>
            </a:r>
            <a:r>
              <a:rPr lang="en-US" sz="2200" b="1" dirty="0"/>
              <a:t> 2013 </a:t>
            </a:r>
            <a:r>
              <a:rPr lang="en-US" sz="2200" b="1" dirty="0" err="1"/>
              <a:t>року</a:t>
            </a:r>
            <a:endParaRPr lang="uk-UA" sz="2200" b="1" dirty="0"/>
          </a:p>
          <a:p>
            <a:pPr marL="0" indent="0">
              <a:buNone/>
            </a:pPr>
            <a:endParaRPr lang="en-US" sz="2200" dirty="0"/>
          </a:p>
          <a:p>
            <a:pPr marL="0"/>
            <a:r>
              <a:rPr lang="en-US" sz="2200" dirty="0" err="1">
                <a:highlight>
                  <a:srgbClr val="FFFF00"/>
                </a:highlight>
              </a:rPr>
              <a:t>Сергій</a:t>
            </a:r>
            <a:r>
              <a:rPr lang="en-US" sz="2200" dirty="0">
                <a:highlight>
                  <a:srgbClr val="FFFF00"/>
                </a:highlight>
              </a:rPr>
              <a:t> </a:t>
            </a:r>
            <a:r>
              <a:rPr lang="en-US" sz="2200" dirty="0" err="1">
                <a:highlight>
                  <a:srgbClr val="FFFF00"/>
                </a:highlight>
              </a:rPr>
              <a:t>Жадан</a:t>
            </a:r>
            <a:r>
              <a:rPr lang="en-US" sz="2200" dirty="0">
                <a:highlight>
                  <a:srgbClr val="FFFF00"/>
                </a:highlight>
              </a:rPr>
              <a:t> – «</a:t>
            </a:r>
            <a:r>
              <a:rPr lang="en-US" sz="2200" dirty="0" err="1">
                <a:highlight>
                  <a:srgbClr val="FFFF00"/>
                </a:highlight>
              </a:rPr>
              <a:t>Інтернат</a:t>
            </a:r>
            <a:r>
              <a:rPr lang="en-US" sz="2200" dirty="0">
                <a:highlight>
                  <a:srgbClr val="FFFF00"/>
                </a:highlight>
              </a:rPr>
              <a:t>» – </a:t>
            </a:r>
            <a:r>
              <a:rPr lang="en-US" sz="2200" dirty="0" err="1">
                <a:highlight>
                  <a:srgbClr val="FFFF00"/>
                </a:highlight>
              </a:rPr>
              <a:t>Максим</a:t>
            </a:r>
            <a:r>
              <a:rPr lang="en-US" sz="2200" dirty="0">
                <a:highlight>
                  <a:srgbClr val="FFFF00"/>
                </a:highlight>
              </a:rPr>
              <a:t> </a:t>
            </a:r>
          </a:p>
          <a:p>
            <a:pPr marL="0"/>
            <a:r>
              <a:rPr lang="en-US" sz="2200" dirty="0" err="1"/>
              <a:t>Катерина</a:t>
            </a:r>
            <a:r>
              <a:rPr lang="en-US" sz="2200" dirty="0"/>
              <a:t> </a:t>
            </a:r>
            <a:r>
              <a:rPr lang="en-US" sz="2200" dirty="0" err="1"/>
              <a:t>Калитко</a:t>
            </a:r>
            <a:endParaRPr lang="en-US" sz="2200" dirty="0"/>
          </a:p>
          <a:p>
            <a:pPr marL="0"/>
            <a:r>
              <a:rPr lang="en-US" sz="2200" dirty="0" err="1">
                <a:highlight>
                  <a:srgbClr val="FFFF00"/>
                </a:highlight>
              </a:rPr>
              <a:t>Наталя</a:t>
            </a:r>
            <a:r>
              <a:rPr lang="en-US" sz="2200" dirty="0">
                <a:highlight>
                  <a:srgbClr val="FFFF00"/>
                </a:highlight>
              </a:rPr>
              <a:t> </a:t>
            </a:r>
            <a:r>
              <a:rPr lang="en-US" sz="2200" dirty="0" err="1">
                <a:highlight>
                  <a:srgbClr val="FFFF00"/>
                </a:highlight>
              </a:rPr>
              <a:t>Сняданко</a:t>
            </a:r>
            <a:r>
              <a:rPr lang="en-US" sz="2200" dirty="0">
                <a:highlight>
                  <a:srgbClr val="FFFF00"/>
                </a:highlight>
              </a:rPr>
              <a:t> – «</a:t>
            </a:r>
            <a:r>
              <a:rPr lang="en-US" sz="2200" dirty="0" err="1">
                <a:highlight>
                  <a:srgbClr val="FFFF00"/>
                </a:highlight>
              </a:rPr>
              <a:t>Колекція</a:t>
            </a:r>
            <a:r>
              <a:rPr lang="en-US" sz="2200" dirty="0">
                <a:highlight>
                  <a:srgbClr val="FFFF00"/>
                </a:highlight>
              </a:rPr>
              <a:t> </a:t>
            </a:r>
            <a:r>
              <a:rPr lang="en-US" sz="2200" dirty="0" err="1">
                <a:highlight>
                  <a:srgbClr val="FFFF00"/>
                </a:highlight>
              </a:rPr>
              <a:t>пристрастей</a:t>
            </a:r>
            <a:r>
              <a:rPr lang="en-US" sz="2200" dirty="0">
                <a:highlight>
                  <a:srgbClr val="FFFF00"/>
                </a:highlight>
              </a:rPr>
              <a:t>, </a:t>
            </a:r>
            <a:r>
              <a:rPr lang="en-US" sz="2200" dirty="0" err="1">
                <a:highlight>
                  <a:srgbClr val="FFFF00"/>
                </a:highlight>
              </a:rPr>
              <a:t>або</a:t>
            </a:r>
            <a:r>
              <a:rPr lang="en-US" sz="2200" dirty="0">
                <a:highlight>
                  <a:srgbClr val="FFFF00"/>
                </a:highlight>
              </a:rPr>
              <a:t> </a:t>
            </a:r>
            <a:r>
              <a:rPr lang="en-US" sz="2200" dirty="0" err="1">
                <a:highlight>
                  <a:srgbClr val="FFFF00"/>
                </a:highlight>
              </a:rPr>
              <a:t>Пригоди</a:t>
            </a:r>
            <a:r>
              <a:rPr lang="en-US" sz="2200" dirty="0">
                <a:highlight>
                  <a:srgbClr val="FFFF00"/>
                </a:highlight>
              </a:rPr>
              <a:t> </a:t>
            </a:r>
            <a:r>
              <a:rPr lang="en-US" sz="2200" dirty="0" err="1">
                <a:highlight>
                  <a:srgbClr val="FFFF00"/>
                </a:highlight>
              </a:rPr>
              <a:t>молодої</a:t>
            </a:r>
            <a:r>
              <a:rPr lang="en-US" sz="2200" dirty="0">
                <a:highlight>
                  <a:srgbClr val="FFFF00"/>
                </a:highlight>
              </a:rPr>
              <a:t> </a:t>
            </a:r>
            <a:r>
              <a:rPr lang="en-US" sz="2200" dirty="0" err="1">
                <a:highlight>
                  <a:srgbClr val="FFFF00"/>
                </a:highlight>
              </a:rPr>
              <a:t>українки</a:t>
            </a:r>
            <a:r>
              <a:rPr lang="en-US" sz="2200" dirty="0">
                <a:highlight>
                  <a:srgbClr val="FFFF00"/>
                </a:highlight>
              </a:rPr>
              <a:t>» - </a:t>
            </a:r>
            <a:r>
              <a:rPr lang="en-US" sz="2200" dirty="0" err="1">
                <a:highlight>
                  <a:srgbClr val="FFFF00"/>
                </a:highlight>
              </a:rPr>
              <a:t>Бара</a:t>
            </a:r>
            <a:r>
              <a:rPr lang="en-US" sz="2200" dirty="0">
                <a:highlight>
                  <a:srgbClr val="FFFF00"/>
                </a:highlight>
              </a:rPr>
              <a:t> </a:t>
            </a:r>
          </a:p>
          <a:p>
            <a:pPr marL="0"/>
            <a:r>
              <a:rPr lang="en-US" sz="2200" dirty="0" err="1"/>
              <a:t>Вікторія</a:t>
            </a:r>
            <a:r>
              <a:rPr lang="en-US" sz="2200" dirty="0"/>
              <a:t> </a:t>
            </a:r>
            <a:r>
              <a:rPr lang="en-US" sz="2200" dirty="0" err="1"/>
              <a:t>Амеліна</a:t>
            </a:r>
            <a:r>
              <a:rPr lang="en-US" sz="2200" dirty="0"/>
              <a:t> </a:t>
            </a:r>
          </a:p>
          <a:p>
            <a:pPr marL="0"/>
            <a:r>
              <a:rPr lang="en-US" sz="2200" dirty="0" err="1"/>
              <a:t>Юрій</a:t>
            </a:r>
            <a:r>
              <a:rPr lang="en-US" sz="2200" dirty="0"/>
              <a:t> </a:t>
            </a:r>
            <a:r>
              <a:rPr lang="en-US" sz="2200" dirty="0" err="1"/>
              <a:t>Винничук</a:t>
            </a:r>
            <a:r>
              <a:rPr lang="en-US" sz="2200" dirty="0"/>
              <a:t> </a:t>
            </a:r>
          </a:p>
          <a:p>
            <a:pPr marL="0"/>
            <a:r>
              <a:rPr lang="en-US" sz="2200" dirty="0" err="1">
                <a:highlight>
                  <a:srgbClr val="FFFF00"/>
                </a:highlight>
              </a:rPr>
              <a:t>Таня</a:t>
            </a:r>
            <a:r>
              <a:rPr lang="en-US" sz="2200" dirty="0">
                <a:highlight>
                  <a:srgbClr val="FFFF00"/>
                </a:highlight>
              </a:rPr>
              <a:t> </a:t>
            </a:r>
            <a:r>
              <a:rPr lang="en-US" sz="2200" dirty="0" err="1">
                <a:highlight>
                  <a:srgbClr val="FFFF00"/>
                </a:highlight>
              </a:rPr>
              <a:t>Малярчук</a:t>
            </a:r>
            <a:r>
              <a:rPr lang="en-US" sz="2200" dirty="0">
                <a:highlight>
                  <a:srgbClr val="FFFF00"/>
                </a:highlight>
              </a:rPr>
              <a:t> «</a:t>
            </a:r>
            <a:r>
              <a:rPr lang="en-US" sz="2200" dirty="0" err="1">
                <a:highlight>
                  <a:srgbClr val="FFFF00"/>
                </a:highlight>
              </a:rPr>
              <a:t>Забуття</a:t>
            </a:r>
            <a:r>
              <a:rPr lang="en-US" sz="2200" dirty="0">
                <a:highlight>
                  <a:srgbClr val="FFFF00"/>
                </a:highlight>
              </a:rPr>
              <a:t>» – </a:t>
            </a:r>
            <a:r>
              <a:rPr lang="en-US" sz="2200" dirty="0" err="1">
                <a:highlight>
                  <a:srgbClr val="FFFF00"/>
                </a:highlight>
              </a:rPr>
              <a:t>Павлина</a:t>
            </a:r>
            <a:r>
              <a:rPr lang="en-US" sz="2200" dirty="0">
                <a:highlight>
                  <a:srgbClr val="FFFF00"/>
                </a:highlight>
              </a:rPr>
              <a:t> </a:t>
            </a:r>
          </a:p>
          <a:p>
            <a:pPr marL="0"/>
            <a:r>
              <a:rPr lang="en-US" sz="2200" dirty="0" err="1">
                <a:highlight>
                  <a:srgbClr val="FFFF00"/>
                </a:highlight>
              </a:rPr>
              <a:t>Софія</a:t>
            </a:r>
            <a:r>
              <a:rPr lang="en-US" sz="2200" dirty="0">
                <a:highlight>
                  <a:srgbClr val="FFFF00"/>
                </a:highlight>
              </a:rPr>
              <a:t> </a:t>
            </a:r>
            <a:r>
              <a:rPr lang="en-US" sz="2200" dirty="0" err="1">
                <a:highlight>
                  <a:srgbClr val="FFFF00"/>
                </a:highlight>
              </a:rPr>
              <a:t>Андрухович</a:t>
            </a:r>
            <a:r>
              <a:rPr lang="en-US" sz="2200" dirty="0">
                <a:highlight>
                  <a:srgbClr val="FFFF00"/>
                </a:highlight>
              </a:rPr>
              <a:t> – «</a:t>
            </a:r>
            <a:r>
              <a:rPr lang="en-US" sz="2200" dirty="0" err="1">
                <a:highlight>
                  <a:srgbClr val="FFFF00"/>
                </a:highlight>
              </a:rPr>
              <a:t>Сузір'я</a:t>
            </a:r>
            <a:r>
              <a:rPr lang="en-US" sz="2200" dirty="0">
                <a:highlight>
                  <a:srgbClr val="FFFF00"/>
                </a:highlight>
              </a:rPr>
              <a:t> </a:t>
            </a:r>
            <a:r>
              <a:rPr lang="en-US" sz="2200" dirty="0" err="1">
                <a:highlight>
                  <a:srgbClr val="FFFF00"/>
                </a:highlight>
              </a:rPr>
              <a:t>курки</a:t>
            </a:r>
            <a:r>
              <a:rPr lang="en-US" sz="2200" dirty="0">
                <a:highlight>
                  <a:srgbClr val="FFFF00"/>
                </a:highlight>
              </a:rPr>
              <a:t>» – </a:t>
            </a:r>
            <a:r>
              <a:rPr lang="en-US" sz="2200" dirty="0" err="1">
                <a:highlight>
                  <a:srgbClr val="FFFF00"/>
                </a:highlight>
              </a:rPr>
              <a:t>Павлина</a:t>
            </a:r>
            <a:r>
              <a:rPr lang="en-US" sz="2200" dirty="0">
                <a:highlight>
                  <a:srgbClr val="FFFF00"/>
                </a:highlight>
              </a:rPr>
              <a:t> </a:t>
            </a:r>
          </a:p>
          <a:p>
            <a:pPr marL="0"/>
            <a:r>
              <a:rPr lang="en-US" sz="2200" dirty="0" err="1"/>
              <a:t>Максим</a:t>
            </a:r>
            <a:r>
              <a:rPr lang="en-US" sz="2200" dirty="0"/>
              <a:t> </a:t>
            </a:r>
            <a:r>
              <a:rPr lang="en-US" sz="2200" dirty="0" err="1"/>
              <a:t>Дупешко</a:t>
            </a:r>
            <a:r>
              <a:rPr lang="en-US" sz="2200" dirty="0"/>
              <a:t> </a:t>
            </a:r>
          </a:p>
          <a:p>
            <a:pPr marL="0"/>
            <a:endParaRPr lang="en-US" sz="2200" dirty="0"/>
          </a:p>
        </p:txBody>
      </p:sp>
    </p:spTree>
    <p:extLst>
      <p:ext uri="{BB962C8B-B14F-4D97-AF65-F5344CB8AC3E}">
        <p14:creationId xmlns:p14="http://schemas.microsoft.com/office/powerpoint/2010/main" val="384694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text, vizitka&#10;&#10;Popis byl vytvořen automaticky">
            <a:extLst>
              <a:ext uri="{FF2B5EF4-FFF2-40B4-BE49-F238E27FC236}">
                <a16:creationId xmlns:a16="http://schemas.microsoft.com/office/drawing/2014/main" id="{4ECD976F-B9F0-CB42-AA77-696CE072C91A}"/>
              </a:ext>
            </a:extLst>
          </p:cNvPr>
          <p:cNvPicPr>
            <a:picLocks noChangeAspect="1"/>
          </p:cNvPicPr>
          <p:nvPr/>
        </p:nvPicPr>
        <p:blipFill rotWithShape="1">
          <a:blip r:embed="rId2"/>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dpis 1"/>
          <p:cNvSpPr>
            <a:spLocks noGrp="1"/>
          </p:cNvSpPr>
          <p:nvPr>
            <p:ph type="title"/>
          </p:nvPr>
        </p:nvSpPr>
        <p:spPr>
          <a:xfrm>
            <a:off x="709448" y="1913950"/>
            <a:ext cx="4204137" cy="1342754"/>
          </a:xfrm>
        </p:spPr>
        <p:txBody>
          <a:bodyPr>
            <a:normAutofit/>
          </a:bodyPr>
          <a:lstStyle/>
          <a:p>
            <a:pPr algn="ctr"/>
            <a:r>
              <a:rPr lang="cs-CZ" sz="2800"/>
              <a:t>Ukrajinská próza posledních let.</a:t>
            </a:r>
            <a:br>
              <a:rPr lang="cs-CZ" sz="2800"/>
            </a:br>
            <a:r>
              <a:rPr lang="cs-CZ" sz="2800"/>
              <a:t> Hledání identity. </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525516" y="3417573"/>
            <a:ext cx="4593021" cy="2619839"/>
          </a:xfrm>
        </p:spPr>
        <p:txBody>
          <a:bodyPr anchor="ctr">
            <a:normAutofit/>
          </a:bodyPr>
          <a:lstStyle/>
          <a:p>
            <a:r>
              <a:rPr lang="cs-CZ" sz="1700">
                <a:latin typeface="+mj-lt"/>
              </a:rPr>
              <a:t>Hledání identity 	(</a:t>
            </a:r>
            <a:r>
              <a:rPr lang="cs-CZ" sz="1700" i="1">
                <a:latin typeface="+mj-lt"/>
              </a:rPr>
              <a:t>v ukrajinské literatuře se vždy těsně prolíná s hledáním národní identity</a:t>
            </a:r>
            <a:r>
              <a:rPr lang="cs-CZ" sz="1700">
                <a:latin typeface="+mj-lt"/>
              </a:rPr>
              <a:t>)</a:t>
            </a:r>
            <a:endParaRPr lang="uk-UA" sz="1700">
              <a:latin typeface="+mj-lt"/>
            </a:endParaRPr>
          </a:p>
          <a:p>
            <a:pPr marL="457200" indent="-457200">
              <a:buFont typeface="+mj-lt"/>
              <a:buAutoNum type="arabicPeriod"/>
            </a:pPr>
            <a:r>
              <a:rPr lang="cs-CZ" sz="1700">
                <a:latin typeface="+mj-lt"/>
              </a:rPr>
              <a:t>hledání své identity ve složitém období války</a:t>
            </a:r>
          </a:p>
          <a:p>
            <a:pPr marL="457200" indent="-457200">
              <a:buFont typeface="+mj-lt"/>
              <a:buAutoNum type="arabicPeriod"/>
            </a:pPr>
            <a:r>
              <a:rPr lang="cs-CZ" sz="1700">
                <a:latin typeface="+mj-lt"/>
              </a:rPr>
              <a:t>návrat k minulosti pro přehodnocení současnosti</a:t>
            </a:r>
          </a:p>
          <a:p>
            <a:pPr marL="457200" indent="-457200">
              <a:buFont typeface="+mj-lt"/>
              <a:buAutoNum type="arabicPeriod"/>
            </a:pPr>
            <a:r>
              <a:rPr lang="cs-CZ" sz="1700">
                <a:latin typeface="+mj-lt"/>
              </a:rPr>
              <a:t>próza míst a měst jako ještě jedna možnost hledání své identity </a:t>
            </a:r>
          </a:p>
        </p:txBody>
      </p:sp>
    </p:spTree>
    <p:extLst>
      <p:ext uri="{BB962C8B-B14F-4D97-AF65-F5344CB8AC3E}">
        <p14:creationId xmlns:p14="http://schemas.microsoft.com/office/powerpoint/2010/main" val="60003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838201" y="365125"/>
            <a:ext cx="5251316" cy="2313681"/>
          </a:xfrm>
        </p:spPr>
        <p:txBody>
          <a:bodyPr>
            <a:normAutofit fontScale="90000"/>
          </a:bodyPr>
          <a:lstStyle/>
          <a:p>
            <a:br>
              <a:rPr lang="cs-CZ" sz="1800" dirty="0"/>
            </a:br>
            <a:r>
              <a:rPr lang="cs-CZ" dirty="0"/>
              <a:t>1. hledání své identity ve složitém období války</a:t>
            </a:r>
            <a:br>
              <a:rPr lang="uk-UA" sz="1800" dirty="0"/>
            </a:br>
            <a:endParaRPr lang="cs-CZ" sz="1800" dirty="0"/>
          </a:p>
        </p:txBody>
      </p:sp>
      <p:sp>
        <p:nvSpPr>
          <p:cNvPr id="10" name="Content Placeholder 9">
            <a:extLst>
              <a:ext uri="{FF2B5EF4-FFF2-40B4-BE49-F238E27FC236}">
                <a16:creationId xmlns:a16="http://schemas.microsoft.com/office/drawing/2014/main" id="{6CC41C3D-DA92-422B-81D2-F2054DCF56AA}"/>
              </a:ext>
            </a:extLst>
          </p:cNvPr>
          <p:cNvSpPr>
            <a:spLocks noGrp="1"/>
          </p:cNvSpPr>
          <p:nvPr>
            <p:ph idx="1"/>
          </p:nvPr>
        </p:nvSpPr>
        <p:spPr>
          <a:xfrm>
            <a:off x="838200" y="2333297"/>
            <a:ext cx="4619621" cy="3843666"/>
          </a:xfrm>
        </p:spPr>
        <p:txBody>
          <a:bodyPr>
            <a:normAutofit/>
          </a:bodyPr>
          <a:lstStyle/>
          <a:p>
            <a:pPr marL="0" indent="0" algn="ctr">
              <a:buNone/>
            </a:pPr>
            <a:r>
              <a:rPr lang="uk-UA" sz="2000" dirty="0"/>
              <a:t>Сергій </a:t>
            </a:r>
            <a:r>
              <a:rPr lang="uk-UA" sz="2000" dirty="0" err="1"/>
              <a:t>Жадан</a:t>
            </a:r>
            <a:r>
              <a:rPr lang="uk-UA" sz="2000" dirty="0"/>
              <a:t> </a:t>
            </a:r>
            <a:br>
              <a:rPr lang="uk-UA" sz="2000" dirty="0"/>
            </a:br>
            <a:r>
              <a:rPr lang="ru-RU" sz="2000" dirty="0"/>
              <a:t> «</a:t>
            </a:r>
            <a:r>
              <a:rPr lang="uk-UA" sz="2000" dirty="0"/>
              <a:t>Інтернат</a:t>
            </a:r>
            <a:r>
              <a:rPr lang="ru-RU" sz="2000" dirty="0"/>
              <a:t>»</a:t>
            </a:r>
            <a:br>
              <a:rPr lang="uk-UA" sz="2000" dirty="0"/>
            </a:br>
            <a:br>
              <a:rPr lang="uk-UA" sz="2000" dirty="0"/>
            </a:br>
            <a:r>
              <a:rPr lang="uk-UA" sz="2000" dirty="0"/>
              <a:t>2017</a:t>
            </a:r>
            <a:endParaRPr lang="en-US" sz="2000" dirty="0"/>
          </a:p>
        </p:txBody>
      </p:sp>
      <p:pic>
        <p:nvPicPr>
          <p:cNvPr id="6" name="Zástupný symbol pro obsah 5" descr="Obsah obrázku text&#10;&#10;Popis byl vytvořen automaticky"/>
          <p:cNvPicPr>
            <a:picLocks noChangeAspect="1"/>
          </p:cNvPicPr>
          <p:nvPr/>
        </p:nvPicPr>
        <p:blipFill rotWithShape="1">
          <a:blip r:embed="rId2">
            <a:extLst>
              <a:ext uri="{28A0092B-C50C-407E-A947-70E740481C1C}">
                <a14:useLocalDpi xmlns:a14="http://schemas.microsoft.com/office/drawing/2010/main" val="0"/>
              </a:ext>
            </a:extLst>
          </a:blip>
          <a:srcRect t="2035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01639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5" name="Obrázek 4" descr="Obsah obrázku text&#10;&#10;Popis byl vytvořen automatic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5" y="1106488"/>
            <a:ext cx="3084513" cy="4622800"/>
          </a:xfrm>
          <a:prstGeom prst="rect">
            <a:avLst/>
          </a:prstGeom>
        </p:spPr>
      </p:pic>
      <p:sp>
        <p:nvSpPr>
          <p:cNvPr id="4" name="Zástupný symbol pro text 3"/>
          <p:cNvSpPr>
            <a:spLocks noGrp="1"/>
          </p:cNvSpPr>
          <p:nvPr>
            <p:ph type="body" sz="half" idx="2"/>
          </p:nvPr>
        </p:nvSpPr>
        <p:spPr>
          <a:xfrm>
            <a:off x="962025" y="4803775"/>
            <a:ext cx="3084513" cy="925513"/>
          </a:xfrm>
          <a:solidFill>
            <a:srgbClr val="000000">
              <a:alpha val="50000"/>
            </a:srgbClr>
          </a:solidFill>
          <a:ln>
            <a:noFill/>
          </a:ln>
        </p:spPr>
        <p:txBody>
          <a:bodyPr wrap="square" anchor="ctr">
            <a:noAutofit/>
          </a:bodyPr>
          <a:lstStyle/>
          <a:p>
            <a:pPr algn="ctr"/>
            <a:r>
              <a:rPr lang="uk-UA" sz="1300">
                <a:solidFill>
                  <a:srgbClr val="FFFFFF"/>
                </a:solidFill>
                <a:latin typeface="+mj-lt"/>
              </a:rPr>
              <a:t>Наталка </a:t>
            </a:r>
            <a:r>
              <a:rPr lang="uk-UA" sz="1300" err="1">
                <a:solidFill>
                  <a:srgbClr val="FFFFFF"/>
                </a:solidFill>
                <a:latin typeface="+mj-lt"/>
              </a:rPr>
              <a:t>Сняданко</a:t>
            </a:r>
            <a:r>
              <a:rPr lang="uk-UA" sz="1300">
                <a:solidFill>
                  <a:srgbClr val="FFFFFF"/>
                </a:solidFill>
                <a:latin typeface="+mj-lt"/>
              </a:rPr>
              <a:t> </a:t>
            </a:r>
          </a:p>
          <a:p>
            <a:pPr algn="ctr"/>
            <a:r>
              <a:rPr lang="ru-RU" sz="1300">
                <a:solidFill>
                  <a:srgbClr val="FFFFFF"/>
                </a:solidFill>
              </a:rPr>
              <a:t>«</a:t>
            </a:r>
            <a:r>
              <a:rPr lang="uk-UA" sz="1300" i="1">
                <a:solidFill>
                  <a:srgbClr val="FFFFFF"/>
                </a:solidFill>
                <a:latin typeface="+mj-lt"/>
              </a:rPr>
              <a:t>Охайні прописи ерцгерцога Вільгельма</a:t>
            </a:r>
            <a:r>
              <a:rPr lang="ru-RU" sz="1300">
                <a:solidFill>
                  <a:srgbClr val="FFFFFF"/>
                </a:solidFill>
              </a:rPr>
              <a:t>»</a:t>
            </a:r>
            <a:endParaRPr lang="cs-CZ" sz="1300">
              <a:solidFill>
                <a:srgbClr val="FFFFFF"/>
              </a:solidFill>
            </a:endParaRPr>
          </a:p>
          <a:p>
            <a:pPr algn="ctr"/>
            <a:endParaRPr lang="cs-CZ" sz="1300">
              <a:solidFill>
                <a:srgbClr val="FFFFFF"/>
              </a:solidFill>
              <a:latin typeface="+mj-lt"/>
            </a:endParaRPr>
          </a:p>
        </p:txBody>
      </p:sp>
      <p:pic>
        <p:nvPicPr>
          <p:cNvPr id="7" name="Obrázek 6" descr="Obsah obrázku text&#10;&#10;Popis byl vytvořen automatic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688" y="1106488"/>
            <a:ext cx="3113088" cy="4622800"/>
          </a:xfrm>
          <a:prstGeom prst="rect">
            <a:avLst/>
          </a:prstGeom>
        </p:spPr>
      </p:pic>
      <p:sp>
        <p:nvSpPr>
          <p:cNvPr id="6" name="Zástupný symbol pro text 3"/>
          <p:cNvSpPr txBox="1">
            <a:spLocks/>
          </p:cNvSpPr>
          <p:nvPr/>
        </p:nvSpPr>
        <p:spPr>
          <a:xfrm>
            <a:off x="4103688" y="4803775"/>
            <a:ext cx="3113088" cy="925513"/>
          </a:xfrm>
          <a:prstGeom prst="rect">
            <a:avLst/>
          </a:prstGeom>
          <a:solidFill>
            <a:srgbClr val="000000">
              <a:alpha val="50000"/>
            </a:srgbClr>
          </a:solidFill>
          <a:ln>
            <a:noFill/>
          </a:ln>
        </p:spPr>
        <p:txBody>
          <a:bodyPr vert="horz" wrap="square" lIns="91440" tIns="45720" rIns="91440" bIns="45720" rtlCol="0" anchor="ctr">
            <a:noAutofit/>
          </a:bodyPr>
          <a:lstStyle>
            <a:lvl1pPr marL="0" indent="0" algn="l" defTabSz="914400" rtl="0" eaLnBrk="1" latinLnBrk="0" hangingPunct="1">
              <a:lnSpc>
                <a:spcPct val="111000"/>
              </a:lnSpc>
              <a:spcBef>
                <a:spcPts val="1400"/>
              </a:spcBef>
              <a:buFont typeface="Corbel" panose="020B0503020204020204" pitchFamily="34" charset="0"/>
              <a:buNone/>
              <a:defRPr sz="1600" kern="1200">
                <a:solidFill>
                  <a:schemeClr val="tx2">
                    <a:lumMod val="75000"/>
                    <a:lumOff val="25000"/>
                  </a:schemeClr>
                </a:solidFill>
                <a:latin typeface="+mn-lt"/>
                <a:ea typeface="+mn-ea"/>
                <a:cs typeface="+mn-cs"/>
              </a:defRPr>
            </a:lvl1pPr>
            <a:lvl2pPr marL="457200" indent="0" algn="l" defTabSz="914400" rtl="0" eaLnBrk="1" latinLnBrk="0" hangingPunct="1">
              <a:lnSpc>
                <a:spcPct val="111000"/>
              </a:lnSpc>
              <a:spcBef>
                <a:spcPts val="930"/>
              </a:spcBef>
              <a:buFont typeface="Corbel" panose="020B0503020204020204" pitchFamily="34" charset="0"/>
              <a:buNone/>
              <a:defRPr sz="1400" kern="1200">
                <a:solidFill>
                  <a:schemeClr val="tx2">
                    <a:lumMod val="75000"/>
                    <a:lumOff val="25000"/>
                  </a:schemeClr>
                </a:solidFill>
                <a:latin typeface="+mn-lt"/>
                <a:ea typeface="+mn-ea"/>
                <a:cs typeface="+mn-cs"/>
              </a:defRPr>
            </a:lvl2pPr>
            <a:lvl3pPr marL="914400" indent="0" algn="l" defTabSz="914400" rtl="0" eaLnBrk="1" latinLnBrk="0" hangingPunct="1">
              <a:lnSpc>
                <a:spcPct val="111000"/>
              </a:lnSpc>
              <a:spcBef>
                <a:spcPts val="930"/>
              </a:spcBef>
              <a:buFont typeface="Corbel" panose="020B0503020204020204" pitchFamily="34" charset="0"/>
              <a:buNone/>
              <a:defRPr sz="1200" i="1" kern="1200">
                <a:solidFill>
                  <a:schemeClr val="tx2">
                    <a:lumMod val="75000"/>
                    <a:lumOff val="25000"/>
                  </a:schemeClr>
                </a:solidFill>
                <a:latin typeface="+mn-lt"/>
                <a:ea typeface="+mn-ea"/>
                <a:cs typeface="+mn-cs"/>
              </a:defRPr>
            </a:lvl3pPr>
            <a:lvl4pPr marL="1371600" indent="0" algn="l" defTabSz="914400" rtl="0" eaLnBrk="1" latinLnBrk="0" hangingPunct="1">
              <a:lnSpc>
                <a:spcPct val="111000"/>
              </a:lnSpc>
              <a:spcBef>
                <a:spcPts val="930"/>
              </a:spcBef>
              <a:buFont typeface="Corbel" panose="020B0503020204020204" pitchFamily="34" charset="0"/>
              <a:buNone/>
              <a:defRPr sz="1000" kern="1200">
                <a:solidFill>
                  <a:schemeClr val="tx2">
                    <a:lumMod val="75000"/>
                    <a:lumOff val="25000"/>
                  </a:schemeClr>
                </a:solidFill>
                <a:latin typeface="+mn-lt"/>
                <a:ea typeface="+mn-ea"/>
                <a:cs typeface="+mn-cs"/>
              </a:defRPr>
            </a:lvl4pPr>
            <a:lvl5pPr marL="1828800" indent="0" algn="l" defTabSz="914400" rtl="0" eaLnBrk="1" latinLnBrk="0" hangingPunct="1">
              <a:lnSpc>
                <a:spcPct val="111000"/>
              </a:lnSpc>
              <a:spcBef>
                <a:spcPts val="930"/>
              </a:spcBef>
              <a:buFont typeface="Corbel" panose="020B0503020204020204" pitchFamily="34" charset="0"/>
              <a:buNone/>
              <a:defRPr sz="1000" i="1" kern="1200">
                <a:solidFill>
                  <a:schemeClr val="tx2">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000"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000"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000"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000" i="1" kern="1200">
                <a:solidFill>
                  <a:schemeClr val="accent1">
                    <a:lumMod val="75000"/>
                  </a:schemeClr>
                </a:solidFill>
                <a:latin typeface="+mn-lt"/>
                <a:ea typeface="+mn-ea"/>
                <a:cs typeface="+mn-cs"/>
              </a:defRPr>
            </a:lvl9pPr>
          </a:lstStyle>
          <a:p>
            <a:pPr algn="ctr"/>
            <a:r>
              <a:rPr lang="ru-RU" sz="1300" err="1">
                <a:solidFill>
                  <a:srgbClr val="FFFFFF"/>
                </a:solidFill>
                <a:latin typeface="+mj-lt"/>
              </a:rPr>
              <a:t>Тетяна</a:t>
            </a:r>
            <a:r>
              <a:rPr lang="ru-RU" sz="1300">
                <a:solidFill>
                  <a:srgbClr val="FFFFFF"/>
                </a:solidFill>
                <a:latin typeface="+mj-lt"/>
              </a:rPr>
              <a:t> Малярчук </a:t>
            </a:r>
          </a:p>
          <a:p>
            <a:pPr algn="ctr"/>
            <a:r>
              <a:rPr lang="ru-RU" sz="1300">
                <a:solidFill>
                  <a:srgbClr val="FFFFFF"/>
                </a:solidFill>
                <a:latin typeface="+mj-lt"/>
              </a:rPr>
              <a:t>«</a:t>
            </a:r>
            <a:r>
              <a:rPr lang="ru-RU" sz="1300" i="1" err="1">
                <a:solidFill>
                  <a:srgbClr val="FFFFFF"/>
                </a:solidFill>
                <a:latin typeface="+mj-lt"/>
              </a:rPr>
              <a:t>Забуття</a:t>
            </a:r>
            <a:r>
              <a:rPr lang="ru-RU" sz="1300">
                <a:solidFill>
                  <a:srgbClr val="FFFFFF"/>
                </a:solidFill>
                <a:latin typeface="+mj-lt"/>
              </a:rPr>
              <a:t>»</a:t>
            </a:r>
            <a:endParaRPr lang="cs-CZ" sz="1300">
              <a:solidFill>
                <a:srgbClr val="FFFFFF"/>
              </a:solidFill>
              <a:latin typeface="+mj-lt"/>
            </a:endParaRPr>
          </a:p>
        </p:txBody>
      </p:sp>
      <p:sp>
        <p:nvSpPr>
          <p:cNvPr id="2" name="Nadpis 1"/>
          <p:cNvSpPr>
            <a:spLocks noGrp="1"/>
          </p:cNvSpPr>
          <p:nvPr>
            <p:ph type="title"/>
          </p:nvPr>
        </p:nvSpPr>
        <p:spPr>
          <a:xfrm>
            <a:off x="8119870" y="961509"/>
            <a:ext cx="3233930" cy="4745785"/>
          </a:xfrm>
        </p:spPr>
        <p:txBody>
          <a:bodyPr vert="horz" lIns="91440" tIns="45720" rIns="91440" bIns="45720" rtlCol="0" anchor="ctr">
            <a:normAutofit/>
          </a:bodyPr>
          <a:lstStyle/>
          <a:p>
            <a:r>
              <a:rPr lang="en-US" sz="4100" kern="1200">
                <a:solidFill>
                  <a:schemeClr val="tx1"/>
                </a:solidFill>
                <a:latin typeface="+mj-lt"/>
                <a:ea typeface="+mj-ea"/>
                <a:cs typeface="+mj-cs"/>
              </a:rPr>
              <a:t>2. návrat k minulosti pro přehodnocení současnosti</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Tree>
    <p:extLst>
      <p:ext uri="{BB962C8B-B14F-4D97-AF65-F5344CB8AC3E}">
        <p14:creationId xmlns:p14="http://schemas.microsoft.com/office/powerpoint/2010/main" val="1389939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053414" y="2593888"/>
            <a:ext cx="4267200" cy="1351472"/>
          </a:xfrm>
        </p:spPr>
        <p:txBody>
          <a:bodyPr vert="horz" lIns="91440" tIns="45720" rIns="91440" bIns="45720" rtlCol="0" anchor="ctr">
            <a:normAutofit/>
          </a:bodyPr>
          <a:lstStyle/>
          <a:p>
            <a:pPr algn="ctr"/>
            <a:r>
              <a:rPr lang="en-US" kern="1200" dirty="0">
                <a:solidFill>
                  <a:schemeClr val="tx1">
                    <a:lumMod val="85000"/>
                    <a:lumOff val="15000"/>
                  </a:schemeClr>
                </a:solidFill>
                <a:latin typeface="+mj-lt"/>
                <a:ea typeface="+mj-ea"/>
                <a:cs typeface="+mj-cs"/>
              </a:rPr>
              <a:t>3. </a:t>
            </a:r>
            <a:r>
              <a:rPr lang="en-US" kern="1200" dirty="0" err="1">
                <a:solidFill>
                  <a:schemeClr val="tx1">
                    <a:lumMod val="85000"/>
                    <a:lumOff val="15000"/>
                  </a:schemeClr>
                </a:solidFill>
                <a:latin typeface="+mj-lt"/>
                <a:ea typeface="+mj-ea"/>
                <a:cs typeface="+mj-cs"/>
              </a:rPr>
              <a:t>próza</a:t>
            </a:r>
            <a:r>
              <a:rPr lang="en-US" kern="1200" dirty="0">
                <a:solidFill>
                  <a:schemeClr val="tx1">
                    <a:lumMod val="85000"/>
                    <a:lumOff val="15000"/>
                  </a:schemeClr>
                </a:solidFill>
                <a:latin typeface="+mj-lt"/>
                <a:ea typeface="+mj-ea"/>
                <a:cs typeface="+mj-cs"/>
              </a:rPr>
              <a:t> </a:t>
            </a:r>
            <a:r>
              <a:rPr lang="en-US" kern="1200" dirty="0" err="1">
                <a:solidFill>
                  <a:schemeClr val="tx1">
                    <a:lumMod val="85000"/>
                    <a:lumOff val="15000"/>
                  </a:schemeClr>
                </a:solidFill>
                <a:latin typeface="+mj-lt"/>
                <a:ea typeface="+mj-ea"/>
                <a:cs typeface="+mj-cs"/>
              </a:rPr>
              <a:t>míst</a:t>
            </a:r>
            <a:r>
              <a:rPr lang="en-US" kern="1200" dirty="0">
                <a:solidFill>
                  <a:schemeClr val="tx1">
                    <a:lumMod val="85000"/>
                    <a:lumOff val="15000"/>
                  </a:schemeClr>
                </a:solidFill>
                <a:latin typeface="+mj-lt"/>
                <a:ea typeface="+mj-ea"/>
                <a:cs typeface="+mj-cs"/>
              </a:rPr>
              <a:t> a </a:t>
            </a:r>
            <a:r>
              <a:rPr lang="en-US" kern="1200" dirty="0" err="1">
                <a:solidFill>
                  <a:schemeClr val="tx1">
                    <a:lumMod val="85000"/>
                    <a:lumOff val="15000"/>
                  </a:schemeClr>
                </a:solidFill>
                <a:latin typeface="+mj-lt"/>
                <a:ea typeface="+mj-ea"/>
                <a:cs typeface="+mj-cs"/>
              </a:rPr>
              <a:t>měst</a:t>
            </a:r>
            <a:endParaRPr lang="en-US" kern="1200" dirty="0">
              <a:solidFill>
                <a:schemeClr val="tx1">
                  <a:lumMod val="85000"/>
                  <a:lumOff val="15000"/>
                </a:schemeClr>
              </a:solidFill>
              <a:latin typeface="+mj-lt"/>
              <a:ea typeface="+mj-ea"/>
              <a:cs typeface="+mj-cs"/>
            </a:endParaRPr>
          </a:p>
        </p:txBody>
      </p:sp>
      <p:pic>
        <p:nvPicPr>
          <p:cNvPr id="5" name="Zástupný symbol pro obsah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763" r="1289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Zástupný symbol pro obsah 2"/>
          <p:cNvSpPr>
            <a:spLocks noGrp="1"/>
          </p:cNvSpPr>
          <p:nvPr>
            <p:ph sz="half" idx="1"/>
          </p:nvPr>
        </p:nvSpPr>
        <p:spPr>
          <a:xfrm>
            <a:off x="3398101" y="543367"/>
            <a:ext cx="3810000" cy="4101042"/>
          </a:xfrm>
        </p:spPr>
        <p:txBody>
          <a:bodyPr vert="horz" lIns="91440" tIns="45720" rIns="91440" bIns="45720" rtlCol="0">
            <a:normAutofit/>
          </a:bodyPr>
          <a:lstStyle/>
          <a:p>
            <a:pPr marL="0" lvl="0" indent="0">
              <a:spcBef>
                <a:spcPts val="0"/>
              </a:spcBef>
              <a:spcAft>
                <a:spcPts val="600"/>
              </a:spcAft>
              <a:buNone/>
            </a:pPr>
            <a:r>
              <a:rPr lang="en-US" sz="2000" dirty="0" err="1">
                <a:solidFill>
                  <a:schemeClr val="tx1">
                    <a:lumMod val="85000"/>
                    <a:lumOff val="15000"/>
                  </a:schemeClr>
                </a:solidFill>
              </a:rPr>
              <a:t>Катерина</a:t>
            </a:r>
            <a:r>
              <a:rPr lang="en-US" sz="2000" dirty="0">
                <a:solidFill>
                  <a:schemeClr val="tx1">
                    <a:lumMod val="85000"/>
                    <a:lumOff val="15000"/>
                  </a:schemeClr>
                </a:solidFill>
              </a:rPr>
              <a:t> </a:t>
            </a:r>
            <a:r>
              <a:rPr lang="en-US" sz="2000" dirty="0" err="1">
                <a:solidFill>
                  <a:schemeClr val="tx1">
                    <a:lumMod val="85000"/>
                    <a:lumOff val="15000"/>
                  </a:schemeClr>
                </a:solidFill>
              </a:rPr>
              <a:t>Калитко</a:t>
            </a:r>
            <a:endParaRPr lang="en-US" sz="2000" dirty="0">
              <a:solidFill>
                <a:schemeClr val="tx1">
                  <a:lumMod val="85000"/>
                  <a:lumOff val="15000"/>
                </a:schemeClr>
              </a:solidFill>
            </a:endParaRPr>
          </a:p>
          <a:p>
            <a:pPr marL="0" lvl="0" indent="0">
              <a:spcBef>
                <a:spcPts val="0"/>
              </a:spcBef>
              <a:spcAft>
                <a:spcPts val="600"/>
              </a:spcAft>
              <a:buNone/>
            </a:pPr>
            <a:r>
              <a:rPr lang="en-US" sz="2000" dirty="0">
                <a:solidFill>
                  <a:schemeClr val="tx1">
                    <a:lumMod val="85000"/>
                    <a:lumOff val="15000"/>
                  </a:schemeClr>
                </a:solidFill>
              </a:rPr>
              <a:t>«</a:t>
            </a:r>
            <a:r>
              <a:rPr lang="en-US" sz="2000" i="1" dirty="0" err="1">
                <a:solidFill>
                  <a:schemeClr val="tx1">
                    <a:lumMod val="85000"/>
                    <a:lumOff val="15000"/>
                  </a:schemeClr>
                </a:solidFill>
              </a:rPr>
              <a:t>Земля</a:t>
            </a:r>
            <a:r>
              <a:rPr lang="en-US" sz="2000" i="1" dirty="0">
                <a:solidFill>
                  <a:schemeClr val="tx1">
                    <a:lumMod val="85000"/>
                    <a:lumOff val="15000"/>
                  </a:schemeClr>
                </a:solidFill>
              </a:rPr>
              <a:t> </a:t>
            </a:r>
            <a:r>
              <a:rPr lang="en-US" sz="2000" i="1" dirty="0" err="1">
                <a:solidFill>
                  <a:schemeClr val="tx1">
                    <a:lumMod val="85000"/>
                    <a:lumOff val="15000"/>
                  </a:schemeClr>
                </a:solidFill>
              </a:rPr>
              <a:t>загублених</a:t>
            </a:r>
            <a:r>
              <a:rPr lang="en-US" sz="2000" i="1" dirty="0">
                <a:solidFill>
                  <a:schemeClr val="tx1">
                    <a:lumMod val="85000"/>
                    <a:lumOff val="15000"/>
                  </a:schemeClr>
                </a:solidFill>
              </a:rPr>
              <a:t>, </a:t>
            </a:r>
            <a:r>
              <a:rPr lang="en-US" sz="2000" i="1" dirty="0" err="1">
                <a:solidFill>
                  <a:schemeClr val="tx1">
                    <a:lumMod val="85000"/>
                    <a:lumOff val="15000"/>
                  </a:schemeClr>
                </a:solidFill>
              </a:rPr>
              <a:t>або</a:t>
            </a:r>
            <a:r>
              <a:rPr lang="en-US" sz="2000" i="1" dirty="0">
                <a:solidFill>
                  <a:schemeClr val="tx1">
                    <a:lumMod val="85000"/>
                    <a:lumOff val="15000"/>
                  </a:schemeClr>
                </a:solidFill>
              </a:rPr>
              <a:t> </a:t>
            </a:r>
            <a:r>
              <a:rPr lang="en-US" sz="2000" i="1" dirty="0" err="1">
                <a:solidFill>
                  <a:schemeClr val="tx1">
                    <a:lumMod val="85000"/>
                    <a:lumOff val="15000"/>
                  </a:schemeClr>
                </a:solidFill>
              </a:rPr>
              <a:t>маленькі</a:t>
            </a:r>
            <a:r>
              <a:rPr lang="en-US" sz="2000" i="1" dirty="0">
                <a:solidFill>
                  <a:schemeClr val="tx1">
                    <a:lumMod val="85000"/>
                    <a:lumOff val="15000"/>
                  </a:schemeClr>
                </a:solidFill>
              </a:rPr>
              <a:t> </a:t>
            </a:r>
            <a:r>
              <a:rPr lang="en-US" sz="2000" i="1" dirty="0" err="1">
                <a:solidFill>
                  <a:schemeClr val="tx1">
                    <a:lumMod val="85000"/>
                    <a:lumOff val="15000"/>
                  </a:schemeClr>
                </a:solidFill>
              </a:rPr>
              <a:t>страшні</a:t>
            </a:r>
            <a:r>
              <a:rPr lang="en-US" sz="2000" i="1" dirty="0">
                <a:solidFill>
                  <a:schemeClr val="tx1">
                    <a:lumMod val="85000"/>
                    <a:lumOff val="15000"/>
                  </a:schemeClr>
                </a:solidFill>
              </a:rPr>
              <a:t> </a:t>
            </a:r>
            <a:r>
              <a:rPr lang="en-US" sz="2000" i="1" dirty="0" err="1">
                <a:solidFill>
                  <a:schemeClr val="tx1">
                    <a:lumMod val="85000"/>
                    <a:lumOff val="15000"/>
                  </a:schemeClr>
                </a:solidFill>
              </a:rPr>
              <a:t>казки</a:t>
            </a:r>
            <a:r>
              <a:rPr lang="en-US" sz="2000" dirty="0">
                <a:solidFill>
                  <a:schemeClr val="tx1">
                    <a:lumMod val="85000"/>
                    <a:lumOff val="15000"/>
                  </a:schemeClr>
                </a:solidFill>
              </a:rPr>
              <a:t>»  </a:t>
            </a:r>
          </a:p>
        </p:txBody>
      </p:sp>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10254" r="11439"/>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7" name="Obdélník 6"/>
          <p:cNvSpPr/>
          <p:nvPr/>
        </p:nvSpPr>
        <p:spPr>
          <a:xfrm>
            <a:off x="6353348" y="5269975"/>
            <a:ext cx="3768436" cy="1261884"/>
          </a:xfrm>
          <a:prstGeom prst="rect">
            <a:avLst/>
          </a:prstGeom>
        </p:spPr>
        <p:txBody>
          <a:bodyPr wrap="square">
            <a:spAutoFit/>
          </a:bodyPr>
          <a:lstStyle/>
          <a:p>
            <a:pPr lvl="0">
              <a:spcAft>
                <a:spcPts val="600"/>
              </a:spcAft>
            </a:pPr>
            <a:r>
              <a:rPr lang="uk-UA" sz="2200" dirty="0">
                <a:latin typeface="+mj-lt"/>
              </a:rPr>
              <a:t> </a:t>
            </a:r>
          </a:p>
          <a:p>
            <a:pPr lvl="0">
              <a:spcAft>
                <a:spcPts val="600"/>
              </a:spcAft>
            </a:pPr>
            <a:r>
              <a:rPr lang="uk-UA" sz="2200" dirty="0" err="1">
                <a:latin typeface="+mj-lt"/>
              </a:rPr>
              <a:t>Амеліна</a:t>
            </a:r>
            <a:r>
              <a:rPr lang="uk-UA" sz="2200" dirty="0">
                <a:latin typeface="+mj-lt"/>
              </a:rPr>
              <a:t> Вікторія</a:t>
            </a:r>
          </a:p>
          <a:p>
            <a:pPr lvl="0">
              <a:spcAft>
                <a:spcPts val="600"/>
              </a:spcAft>
            </a:pPr>
            <a:r>
              <a:rPr lang="ru-RU" sz="2200" dirty="0">
                <a:latin typeface="+mj-lt"/>
              </a:rPr>
              <a:t>«</a:t>
            </a:r>
            <a:r>
              <a:rPr lang="uk-UA" sz="2200" i="1" dirty="0">
                <a:latin typeface="+mj-lt"/>
              </a:rPr>
              <a:t>Дім для Дома</a:t>
            </a:r>
            <a:r>
              <a:rPr lang="ru-RU" sz="2200" dirty="0">
                <a:latin typeface="+mj-lt"/>
              </a:rPr>
              <a:t>» </a:t>
            </a:r>
            <a:endParaRPr lang="cs-CZ" sz="2200" dirty="0">
              <a:latin typeface="+mj-lt"/>
            </a:endParaRPr>
          </a:p>
        </p:txBody>
      </p:sp>
    </p:spTree>
    <p:extLst>
      <p:ext uri="{BB962C8B-B14F-4D97-AF65-F5344CB8AC3E}">
        <p14:creationId xmlns:p14="http://schemas.microsoft.com/office/powerpoint/2010/main" val="94656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6917" y="116064"/>
            <a:ext cx="8770573" cy="776097"/>
          </a:xfrm>
        </p:spPr>
        <p:txBody>
          <a:bodyPr/>
          <a:lstStyle/>
          <a:p>
            <a:pPr algn="ctr"/>
            <a:r>
              <a:rPr lang="cs-CZ" dirty="0">
                <a:solidFill>
                  <a:schemeClr val="accent6">
                    <a:lumMod val="75000"/>
                  </a:schemeClr>
                </a:solidFill>
              </a:rPr>
              <a:t>3. próza míst a měst</a:t>
            </a:r>
          </a:p>
        </p:txBody>
      </p:sp>
      <p:sp>
        <p:nvSpPr>
          <p:cNvPr id="3" name="Zástupný symbol pro text 2"/>
          <p:cNvSpPr>
            <a:spLocks noGrp="1"/>
          </p:cNvSpPr>
          <p:nvPr>
            <p:ph type="body" idx="1"/>
          </p:nvPr>
        </p:nvSpPr>
        <p:spPr>
          <a:xfrm>
            <a:off x="4352300" y="1061382"/>
            <a:ext cx="4385286" cy="823912"/>
          </a:xfrm>
        </p:spPr>
        <p:txBody>
          <a:bodyPr>
            <a:noAutofit/>
          </a:bodyPr>
          <a:lstStyle/>
          <a:p>
            <a:pPr>
              <a:spcBef>
                <a:spcPts val="0"/>
              </a:spcBef>
            </a:pPr>
            <a:r>
              <a:rPr lang="ru-RU" sz="2000" dirty="0" err="1">
                <a:solidFill>
                  <a:schemeClr val="tx1"/>
                </a:solidFill>
                <a:latin typeface="+mj-lt"/>
              </a:rPr>
              <a:t>Йван</a:t>
            </a:r>
            <a:r>
              <a:rPr lang="ru-RU" sz="2000" dirty="0">
                <a:solidFill>
                  <a:schemeClr val="tx1"/>
                </a:solidFill>
                <a:latin typeface="+mj-lt"/>
              </a:rPr>
              <a:t> Козленко</a:t>
            </a:r>
            <a:r>
              <a:rPr lang="uk-UA" sz="2000" dirty="0">
                <a:solidFill>
                  <a:schemeClr val="tx1"/>
                </a:solidFill>
                <a:latin typeface="+mj-lt"/>
              </a:rPr>
              <a:t> </a:t>
            </a:r>
            <a:r>
              <a:rPr lang="ru-RU" sz="2000" dirty="0">
                <a:solidFill>
                  <a:schemeClr val="tx1"/>
                </a:solidFill>
              </a:rPr>
              <a:t>«</a:t>
            </a:r>
            <a:r>
              <a:rPr lang="ru-RU" sz="2000" i="1" dirty="0">
                <a:solidFill>
                  <a:schemeClr val="tx1"/>
                </a:solidFill>
                <a:latin typeface="+mj-lt"/>
              </a:rPr>
              <a:t>Танжер</a:t>
            </a:r>
            <a:r>
              <a:rPr lang="ru-RU" sz="2000" dirty="0">
                <a:solidFill>
                  <a:schemeClr val="tx1"/>
                </a:solidFill>
                <a:latin typeface="+mj-lt"/>
              </a:rPr>
              <a:t>»</a:t>
            </a:r>
            <a:endParaRPr lang="cs-CZ" sz="2000" dirty="0">
              <a:solidFill>
                <a:schemeClr val="tx1"/>
              </a:solidFill>
              <a:latin typeface="+mj-lt"/>
            </a:endParaRPr>
          </a:p>
        </p:txBody>
      </p:sp>
      <p:pic>
        <p:nvPicPr>
          <p:cNvPr id="7" name="Zástupný symbol pro obsah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048" t="4928" r="12640" b="9861"/>
          <a:stretch/>
        </p:blipFill>
        <p:spPr>
          <a:xfrm>
            <a:off x="4538378" y="2263201"/>
            <a:ext cx="2983832" cy="4161661"/>
          </a:xfrm>
        </p:spPr>
      </p:pic>
      <p:sp>
        <p:nvSpPr>
          <p:cNvPr id="5" name="Zástupný symbol pro text 4"/>
          <p:cNvSpPr>
            <a:spLocks noGrp="1"/>
          </p:cNvSpPr>
          <p:nvPr>
            <p:ph type="body" sz="quarter" idx="3"/>
          </p:nvPr>
        </p:nvSpPr>
        <p:spPr>
          <a:xfrm>
            <a:off x="8031480" y="1039258"/>
            <a:ext cx="4160520" cy="823912"/>
          </a:xfrm>
        </p:spPr>
        <p:txBody>
          <a:bodyPr>
            <a:normAutofit/>
          </a:bodyPr>
          <a:lstStyle/>
          <a:p>
            <a:r>
              <a:rPr lang="uk-UA" sz="2000" dirty="0">
                <a:solidFill>
                  <a:schemeClr val="tx1"/>
                </a:solidFill>
                <a:latin typeface="+mj-lt"/>
              </a:rPr>
              <a:t>Маркіян </a:t>
            </a:r>
            <a:r>
              <a:rPr lang="uk-UA" sz="2000" dirty="0" err="1">
                <a:solidFill>
                  <a:schemeClr val="tx1"/>
                </a:solidFill>
                <a:latin typeface="+mj-lt"/>
              </a:rPr>
              <a:t>Камиш</a:t>
            </a:r>
            <a:r>
              <a:rPr lang="uk-UA" sz="2000" dirty="0">
                <a:solidFill>
                  <a:schemeClr val="tx1"/>
                </a:solidFill>
                <a:latin typeface="+mj-lt"/>
              </a:rPr>
              <a:t> </a:t>
            </a:r>
            <a:r>
              <a:rPr lang="ru-RU" sz="2000" dirty="0">
                <a:solidFill>
                  <a:schemeClr val="tx1"/>
                </a:solidFill>
                <a:latin typeface="+mj-lt"/>
              </a:rPr>
              <a:t>«</a:t>
            </a:r>
            <a:r>
              <a:rPr lang="uk-UA" sz="2000" i="1" dirty="0" err="1">
                <a:solidFill>
                  <a:schemeClr val="tx1"/>
                </a:solidFill>
                <a:latin typeface="+mj-lt"/>
              </a:rPr>
              <a:t>Чормет</a:t>
            </a:r>
            <a:r>
              <a:rPr lang="ru-RU" sz="2000" dirty="0">
                <a:solidFill>
                  <a:schemeClr val="tx1"/>
                </a:solidFill>
                <a:latin typeface="+mj-lt"/>
              </a:rPr>
              <a:t>»</a:t>
            </a:r>
            <a:endParaRPr lang="cs-CZ" sz="2000" dirty="0">
              <a:solidFill>
                <a:schemeClr val="tx1"/>
              </a:solidFill>
              <a:latin typeface="+mj-lt"/>
            </a:endParaRPr>
          </a:p>
        </p:txBody>
      </p:sp>
      <p:pic>
        <p:nvPicPr>
          <p:cNvPr id="8" name="Zástupný symbol pro obsah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464397" y="2308732"/>
            <a:ext cx="2650623" cy="4070601"/>
          </a:xfr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974" y="2308732"/>
            <a:ext cx="2651217" cy="4186132"/>
          </a:xfrm>
          <a:prstGeom prst="rect">
            <a:avLst/>
          </a:prstGeom>
        </p:spPr>
      </p:pic>
      <p:sp>
        <p:nvSpPr>
          <p:cNvPr id="10" name="Nadpis 1"/>
          <p:cNvSpPr txBox="1">
            <a:spLocks/>
          </p:cNvSpPr>
          <p:nvPr/>
        </p:nvSpPr>
        <p:spPr>
          <a:xfrm>
            <a:off x="524380" y="1270068"/>
            <a:ext cx="7495331" cy="1687924"/>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uk-UA" sz="2000" b="1" dirty="0">
                <a:solidFill>
                  <a:schemeClr val="tx1"/>
                </a:solidFill>
              </a:rPr>
              <a:t>Максим </a:t>
            </a:r>
            <a:r>
              <a:rPr lang="uk-UA" sz="2000" b="1" dirty="0" err="1">
                <a:solidFill>
                  <a:schemeClr val="tx1"/>
                </a:solidFill>
              </a:rPr>
              <a:t>Дупешко</a:t>
            </a:r>
            <a:r>
              <a:rPr lang="uk-UA" sz="2000" b="1" dirty="0">
                <a:solidFill>
                  <a:schemeClr val="tx1"/>
                </a:solidFill>
              </a:rPr>
              <a:t> </a:t>
            </a:r>
            <a:br>
              <a:rPr lang="uk-UA" sz="2000" b="1" dirty="0">
                <a:solidFill>
                  <a:schemeClr val="tx1"/>
                </a:solidFill>
              </a:rPr>
            </a:br>
            <a:r>
              <a:rPr lang="ru-RU" sz="2000" b="1" dirty="0">
                <a:solidFill>
                  <a:schemeClr val="tx1"/>
                </a:solidFill>
              </a:rPr>
              <a:t>«</a:t>
            </a:r>
            <a:r>
              <a:rPr lang="uk-UA" sz="2000" b="1" i="1" dirty="0">
                <a:solidFill>
                  <a:schemeClr val="tx1"/>
                </a:solidFill>
              </a:rPr>
              <a:t>Історія, варта цілого </a:t>
            </a:r>
            <a:br>
              <a:rPr lang="uk-UA" sz="2000" b="1" i="1" dirty="0">
                <a:solidFill>
                  <a:schemeClr val="tx1"/>
                </a:solidFill>
              </a:rPr>
            </a:br>
            <a:r>
              <a:rPr lang="uk-UA" sz="2000" b="1" i="1" dirty="0">
                <a:solidFill>
                  <a:schemeClr val="tx1"/>
                </a:solidFill>
              </a:rPr>
              <a:t>яблуневого саду</a:t>
            </a:r>
            <a:r>
              <a:rPr lang="ru-RU" sz="2000" b="1" dirty="0">
                <a:solidFill>
                  <a:schemeClr val="tx1"/>
                </a:solidFill>
              </a:rPr>
              <a:t>»</a:t>
            </a:r>
            <a:endParaRPr lang="cs-CZ" sz="2000" b="1" dirty="0">
              <a:solidFill>
                <a:schemeClr val="tx1"/>
              </a:solidFill>
            </a:endParaRPr>
          </a:p>
        </p:txBody>
      </p:sp>
    </p:spTree>
    <p:extLst>
      <p:ext uri="{BB962C8B-B14F-4D97-AF65-F5344CB8AC3E}">
        <p14:creationId xmlns:p14="http://schemas.microsoft.com/office/powerpoint/2010/main" val="107904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E69EE-034F-DE45-87E1-A0E7E8E3F738}"/>
              </a:ext>
            </a:extLst>
          </p:cNvPr>
          <p:cNvSpPr>
            <a:spLocks noGrp="1"/>
          </p:cNvSpPr>
          <p:nvPr>
            <p:ph type="title"/>
          </p:nvPr>
        </p:nvSpPr>
        <p:spPr>
          <a:xfrm>
            <a:off x="4965430" y="358811"/>
            <a:ext cx="6586491" cy="1286160"/>
          </a:xfrm>
        </p:spPr>
        <p:txBody>
          <a:bodyPr vert="horz" lIns="91440" tIns="45720" rIns="91440" bIns="45720" rtlCol="0" anchor="b">
            <a:normAutofit/>
          </a:bodyPr>
          <a:lstStyle/>
          <a:p>
            <a:r>
              <a:rPr lang="uk-UA" dirty="0">
                <a:latin typeface="Times New Roman" panose="02020603050405020304" pitchFamily="18" charset="0"/>
                <a:cs typeface="Times New Roman" panose="02020603050405020304" pitchFamily="18" charset="0"/>
              </a:rPr>
              <a:t>Юрій </a:t>
            </a:r>
            <a:r>
              <a:rPr lang="uk-UA" dirty="0" err="1">
                <a:latin typeface="Times New Roman" panose="02020603050405020304" pitchFamily="18" charset="0"/>
                <a:cs typeface="Times New Roman" panose="02020603050405020304" pitchFamily="18" charset="0"/>
              </a:rPr>
              <a:t>Винничук</a:t>
            </a:r>
            <a:endParaRPr lang="uk-UA" dirty="0">
              <a:latin typeface="Times New Roman" panose="02020603050405020304" pitchFamily="18" charset="0"/>
              <a:cs typeface="Times New Roman" panose="02020603050405020304" pitchFamily="18" charset="0"/>
            </a:endParaRPr>
          </a:p>
        </p:txBody>
      </p:sp>
      <p:sp>
        <p:nvSpPr>
          <p:cNvPr id="4" name="Zástupný obsah 3">
            <a:extLst>
              <a:ext uri="{FF2B5EF4-FFF2-40B4-BE49-F238E27FC236}">
                <a16:creationId xmlns:a16="http://schemas.microsoft.com/office/drawing/2014/main" id="{FF972E95-DB83-6741-953D-88CA2AE1829A}"/>
              </a:ext>
            </a:extLst>
          </p:cNvPr>
          <p:cNvSpPr>
            <a:spLocks noGrp="1"/>
          </p:cNvSpPr>
          <p:nvPr>
            <p:ph sz="half" idx="2"/>
          </p:nvPr>
        </p:nvSpPr>
        <p:spPr>
          <a:xfrm>
            <a:off x="4965430" y="2219148"/>
            <a:ext cx="6586489" cy="5047470"/>
          </a:xfrm>
        </p:spPr>
        <p:txBody>
          <a:bodyPr vert="horz" lIns="91440" tIns="45720" rIns="91440" bIns="45720" rtlCol="0">
            <a:noAutofit/>
          </a:bodyPr>
          <a:lstStyle/>
          <a:p>
            <a:pPr algn="just"/>
            <a:r>
              <a:rPr lang="uk-UA" sz="1700" dirty="0">
                <a:latin typeface="Times New Roman" panose="02020603050405020304" pitchFamily="18" charset="0"/>
                <a:cs typeface="Times New Roman" panose="02020603050405020304" pitchFamily="18" charset="0"/>
              </a:rPr>
              <a:t>Його називають батьком чорного гумору в </a:t>
            </a:r>
            <a:r>
              <a:rPr lang="uk-UA" sz="1700" dirty="0" err="1">
                <a:latin typeface="Times New Roman" panose="02020603050405020304" pitchFamily="18" charset="0"/>
                <a:cs typeface="Times New Roman" panose="02020603050405020304" pitchFamily="18" charset="0"/>
              </a:rPr>
              <a:t>укр</a:t>
            </a:r>
            <a:r>
              <a:rPr lang="uk-UA" sz="1700" dirty="0">
                <a:latin typeface="Times New Roman" panose="02020603050405020304" pitchFamily="18" charset="0"/>
                <a:cs typeface="Times New Roman" panose="02020603050405020304" pitchFamily="18" charset="0"/>
              </a:rPr>
              <a:t>. літературі</a:t>
            </a:r>
          </a:p>
          <a:p>
            <a:pPr algn="just"/>
            <a:r>
              <a:rPr lang="uk-UA" sz="1700" dirty="0">
                <a:latin typeface="Times New Roman" panose="02020603050405020304" pitchFamily="18" charset="0"/>
                <a:cs typeface="Times New Roman" panose="02020603050405020304" pitchFamily="18" charset="0"/>
              </a:rPr>
              <a:t>Поетичні збірки «Відображення» 1990 р., «Передчуття осені» (2010), збірка віршів написаних у 1970—1993 рр.</a:t>
            </a:r>
          </a:p>
          <a:p>
            <a:pPr algn="just"/>
            <a:r>
              <a:rPr lang="uk-UA" sz="1700" dirty="0">
                <a:latin typeface="Times New Roman" panose="02020603050405020304" pitchFamily="18" charset="0"/>
                <a:cs typeface="Times New Roman" panose="02020603050405020304" pitchFamily="18" charset="0"/>
              </a:rPr>
              <a:t>Збірка оповідань «</a:t>
            </a:r>
            <a:r>
              <a:rPr lang="uk-UA" sz="1700" dirty="0" err="1">
                <a:latin typeface="Times New Roman" panose="02020603050405020304" pitchFamily="18" charset="0"/>
                <a:cs typeface="Times New Roman" panose="02020603050405020304" pitchFamily="18" charset="0"/>
              </a:rPr>
              <a:t>Ги-ги-и</a:t>
            </a:r>
            <a:r>
              <a:rPr lang="uk-UA" sz="1700" dirty="0">
                <a:latin typeface="Times New Roman" panose="02020603050405020304" pitchFamily="18" charset="0"/>
                <a:cs typeface="Times New Roman" panose="02020603050405020304" pitchFamily="18" charset="0"/>
              </a:rPr>
              <a:t>» (2007): оповідання «Святе сімейство» (1984), «Спогади про Олександра Євдокимовича Корнійчука», однойменне оповідання «</a:t>
            </a:r>
            <a:r>
              <a:rPr lang="uk-UA" sz="1700" dirty="0" err="1">
                <a:latin typeface="Times New Roman" panose="02020603050405020304" pitchFamily="18" charset="0"/>
                <a:cs typeface="Times New Roman" panose="02020603050405020304" pitchFamily="18" charset="0"/>
              </a:rPr>
              <a:t>Ги-ги-и</a:t>
            </a:r>
            <a:r>
              <a:rPr lang="uk-UA" sz="1700" dirty="0">
                <a:latin typeface="Times New Roman" panose="02020603050405020304" pitchFamily="18" charset="0"/>
                <a:cs typeface="Times New Roman" panose="02020603050405020304" pitchFamily="18" charset="0"/>
              </a:rPr>
              <a:t>», тематично з ним пов’язане оповідання «</a:t>
            </a:r>
            <a:r>
              <a:rPr lang="uk-UA" sz="1700" dirty="0" err="1">
                <a:latin typeface="Times New Roman" panose="02020603050405020304" pitchFamily="18" charset="0"/>
                <a:cs typeface="Times New Roman" panose="02020603050405020304" pitchFamily="18" charset="0"/>
              </a:rPr>
              <a:t>Кульпарків</a:t>
            </a:r>
            <a:r>
              <a:rPr lang="uk-UA" sz="1700" dirty="0">
                <a:latin typeface="Times New Roman" panose="02020603050405020304" pitchFamily="18" charset="0"/>
                <a:cs typeface="Times New Roman" panose="02020603050405020304" pitchFamily="18" charset="0"/>
              </a:rPr>
              <a:t> або ги-ги-и-2», в якому вгадується українська сучасність.</a:t>
            </a:r>
          </a:p>
          <a:p>
            <a:pPr algn="just"/>
            <a:r>
              <a:rPr lang="uk-UA" sz="1700" dirty="0">
                <a:latin typeface="Times New Roman" panose="02020603050405020304" pitchFamily="18" charset="0"/>
                <a:cs typeface="Times New Roman" panose="02020603050405020304" pitchFamily="18" charset="0"/>
              </a:rPr>
              <a:t>Повість «Діви ночі» (1991), роман «Мальва </a:t>
            </a:r>
            <a:r>
              <a:rPr lang="uk-UA" sz="1700" dirty="0" err="1">
                <a:latin typeface="Times New Roman" panose="02020603050405020304" pitchFamily="18" charset="0"/>
                <a:cs typeface="Times New Roman" panose="02020603050405020304" pitchFamily="18" charset="0"/>
              </a:rPr>
              <a:t>Ланда</a:t>
            </a:r>
            <a:r>
              <a:rPr lang="uk-UA" sz="1700" dirty="0">
                <a:latin typeface="Times New Roman" panose="02020603050405020304" pitchFamily="18" charset="0"/>
                <a:cs typeface="Times New Roman" panose="02020603050405020304" pitchFamily="18" charset="0"/>
              </a:rPr>
              <a:t>» (2000), «Груші в тісті» (2010)</a:t>
            </a:r>
          </a:p>
          <a:p>
            <a:pPr algn="just"/>
            <a:r>
              <a:rPr lang="uk-UA" sz="1700" dirty="0">
                <a:latin typeface="Times New Roman" panose="02020603050405020304" pitchFamily="18" charset="0"/>
                <a:cs typeface="Times New Roman" panose="02020603050405020304" pitchFamily="18" charset="0"/>
              </a:rPr>
              <a:t>Найвідоміший роман «Танґо смерті» (2012)</a:t>
            </a:r>
          </a:p>
          <a:p>
            <a:pPr algn="just"/>
            <a:r>
              <a:rPr lang="uk-UA" sz="1700" dirty="0">
                <a:latin typeface="Times New Roman" panose="02020603050405020304" pitchFamily="18" charset="0"/>
                <a:cs typeface="Times New Roman" panose="02020603050405020304" pitchFamily="18" charset="0"/>
              </a:rPr>
              <a:t>«Аптекар» (2015), «Цензор снів» (2016), «</a:t>
            </a:r>
            <a:r>
              <a:rPr lang="uk-UA" sz="1700" dirty="0" err="1">
                <a:latin typeface="Times New Roman" panose="02020603050405020304" pitchFamily="18" charset="0"/>
                <a:cs typeface="Times New Roman" panose="02020603050405020304" pitchFamily="18" charset="0"/>
              </a:rPr>
              <a:t>Лютеція</a:t>
            </a:r>
            <a:r>
              <a:rPr lang="uk-UA" sz="1700" dirty="0">
                <a:latin typeface="Times New Roman" panose="02020603050405020304" pitchFamily="18" charset="0"/>
                <a:cs typeface="Times New Roman" panose="02020603050405020304" pitchFamily="18" charset="0"/>
              </a:rPr>
              <a:t>» (2017)</a:t>
            </a:r>
          </a:p>
          <a:p>
            <a:pPr algn="just"/>
            <a:r>
              <a:rPr lang="uk-UA" sz="1700" dirty="0">
                <a:latin typeface="Times New Roman" panose="02020603050405020304" pitchFamily="18" charset="0"/>
                <a:cs typeface="Times New Roman" panose="02020603050405020304" pitchFamily="18" charset="0"/>
              </a:rPr>
              <a:t>«Сестри крові» (2018), «Нічний репортер» (2019)</a:t>
            </a:r>
          </a:p>
          <a:p>
            <a:pPr algn="just"/>
            <a:r>
              <a:rPr lang="uk-UA" sz="1700" dirty="0">
                <a:latin typeface="Times New Roman" panose="02020603050405020304" pitchFamily="18" charset="0"/>
                <a:cs typeface="Times New Roman" panose="02020603050405020304" pitchFamily="18" charset="0"/>
              </a:rPr>
              <a:t>Книги краєзнавчі, збірки літературних казок, легенд, кулінарні книги тощо.</a:t>
            </a:r>
          </a:p>
          <a:p>
            <a:pPr algn="just"/>
            <a:endParaRPr lang="uk-UA" sz="1600" dirty="0">
              <a:latin typeface="Times New Roman" panose="02020603050405020304" pitchFamily="18" charset="0"/>
              <a:cs typeface="Times New Roman" panose="02020603050405020304" pitchFamily="18" charset="0"/>
            </a:endParaRPr>
          </a:p>
          <a:p>
            <a:pPr algn="just"/>
            <a:endParaRPr lang="uk-UA" sz="1600" dirty="0">
              <a:latin typeface="Times New Roman" panose="02020603050405020304" pitchFamily="18" charset="0"/>
              <a:cs typeface="Times New Roman" panose="02020603050405020304" pitchFamily="18" charset="0"/>
            </a:endParaRPr>
          </a:p>
        </p:txBody>
      </p:sp>
      <p:pic>
        <p:nvPicPr>
          <p:cNvPr id="5" name="Obrázek 4" descr="Obsah obrázku budova, exteriér, osoba, kámen&#10;&#10;Popis byl vytvořen automaticky">
            <a:extLst>
              <a:ext uri="{FF2B5EF4-FFF2-40B4-BE49-F238E27FC236}">
                <a16:creationId xmlns:a16="http://schemas.microsoft.com/office/drawing/2014/main" id="{277F8F0A-777F-334F-8892-3DFD69A8EC21}"/>
              </a:ext>
            </a:extLst>
          </p:cNvPr>
          <p:cNvPicPr>
            <a:picLocks noChangeAspect="1"/>
          </p:cNvPicPr>
          <p:nvPr/>
        </p:nvPicPr>
        <p:blipFill rotWithShape="1">
          <a:blip r:embed="rId2"/>
          <a:srcRect l="36544" r="2323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48CED5AA-3F5F-AF4A-AAC2-FF78585B8932}"/>
              </a:ext>
            </a:extLst>
          </p:cNvPr>
          <p:cNvSpPr>
            <a:spLocks noGrp="1"/>
          </p:cNvSpPr>
          <p:nvPr>
            <p:ph type="title"/>
          </p:nvPr>
        </p:nvSpPr>
        <p:spPr>
          <a:xfrm>
            <a:off x="8018223" y="611627"/>
            <a:ext cx="10905066" cy="1135737"/>
          </a:xfrm>
        </p:spPr>
        <p:txBody>
          <a:bodyPr>
            <a:normAutofit/>
          </a:bodyPr>
          <a:lstStyle/>
          <a:p>
            <a:r>
              <a:rPr lang="uk-UA" sz="3600" b="1" dirty="0" err="1"/>
              <a:t>Гнат</a:t>
            </a:r>
            <a:r>
              <a:rPr lang="uk-UA" sz="3600" b="1" dirty="0"/>
              <a:t> Михайличенко</a:t>
            </a:r>
            <a:br>
              <a:rPr lang="uk-UA" sz="3600" b="1" dirty="0"/>
            </a:br>
            <a:r>
              <a:rPr lang="uk-UA" sz="3600" b="1" dirty="0"/>
              <a:t>1892–1919 </a:t>
            </a:r>
            <a:endParaRPr lang="cs-CZ" sz="3600" b="1" dirty="0"/>
          </a:p>
        </p:txBody>
      </p:sp>
      <p:sp>
        <p:nvSpPr>
          <p:cNvPr id="3" name="Zástupný obsah 2">
            <a:extLst>
              <a:ext uri="{FF2B5EF4-FFF2-40B4-BE49-F238E27FC236}">
                <a16:creationId xmlns:a16="http://schemas.microsoft.com/office/drawing/2014/main" id="{F87C4C17-DD70-C546-9BD7-6F0E37CC931B}"/>
              </a:ext>
            </a:extLst>
          </p:cNvPr>
          <p:cNvSpPr>
            <a:spLocks noGrp="1"/>
          </p:cNvSpPr>
          <p:nvPr>
            <p:ph idx="1"/>
          </p:nvPr>
        </p:nvSpPr>
        <p:spPr>
          <a:xfrm>
            <a:off x="233516" y="713127"/>
            <a:ext cx="7310361" cy="6124024"/>
          </a:xfrm>
        </p:spPr>
        <p:txBody>
          <a:bodyPr>
            <a:normAutofit/>
          </a:bodyPr>
          <a:lstStyle/>
          <a:p>
            <a:pPr algn="just"/>
            <a:r>
              <a:rPr lang="uk-UA" sz="2000" dirty="0"/>
              <a:t>Новели: «Повія», «Кольорові аркушики», «Коли цвітуть айстри», «Поцілунок», «Тюрма», «Місто», «Дівча», «Історія одного замаху» – були посмертно публіковані у збірках «Новели» (1922) та «Твори» (1929).</a:t>
            </a:r>
          </a:p>
          <a:p>
            <a:pPr algn="just"/>
            <a:r>
              <a:rPr lang="uk-UA" sz="2000" dirty="0"/>
              <a:t>Самотні персонажі, кризові моменти їхнього існування – новели «Погроза невідомого», «В зростанні», «Дівчина», «Кольорові аркушики», «Не проспівана пісня».</a:t>
            </a:r>
          </a:p>
          <a:p>
            <a:pPr algn="just"/>
            <a:r>
              <a:rPr lang="uk-UA" sz="2000" dirty="0"/>
              <a:t>Тема людина і місто – «Дівча», «Повія», «Старчиха», «Місто»</a:t>
            </a:r>
          </a:p>
          <a:p>
            <a:pPr algn="just"/>
            <a:r>
              <a:rPr lang="uk-UA" sz="2000" dirty="0"/>
              <a:t>Місто – живий пульсуючий організм, який існує за власними законами</a:t>
            </a:r>
          </a:p>
          <a:p>
            <a:pPr algn="just"/>
            <a:r>
              <a:rPr lang="uk-UA" sz="2000" dirty="0"/>
              <a:t>Персонажі – маргінальні постаті, яких вабить і лякає урбаністична стихія.</a:t>
            </a:r>
          </a:p>
          <a:p>
            <a:pPr algn="just"/>
            <a:r>
              <a:rPr lang="uk-UA" sz="2000" dirty="0"/>
              <a:t>Поезії у прозі – «Кольорові аркушики», «В </a:t>
            </a:r>
            <a:r>
              <a:rPr lang="uk-UA" sz="2000" dirty="0" err="1"/>
              <a:t>розстанні</a:t>
            </a:r>
            <a:r>
              <a:rPr lang="uk-UA" sz="2000" dirty="0"/>
              <a:t>», «Зацвіла моя люба», «Огонь моїх очей»</a:t>
            </a:r>
          </a:p>
          <a:p>
            <a:pPr algn="just"/>
            <a:r>
              <a:rPr lang="uk-UA" sz="2000" dirty="0"/>
              <a:t>Роман «Блакитний роман» – виданий посмертно, в 1921 році.</a:t>
            </a:r>
          </a:p>
          <a:p>
            <a:pPr algn="just"/>
            <a:r>
              <a:rPr lang="uk-UA" sz="2000" dirty="0"/>
              <a:t>В романі: містика, екзистенціалізм, психологізм, символізм, новий герой в </a:t>
            </a:r>
            <a:r>
              <a:rPr lang="uk-UA" sz="2000" dirty="0" err="1"/>
              <a:t>укр</a:t>
            </a:r>
            <a:r>
              <a:rPr lang="uk-UA" sz="2000" dirty="0"/>
              <a:t>. літ. – </a:t>
            </a:r>
            <a:r>
              <a:rPr lang="uk-UA" sz="2000" dirty="0" err="1"/>
              <a:t>рефлектуюча</a:t>
            </a:r>
            <a:r>
              <a:rPr lang="uk-UA" sz="2000" dirty="0"/>
              <a:t> особа зі складною психікою.</a:t>
            </a:r>
          </a:p>
        </p:txBody>
      </p:sp>
      <p:pic>
        <p:nvPicPr>
          <p:cNvPr id="5" name="Obrázek 4" descr="Obsah obrázku text, osoba, staré&#10;&#10;Popis byl vytvořen automaticky">
            <a:extLst>
              <a:ext uri="{FF2B5EF4-FFF2-40B4-BE49-F238E27FC236}">
                <a16:creationId xmlns:a16="http://schemas.microsoft.com/office/drawing/2014/main" id="{FC7043F1-C7EE-AE40-A144-F01CAEAA02FD}"/>
              </a:ext>
            </a:extLst>
          </p:cNvPr>
          <p:cNvPicPr>
            <a:picLocks noChangeAspect="1"/>
          </p:cNvPicPr>
          <p:nvPr/>
        </p:nvPicPr>
        <p:blipFill rotWithShape="1">
          <a:blip r:embed="rId2"/>
          <a:srcRect t="1169" b="18755"/>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262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062723-6941-4ABE-8146-AC6FA530B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FA27B25-9400-8842-8F1B-C2D7ECC8AD88}"/>
              </a:ext>
            </a:extLst>
          </p:cNvPr>
          <p:cNvSpPr>
            <a:spLocks noGrp="1"/>
          </p:cNvSpPr>
          <p:nvPr>
            <p:ph type="title"/>
          </p:nvPr>
        </p:nvSpPr>
        <p:spPr>
          <a:xfrm>
            <a:off x="838200" y="4440602"/>
            <a:ext cx="3093720" cy="1645920"/>
          </a:xfrm>
        </p:spPr>
        <p:txBody>
          <a:bodyPr vert="horz" lIns="91440" tIns="45720" rIns="91440" bIns="45720" rtlCol="0" anchor="ctr">
            <a:normAutofit/>
          </a:bodyPr>
          <a:lstStyle/>
          <a:p>
            <a:r>
              <a:rPr lang="en-US" sz="2600" kern="1200">
                <a:solidFill>
                  <a:schemeClr val="tx1"/>
                </a:solidFill>
                <a:latin typeface="+mj-lt"/>
                <a:ea typeface="+mj-ea"/>
                <a:cs typeface="+mj-cs"/>
              </a:rPr>
              <a:t>Анатолій Дністровий</a:t>
            </a:r>
            <a:br>
              <a:rPr lang="en-US" sz="2600" kern="1200">
                <a:solidFill>
                  <a:schemeClr val="tx1"/>
                </a:solidFill>
                <a:latin typeface="+mj-lt"/>
                <a:ea typeface="+mj-ea"/>
                <a:cs typeface="+mj-cs"/>
              </a:rPr>
            </a:br>
            <a:r>
              <a:rPr lang="en-US" sz="2600" kern="1200">
                <a:solidFill>
                  <a:schemeClr val="tx1"/>
                </a:solidFill>
                <a:latin typeface="+mj-lt"/>
                <a:ea typeface="+mj-ea"/>
                <a:cs typeface="+mj-cs"/>
              </a:rPr>
              <a:t>роман «Б-52»</a:t>
            </a:r>
          </a:p>
        </p:txBody>
      </p:sp>
      <p:pic>
        <p:nvPicPr>
          <p:cNvPr id="8" name="Obrázek 7" descr="Obsah obrázku stůl, interiér, nápoje, alkohol&#10;&#10;Popis byl vytvořen automaticky">
            <a:extLst>
              <a:ext uri="{FF2B5EF4-FFF2-40B4-BE49-F238E27FC236}">
                <a16:creationId xmlns:a16="http://schemas.microsoft.com/office/drawing/2014/main" id="{A34AC4A4-FC60-9B49-95AA-D25C78139782}"/>
              </a:ext>
            </a:extLst>
          </p:cNvPr>
          <p:cNvPicPr>
            <a:picLocks noChangeAspect="1"/>
          </p:cNvPicPr>
          <p:nvPr/>
        </p:nvPicPr>
        <p:blipFill rotWithShape="1">
          <a:blip r:embed="rId2"/>
          <a:srcRect l="24523" r="26709" b="-2"/>
          <a:stretch/>
        </p:blipFill>
        <p:spPr>
          <a:xfrm>
            <a:off x="9138108" y="7866"/>
            <a:ext cx="2926060" cy="4005072"/>
          </a:xfrm>
          <a:prstGeom prst="rect">
            <a:avLst/>
          </a:prstGeom>
        </p:spPr>
      </p:pic>
      <p:pic>
        <p:nvPicPr>
          <p:cNvPr id="12" name="Obrázek 11">
            <a:extLst>
              <a:ext uri="{FF2B5EF4-FFF2-40B4-BE49-F238E27FC236}">
                <a16:creationId xmlns:a16="http://schemas.microsoft.com/office/drawing/2014/main" id="{C223C99F-3E74-C74E-AFE0-B50F90D593A2}"/>
              </a:ext>
            </a:extLst>
          </p:cNvPr>
          <p:cNvPicPr>
            <a:picLocks noChangeAspect="1"/>
          </p:cNvPicPr>
          <p:nvPr/>
        </p:nvPicPr>
        <p:blipFill rotWithShape="1">
          <a:blip r:embed="rId3"/>
          <a:srcRect r="-1" b="10625"/>
          <a:stretch/>
        </p:blipFill>
        <p:spPr>
          <a:xfrm>
            <a:off x="3037526" y="-7867"/>
            <a:ext cx="2935224" cy="4005067"/>
          </a:xfrm>
          <a:prstGeom prst="rect">
            <a:avLst/>
          </a:prstGeom>
        </p:spPr>
      </p:pic>
      <p:pic>
        <p:nvPicPr>
          <p:cNvPr id="14" name="Obrázek 13" descr="Obsah obrázku osoba, interiér, okno&#10;&#10;Popis byl vytvořen automaticky">
            <a:extLst>
              <a:ext uri="{FF2B5EF4-FFF2-40B4-BE49-F238E27FC236}">
                <a16:creationId xmlns:a16="http://schemas.microsoft.com/office/drawing/2014/main" id="{B66ECFD1-7F0D-514E-BC05-7F2F11653DCC}"/>
              </a:ext>
            </a:extLst>
          </p:cNvPr>
          <p:cNvPicPr>
            <a:picLocks noChangeAspect="1"/>
          </p:cNvPicPr>
          <p:nvPr/>
        </p:nvPicPr>
        <p:blipFill rotWithShape="1">
          <a:blip r:embed="rId4"/>
          <a:srcRect l="9250" r="3764" b="3"/>
          <a:stretch/>
        </p:blipFill>
        <p:spPr>
          <a:xfrm>
            <a:off x="0" y="7867"/>
            <a:ext cx="2935224" cy="4005071"/>
          </a:xfrm>
          <a:prstGeom prst="rect">
            <a:avLst/>
          </a:prstGeom>
        </p:spPr>
      </p:pic>
      <p:pic>
        <p:nvPicPr>
          <p:cNvPr id="10" name="Obrázek 9" descr="Obsah obrázku text&#10;&#10;Popis byl vytvořen automaticky">
            <a:extLst>
              <a:ext uri="{FF2B5EF4-FFF2-40B4-BE49-F238E27FC236}">
                <a16:creationId xmlns:a16="http://schemas.microsoft.com/office/drawing/2014/main" id="{FE95E0D5-97FD-1A4B-8D5B-D5663FA788CE}"/>
              </a:ext>
            </a:extLst>
          </p:cNvPr>
          <p:cNvPicPr>
            <a:picLocks noChangeAspect="1"/>
          </p:cNvPicPr>
          <p:nvPr/>
        </p:nvPicPr>
        <p:blipFill rotWithShape="1">
          <a:blip r:embed="rId5"/>
          <a:srcRect t="129" r="-3" b="11177"/>
          <a:stretch/>
        </p:blipFill>
        <p:spPr>
          <a:xfrm>
            <a:off x="6075052" y="-7867"/>
            <a:ext cx="2935224" cy="4005072"/>
          </a:xfrm>
          <a:prstGeom prst="rect">
            <a:avLst/>
          </a:prstGeom>
        </p:spPr>
      </p:pic>
      <p:sp>
        <p:nvSpPr>
          <p:cNvPr id="23" name="Rectangle 22">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112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ástupný obsah 3">
            <a:extLst>
              <a:ext uri="{FF2B5EF4-FFF2-40B4-BE49-F238E27FC236}">
                <a16:creationId xmlns:a16="http://schemas.microsoft.com/office/drawing/2014/main" id="{387F8F0E-569C-024A-A2DA-2B16C1254C70}"/>
              </a:ext>
            </a:extLst>
          </p:cNvPr>
          <p:cNvSpPr>
            <a:spLocks noGrp="1"/>
          </p:cNvSpPr>
          <p:nvPr>
            <p:ph sz="half" idx="2"/>
          </p:nvPr>
        </p:nvSpPr>
        <p:spPr>
          <a:xfrm>
            <a:off x="4380266" y="4440602"/>
            <a:ext cx="7104188" cy="1645920"/>
          </a:xfrm>
        </p:spPr>
        <p:txBody>
          <a:bodyPr vert="horz" lIns="91440" tIns="45720" rIns="91440" bIns="45720" rtlCol="0" anchor="ctr">
            <a:normAutofit/>
          </a:bodyPr>
          <a:lstStyle/>
          <a:p>
            <a:r>
              <a:rPr lang="en-US" sz="1800"/>
              <a:t>Хронотоп роману «Б-52» — це до хіпстерський Київ. Головний герой веде дуже активне нічне життя — клуби, паби, дискотеки… В той період у цих закладах культовим напоєм був «Б-52». Тож для мене цей коктейль — важкий алкогольний шот — своєрідний маркер того часу. Дія роману триває до тринадцятого року та закінчується побиттям студентів «Беркутом» біля стели в Києві.</a:t>
            </a:r>
          </a:p>
          <a:p>
            <a:pPr marL="0"/>
            <a:endParaRPr lang="en-US" sz="1800"/>
          </a:p>
        </p:txBody>
      </p:sp>
    </p:spTree>
    <p:extLst>
      <p:ext uri="{BB962C8B-B14F-4D97-AF65-F5344CB8AC3E}">
        <p14:creationId xmlns:p14="http://schemas.microsoft.com/office/powerpoint/2010/main" val="1195504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1AF00A-2851-814B-82DA-F29583761039}"/>
              </a:ext>
            </a:extLst>
          </p:cNvPr>
          <p:cNvSpPr>
            <a:spLocks noGrp="1"/>
          </p:cNvSpPr>
          <p:nvPr>
            <p:ph type="title"/>
          </p:nvPr>
        </p:nvSpPr>
        <p:spPr>
          <a:xfrm>
            <a:off x="839788" y="558308"/>
            <a:ext cx="10515600" cy="1325563"/>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Найновіші романи про життя в Радянському Союзі на межі ХХ та ХХІ століть </a:t>
            </a:r>
            <a:endParaRPr lang="cs-CZ" dirty="0">
              <a:latin typeface="Times New Roman" panose="02020603050405020304" pitchFamily="18" charset="0"/>
              <a:cs typeface="Times New Roman" panose="02020603050405020304" pitchFamily="18" charset="0"/>
            </a:endParaRPr>
          </a:p>
        </p:txBody>
      </p:sp>
      <p:sp>
        <p:nvSpPr>
          <p:cNvPr id="4" name="Zástupný obsah 3">
            <a:extLst>
              <a:ext uri="{FF2B5EF4-FFF2-40B4-BE49-F238E27FC236}">
                <a16:creationId xmlns:a16="http://schemas.microsoft.com/office/drawing/2014/main" id="{009B6F5F-6A1F-C340-A4D6-528C10A8B95F}"/>
              </a:ext>
            </a:extLst>
          </p:cNvPr>
          <p:cNvSpPr>
            <a:spLocks noGrp="1"/>
          </p:cNvSpPr>
          <p:nvPr>
            <p:ph sz="half" idx="2"/>
          </p:nvPr>
        </p:nvSpPr>
        <p:spPr>
          <a:xfrm>
            <a:off x="839788" y="2099256"/>
            <a:ext cx="10515600" cy="4090407"/>
          </a:xfrm>
        </p:spPr>
        <p:txBody>
          <a:bodyPr>
            <a:normAutofit fontScale="92500" lnSpcReduction="20000"/>
          </a:bodyPr>
          <a:lstStyle/>
          <a:p>
            <a:pPr algn="just"/>
            <a:r>
              <a:rPr lang="uk-UA" dirty="0">
                <a:latin typeface="Times New Roman" panose="02020603050405020304" pitchFamily="18" charset="0"/>
                <a:cs typeface="Times New Roman" panose="02020603050405020304" pitchFamily="18" charset="0"/>
              </a:rPr>
              <a:t>Павло </a:t>
            </a:r>
            <a:r>
              <a:rPr lang="uk-UA" dirty="0" err="1">
                <a:latin typeface="Times New Roman" panose="02020603050405020304" pitchFamily="18" charset="0"/>
                <a:cs typeface="Times New Roman" panose="02020603050405020304" pitchFamily="18" charset="0"/>
              </a:rPr>
              <a:t>Коробчук</a:t>
            </a:r>
            <a:r>
              <a:rPr lang="uk-UA" dirty="0">
                <a:latin typeface="Times New Roman" panose="02020603050405020304" pitchFamily="18" charset="0"/>
                <a:cs typeface="Times New Roman" panose="02020603050405020304" pitchFamily="18" charset="0"/>
              </a:rPr>
              <a:t> «Ключові клапани» 2019 – художня історія Незалежності, книжка про дружбу, славу і звинувачення, хворобу і любов, музику й мужність. Це життя чотирьох шкільних друзів, кожне з яких є варіантом розвитку країни. Зрештою герої мають знову зібратися для розкриття больових точок минулого, для початку нового кровообігу.</a:t>
            </a:r>
          </a:p>
          <a:p>
            <a:pPr algn="just"/>
            <a:r>
              <a:rPr lang="uk-UA" dirty="0">
                <a:latin typeface="Times New Roman" panose="02020603050405020304" pitchFamily="18" charset="0"/>
                <a:cs typeface="Times New Roman" panose="02020603050405020304" pitchFamily="18" charset="0"/>
              </a:rPr>
              <a:t>Артем Чех «Хто ти такий?» 2021. Це класичний роман виховання. Історія дружби тривалістю у 10 років між простим хлопчиком з провінції Тимофієм та ветераном війни в Афганістані Феліксом. Це роман не лише про дорослішання в умовах останнього десятиріччя двадцятого століття, але й про посттравматичний синдром як нагадування тим, хто залишився на Великі землі, що війна завжди поруч.</a:t>
            </a:r>
          </a:p>
        </p:txBody>
      </p:sp>
    </p:spTree>
    <p:extLst>
      <p:ext uri="{BB962C8B-B14F-4D97-AF65-F5344CB8AC3E}">
        <p14:creationId xmlns:p14="http://schemas.microsoft.com/office/powerpoint/2010/main" val="3915094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590338-BC1C-7D49-801B-FEA75BE8E132}"/>
              </a:ext>
            </a:extLst>
          </p:cNvPr>
          <p:cNvSpPr>
            <a:spLocks noGrp="1"/>
          </p:cNvSpPr>
          <p:nvPr>
            <p:ph type="title"/>
          </p:nvPr>
        </p:nvSpPr>
        <p:spPr/>
        <p:txBody>
          <a:bodyPr/>
          <a:lstStyle/>
          <a:p>
            <a:pPr algn="ctr"/>
            <a:r>
              <a:rPr lang="uk-UA" dirty="0"/>
              <a:t>Поезія </a:t>
            </a:r>
            <a:endParaRPr lang="cs-CZ" dirty="0"/>
          </a:p>
        </p:txBody>
      </p:sp>
      <p:sp>
        <p:nvSpPr>
          <p:cNvPr id="4" name="Zástupný obsah 3">
            <a:extLst>
              <a:ext uri="{FF2B5EF4-FFF2-40B4-BE49-F238E27FC236}">
                <a16:creationId xmlns:a16="http://schemas.microsoft.com/office/drawing/2014/main" id="{3C8AFADF-883A-744C-ABE6-5C645B6F7FD1}"/>
              </a:ext>
            </a:extLst>
          </p:cNvPr>
          <p:cNvSpPr>
            <a:spLocks noGrp="1"/>
          </p:cNvSpPr>
          <p:nvPr>
            <p:ph sz="half" idx="2"/>
          </p:nvPr>
        </p:nvSpPr>
        <p:spPr>
          <a:xfrm>
            <a:off x="839788" y="1690688"/>
            <a:ext cx="10390589" cy="4498975"/>
          </a:xfrm>
        </p:spPr>
        <p:txBody>
          <a:bodyPr>
            <a:normAutofit fontScale="92500" lnSpcReduction="20000"/>
          </a:bodyPr>
          <a:lstStyle/>
          <a:p>
            <a:r>
              <a:rPr lang="uk-UA" dirty="0"/>
              <a:t>Поетичні угрупування кінця 80-х – початку 90-х років:</a:t>
            </a:r>
          </a:p>
          <a:p>
            <a:r>
              <a:rPr lang="uk-UA" dirty="0"/>
              <a:t>«БУ-БА-БУ»</a:t>
            </a:r>
          </a:p>
          <a:p>
            <a:r>
              <a:rPr lang="uk-UA" dirty="0"/>
              <a:t>«</a:t>
            </a:r>
            <a:r>
              <a:rPr lang="uk-UA" dirty="0" err="1"/>
              <a:t>ЛуГоСад</a:t>
            </a:r>
            <a:r>
              <a:rPr lang="uk-UA" dirty="0"/>
              <a:t>»</a:t>
            </a:r>
          </a:p>
          <a:p>
            <a:r>
              <a:rPr lang="uk-UA" dirty="0"/>
              <a:t>«Нова дегенерація»</a:t>
            </a:r>
          </a:p>
          <a:p>
            <a:pPr marL="0" indent="0" algn="ctr">
              <a:buNone/>
            </a:pPr>
            <a:r>
              <a:rPr lang="uk-UA" dirty="0"/>
              <a:t>Основні мотиви:</a:t>
            </a:r>
          </a:p>
          <a:p>
            <a:pPr marL="0" indent="0">
              <a:buNone/>
            </a:pPr>
            <a:r>
              <a:rPr lang="uk-UA" dirty="0"/>
              <a:t>1. Мотив (архетип) раю і щастя – Богдан Олег </a:t>
            </a:r>
            <a:r>
              <a:rPr lang="uk-UA" dirty="0" err="1"/>
              <a:t>Горобчук</a:t>
            </a:r>
            <a:r>
              <a:rPr lang="uk-UA" dirty="0"/>
              <a:t>, Павло Горбач</a:t>
            </a:r>
          </a:p>
          <a:p>
            <a:pPr marL="0" indent="0">
              <a:buNone/>
            </a:pPr>
            <a:r>
              <a:rPr lang="uk-UA" dirty="0"/>
              <a:t>2. Образ ворога, архетип ворога – </a:t>
            </a:r>
            <a:r>
              <a:rPr lang="uk-UA" dirty="0" err="1"/>
              <a:t>Ю</a:t>
            </a:r>
            <a:r>
              <a:rPr lang="uk-UA" dirty="0"/>
              <a:t>. </a:t>
            </a:r>
            <a:r>
              <a:rPr lang="uk-UA" dirty="0" err="1"/>
              <a:t>Заруцький</a:t>
            </a:r>
            <a:r>
              <a:rPr lang="uk-UA" dirty="0"/>
              <a:t>, Василь Герасим’юк, Павло </a:t>
            </a:r>
            <a:r>
              <a:rPr lang="uk-UA" dirty="0" err="1"/>
              <a:t>Коробчук</a:t>
            </a:r>
            <a:endParaRPr lang="uk-UA" dirty="0"/>
          </a:p>
          <a:p>
            <a:pPr marL="0" indent="0">
              <a:buNone/>
            </a:pPr>
            <a:r>
              <a:rPr lang="uk-UA" dirty="0"/>
              <a:t>3. Мотив смерті – М. </a:t>
            </a:r>
            <a:r>
              <a:rPr lang="uk-UA" dirty="0" err="1"/>
              <a:t>Сидоржевський</a:t>
            </a:r>
            <a:r>
              <a:rPr lang="uk-UA" dirty="0"/>
              <a:t>, Юрко Ґудзь</a:t>
            </a:r>
          </a:p>
          <a:p>
            <a:pPr marL="0" indent="0">
              <a:buNone/>
            </a:pPr>
            <a:r>
              <a:rPr lang="uk-UA" dirty="0"/>
              <a:t>4. Архетип часу – Наталка </a:t>
            </a:r>
            <a:r>
              <a:rPr lang="uk-UA" dirty="0" err="1"/>
              <a:t>Білоцерківець</a:t>
            </a:r>
            <a:r>
              <a:rPr lang="uk-UA" dirty="0"/>
              <a:t>, Михайло Пасічник, Ігор Римарук, Надія </a:t>
            </a:r>
            <a:r>
              <a:rPr lang="uk-UA" dirty="0" err="1"/>
              <a:t>Кирян</a:t>
            </a:r>
            <a:r>
              <a:rPr lang="uk-UA" dirty="0"/>
              <a:t>, Дмитро </a:t>
            </a:r>
            <a:r>
              <a:rPr lang="uk-UA" dirty="0" err="1"/>
              <a:t>Лазуткін</a:t>
            </a:r>
            <a:r>
              <a:rPr lang="uk-UA" dirty="0"/>
              <a:t>, Людмила </a:t>
            </a:r>
            <a:r>
              <a:rPr lang="uk-UA" dirty="0" err="1"/>
              <a:t>Скирда</a:t>
            </a:r>
            <a:endParaRPr lang="uk-UA" dirty="0"/>
          </a:p>
          <a:p>
            <a:endParaRPr lang="uk-UA" dirty="0"/>
          </a:p>
          <a:p>
            <a:endParaRPr lang="cs-CZ" dirty="0"/>
          </a:p>
        </p:txBody>
      </p:sp>
    </p:spTree>
    <p:extLst>
      <p:ext uri="{BB962C8B-B14F-4D97-AF65-F5344CB8AC3E}">
        <p14:creationId xmlns:p14="http://schemas.microsoft.com/office/powerpoint/2010/main" val="404834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7E99D0-286A-754D-B56D-BF3F6606B63B}"/>
              </a:ext>
            </a:extLst>
          </p:cNvPr>
          <p:cNvSpPr>
            <a:spLocks noGrp="1"/>
          </p:cNvSpPr>
          <p:nvPr>
            <p:ph type="title"/>
          </p:nvPr>
        </p:nvSpPr>
        <p:spPr/>
        <p:txBody>
          <a:bodyPr/>
          <a:lstStyle/>
          <a:p>
            <a:r>
              <a:rPr lang="uk-UA" dirty="0"/>
              <a:t>Жанрово-тематичні різновиди </a:t>
            </a:r>
            <a:r>
              <a:rPr lang="uk-UA" dirty="0" err="1"/>
              <a:t>укр</a:t>
            </a:r>
            <a:r>
              <a:rPr lang="uk-UA" dirty="0"/>
              <a:t>. поезії</a:t>
            </a:r>
            <a:endParaRPr lang="cs-CZ" dirty="0"/>
          </a:p>
        </p:txBody>
      </p:sp>
      <p:sp>
        <p:nvSpPr>
          <p:cNvPr id="4" name="Zástupný obsah 3">
            <a:extLst>
              <a:ext uri="{FF2B5EF4-FFF2-40B4-BE49-F238E27FC236}">
                <a16:creationId xmlns:a16="http://schemas.microsoft.com/office/drawing/2014/main" id="{A0ABBB04-47EE-5743-B2C0-13F525FBF0BA}"/>
              </a:ext>
            </a:extLst>
          </p:cNvPr>
          <p:cNvSpPr>
            <a:spLocks noGrp="1"/>
          </p:cNvSpPr>
          <p:nvPr>
            <p:ph sz="half" idx="2"/>
          </p:nvPr>
        </p:nvSpPr>
        <p:spPr>
          <a:xfrm>
            <a:off x="839788" y="1690688"/>
            <a:ext cx="10094375" cy="4498975"/>
          </a:xfrm>
        </p:spPr>
        <p:txBody>
          <a:bodyPr>
            <a:normAutofit lnSpcReduction="10000"/>
          </a:bodyPr>
          <a:lstStyle/>
          <a:p>
            <a:r>
              <a:rPr lang="uk-UA" b="1" dirty="0"/>
              <a:t>Комічна поезія </a:t>
            </a:r>
            <a:r>
              <a:rPr lang="uk-UA" dirty="0"/>
              <a:t>– гумористична і сатирична поезія</a:t>
            </a:r>
          </a:p>
          <a:p>
            <a:r>
              <a:rPr lang="uk-UA" dirty="0"/>
              <a:t>Юрко Позаяк, Іван Малкович, Олександр </a:t>
            </a:r>
            <a:r>
              <a:rPr lang="uk-UA" dirty="0" err="1"/>
              <a:t>Ірванець</a:t>
            </a:r>
            <a:r>
              <a:rPr lang="uk-UA" dirty="0"/>
              <a:t>, Володимир Цибулько, Ігор Бондар-Терещенко</a:t>
            </a:r>
          </a:p>
          <a:p>
            <a:r>
              <a:rPr lang="uk-UA" b="1" dirty="0"/>
              <a:t>Інтимна лірика </a:t>
            </a:r>
            <a:endParaRPr lang="uk-UA" dirty="0"/>
          </a:p>
          <a:p>
            <a:r>
              <a:rPr lang="uk-UA" dirty="0"/>
              <a:t>Олег Романенко «Мій кіт за тобою скучив», Іван </a:t>
            </a:r>
            <a:r>
              <a:rPr lang="uk-UA" dirty="0" err="1"/>
              <a:t>Андрусяк</a:t>
            </a:r>
            <a:endParaRPr lang="uk-UA" dirty="0"/>
          </a:p>
          <a:p>
            <a:r>
              <a:rPr lang="uk-UA" b="1" dirty="0"/>
              <a:t>Зорова поезія </a:t>
            </a:r>
          </a:p>
          <a:p>
            <a:r>
              <a:rPr lang="uk-UA" dirty="0"/>
              <a:t>Микола Сорока, Мирослав Король, Віктор </a:t>
            </a:r>
            <a:r>
              <a:rPr lang="uk-UA" dirty="0" err="1"/>
              <a:t>Женченко</a:t>
            </a:r>
            <a:r>
              <a:rPr lang="uk-UA" dirty="0"/>
              <a:t>, Микола Холодний, Василь </a:t>
            </a:r>
            <a:r>
              <a:rPr lang="uk-UA" dirty="0" err="1"/>
              <a:t>Трубай</a:t>
            </a:r>
            <a:endParaRPr lang="uk-UA" dirty="0"/>
          </a:p>
          <a:p>
            <a:r>
              <a:rPr lang="uk-UA" b="1" dirty="0"/>
              <a:t>Неоавангардизм </a:t>
            </a:r>
          </a:p>
          <a:p>
            <a:r>
              <a:rPr lang="uk-UA" dirty="0"/>
              <a:t>Олег </a:t>
            </a:r>
            <a:r>
              <a:rPr lang="uk-UA" dirty="0" err="1"/>
              <a:t>Коцарев</a:t>
            </a:r>
            <a:r>
              <a:rPr lang="uk-UA" dirty="0"/>
              <a:t>, Вано </a:t>
            </a:r>
            <a:r>
              <a:rPr lang="uk-UA" dirty="0" err="1"/>
              <a:t>Крюґер</a:t>
            </a:r>
            <a:endParaRPr lang="uk-UA" dirty="0"/>
          </a:p>
          <a:p>
            <a:endParaRPr lang="uk-UA" dirty="0"/>
          </a:p>
          <a:p>
            <a:endParaRPr lang="cs-CZ" dirty="0"/>
          </a:p>
        </p:txBody>
      </p:sp>
    </p:spTree>
    <p:extLst>
      <p:ext uri="{BB962C8B-B14F-4D97-AF65-F5344CB8AC3E}">
        <p14:creationId xmlns:p14="http://schemas.microsoft.com/office/powerpoint/2010/main" val="20773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3C0949-426D-8C40-AAD8-A13C4F19BF2C}"/>
              </a:ext>
            </a:extLst>
          </p:cNvPr>
          <p:cNvSpPr>
            <a:spLocks noGrp="1"/>
          </p:cNvSpPr>
          <p:nvPr>
            <p:ph type="title"/>
          </p:nvPr>
        </p:nvSpPr>
        <p:spPr>
          <a:xfrm>
            <a:off x="838200" y="0"/>
            <a:ext cx="10515600" cy="1107583"/>
          </a:xfrm>
        </p:spPr>
        <p:txBody>
          <a:bodyPr/>
          <a:lstStyle/>
          <a:p>
            <a:pPr algn="ctr"/>
            <a:r>
              <a:rPr lang="uk-UA" dirty="0"/>
              <a:t>Сучасне літературознавство і критика </a:t>
            </a:r>
            <a:endParaRPr lang="cs-CZ" dirty="0"/>
          </a:p>
        </p:txBody>
      </p:sp>
      <p:sp>
        <p:nvSpPr>
          <p:cNvPr id="3" name="Zástupný obsah 2">
            <a:extLst>
              <a:ext uri="{FF2B5EF4-FFF2-40B4-BE49-F238E27FC236}">
                <a16:creationId xmlns:a16="http://schemas.microsoft.com/office/drawing/2014/main" id="{D64C5A48-2831-8241-85A1-F6C313143AD6}"/>
              </a:ext>
            </a:extLst>
          </p:cNvPr>
          <p:cNvSpPr>
            <a:spLocks noGrp="1"/>
          </p:cNvSpPr>
          <p:nvPr>
            <p:ph idx="1"/>
          </p:nvPr>
        </p:nvSpPr>
        <p:spPr>
          <a:xfrm>
            <a:off x="401391" y="978792"/>
            <a:ext cx="11389217" cy="5879207"/>
          </a:xfrm>
        </p:spPr>
        <p:txBody>
          <a:bodyPr>
            <a:normAutofit fontScale="92500" lnSpcReduction="20000"/>
          </a:bodyPr>
          <a:lstStyle/>
          <a:p>
            <a:pPr algn="just"/>
            <a:r>
              <a:rPr lang="uk-UA" dirty="0">
                <a:latin typeface="Times New Roman" panose="02020603050405020304" pitchFamily="18" charset="0"/>
                <a:cs typeface="Times New Roman" panose="02020603050405020304" pitchFamily="18" charset="0"/>
              </a:rPr>
              <a:t>Інтенсивна розбудова українського літературознавства на межі XX і XXI століть стимулювалася розширеною мережею органів друку, на сторінках яких з’являлися як проблемні статті досвідчених авторів, так і перші спроби пера молодих науковців. Ця мережа, в основі </a:t>
            </a:r>
            <a:r>
              <a:rPr lang="uk-UA" dirty="0" err="1">
                <a:latin typeface="Times New Roman" panose="02020603050405020304" pitchFamily="18" charset="0"/>
                <a:cs typeface="Times New Roman" panose="02020603050405020304" pitchFamily="18" charset="0"/>
              </a:rPr>
              <a:t>якоі</a:t>
            </a:r>
            <a:r>
              <a:rPr lang="uk-UA" dirty="0">
                <a:latin typeface="Times New Roman" panose="02020603050405020304" pitchFamily="18" charset="0"/>
                <a:cs typeface="Times New Roman" panose="02020603050405020304" pitchFamily="18" charset="0"/>
              </a:rPr>
              <a:t>̈ зберігаються давні літературно-мистецькі журнали і часопис «СІЧ», доповнилася переведеним із США журналом «Сучасність», новоствореними часописами «</a:t>
            </a:r>
            <a:r>
              <a:rPr lang="uk-UA" dirty="0" err="1">
                <a:latin typeface="Times New Roman" panose="02020603050405020304" pitchFamily="18" charset="0"/>
                <a:cs typeface="Times New Roman" panose="02020603050405020304" pitchFamily="18" charset="0"/>
              </a:rPr>
              <a:t>Світо</a:t>
            </a:r>
            <a:r>
              <a:rPr lang="uk-UA" dirty="0">
                <a:latin typeface="Times New Roman" panose="02020603050405020304" pitchFamily="18" charset="0"/>
                <a:cs typeface="Times New Roman" panose="02020603050405020304" pitchFamily="18" charset="0"/>
              </a:rPr>
              <a:t>-вид», «Кур’єр </a:t>
            </a:r>
            <a:r>
              <a:rPr lang="uk-UA" dirty="0" err="1">
                <a:latin typeface="Times New Roman" panose="02020603050405020304" pitchFamily="18" charset="0"/>
                <a:cs typeface="Times New Roman" panose="02020603050405020304" pitchFamily="18" charset="0"/>
              </a:rPr>
              <a:t>Кривбасу</a:t>
            </a:r>
            <a:r>
              <a:rPr lang="uk-UA" dirty="0">
                <a:latin typeface="Times New Roman" panose="02020603050405020304" pitchFamily="18" charset="0"/>
                <a:cs typeface="Times New Roman" panose="02020603050405020304" pitchFamily="18" charset="0"/>
              </a:rPr>
              <a:t>», «Критика», «</a:t>
            </a:r>
            <a:r>
              <a:rPr lang="uk-UA" dirty="0" err="1">
                <a:latin typeface="Times New Roman" panose="02020603050405020304" pitchFamily="18" charset="0"/>
                <a:cs typeface="Times New Roman" panose="02020603050405020304" pitchFamily="18" charset="0"/>
              </a:rPr>
              <a:t>Українські</a:t>
            </a:r>
            <a:r>
              <a:rPr lang="uk-UA" dirty="0">
                <a:latin typeface="Times New Roman" panose="02020603050405020304" pitchFamily="18" charset="0"/>
                <a:cs typeface="Times New Roman" panose="02020603050405020304" pitchFamily="18" charset="0"/>
              </a:rPr>
              <a:t> проблеми» і відновленими численними «Вісниками», «Науковими записками», які періодично видають усі навчальні заклади. Як фахові видання, зареєстровані ВАК </a:t>
            </a:r>
            <a:r>
              <a:rPr lang="uk-UA" dirty="0" err="1">
                <a:latin typeface="Times New Roman" panose="02020603050405020304" pitchFamily="18" charset="0"/>
                <a:cs typeface="Times New Roman" panose="02020603050405020304" pitchFamily="18" charset="0"/>
              </a:rPr>
              <a:t>України</a:t>
            </a:r>
            <a:r>
              <a:rPr lang="uk-UA" dirty="0">
                <a:latin typeface="Times New Roman" panose="02020603050405020304" pitchFamily="18" charset="0"/>
                <a:cs typeface="Times New Roman" panose="02020603050405020304" pitchFamily="18" charset="0"/>
              </a:rPr>
              <a:t>, вони мають кваліфіковані </a:t>
            </a:r>
            <a:r>
              <a:rPr lang="uk-UA" dirty="0" err="1">
                <a:latin typeface="Times New Roman" panose="02020603050405020304" pitchFamily="18" charset="0"/>
                <a:cs typeface="Times New Roman" panose="02020603050405020304" pitchFamily="18" charset="0"/>
              </a:rPr>
              <a:t>редколегіі</a:t>
            </a:r>
            <a:r>
              <a:rPr lang="uk-UA" dirty="0">
                <a:latin typeface="Times New Roman" panose="02020603050405020304" pitchFamily="18" charset="0"/>
                <a:cs typeface="Times New Roman" panose="02020603050405020304" pitchFamily="18" charset="0"/>
              </a:rPr>
              <a:t>̈ і при вимогливому відборі матеріалів можуть створити </a:t>
            </a:r>
            <a:r>
              <a:rPr lang="uk-UA" dirty="0" err="1">
                <a:latin typeface="Times New Roman" panose="02020603050405020304" pitchFamily="18" charset="0"/>
                <a:cs typeface="Times New Roman" panose="02020603050405020304" pitchFamily="18" charset="0"/>
              </a:rPr>
              <a:t>тои</a:t>
            </a:r>
            <a:r>
              <a:rPr lang="uk-UA" dirty="0">
                <a:latin typeface="Times New Roman" panose="02020603050405020304" pitchFamily="18" charset="0"/>
                <a:cs typeface="Times New Roman" panose="02020603050405020304" pitchFamily="18" charset="0"/>
              </a:rPr>
              <a:t>̆ простір, на якому літературознавча думка апробується і збагачується. </a:t>
            </a:r>
          </a:p>
          <a:p>
            <a:pPr algn="just"/>
            <a:r>
              <a:rPr lang="ru-RU" dirty="0">
                <a:latin typeface="Times New Roman" panose="02020603050405020304" pitchFamily="18" charset="0"/>
                <a:cs typeface="Times New Roman" panose="02020603050405020304" pitchFamily="18" charset="0"/>
              </a:rPr>
              <a:t>Перспективною </a:t>
            </a:r>
            <a:r>
              <a:rPr lang="ru-RU" dirty="0" err="1">
                <a:latin typeface="Times New Roman" panose="02020603050405020304" pitchFamily="18" charset="0"/>
                <a:cs typeface="Times New Roman" panose="02020603050405020304" pitchFamily="18" charset="0"/>
              </a:rPr>
              <a:t>тенденцією</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сучасному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українському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літературознавстві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зближення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культурологією</a:t>
            </a:r>
            <a:r>
              <a:rPr lang="ru-RU" dirty="0">
                <a:latin typeface="Times New Roman" panose="02020603050405020304" pitchFamily="18" charset="0"/>
                <a:cs typeface="Times New Roman" panose="02020603050405020304" pitchFamily="18" charset="0"/>
              </a:rPr>
              <a:t>, яка </a:t>
            </a:r>
            <a:r>
              <a:rPr lang="ru-RU" dirty="0" err="1">
                <a:latin typeface="Times New Roman" panose="02020603050405020304" pitchFamily="18" charset="0"/>
                <a:cs typeface="Times New Roman" panose="02020603050405020304" pitchFamily="18" charset="0"/>
              </a:rPr>
              <a:t>тепер</a:t>
            </a:r>
            <a:r>
              <a:rPr lang="ru-RU" dirty="0">
                <a:latin typeface="Times New Roman" panose="02020603050405020304" pitchFamily="18" charset="0"/>
                <a:cs typeface="Times New Roman" panose="02020603050405020304" pitchFamily="18" charset="0"/>
              </a:rPr>
              <a:t> почала </a:t>
            </a:r>
            <a:r>
              <a:rPr lang="ru-RU" dirty="0" err="1">
                <a:latin typeface="Times New Roman" panose="02020603050405020304" pitchFamily="18" charset="0"/>
                <a:cs typeface="Times New Roman" panose="02020603050405020304" pitchFamily="18" charset="0"/>
              </a:rPr>
              <a:t>бурхливо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розвиватися</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свідчать</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лише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збірників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конференціи</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передусім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праці</a:t>
            </a:r>
            <a:r>
              <a:rPr lang="ru-RU" dirty="0">
                <a:latin typeface="Times New Roman" panose="02020603050405020304" pitchFamily="18" charset="0"/>
                <a:cs typeface="Times New Roman" panose="02020603050405020304" pitchFamily="18" charset="0"/>
              </a:rPr>
              <a:t> С. </a:t>
            </a:r>
            <a:r>
              <a:rPr lang="ru-RU" dirty="0" err="1">
                <a:latin typeface="Times New Roman" panose="02020603050405020304" pitchFamily="18" charset="0"/>
                <a:cs typeface="Times New Roman" panose="02020603050405020304" pitchFamily="18" charset="0"/>
              </a:rPr>
              <a:t>Павличко</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Гундоровоі</a:t>
            </a:r>
            <a:r>
              <a:rPr lang="ru-RU" dirty="0">
                <a:latin typeface="Times New Roman" panose="02020603050405020304" pitchFamily="18" charset="0"/>
                <a:cs typeface="Times New Roman" panose="02020603050405020304" pitchFamily="18" charset="0"/>
              </a:rPr>
              <a:t>̈, О. </a:t>
            </a:r>
            <a:r>
              <a:rPr lang="ru-RU" dirty="0" err="1">
                <a:latin typeface="Times New Roman" panose="02020603050405020304" pitchFamily="18" charset="0"/>
                <a:cs typeface="Times New Roman" panose="02020603050405020304" pitchFamily="18" charset="0"/>
              </a:rPr>
              <a:t>Пахльовськоі</a:t>
            </a:r>
            <a:r>
              <a:rPr lang="ru-RU" dirty="0">
                <a:latin typeface="Times New Roman" panose="02020603050405020304" pitchFamily="18" charset="0"/>
                <a:cs typeface="Times New Roman" panose="02020603050405020304" pitchFamily="18" charset="0"/>
              </a:rPr>
              <a:t>̈, О. Забужко, В. </a:t>
            </a:r>
            <a:r>
              <a:rPr lang="ru-RU" dirty="0" err="1">
                <a:latin typeface="Times New Roman" panose="02020603050405020304" pitchFamily="18" charset="0"/>
                <a:cs typeface="Times New Roman" panose="02020603050405020304" pitchFamily="18" charset="0"/>
              </a:rPr>
              <a:t>Агеєвоі</a:t>
            </a:r>
            <a:r>
              <a:rPr lang="ru-RU" dirty="0">
                <a:latin typeface="Times New Roman" panose="02020603050405020304" pitchFamily="18" charset="0"/>
                <a:cs typeface="Times New Roman" panose="02020603050405020304" pitchFamily="18" charset="0"/>
              </a:rPr>
              <a:t>̈, С. </a:t>
            </a:r>
            <a:r>
              <a:rPr lang="ru-RU" dirty="0" err="1">
                <a:latin typeface="Times New Roman" panose="02020603050405020304" pitchFamily="18" charset="0"/>
                <a:cs typeface="Times New Roman" panose="02020603050405020304" pitchFamily="18" charset="0"/>
              </a:rPr>
              <a:t>Квіта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Саме</a:t>
            </a:r>
            <a:r>
              <a:rPr lang="ru-RU" dirty="0">
                <a:latin typeface="Times New Roman" panose="02020603050405020304" pitchFamily="18" charset="0"/>
                <a:cs typeface="Times New Roman" panose="02020603050405020304" pitchFamily="18" charset="0"/>
              </a:rPr>
              <a:t> на таких гранях </a:t>
            </a:r>
            <a:r>
              <a:rPr lang="ru-RU" dirty="0" err="1">
                <a:latin typeface="Times New Roman" panose="02020603050405020304" pitchFamily="18" charset="0"/>
                <a:cs typeface="Times New Roman" panose="02020603050405020304" pitchFamily="18" charset="0"/>
              </a:rPr>
              <a:t>воліють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поети-літерагурознавці</a:t>
            </a:r>
            <a:r>
              <a:rPr lang="ru-RU" dirty="0">
                <a:latin typeface="Times New Roman" panose="02020603050405020304" pitchFamily="18" charset="0"/>
                <a:cs typeface="Times New Roman" panose="02020603050405020304" pitchFamily="18" charset="0"/>
              </a:rPr>
              <a:t> Ю. </a:t>
            </a:r>
            <a:r>
              <a:rPr lang="ru-RU" dirty="0" err="1">
                <a:latin typeface="Times New Roman" panose="02020603050405020304" pitchFamily="18" charset="0"/>
                <a:cs typeface="Times New Roman" panose="02020603050405020304" pitchFamily="18" charset="0"/>
              </a:rPr>
              <a:t>Андрухович</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Неборак</a:t>
            </a:r>
            <a:r>
              <a:rPr lang="ru-RU" dirty="0">
                <a:latin typeface="Times New Roman" panose="02020603050405020304" pitchFamily="18" charset="0"/>
                <a:cs typeface="Times New Roman" panose="02020603050405020304" pitchFamily="18" charset="0"/>
              </a:rPr>
              <a:t>, І. Андрусяк, С. </a:t>
            </a:r>
            <a:r>
              <a:rPr lang="ru-RU" dirty="0" err="1">
                <a:latin typeface="Times New Roman" panose="02020603050405020304" pitchFamily="18" charset="0"/>
                <a:cs typeface="Times New Roman" panose="02020603050405020304" pitchFamily="18" charset="0"/>
              </a:rPr>
              <a:t>Процюк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Зрештою</a:t>
            </a:r>
            <a:r>
              <a:rPr lang="ru-RU" dirty="0">
                <a:latin typeface="Times New Roman" panose="02020603050405020304" pitchFamily="18" charset="0"/>
                <a:cs typeface="Times New Roman" panose="02020603050405020304" pitchFamily="18" charset="0"/>
              </a:rPr>
              <a:t>, вони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перед собою </a:t>
            </a:r>
            <a:r>
              <a:rPr lang="ru-RU" dirty="0" err="1">
                <a:latin typeface="Times New Roman" panose="02020603050405020304" pitchFamily="18" charset="0"/>
                <a:cs typeface="Times New Roman" panose="02020603050405020304" pitchFamily="18" charset="0"/>
              </a:rPr>
              <a:t>відповідну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традицію</a:t>
            </a:r>
            <a:r>
              <a:rPr lang="ru-RU" dirty="0">
                <a:latin typeface="Times New Roman" panose="02020603050405020304" pitchFamily="18" charset="0"/>
                <a:cs typeface="Times New Roman" panose="02020603050405020304" pitchFamily="18" charset="0"/>
              </a:rPr>
              <a:t>, яку </a:t>
            </a:r>
            <a:r>
              <a:rPr lang="ru-RU" dirty="0" err="1">
                <a:latin typeface="Times New Roman" panose="02020603050405020304" pitchFamily="18" charset="0"/>
                <a:cs typeface="Times New Roman" panose="02020603050405020304" pitchFamily="18" charset="0"/>
              </a:rPr>
              <a:t>по-своєму</a:t>
            </a:r>
            <a:r>
              <a:rPr lang="ru-RU" dirty="0">
                <a:latin typeface="Times New Roman" panose="02020603050405020304" pitchFamily="18" charset="0"/>
                <a:cs typeface="Times New Roman" panose="02020603050405020304" pitchFamily="18" charset="0"/>
              </a:rPr>
              <a:t> творили в </a:t>
            </a:r>
            <a:r>
              <a:rPr lang="cs-CZ" dirty="0">
                <a:latin typeface="Times New Roman" panose="02020603050405020304" pitchFamily="18" charset="0"/>
                <a:cs typeface="Times New Roman" panose="02020603050405020304" pitchFamily="18" charset="0"/>
              </a:rPr>
              <a:t>XX </a:t>
            </a:r>
            <a:r>
              <a:rPr lang="ru-RU" dirty="0" err="1">
                <a:latin typeface="Times New Roman" panose="02020603050405020304" pitchFamily="18" charset="0"/>
                <a:cs typeface="Times New Roman" panose="02020603050405020304" pitchFamily="18" charset="0"/>
              </a:rPr>
              <a:t>столітті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Михайло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Рудницькии</a:t>
            </a:r>
            <a:r>
              <a:rPr lang="ru-RU" dirty="0">
                <a:latin typeface="Times New Roman" panose="02020603050405020304" pitchFamily="18" charset="0"/>
                <a:cs typeface="Times New Roman" panose="02020603050405020304" pitchFamily="18" charset="0"/>
              </a:rPr>
              <a:t>̆, Богдан-</a:t>
            </a:r>
            <a:r>
              <a:rPr lang="ru-RU" dirty="0" err="1">
                <a:latin typeface="Times New Roman" panose="02020603050405020304" pitchFamily="18" charset="0"/>
                <a:cs typeface="Times New Roman" panose="02020603050405020304" pitchFamily="18" charset="0"/>
              </a:rPr>
              <a:t>Ігор</a:t>
            </a:r>
            <a:r>
              <a:rPr lang="ru-RU" dirty="0">
                <a:latin typeface="Times New Roman" panose="02020603050405020304" pitchFamily="18" charset="0"/>
                <a:cs typeface="Times New Roman" panose="02020603050405020304" pitchFamily="18" charset="0"/>
              </a:rPr>
              <a:t> Антонич, Богдан </a:t>
            </a:r>
            <a:r>
              <a:rPr lang="ru-RU" dirty="0" err="1">
                <a:latin typeface="Times New Roman" panose="02020603050405020304" pitchFamily="18" charset="0"/>
                <a:cs typeface="Times New Roman" panose="02020603050405020304" pitchFamily="18" charset="0"/>
              </a:rPr>
              <a:t>Рубчак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Юріи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Шевельов</a:t>
            </a:r>
            <a:r>
              <a:rPr lang="ru-RU" dirty="0">
                <a:latin typeface="Times New Roman" panose="02020603050405020304" pitchFamily="18" charset="0"/>
                <a:cs typeface="Times New Roman" panose="02020603050405020304" pitchFamily="18" charset="0"/>
              </a:rPr>
              <a:t>. </a:t>
            </a:r>
          </a:p>
          <a:p>
            <a:pPr algn="just"/>
            <a:endParaRPr lang="ru-RU" dirty="0"/>
          </a:p>
          <a:p>
            <a:pPr marL="0" indent="0" algn="just">
              <a:buNone/>
            </a:pPr>
            <a:endParaRPr lang="ru-RU" dirty="0"/>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endParaRPr lang="uk-UA" dirty="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601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029F77-8E5F-504D-A704-D57AFC6999E5}"/>
              </a:ext>
            </a:extLst>
          </p:cNvPr>
          <p:cNvSpPr>
            <a:spLocks noGrp="1"/>
          </p:cNvSpPr>
          <p:nvPr>
            <p:ph type="title"/>
          </p:nvPr>
        </p:nvSpPr>
        <p:spPr>
          <a:xfrm>
            <a:off x="839788" y="668338"/>
            <a:ext cx="10515600" cy="941522"/>
          </a:xfrm>
        </p:spPr>
        <p:txBody>
          <a:bodyPr>
            <a:normAutofit fontScale="90000"/>
          </a:bodyPr>
          <a:lstStyle/>
          <a:p>
            <a:pPr algn="ctr"/>
            <a:r>
              <a:rPr lang="uk-UA" b="1" i="1" dirty="0"/>
              <a:t>Переклади з української мови чеською мовою починаючи з</a:t>
            </a:r>
            <a:r>
              <a:rPr lang="en-US" b="1" i="1" dirty="0"/>
              <a:t> 199</a:t>
            </a:r>
            <a:r>
              <a:rPr lang="uk-UA" b="1" i="1" dirty="0"/>
              <a:t>0</a:t>
            </a:r>
            <a:r>
              <a:rPr lang="en-US" b="1" i="1" dirty="0"/>
              <a:t> </a:t>
            </a:r>
            <a:r>
              <a:rPr lang="uk-UA" b="1" i="1" dirty="0"/>
              <a:t>року</a:t>
            </a:r>
            <a:br>
              <a:rPr lang="uk-UA" dirty="0"/>
            </a:br>
            <a:endParaRPr lang="cs-CZ" dirty="0"/>
          </a:p>
        </p:txBody>
      </p:sp>
      <p:sp>
        <p:nvSpPr>
          <p:cNvPr id="6" name="Zástupný obsah 5">
            <a:extLst>
              <a:ext uri="{FF2B5EF4-FFF2-40B4-BE49-F238E27FC236}">
                <a16:creationId xmlns:a16="http://schemas.microsoft.com/office/drawing/2014/main" id="{86A4E3BA-23CB-6548-9B66-10B58C4083C4}"/>
              </a:ext>
            </a:extLst>
          </p:cNvPr>
          <p:cNvSpPr>
            <a:spLocks noGrp="1"/>
          </p:cNvSpPr>
          <p:nvPr>
            <p:ph sz="quarter" idx="4"/>
          </p:nvPr>
        </p:nvSpPr>
        <p:spPr>
          <a:xfrm>
            <a:off x="839788" y="1609860"/>
            <a:ext cx="10609530" cy="5248140"/>
          </a:xfrm>
        </p:spPr>
        <p:txBody>
          <a:bodyPr>
            <a:normAutofit fontScale="85000" lnSpcReduction="20000"/>
          </a:bodyPr>
          <a:lstStyle/>
          <a:p>
            <a:pPr algn="just"/>
            <a:r>
              <a:rPr lang="uk-UA" dirty="0">
                <a:latin typeface="Times New Roman" panose="02020603050405020304" pitchFamily="18" charset="0"/>
                <a:cs typeface="Times New Roman" panose="02020603050405020304" pitchFamily="18" charset="0"/>
              </a:rPr>
              <a:t>У 1990 р. була перекладена з української і видана </a:t>
            </a:r>
            <a:r>
              <a:rPr lang="uk-UA" i="1" dirty="0">
                <a:latin typeface="Times New Roman" panose="02020603050405020304" pitchFamily="18" charset="0"/>
                <a:cs typeface="Times New Roman" panose="02020603050405020304" pitchFamily="18" charset="0"/>
              </a:rPr>
              <a:t>Марія з полином у кінці століття</a:t>
            </a:r>
            <a:r>
              <a:rPr lang="uk-UA" dirty="0">
                <a:latin typeface="Times New Roman" panose="02020603050405020304" pitchFamily="18" charset="0"/>
                <a:cs typeface="Times New Roman" panose="02020603050405020304" pitchFamily="18" charset="0"/>
              </a:rPr>
              <a:t> Володимира Яворівського (</a:t>
            </a:r>
            <a:r>
              <a:rPr lang="en-US" i="1" dirty="0">
                <a:latin typeface="Times New Roman" panose="02020603050405020304" pitchFamily="18" charset="0"/>
                <a:cs typeface="Times New Roman" panose="02020603050405020304" pitchFamily="18" charset="0"/>
              </a:rPr>
              <a:t>Marie z</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Č</a:t>
            </a:r>
            <a:r>
              <a:rPr lang="en-US" i="1" dirty="0" err="1">
                <a:latin typeface="Times New Roman" panose="02020603050405020304" pitchFamily="18" charset="0"/>
                <a:cs typeface="Times New Roman" panose="02020603050405020304" pitchFamily="18" charset="0"/>
              </a:rPr>
              <a:t>ernobylu</a:t>
            </a:r>
            <a:r>
              <a:rPr lang="uk-UA" dirty="0">
                <a:latin typeface="Times New Roman" panose="02020603050405020304" pitchFamily="18" charset="0"/>
                <a:cs typeface="Times New Roman" panose="02020603050405020304" pitchFamily="18" charset="0"/>
              </a:rPr>
              <a:t>,</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Прага, 1990). За винятком тонкої брошурки ідей Григорія Сковороди </a:t>
            </a:r>
            <a:r>
              <a:rPr lang="uk-UA" i="1" dirty="0">
                <a:latin typeface="Times New Roman" panose="02020603050405020304" pitchFamily="18" charset="0"/>
                <a:cs typeface="Times New Roman" panose="02020603050405020304" pitchFamily="18" charset="0"/>
              </a:rPr>
              <a:t>Григорій Сковорода, вчитель життя </a:t>
            </a:r>
            <a:r>
              <a:rPr lang="uk-UA"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Hryhorij</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Skovoroda</a:t>
            </a:r>
            <a:r>
              <a:rPr lang="uk-UA"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a:t>
            </a:r>
            <a:r>
              <a:rPr lang="uk-UA" i="1" dirty="0" err="1">
                <a:latin typeface="Times New Roman" panose="02020603050405020304" pitchFamily="18" charset="0"/>
                <a:cs typeface="Times New Roman" panose="02020603050405020304" pitchFamily="18" charset="0"/>
              </a:rPr>
              <a:t>č</a:t>
            </a:r>
            <a:r>
              <a:rPr lang="en-US" i="1" dirty="0" err="1">
                <a:latin typeface="Times New Roman" panose="02020603050405020304" pitchFamily="18" charset="0"/>
                <a:cs typeface="Times New Roman" panose="02020603050405020304" pitchFamily="18" charset="0"/>
              </a:rPr>
              <a:t>itel</a:t>
            </a:r>
            <a:r>
              <a:rPr lang="uk-UA" i="1" dirty="0">
                <a:latin typeface="Times New Roman" panose="02020603050405020304" pitchFamily="18" charset="0"/>
                <a:cs typeface="Times New Roman" panose="02020603050405020304" pitchFamily="18" charset="0"/>
              </a:rPr>
              <a:t> </a:t>
            </a:r>
            <a:r>
              <a:rPr lang="uk-UA" i="1" dirty="0" err="1">
                <a:latin typeface="Times New Roman" panose="02020603050405020304" pitchFamily="18" charset="0"/>
                <a:cs typeface="Times New Roman" panose="02020603050405020304" pitchFamily="18" charset="0"/>
              </a:rPr>
              <a:t>ž</a:t>
            </a:r>
            <a:r>
              <a:rPr lang="en-US" i="1" dirty="0" err="1">
                <a:latin typeface="Times New Roman" panose="02020603050405020304" pitchFamily="18" charset="0"/>
                <a:cs typeface="Times New Roman" panose="02020603050405020304" pitchFamily="18" charset="0"/>
              </a:rPr>
              <a:t>ivota</a:t>
            </a:r>
            <a:r>
              <a:rPr lang="uk-UA" dirty="0">
                <a:latin typeface="Times New Roman" panose="02020603050405020304" pitchFamily="18" charset="0"/>
                <a:cs typeface="Times New Roman" panose="02020603050405020304" pitchFamily="18" charset="0"/>
              </a:rPr>
              <a:t>, Прага, 1994), наступний літературний переклад з української сучасної літератури вийшов друком 2001 р. – це були </a:t>
            </a:r>
            <a:r>
              <a:rPr lang="uk-UA" i="1" dirty="0">
                <a:latin typeface="Times New Roman" panose="02020603050405020304" pitchFamily="18" charset="0"/>
                <a:cs typeface="Times New Roman" panose="02020603050405020304" pitchFamily="18" charset="0"/>
              </a:rPr>
              <a:t>Польові дослідження з українського сексу</a:t>
            </a:r>
            <a:r>
              <a:rPr lang="uk-UA" dirty="0">
                <a:latin typeface="Times New Roman" panose="02020603050405020304" pitchFamily="18" charset="0"/>
                <a:cs typeface="Times New Roman" panose="02020603050405020304" pitchFamily="18" charset="0"/>
              </a:rPr>
              <a:t> Оксани Забужко (</a:t>
            </a:r>
            <a:r>
              <a:rPr lang="en-US" i="1" dirty="0" err="1">
                <a:latin typeface="Times New Roman" panose="02020603050405020304" pitchFamily="18" charset="0"/>
                <a:cs typeface="Times New Roman" panose="02020603050405020304" pitchFamily="18" charset="0"/>
              </a:rPr>
              <a:t>Poln</a:t>
            </a:r>
            <a:r>
              <a:rPr lang="uk-UA" i="1" dirty="0">
                <a:latin typeface="Times New Roman" panose="02020603050405020304" pitchFamily="18" charset="0"/>
                <a:cs typeface="Times New Roman" panose="02020603050405020304" pitchFamily="18" charset="0"/>
              </a:rPr>
              <a:t>í </a:t>
            </a:r>
            <a:r>
              <a:rPr lang="en-US" i="1" dirty="0">
                <a:latin typeface="Times New Roman" panose="02020603050405020304" pitchFamily="18" charset="0"/>
                <a:cs typeface="Times New Roman" panose="02020603050405020304" pitchFamily="18" charset="0"/>
              </a:rPr>
              <a:t>v</a:t>
            </a:r>
            <a:r>
              <a:rPr lang="uk-UA" i="1" dirty="0" err="1">
                <a:latin typeface="Times New Roman" panose="02020603050405020304" pitchFamily="18" charset="0"/>
                <a:cs typeface="Times New Roman" panose="02020603050405020304" pitchFamily="18" charset="0"/>
              </a:rPr>
              <a:t>ý</a:t>
            </a:r>
            <a:r>
              <a:rPr lang="en-US" i="1" dirty="0" err="1">
                <a:latin typeface="Times New Roman" panose="02020603050405020304" pitchFamily="18" charset="0"/>
                <a:cs typeface="Times New Roman" panose="02020603050405020304" pitchFamily="18" charset="0"/>
              </a:rPr>
              <a:t>zkum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ukrajinsk</a:t>
            </a:r>
            <a:r>
              <a:rPr lang="uk-UA" i="1" dirty="0">
                <a:latin typeface="Times New Roman" panose="02020603050405020304" pitchFamily="18" charset="0"/>
                <a:cs typeface="Times New Roman" panose="02020603050405020304" pitchFamily="18" charset="0"/>
              </a:rPr>
              <a:t>é</a:t>
            </a:r>
            <a:r>
              <a:rPr lang="en-US" i="1" dirty="0">
                <a:latin typeface="Times New Roman" panose="02020603050405020304" pitchFamily="18" charset="0"/>
                <a:cs typeface="Times New Roman" panose="02020603050405020304" pitchFamily="18" charset="0"/>
              </a:rPr>
              <a:t>ho </a:t>
            </a:r>
            <a:r>
              <a:rPr lang="en-US" i="1" dirty="0" err="1">
                <a:latin typeface="Times New Roman" panose="02020603050405020304" pitchFamily="18" charset="0"/>
                <a:cs typeface="Times New Roman" panose="02020603050405020304" pitchFamily="18" charset="0"/>
              </a:rPr>
              <a:t>sexu</a:t>
            </a:r>
            <a:r>
              <a:rPr lang="uk-UA" dirty="0">
                <a:latin typeface="Times New Roman" panose="02020603050405020304" pitchFamily="18" charset="0"/>
                <a:cs typeface="Times New Roman" panose="02020603050405020304" pitchFamily="18" charset="0"/>
              </a:rPr>
              <a:t>, Прага, 2001). </a:t>
            </a:r>
          </a:p>
          <a:p>
            <a:pPr algn="just"/>
            <a:r>
              <a:rPr lang="uk-UA" dirty="0">
                <a:latin typeface="Times New Roman" panose="02020603050405020304" pitchFamily="18" charset="0"/>
                <a:cs typeface="Times New Roman" panose="02020603050405020304" pitchFamily="18" charset="0"/>
              </a:rPr>
              <a:t>З 2001р. по 2011 р., за одним винятком – Юрій Андрухович, </a:t>
            </a:r>
            <a:r>
              <a:rPr lang="uk-UA" i="1" dirty="0">
                <a:latin typeface="Times New Roman" panose="02020603050405020304" pitchFamily="18" charset="0"/>
                <a:cs typeface="Times New Roman" panose="02020603050405020304" pitchFamily="18" charset="0"/>
              </a:rPr>
              <a:t>Рекреації</a:t>
            </a:r>
            <a:r>
              <a:rPr lang="uk-UA"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Rekreace</a:t>
            </a:r>
            <a:r>
              <a:rPr lang="uk-UA" dirty="0">
                <a:latin typeface="Times New Roman" panose="02020603050405020304" pitchFamily="18" charset="0"/>
                <a:cs typeface="Times New Roman" panose="02020603050405020304" pitchFamily="18" charset="0"/>
              </a:rPr>
              <a:t>, переклад </a:t>
            </a:r>
            <a:r>
              <a:rPr lang="uk-UA" dirty="0" err="1">
                <a:latin typeface="Times New Roman" panose="02020603050405020304" pitchFamily="18" charset="0"/>
                <a:cs typeface="Times New Roman" panose="02020603050405020304" pitchFamily="18" charset="0"/>
              </a:rPr>
              <a:t>Томаш</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Вашут</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Оломоуць</a:t>
            </a:r>
            <a:r>
              <a:rPr lang="uk-UA" dirty="0">
                <a:latin typeface="Times New Roman" panose="02020603050405020304" pitchFamily="18" charset="0"/>
                <a:cs typeface="Times New Roman" panose="02020603050405020304" pitchFamily="18" charset="0"/>
              </a:rPr>
              <a:t>, 2006 – друкувались тільки переклади </a:t>
            </a:r>
            <a:r>
              <a:rPr lang="uk-UA" dirty="0" err="1">
                <a:latin typeface="Times New Roman" panose="02020603050405020304" pitchFamily="18" charset="0"/>
                <a:cs typeface="Times New Roman" panose="02020603050405020304" pitchFamily="18" charset="0"/>
              </a:rPr>
              <a:t>Ріти</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Кіндлерової</a:t>
            </a:r>
            <a:r>
              <a:rPr lang="uk-UA" dirty="0">
                <a:latin typeface="Times New Roman" panose="02020603050405020304" pitchFamily="18" charset="0"/>
                <a:cs typeface="Times New Roman" panose="02020603050405020304" pitchFamily="18" charset="0"/>
              </a:rPr>
              <a:t> (українські казки, легенди, антологія сучасного українського оповідання, твори О. Забужко, </a:t>
            </a:r>
            <a:r>
              <a:rPr lang="uk-UA" dirty="0" err="1">
                <a:latin typeface="Times New Roman" panose="02020603050405020304" pitchFamily="18" charset="0"/>
                <a:cs typeface="Times New Roman" panose="02020603050405020304" pitchFamily="18" charset="0"/>
              </a:rPr>
              <a:t>Ю</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Винничука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Н</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Сняданко</a:t>
            </a:r>
            <a:r>
              <a:rPr lang="uk-UA" dirty="0">
                <a:latin typeface="Times New Roman" panose="02020603050405020304" pitchFamily="18" charset="0"/>
                <a:cs typeface="Times New Roman" panose="02020603050405020304" pitchFamily="18" charset="0"/>
              </a:rPr>
              <a:t>). У 2011 р. вийшов переклад книги </a:t>
            </a:r>
            <a:r>
              <a:rPr lang="uk-UA" i="1" dirty="0">
                <a:latin typeface="Times New Roman" panose="02020603050405020304" pitchFamily="18" charset="0"/>
                <a:cs typeface="Times New Roman" panose="02020603050405020304" pitchFamily="18" charset="0"/>
              </a:rPr>
              <a:t>Біг-Мак</a:t>
            </a:r>
            <a:r>
              <a:rPr lang="uk-UA" dirty="0">
                <a:latin typeface="Times New Roman" panose="02020603050405020304" pitchFamily="18" charset="0"/>
                <a:cs typeface="Times New Roman" panose="02020603050405020304" pitchFamily="18" charset="0"/>
              </a:rPr>
              <a:t> С. Жадана (</a:t>
            </a:r>
            <a:r>
              <a:rPr lang="cs-CZ" i="1" dirty="0">
                <a:latin typeface="Times New Roman" panose="02020603050405020304" pitchFamily="18" charset="0"/>
                <a:cs typeface="Times New Roman" panose="02020603050405020304" pitchFamily="18" charset="0"/>
              </a:rPr>
              <a:t>Big Mac</a:t>
            </a:r>
            <a:r>
              <a:rPr lang="uk-UA" dirty="0">
                <a:latin typeface="Times New Roman" panose="02020603050405020304" pitchFamily="18" charset="0"/>
                <a:cs typeface="Times New Roman" panose="02020603050405020304" pitchFamily="18" charset="0"/>
              </a:rPr>
              <a:t>) двох молодих україністів </a:t>
            </a:r>
            <a:r>
              <a:rPr lang="uk-UA" dirty="0" err="1">
                <a:latin typeface="Times New Roman" panose="02020603050405020304" pitchFamily="18" charset="0"/>
                <a:cs typeface="Times New Roman" panose="02020603050405020304" pitchFamily="18" charset="0"/>
              </a:rPr>
              <a:t>Мірослава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Томека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Miroslav</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Tomek</a:t>
            </a:r>
            <a:r>
              <a:rPr lang="uk-UA" dirty="0">
                <a:latin typeface="Times New Roman" panose="02020603050405020304" pitchFamily="18" charset="0"/>
                <a:cs typeface="Times New Roman" panose="02020603050405020304" pitchFamily="18" charset="0"/>
              </a:rPr>
              <a:t>) та </a:t>
            </a:r>
            <a:r>
              <a:rPr lang="uk-UA" dirty="0" err="1">
                <a:latin typeface="Times New Roman" panose="02020603050405020304" pitchFamily="18" charset="0"/>
                <a:cs typeface="Times New Roman" panose="02020603050405020304" pitchFamily="18" charset="0"/>
              </a:rPr>
              <a:t>Алексея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Севрука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Alexej</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Sevruk</a:t>
            </a:r>
            <a:r>
              <a:rPr lang="uk-UA" dirty="0">
                <a:latin typeface="Times New Roman" panose="02020603050405020304" pitchFamily="18" charset="0"/>
                <a:cs typeface="Times New Roman" panose="02020603050405020304" pitchFamily="18" charset="0"/>
              </a:rPr>
              <a:t>), у 2012 р. – антологія українських оповідань і </a:t>
            </a:r>
            <a:r>
              <a:rPr lang="uk-UA" i="1" dirty="0">
                <a:latin typeface="Times New Roman" panose="02020603050405020304" pitchFamily="18" charset="0"/>
                <a:cs typeface="Times New Roman" panose="02020603050405020304" pitchFamily="18" charset="0"/>
              </a:rPr>
              <a:t>Непрості</a:t>
            </a:r>
            <a:r>
              <a:rPr lang="uk-UA"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a:t>
            </a:r>
            <a:r>
              <a:rPr lang="cs-CZ" i="1" dirty="0">
                <a:latin typeface="Times New Roman" panose="02020603050405020304" pitchFamily="18" charset="0"/>
                <a:cs typeface="Times New Roman" panose="02020603050405020304" pitchFamily="18" charset="0"/>
              </a:rPr>
              <a:t>Jinací</a:t>
            </a:r>
            <a:r>
              <a:rPr lang="cs-CZ"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Тарас</a:t>
            </a:r>
            <a:r>
              <a:rPr lang="cs-CZ" dirty="0">
                <a:latin typeface="Times New Roman" panose="02020603050405020304" pitchFamily="18" charset="0"/>
                <a:cs typeface="Times New Roman" panose="02020603050405020304" pitchFamily="18" charset="0"/>
              </a:rPr>
              <a:t>a</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Прохаськa</a:t>
            </a:r>
            <a:r>
              <a:rPr lang="uk-UA" dirty="0">
                <a:latin typeface="Times New Roman" panose="02020603050405020304" pitchFamily="18" charset="0"/>
                <a:cs typeface="Times New Roman" panose="02020603050405020304" pitchFamily="18" charset="0"/>
              </a:rPr>
              <a:t> – у перекладі </a:t>
            </a:r>
            <a:r>
              <a:rPr lang="uk-UA" dirty="0" err="1">
                <a:latin typeface="Times New Roman" panose="02020603050405020304" pitchFamily="18" charset="0"/>
                <a:cs typeface="Times New Roman" panose="02020603050405020304" pitchFamily="18" charset="0"/>
              </a:rPr>
              <a:t>Єкатерини</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Газукіної</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Jekaterina</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Gazukina</a:t>
            </a:r>
            <a:r>
              <a:rPr lang="uk-UA" dirty="0">
                <a:latin typeface="Times New Roman" panose="02020603050405020304" pitchFamily="18" charset="0"/>
                <a:cs typeface="Times New Roman" panose="02020603050405020304" pitchFamily="18" charset="0"/>
              </a:rPr>
              <a:t>) та </a:t>
            </a:r>
            <a:r>
              <a:rPr lang="uk-UA" dirty="0" err="1">
                <a:latin typeface="Times New Roman" panose="02020603050405020304" pitchFamily="18" charset="0"/>
                <a:cs typeface="Times New Roman" panose="02020603050405020304" pitchFamily="18" charset="0"/>
              </a:rPr>
              <a:t>Александри</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Стелібскої</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Alexandra</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Stelibská</a:t>
            </a:r>
            <a:r>
              <a:rPr lang="uk-UA" dirty="0">
                <a:latin typeface="Times New Roman" panose="02020603050405020304" pitchFamily="18" charset="0"/>
                <a:cs typeface="Times New Roman" panose="02020603050405020304" pitchFamily="18" charset="0"/>
              </a:rPr>
              <a:t>). Переклад </a:t>
            </a:r>
            <a:r>
              <a:rPr lang="uk-UA" i="1" dirty="0">
                <a:latin typeface="Times New Roman" panose="02020603050405020304" pitchFamily="18" charset="0"/>
                <a:cs typeface="Times New Roman" panose="02020603050405020304" pitchFamily="18" charset="0"/>
              </a:rPr>
              <a:t>Музею покинутих секретів</a:t>
            </a:r>
            <a:r>
              <a:rPr lang="uk-UA" dirty="0">
                <a:latin typeface="Times New Roman" panose="02020603050405020304" pitchFamily="18" charset="0"/>
                <a:cs typeface="Times New Roman" panose="02020603050405020304" pitchFamily="18" charset="0"/>
              </a:rPr>
              <a:t> О. Забужко (</a:t>
            </a:r>
            <a:r>
              <a:rPr lang="cs-CZ" i="1" dirty="0">
                <a:latin typeface="Times New Roman" panose="02020603050405020304" pitchFamily="18" charset="0"/>
                <a:cs typeface="Times New Roman" panose="02020603050405020304" pitchFamily="18" charset="0"/>
              </a:rPr>
              <a:t>Muzeum opuštěných tajemství</a:t>
            </a:r>
            <a:r>
              <a:rPr lang="cs-CZ" dirty="0">
                <a:latin typeface="Times New Roman" panose="02020603050405020304" pitchFamily="18" charset="0"/>
                <a:cs typeface="Times New Roman" panose="02020603050405020304" pitchFamily="18" charset="0"/>
              </a:rPr>
              <a:t>, Zlín, 2013</a:t>
            </a:r>
            <a:r>
              <a:rPr lang="uk-UA" dirty="0">
                <a:latin typeface="Times New Roman" panose="02020603050405020304" pitchFamily="18" charset="0"/>
                <a:cs typeface="Times New Roman" panose="02020603050405020304" pitchFamily="18" charset="0"/>
              </a:rPr>
              <a:t>), яка восени 2012 р. була гостем Празького літературного будинку авторів німецької мови як перша ненімецькомовна гостя. </a:t>
            </a:r>
          </a:p>
        </p:txBody>
      </p:sp>
    </p:spTree>
    <p:extLst>
      <p:ext uri="{BB962C8B-B14F-4D97-AF65-F5344CB8AC3E}">
        <p14:creationId xmlns:p14="http://schemas.microsoft.com/office/powerpoint/2010/main" val="573084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73941-BE18-C045-8417-9D289B2A87BC}"/>
              </a:ext>
            </a:extLst>
          </p:cNvPr>
          <p:cNvSpPr>
            <a:spLocks noGrp="1"/>
          </p:cNvSpPr>
          <p:nvPr>
            <p:ph type="title"/>
          </p:nvPr>
        </p:nvSpPr>
        <p:spPr>
          <a:xfrm>
            <a:off x="839788" y="365126"/>
            <a:ext cx="10515600" cy="922762"/>
          </a:xfrm>
        </p:spPr>
        <p:txBody>
          <a:bodyPr/>
          <a:lstStyle/>
          <a:p>
            <a:pPr algn="ctr"/>
            <a:r>
              <a:rPr lang="uk-UA" dirty="0"/>
              <a:t>Найновіші переклади</a:t>
            </a:r>
            <a:endParaRPr lang="cs-CZ" dirty="0"/>
          </a:p>
        </p:txBody>
      </p:sp>
      <p:sp>
        <p:nvSpPr>
          <p:cNvPr id="4" name="Zástupný obsah 3">
            <a:extLst>
              <a:ext uri="{FF2B5EF4-FFF2-40B4-BE49-F238E27FC236}">
                <a16:creationId xmlns:a16="http://schemas.microsoft.com/office/drawing/2014/main" id="{C7CF8C3F-9D61-1F44-9B46-FA3017907F04}"/>
              </a:ext>
            </a:extLst>
          </p:cNvPr>
          <p:cNvSpPr>
            <a:spLocks noGrp="1"/>
          </p:cNvSpPr>
          <p:nvPr>
            <p:ph sz="half" idx="2"/>
          </p:nvPr>
        </p:nvSpPr>
        <p:spPr>
          <a:xfrm>
            <a:off x="913584" y="1532586"/>
            <a:ext cx="10364832" cy="5177307"/>
          </a:xfrm>
        </p:spPr>
        <p:txBody>
          <a:bodyPr>
            <a:normAutofit/>
          </a:bodyPr>
          <a:lstStyle/>
          <a:p>
            <a:r>
              <a:rPr lang="uk-UA" dirty="0" err="1">
                <a:latin typeface="Times New Roman" panose="02020603050405020304" pitchFamily="18" charset="0"/>
                <a:cs typeface="Times New Roman" panose="02020603050405020304" pitchFamily="18" charset="0"/>
              </a:rPr>
              <a:t>Мірослав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Томек</a:t>
            </a:r>
            <a:r>
              <a:rPr lang="uk-UA" dirty="0">
                <a:latin typeface="Times New Roman" panose="02020603050405020304" pitchFamily="18" charset="0"/>
                <a:cs typeface="Times New Roman" panose="02020603050405020304" pitchFamily="18" charset="0"/>
              </a:rPr>
              <a:t> – Валер’ян Підмогильний «Місто»</a:t>
            </a:r>
          </a:p>
          <a:p>
            <a:r>
              <a:rPr lang="uk-UA" dirty="0" err="1">
                <a:latin typeface="Times New Roman" panose="02020603050405020304" pitchFamily="18" charset="0"/>
                <a:cs typeface="Times New Roman" panose="02020603050405020304" pitchFamily="18" charset="0"/>
              </a:rPr>
              <a:t>Петр</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Каліна</a:t>
            </a:r>
            <a:r>
              <a:rPr lang="uk-UA" dirty="0">
                <a:latin typeface="Times New Roman" panose="02020603050405020304" pitchFamily="18" charset="0"/>
                <a:cs typeface="Times New Roman" panose="02020603050405020304" pitchFamily="18" charset="0"/>
              </a:rPr>
              <a:t> – Софія Андрухович «Фелікс Австрія», Анатолій Дністровий «Б-52»</a:t>
            </a:r>
          </a:p>
          <a:p>
            <a:r>
              <a:rPr lang="uk-UA" dirty="0">
                <a:latin typeface="Times New Roman" panose="02020603050405020304" pitchFamily="18" charset="0"/>
                <a:cs typeface="Times New Roman" panose="02020603050405020304" pitchFamily="18" charset="0"/>
              </a:rPr>
              <a:t>Переклад оповідань та малої прози: Моніка </a:t>
            </a:r>
            <a:r>
              <a:rPr lang="uk-UA" dirty="0" err="1">
                <a:latin typeface="Times New Roman" panose="02020603050405020304" pitchFamily="18" charset="0"/>
                <a:cs typeface="Times New Roman" panose="02020603050405020304" pitchFamily="18" charset="0"/>
              </a:rPr>
              <a:t>Шевечкова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Луція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Ржегоржікова</a:t>
            </a:r>
            <a:r>
              <a:rPr lang="uk-UA" dirty="0">
                <a:latin typeface="Times New Roman" panose="02020603050405020304" pitchFamily="18" charset="0"/>
                <a:cs typeface="Times New Roman" panose="02020603050405020304" pitchFamily="18" charset="0"/>
              </a:rPr>
              <a:t>, Кароліна </a:t>
            </a:r>
            <a:r>
              <a:rPr lang="uk-UA" dirty="0" err="1">
                <a:latin typeface="Times New Roman" panose="02020603050405020304" pitchFamily="18" charset="0"/>
                <a:cs typeface="Times New Roman" panose="02020603050405020304" pitchFamily="18" charset="0"/>
              </a:rPr>
              <a:t>Юракова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Ева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Реутова</a:t>
            </a:r>
            <a:r>
              <a:rPr lang="uk-UA" dirty="0">
                <a:latin typeface="Times New Roman" panose="02020603050405020304" pitchFamily="18" charset="0"/>
                <a:cs typeface="Times New Roman" panose="02020603050405020304" pitchFamily="18" charset="0"/>
              </a:rPr>
              <a:t>, Петра </a:t>
            </a:r>
            <a:r>
              <a:rPr lang="uk-UA" dirty="0" err="1">
                <a:latin typeface="Times New Roman" panose="02020603050405020304" pitchFamily="18" charset="0"/>
                <a:cs typeface="Times New Roman" panose="02020603050405020304" pitchFamily="18" charset="0"/>
              </a:rPr>
              <a:t>Лібл</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Патрік</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Фелчер</a:t>
            </a:r>
            <a:r>
              <a:rPr lang="uk-UA" dirty="0">
                <a:latin typeface="Times New Roman" panose="02020603050405020304" pitchFamily="18" charset="0"/>
                <a:cs typeface="Times New Roman" panose="02020603050405020304" pitchFamily="18" charset="0"/>
              </a:rPr>
              <a:t> тощо.</a:t>
            </a:r>
          </a:p>
          <a:p>
            <a:r>
              <a:rPr lang="uk-UA" dirty="0">
                <a:latin typeface="Times New Roman" panose="02020603050405020304" pitchFamily="18" charset="0"/>
                <a:cs typeface="Times New Roman" panose="02020603050405020304" pitchFamily="18" charset="0"/>
              </a:rPr>
              <a:t>У 2021 році Рита </a:t>
            </a:r>
            <a:r>
              <a:rPr lang="uk-UA" dirty="0" err="1">
                <a:latin typeface="Times New Roman" panose="02020603050405020304" pitchFamily="18" charset="0"/>
                <a:cs typeface="Times New Roman" panose="02020603050405020304" pitchFamily="18" charset="0"/>
              </a:rPr>
              <a:t>Кіндлерова</a:t>
            </a:r>
            <a:r>
              <a:rPr lang="uk-UA" dirty="0">
                <a:latin typeface="Times New Roman" panose="02020603050405020304" pitchFamily="18" charset="0"/>
                <a:cs typeface="Times New Roman" panose="02020603050405020304" pitchFamily="18" charset="0"/>
              </a:rPr>
              <a:t> потрапила до короткого списку нагород </a:t>
            </a:r>
            <a:r>
              <a:rPr lang="uk-UA" i="1" dirty="0" err="1"/>
              <a:t>Drahomán</a:t>
            </a:r>
            <a:r>
              <a:rPr lang="uk-UA" i="1" dirty="0"/>
              <a:t> </a:t>
            </a:r>
            <a:r>
              <a:rPr lang="uk-UA" i="1" dirty="0" err="1"/>
              <a:t>Prize</a:t>
            </a:r>
            <a:r>
              <a:rPr lang="uk-UA" i="1" dirty="0">
                <a:latin typeface="Times New Roman" panose="02020603050405020304" pitchFamily="18" charset="0"/>
                <a:cs typeface="Times New Roman" panose="02020603050405020304" pitchFamily="18" charset="0"/>
              </a:rPr>
              <a:t> та посіла 2-ге місце з перекладом монографії </a:t>
            </a:r>
            <a:r>
              <a:rPr lang="uk-UA" dirty="0">
                <a:latin typeface="Times New Roman" panose="02020603050405020304" pitchFamily="18" charset="0"/>
                <a:cs typeface="Times New Roman" panose="02020603050405020304" pitchFamily="18" charset="0"/>
              </a:rPr>
              <a:t>Володимира </a:t>
            </a:r>
            <a:r>
              <a:rPr lang="uk-UA" dirty="0" err="1">
                <a:latin typeface="Times New Roman" panose="02020603050405020304" pitchFamily="18" charset="0"/>
                <a:cs typeface="Times New Roman" panose="02020603050405020304" pitchFamily="18" charset="0"/>
              </a:rPr>
              <a:t>В’ятровича</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Україна. Історія з грифом "Секретно"</a:t>
            </a:r>
            <a:r>
              <a:rPr lang="uk-UA"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570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DD4EA0E8-7DF4-FC4B-96DA-C9F5B9FE2F27}"/>
              </a:ext>
            </a:extLst>
          </p:cNvPr>
          <p:cNvSpPr>
            <a:spLocks noGrp="1"/>
          </p:cNvSpPr>
          <p:nvPr>
            <p:ph type="title"/>
          </p:nvPr>
        </p:nvSpPr>
        <p:spPr>
          <a:xfrm>
            <a:off x="6789392" y="334613"/>
            <a:ext cx="6902048" cy="1135737"/>
          </a:xfrm>
        </p:spPr>
        <p:txBody>
          <a:bodyPr>
            <a:normAutofit/>
          </a:bodyPr>
          <a:lstStyle/>
          <a:p>
            <a:r>
              <a:rPr lang="uk-UA" sz="2500" b="1" dirty="0"/>
              <a:t>Юрій Яновський </a:t>
            </a:r>
            <a:br>
              <a:rPr lang="ru-RU" sz="2500" b="1" dirty="0"/>
            </a:br>
            <a:r>
              <a:rPr lang="ru-RU" sz="2500" b="1" dirty="0"/>
              <a:t>1902 – 1954</a:t>
            </a:r>
            <a:br>
              <a:rPr lang="ru-RU" sz="2500" dirty="0"/>
            </a:br>
            <a:endParaRPr lang="cs-CZ" sz="2500" dirty="0"/>
          </a:p>
        </p:txBody>
      </p:sp>
      <p:pic>
        <p:nvPicPr>
          <p:cNvPr id="5" name="Obrázek 4" descr="Obsah obrázku text, muž, osoba, oblek&#10;&#10;Popis byl vytvořen automaticky">
            <a:extLst>
              <a:ext uri="{FF2B5EF4-FFF2-40B4-BE49-F238E27FC236}">
                <a16:creationId xmlns:a16="http://schemas.microsoft.com/office/drawing/2014/main" id="{AC0FC4FC-8414-BE4D-9F92-2AC9ED0FA3D3}"/>
              </a:ext>
            </a:extLst>
          </p:cNvPr>
          <p:cNvPicPr>
            <a:picLocks noChangeAspect="1"/>
          </p:cNvPicPr>
          <p:nvPr/>
        </p:nvPicPr>
        <p:blipFill rotWithShape="1">
          <a:blip r:embed="rId2"/>
          <a:srcRect l="16960"/>
          <a:stretch/>
        </p:blipFill>
        <p:spPr>
          <a:xfrm>
            <a:off x="-2" y="10"/>
            <a:ext cx="4067749" cy="6857990"/>
          </a:xfrm>
          <a:prstGeom prst="rect">
            <a:avLst/>
          </a:prstGeom>
        </p:spPr>
      </p:pic>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Zástupný obsah 2">
            <a:extLst>
              <a:ext uri="{FF2B5EF4-FFF2-40B4-BE49-F238E27FC236}">
                <a16:creationId xmlns:a16="http://schemas.microsoft.com/office/drawing/2014/main" id="{85ADB88D-B0C6-974B-A725-BDFD38E16C26}"/>
              </a:ext>
            </a:extLst>
          </p:cNvPr>
          <p:cNvSpPr>
            <a:spLocks noGrp="1"/>
          </p:cNvSpPr>
          <p:nvPr>
            <p:ph idx="1"/>
          </p:nvPr>
        </p:nvSpPr>
        <p:spPr>
          <a:xfrm>
            <a:off x="4646485" y="1236372"/>
            <a:ext cx="6902047" cy="5499279"/>
          </a:xfrm>
        </p:spPr>
        <p:txBody>
          <a:bodyPr>
            <a:normAutofit fontScale="92500" lnSpcReduction="10000"/>
          </a:bodyPr>
          <a:lstStyle/>
          <a:p>
            <a:r>
              <a:rPr lang="uk-UA" sz="1400" dirty="0"/>
              <a:t>Перший прозовий твір – новела «А потім німці тікали» — </a:t>
            </a:r>
            <a:r>
              <a:rPr lang="uk-UA" sz="1400" dirty="0" err="1"/>
              <a:t>опублікуваний</a:t>
            </a:r>
            <a:r>
              <a:rPr lang="uk-UA" sz="1400" dirty="0"/>
              <a:t> у газеті «Більшовик» 2 березня 1924 р.</a:t>
            </a:r>
          </a:p>
          <a:p>
            <a:r>
              <a:rPr lang="uk-UA" sz="1400" dirty="0"/>
              <a:t>1925 р. виходить збірка «Мамутові бивні», до якої включені новели, створені на матеріалі конкретних подій громадянської війни.</a:t>
            </a:r>
          </a:p>
          <a:p>
            <a:r>
              <a:rPr lang="uk-UA" sz="1400" dirty="0"/>
              <a:t>1927р. — книжка «Кров землі», доповнена новими оповіданнями – «В листопаді», «Байгород», «Рейд». У час їх створення </a:t>
            </a:r>
            <a:r>
              <a:rPr lang="uk-UA" sz="1400" dirty="0" err="1"/>
              <a:t>Ю</a:t>
            </a:r>
            <a:r>
              <a:rPr lang="uk-UA" sz="1400" dirty="0"/>
              <a:t>. Яновський працював на Одеській кіностудії, освоюючи там секрети нової для нього кіно-справи (про майстрів кіно опублікував 1930р. книжку нарисів «Голлівуд на березі Чорного моря»). Пише два нариси про режисера О. Довженка («Історія майстра» і відгук-есе про фільм «Звенигора» (1927р.)), оповідання «В листопаді», що присвячене О. Довженкові. В Одесі створив кілька кіносценаріїв — «Гамбург», «Фата моргана» й ін.</a:t>
            </a:r>
          </a:p>
          <a:p>
            <a:r>
              <a:rPr lang="uk-UA" sz="1400" dirty="0"/>
              <a:t>Підсумок літературної молодості – два романи – «Майстер корабля» (1928) та «Чотири шаблі» (1930), (у 1930 р. кілька розділів «Чотирьох шабель» опублікував журнал «</a:t>
            </a:r>
            <a:r>
              <a:rPr lang="uk-UA" sz="1400" dirty="0" err="1"/>
              <a:t>Красная</a:t>
            </a:r>
            <a:r>
              <a:rPr lang="uk-UA" sz="1400" dirty="0"/>
              <a:t> </a:t>
            </a:r>
            <a:r>
              <a:rPr lang="uk-UA" sz="1400" dirty="0" err="1"/>
              <a:t>новь</a:t>
            </a:r>
            <a:r>
              <a:rPr lang="uk-UA" sz="1400" dirty="0"/>
              <a:t>»).</a:t>
            </a:r>
          </a:p>
          <a:p>
            <a:r>
              <a:rPr lang="uk-UA" sz="1400" dirty="0"/>
              <a:t>Задум «Майстра корабля» (являє собою мемуарну розповідь То-</a:t>
            </a:r>
            <a:r>
              <a:rPr lang="uk-UA" sz="1400" dirty="0" err="1"/>
              <a:t>Ма</a:t>
            </a:r>
            <a:r>
              <a:rPr lang="uk-UA" sz="1400" dirty="0"/>
              <a:t>-</a:t>
            </a:r>
            <a:r>
              <a:rPr lang="uk-UA" sz="1400" dirty="0" err="1"/>
              <a:t>Кі</a:t>
            </a:r>
            <a:r>
              <a:rPr lang="uk-UA" sz="1400" dirty="0"/>
              <a:t> (Товариша Майстра Кіно) народився ще в часи роботи на Одеській </a:t>
            </a:r>
            <a:r>
              <a:rPr lang="uk-UA" sz="1400" dirty="0" err="1"/>
              <a:t>кінофабриці</a:t>
            </a:r>
            <a:r>
              <a:rPr lang="uk-UA" sz="1400" dirty="0"/>
              <a:t>, а реалізація цього задуму відбувалася після приїзду в 1927 р. до Харкова.</a:t>
            </a:r>
          </a:p>
          <a:p>
            <a:r>
              <a:rPr lang="uk-UA" sz="1400" dirty="0"/>
              <a:t>1932 </a:t>
            </a:r>
            <a:r>
              <a:rPr lang="uk-UA" sz="1400" dirty="0" err="1"/>
              <a:t>p</a:t>
            </a:r>
            <a:r>
              <a:rPr lang="uk-UA" sz="1400" dirty="0"/>
              <a:t>. – вийшла окремим виданням п'єса «Завойовники».</a:t>
            </a:r>
          </a:p>
          <a:p>
            <a:r>
              <a:rPr lang="uk-UA" sz="1400" dirty="0"/>
              <a:t>1935 р. – опублікування «Вершників». За змістом, життєвим матеріалом й за художньою вагою «Вершники» – один із кращих творів радянської літератури про героїку громадянської війни.</a:t>
            </a:r>
          </a:p>
          <a:p>
            <a:r>
              <a:rPr lang="uk-UA" sz="1400" dirty="0"/>
              <a:t>Зростання таланту Яновського-драматурга позначене створенням романтичної трагедії «Дума про Британку» (1937). Перші вистави «Думи про Британку» в 1937 </a:t>
            </a:r>
            <a:r>
              <a:rPr lang="uk-UA" sz="1400" dirty="0" err="1"/>
              <a:t>p</a:t>
            </a:r>
            <a:r>
              <a:rPr lang="uk-UA" sz="1400" dirty="0"/>
              <a:t>. театральна критика не сприйняла. Пізніше п'єса була перероблена, і останній варіант її викликатиме вже менше критичних нарікань. За її мотивами створено М. Вінграновським фільм, а В. </a:t>
            </a:r>
            <a:r>
              <a:rPr lang="uk-UA" sz="1400" dirty="0" err="1"/>
              <a:t>Губаренком</a:t>
            </a:r>
            <a:r>
              <a:rPr lang="uk-UA" sz="1400" dirty="0"/>
              <a:t> оперу.</a:t>
            </a:r>
          </a:p>
          <a:p>
            <a:r>
              <a:rPr lang="uk-UA" sz="1400" dirty="0"/>
              <a:t>1939 </a:t>
            </a:r>
            <a:r>
              <a:rPr lang="uk-UA" sz="1400" dirty="0" err="1"/>
              <a:t>p</a:t>
            </a:r>
            <a:r>
              <a:rPr lang="uk-UA" sz="1400" dirty="0"/>
              <a:t>. — опублікована п'єса з сільського життя «Потомки».</a:t>
            </a:r>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53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3F8BE30-A802-7D41-BFDB-A5E7B0ED7468}"/>
              </a:ext>
            </a:extLst>
          </p:cNvPr>
          <p:cNvSpPr>
            <a:spLocks noGrp="1"/>
          </p:cNvSpPr>
          <p:nvPr>
            <p:ph idx="1"/>
          </p:nvPr>
        </p:nvSpPr>
        <p:spPr>
          <a:xfrm>
            <a:off x="838200" y="1339402"/>
            <a:ext cx="10515600" cy="5376930"/>
          </a:xfrm>
        </p:spPr>
        <p:txBody>
          <a:bodyPr>
            <a:normAutofit fontScale="92500"/>
          </a:bodyPr>
          <a:lstStyle/>
          <a:p>
            <a:pPr algn="just"/>
            <a:r>
              <a:rPr lang="uk-UA" sz="1400" dirty="0"/>
              <a:t>У другій половині 30-х років визріває задум нового епічного твору «Капітани», але звершити задумане не вдалося.</a:t>
            </a:r>
          </a:p>
          <a:p>
            <a:pPr algn="just"/>
            <a:r>
              <a:rPr lang="uk-UA" sz="1400" dirty="0"/>
              <a:t>1940 р. виходить книжка оповідань «Короткі історії». Це гостросюжетні оповідання («Шпигун»), різновид </a:t>
            </a:r>
            <a:r>
              <a:rPr lang="uk-UA" sz="1400" dirty="0" err="1"/>
              <a:t>дорожного</a:t>
            </a:r>
            <a:r>
              <a:rPr lang="uk-UA" sz="1400" dirty="0"/>
              <a:t> нарису («Дорога на Запоріжжя»), романтичні новели («Чапай», «Романтик», «</a:t>
            </a:r>
            <a:r>
              <a:rPr lang="uk-UA" sz="1400" dirty="0" err="1"/>
              <a:t>Червонарм</a:t>
            </a:r>
            <a:r>
              <a:rPr lang="uk-UA" sz="1400" dirty="0"/>
              <a:t>»), стилізовані оповіді монологічного типу «Василь </a:t>
            </a:r>
            <a:r>
              <a:rPr lang="uk-UA" sz="1400" dirty="0" err="1"/>
              <a:t>Палійчук</a:t>
            </a:r>
            <a:r>
              <a:rPr lang="uk-UA" sz="1400" dirty="0"/>
              <a:t>, гуцул», «Іван», «На зеленій Буковині». Кілька творів («Наталка», «Ганна Антонівна») можуть бути умовно названі новелами-портретами.</a:t>
            </a:r>
          </a:p>
          <a:p>
            <a:pPr algn="just"/>
            <a:r>
              <a:rPr lang="uk-UA" sz="1400" dirty="0"/>
              <a:t>1944 р. – збірка новел «Земля батьків». В формі новели-монологу витримані оповідання «Коваль», «Генерал </a:t>
            </a:r>
            <a:r>
              <a:rPr lang="uk-UA" sz="1400" dirty="0" err="1"/>
              <a:t>Макодзьоба</a:t>
            </a:r>
            <a:r>
              <a:rPr lang="uk-UA" sz="1400" dirty="0"/>
              <a:t>», «Дід Данило з «Соціалізму», «Дівчинка у вінку» й ін.; в формі класичного оповідання – «Яструбок», «Комісар», «Україна».</a:t>
            </a:r>
          </a:p>
          <a:p>
            <a:pPr algn="just"/>
            <a:r>
              <a:rPr lang="uk-UA" sz="1400" dirty="0"/>
              <a:t>Кілька років (воєнних і повоєнних) </a:t>
            </a:r>
            <a:r>
              <a:rPr lang="uk-UA" sz="1400" dirty="0" err="1"/>
              <a:t>Ю</a:t>
            </a:r>
            <a:r>
              <a:rPr lang="uk-UA" sz="1400" dirty="0"/>
              <a:t>. Яновський працював редактором журналу «Українська література» (з 1946 </a:t>
            </a:r>
            <a:r>
              <a:rPr lang="uk-UA" sz="1400" dirty="0" err="1"/>
              <a:t>p</a:t>
            </a:r>
            <a:r>
              <a:rPr lang="uk-UA" sz="1400" dirty="0"/>
              <a:t>. «Вітчизна»), багато їздив по країні, на Нюрнберзькому процесі був одним із кореспондентів радянської преси, що дало змогу написати цикл хвилюючих репортажів «Листи з Нюрнберга» (1946).</a:t>
            </a:r>
          </a:p>
          <a:p>
            <a:pPr algn="just"/>
            <a:r>
              <a:rPr lang="uk-UA" sz="1400" dirty="0"/>
              <a:t>1945–1946 </a:t>
            </a:r>
            <a:r>
              <a:rPr lang="uk-UA" sz="1400" dirty="0" err="1"/>
              <a:t>pp</a:t>
            </a:r>
            <a:r>
              <a:rPr lang="uk-UA" sz="1400" dirty="0"/>
              <a:t>. — робота над романом «Жива вода» (1947), який у пізнішій редакції (після смерті письменника) публікувався вже під назвою «Мир» (1956). Журнальна публікація роману «Мир» – «Жива вода» (Дніпро. — 1947. — № 4-5) сприйнята була спочатку схвально, але через якийсь час зазнала глибоко несправедливої критики, організованої Л. </a:t>
            </a:r>
            <a:r>
              <a:rPr lang="uk-UA" sz="1400" dirty="0" err="1"/>
              <a:t>Кагановичем</a:t>
            </a:r>
            <a:r>
              <a:rPr lang="uk-UA" sz="1400" dirty="0"/>
              <a:t>.</a:t>
            </a:r>
          </a:p>
          <a:p>
            <a:pPr algn="just"/>
            <a:r>
              <a:rPr lang="uk-UA" sz="1400" dirty="0"/>
              <a:t>1948 р. – нова книжка «Київські оповідання», відзначена у цьому ж році Державною премією СРСР (оповідання «Через фронт», «Київська соната», «Боротьба за людину», «Путь у Францію», «Династичне питання», «Під яблунею» й ін.).</a:t>
            </a:r>
          </a:p>
          <a:p>
            <a:pPr algn="just"/>
            <a:r>
              <a:rPr lang="uk-UA" sz="1400" dirty="0"/>
              <a:t>1954р . видана «Нова книга» («На ярмарку», «Мистецтво», «Святий вечір»).</a:t>
            </a:r>
          </a:p>
          <a:p>
            <a:pPr algn="just"/>
            <a:r>
              <a:rPr lang="uk-UA" sz="1400" dirty="0"/>
              <a:t>Віддавши кращі творчі роки прозі, останнє слово в літературі письменник сказав мовою драматургічного мистецтва. Йдеться про п'єсу «Дочка прокурора», яка побачила світло рампи за кілька днів до смерті Юрія Івановича Яновського.</a:t>
            </a:r>
          </a:p>
          <a:p>
            <a:pPr algn="just"/>
            <a:r>
              <a:rPr lang="uk-UA" sz="1400" dirty="0"/>
              <a:t>Працюючи над драмою (задум п'єси відноситься ще до передвоєнних років, коли письменник почав роботу над незавершеною п'єсою «День гніву», 1940), він водночас публікує комедію «Райський табір» (1953) (сатиричний памфлет на імперіалістичний світ періоду інтервенції США в Кореї), починає працювати над тетралогією «Молода воля», яка присвячувалася 300-річчю возз'єднання України з Росією (романтична драма про молоді роки Тараса Шевченка).</a:t>
            </a:r>
          </a:p>
          <a:p>
            <a:pPr algn="just"/>
            <a:r>
              <a:rPr lang="uk-UA" sz="1400" dirty="0"/>
              <a:t>Як сценарист </a:t>
            </a:r>
            <a:r>
              <a:rPr lang="uk-UA" sz="1400" dirty="0" err="1"/>
              <a:t>Ю</a:t>
            </a:r>
            <a:r>
              <a:rPr lang="uk-UA" sz="1400" dirty="0"/>
              <a:t>. Яновський також створює сценарій художнього фільму «Зв'язковий підпілля» (1951), літературний сценарій «Павло Корчагін» (за мотивами роману М. Островського «Як гартувалася сталь», 1953) та сценарій документального фільму «Микола Васильович Гоголь» (1952).</a:t>
            </a:r>
          </a:p>
        </p:txBody>
      </p:sp>
      <p:sp>
        <p:nvSpPr>
          <p:cNvPr id="4" name="Nadpis 1">
            <a:extLst>
              <a:ext uri="{FF2B5EF4-FFF2-40B4-BE49-F238E27FC236}">
                <a16:creationId xmlns:a16="http://schemas.microsoft.com/office/drawing/2014/main" id="{CA64151B-3BAA-1D4C-B60C-6733ACAEBDC7}"/>
              </a:ext>
            </a:extLst>
          </p:cNvPr>
          <p:cNvSpPr>
            <a:spLocks noGrp="1"/>
          </p:cNvSpPr>
          <p:nvPr>
            <p:ph type="title"/>
          </p:nvPr>
        </p:nvSpPr>
        <p:spPr/>
        <p:txBody>
          <a:bodyPr>
            <a:normAutofit fontScale="90000"/>
          </a:bodyPr>
          <a:lstStyle/>
          <a:p>
            <a:pPr algn="ctr"/>
            <a:r>
              <a:rPr lang="ru-RU" b="1" dirty="0" err="1"/>
              <a:t>Юрій</a:t>
            </a:r>
            <a:r>
              <a:rPr lang="ru-RU" b="1" dirty="0"/>
              <a:t> </a:t>
            </a:r>
            <a:r>
              <a:rPr lang="ru-RU" b="1" dirty="0" err="1"/>
              <a:t>Яновський</a:t>
            </a:r>
            <a:r>
              <a:rPr lang="ru-RU" b="1" dirty="0"/>
              <a:t> </a:t>
            </a:r>
            <a:br>
              <a:rPr lang="ru-RU" b="1" dirty="0"/>
            </a:br>
            <a:r>
              <a:rPr lang="ru-RU" b="1" dirty="0"/>
              <a:t>1902 – 1954</a:t>
            </a:r>
            <a:br>
              <a:rPr lang="ru-RU" dirty="0"/>
            </a:br>
            <a:endParaRPr lang="cs-CZ" dirty="0"/>
          </a:p>
        </p:txBody>
      </p:sp>
    </p:spTree>
    <p:extLst>
      <p:ext uri="{BB962C8B-B14F-4D97-AF65-F5344CB8AC3E}">
        <p14:creationId xmlns:p14="http://schemas.microsoft.com/office/powerpoint/2010/main" val="253956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text, oranžová, žlutá&#10;&#10;Popis byl vytvořen automaticky">
            <a:extLst>
              <a:ext uri="{FF2B5EF4-FFF2-40B4-BE49-F238E27FC236}">
                <a16:creationId xmlns:a16="http://schemas.microsoft.com/office/drawing/2014/main" id="{C4449E05-33C2-2847-94F9-85D73A516D5B}"/>
              </a:ext>
            </a:extLst>
          </p:cNvPr>
          <p:cNvPicPr>
            <a:picLocks noChangeAspect="1"/>
          </p:cNvPicPr>
          <p:nvPr/>
        </p:nvPicPr>
        <p:blipFill rotWithShape="1">
          <a:blip r:embed="rId2"/>
          <a:srcRect t="8023" r="2" b="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8" name="Obrázek 7" descr="Obsah obrázku muž, osoba, zeď, oblek&#10;&#10;Popis byl vytvořen automaticky">
            <a:extLst>
              <a:ext uri="{FF2B5EF4-FFF2-40B4-BE49-F238E27FC236}">
                <a16:creationId xmlns:a16="http://schemas.microsoft.com/office/drawing/2014/main" id="{E381E52B-AA4A-3845-97FC-CDD59CD8F0EC}"/>
              </a:ext>
            </a:extLst>
          </p:cNvPr>
          <p:cNvPicPr>
            <a:picLocks noChangeAspect="1"/>
          </p:cNvPicPr>
          <p:nvPr/>
        </p:nvPicPr>
        <p:blipFill rotWithShape="1">
          <a:blip r:embed="rId3"/>
          <a:srcRect l="2470"/>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0" name="Freeform: Shape 1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1">
            <a:extLst>
              <a:ext uri="{FF2B5EF4-FFF2-40B4-BE49-F238E27FC236}">
                <a16:creationId xmlns:a16="http://schemas.microsoft.com/office/drawing/2014/main" id="{C63D7E31-523C-D84D-B204-B7110D5DA8E4}"/>
              </a:ext>
            </a:extLst>
          </p:cNvPr>
          <p:cNvSpPr>
            <a:spLocks noGrp="1"/>
          </p:cNvSpPr>
          <p:nvPr>
            <p:ph type="title"/>
          </p:nvPr>
        </p:nvSpPr>
        <p:spPr>
          <a:xfrm>
            <a:off x="448056" y="681038"/>
            <a:ext cx="2804504" cy="1325563"/>
          </a:xfrm>
        </p:spPr>
        <p:txBody>
          <a:bodyPr anchor="ctr">
            <a:normAutofit/>
          </a:bodyPr>
          <a:lstStyle/>
          <a:p>
            <a:r>
              <a:rPr lang="ru-RU" sz="2200" b="1"/>
              <a:t>Юрій Яновський </a:t>
            </a:r>
            <a:br>
              <a:rPr lang="ru-RU" sz="2200" b="1"/>
            </a:br>
            <a:r>
              <a:rPr lang="ru-RU" sz="2200" b="1"/>
              <a:t>РОМАН «ВЕРШНИКИ»</a:t>
            </a:r>
            <a:br>
              <a:rPr lang="ru-RU" sz="2200"/>
            </a:br>
            <a:endParaRPr lang="cs-CZ" sz="2200"/>
          </a:p>
        </p:txBody>
      </p:sp>
      <p:sp>
        <p:nvSpPr>
          <p:cNvPr id="19" name="Rectangle 1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27BECCAC-BE45-B043-8B29-F4C702417636}"/>
              </a:ext>
            </a:extLst>
          </p:cNvPr>
          <p:cNvSpPr>
            <a:spLocks noGrp="1"/>
          </p:cNvSpPr>
          <p:nvPr>
            <p:ph idx="1"/>
          </p:nvPr>
        </p:nvSpPr>
        <p:spPr>
          <a:xfrm>
            <a:off x="448056" y="2258171"/>
            <a:ext cx="2804504" cy="3918792"/>
          </a:xfrm>
        </p:spPr>
        <p:txBody>
          <a:bodyPr>
            <a:normAutofit/>
          </a:bodyPr>
          <a:lstStyle/>
          <a:p>
            <a:r>
              <a:rPr lang="uk-UA" sz="1800"/>
              <a:t>Роман в новелах</a:t>
            </a:r>
          </a:p>
          <a:p>
            <a:r>
              <a:rPr lang="ru-RU" sz="1800" b="1"/>
              <a:t>Глава 1. ПОДВІЙНЕ КОЛО</a:t>
            </a:r>
          </a:p>
          <a:p>
            <a:r>
              <a:rPr lang="ru-RU" sz="1800" b="1"/>
              <a:t>Глава 2. ДИТИНСТВО</a:t>
            </a:r>
          </a:p>
          <a:p>
            <a:r>
              <a:rPr lang="ru-RU" sz="1800" b="1"/>
              <a:t>Глава 3. Новела «ШАЛАНДА В МОРІ»</a:t>
            </a:r>
          </a:p>
          <a:p>
            <a:pPr marL="0" indent="0">
              <a:buNone/>
            </a:pPr>
            <a:endParaRPr lang="cs-CZ" sz="1800"/>
          </a:p>
        </p:txBody>
      </p:sp>
    </p:spTree>
    <p:extLst>
      <p:ext uri="{BB962C8B-B14F-4D97-AF65-F5344CB8AC3E}">
        <p14:creationId xmlns:p14="http://schemas.microsoft.com/office/powerpoint/2010/main" val="19641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D8809B-EEE2-334A-8C65-68C6DB92D3E6}"/>
              </a:ext>
            </a:extLst>
          </p:cNvPr>
          <p:cNvSpPr>
            <a:spLocks noGrp="1"/>
          </p:cNvSpPr>
          <p:nvPr>
            <p:ph type="title"/>
          </p:nvPr>
        </p:nvSpPr>
        <p:spPr>
          <a:xfrm>
            <a:off x="635000" y="640823"/>
            <a:ext cx="3418659" cy="5583148"/>
          </a:xfrm>
        </p:spPr>
        <p:txBody>
          <a:bodyPr anchor="ctr">
            <a:normAutofit/>
          </a:bodyPr>
          <a:lstStyle/>
          <a:p>
            <a:r>
              <a:rPr lang="uk-UA" sz="5400"/>
              <a:t>Семінар 2</a:t>
            </a:r>
            <a:endParaRPr lang="cs-CZ"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A2D8B7DC-4235-407C-A411-9F1F75E5819D}"/>
              </a:ext>
            </a:extLst>
          </p:cNvPr>
          <p:cNvGraphicFramePr>
            <a:graphicFrameLocks noGrp="1"/>
          </p:cNvGraphicFramePr>
          <p:nvPr>
            <p:ph idx="1"/>
            <p:extLst>
              <p:ext uri="{D42A27DB-BD31-4B8C-83A1-F6EECF244321}">
                <p14:modId xmlns:p14="http://schemas.microsoft.com/office/powerpoint/2010/main" val="1887252518"/>
              </p:ext>
            </p:extLst>
          </p:nvPr>
        </p:nvGraphicFramePr>
        <p:xfrm>
          <a:off x="4648018" y="640822"/>
          <a:ext cx="6900512" cy="5914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7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text, osoba, muž&#10;&#10;Popis byl vytvořen automaticky">
            <a:extLst>
              <a:ext uri="{FF2B5EF4-FFF2-40B4-BE49-F238E27FC236}">
                <a16:creationId xmlns:a16="http://schemas.microsoft.com/office/drawing/2014/main" id="{0DB3DA43-C860-F440-B22C-57D25950870B}"/>
              </a:ext>
            </a:extLst>
          </p:cNvPr>
          <p:cNvPicPr>
            <a:picLocks noChangeAspect="1"/>
          </p:cNvPicPr>
          <p:nvPr/>
        </p:nvPicPr>
        <p:blipFill rotWithShape="1">
          <a:blip r:embed="rId2">
            <a:alphaModFix/>
          </a:blip>
          <a:srcRect l="7936" r="38687"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dpis 1">
            <a:extLst>
              <a:ext uri="{FF2B5EF4-FFF2-40B4-BE49-F238E27FC236}">
                <a16:creationId xmlns:a16="http://schemas.microsoft.com/office/drawing/2014/main" id="{B2E28A37-6E93-D542-A3C2-B13A14BABC08}"/>
              </a:ext>
            </a:extLst>
          </p:cNvPr>
          <p:cNvSpPr>
            <a:spLocks noGrp="1"/>
          </p:cNvSpPr>
          <p:nvPr>
            <p:ph type="title"/>
          </p:nvPr>
        </p:nvSpPr>
        <p:spPr>
          <a:xfrm>
            <a:off x="804997" y="0"/>
            <a:ext cx="5467013" cy="1311664"/>
          </a:xfrm>
        </p:spPr>
        <p:txBody>
          <a:bodyPr>
            <a:normAutofit/>
          </a:bodyPr>
          <a:lstStyle/>
          <a:p>
            <a:r>
              <a:rPr lang="uk-UA" dirty="0">
                <a:solidFill>
                  <a:srgbClr val="000000"/>
                </a:solidFill>
              </a:rPr>
              <a:t>Олександр Довженко</a:t>
            </a:r>
            <a:endParaRPr lang="cs-CZ" dirty="0">
              <a:solidFill>
                <a:srgbClr val="000000"/>
              </a:solidFill>
            </a:endParaRPr>
          </a:p>
        </p:txBody>
      </p:sp>
      <p:sp>
        <p:nvSpPr>
          <p:cNvPr id="3" name="Zástupný obsah 2">
            <a:extLst>
              <a:ext uri="{FF2B5EF4-FFF2-40B4-BE49-F238E27FC236}">
                <a16:creationId xmlns:a16="http://schemas.microsoft.com/office/drawing/2014/main" id="{04CFFB97-4716-3740-BFC1-756710F84BFA}"/>
              </a:ext>
            </a:extLst>
          </p:cNvPr>
          <p:cNvSpPr>
            <a:spLocks noGrp="1"/>
          </p:cNvSpPr>
          <p:nvPr>
            <p:ph idx="1"/>
          </p:nvPr>
        </p:nvSpPr>
        <p:spPr>
          <a:xfrm>
            <a:off x="437883" y="1133340"/>
            <a:ext cx="5359356" cy="5724659"/>
          </a:xfrm>
        </p:spPr>
        <p:txBody>
          <a:bodyPr anchor="ctr">
            <a:normAutofit/>
          </a:bodyPr>
          <a:lstStyle/>
          <a:p>
            <a:pPr algn="just"/>
            <a:r>
              <a:rPr lang="uk-UA" sz="1600" b="1" dirty="0">
                <a:solidFill>
                  <a:srgbClr val="000000"/>
                </a:solidFill>
              </a:rPr>
              <a:t>«Зачарована Десна» </a:t>
            </a:r>
            <a:r>
              <a:rPr lang="uk-UA" sz="1600" dirty="0">
                <a:solidFill>
                  <a:srgbClr val="000000"/>
                </a:solidFill>
              </a:rPr>
              <a:t>- 1956 р. журнал «Дніпро» видрукував повість, а наступного року, вже по смерті автора, твір вийшов окремим виданням.</a:t>
            </a:r>
          </a:p>
          <a:p>
            <a:pPr algn="just"/>
            <a:r>
              <a:rPr lang="uk-UA" sz="1600" dirty="0">
                <a:solidFill>
                  <a:srgbClr val="000000"/>
                </a:solidFill>
              </a:rPr>
              <a:t>Автобіографічний твір, надзвичайно ліричний, суб‘єктивний</a:t>
            </a:r>
          </a:p>
          <a:p>
            <a:pPr algn="just"/>
            <a:r>
              <a:rPr lang="uk-UA" sz="1600" dirty="0">
                <a:solidFill>
                  <a:srgbClr val="000000"/>
                </a:solidFill>
              </a:rPr>
              <a:t>Дві постаті авторського «Я»: малий Сашко як носій спогадів і зрілий  митець-майстер, який ті спогади перепускає через свій гіркий життєвий досвід, через свої страждання.</a:t>
            </a:r>
          </a:p>
          <a:p>
            <a:pPr algn="just"/>
            <a:r>
              <a:rPr lang="uk-UA" sz="1600" dirty="0">
                <a:solidFill>
                  <a:srgbClr val="000000"/>
                </a:solidFill>
              </a:rPr>
              <a:t>Кіноповість лірична, з послабленим епічним началом. Твір не має чіткого сюжету з послідовним розвитком подій, складається зі схожих на новели окремих спогадів про життя селянської родини, про красу хліборобської праці, про народну мораль і мудрість.</a:t>
            </a:r>
          </a:p>
          <a:p>
            <a:pPr algn="just"/>
            <a:r>
              <a:rPr lang="uk-UA" sz="1600" b="1" dirty="0">
                <a:solidFill>
                  <a:srgbClr val="000000"/>
                </a:solidFill>
              </a:rPr>
              <a:t>«Україна в </a:t>
            </a:r>
            <a:r>
              <a:rPr lang="uk-UA" sz="1600" b="1" dirty="0" err="1">
                <a:solidFill>
                  <a:srgbClr val="000000"/>
                </a:solidFill>
              </a:rPr>
              <a:t>огні</a:t>
            </a:r>
            <a:r>
              <a:rPr lang="uk-UA" sz="1600" b="1" dirty="0">
                <a:solidFill>
                  <a:srgbClr val="000000"/>
                </a:solidFill>
              </a:rPr>
              <a:t>» </a:t>
            </a:r>
            <a:r>
              <a:rPr lang="uk-UA" sz="1600" dirty="0">
                <a:solidFill>
                  <a:srgbClr val="000000"/>
                </a:solidFill>
              </a:rPr>
              <a:t>– кіноповість про невимовні страждання українців від фашистів у роки Другої світової війни та сумні здобутки «більшовицького» панування.</a:t>
            </a:r>
          </a:p>
          <a:p>
            <a:pPr algn="just"/>
            <a:r>
              <a:rPr lang="uk-UA" sz="1600" dirty="0">
                <a:solidFill>
                  <a:srgbClr val="000000"/>
                </a:solidFill>
              </a:rPr>
              <a:t>Оповідання «Ніч перед боєм», «На колючому дроті», «Перемога», «Мати», «Стій, смерть, зупинись!», «Хата», «Воля до життя»</a:t>
            </a:r>
          </a:p>
          <a:p>
            <a:pPr algn="just"/>
            <a:r>
              <a:rPr lang="uk-UA" sz="1600" dirty="0">
                <a:solidFill>
                  <a:srgbClr val="000000"/>
                </a:solidFill>
              </a:rPr>
              <a:t>«Щоденник» – побачив світ на початку 90-х рр. – відверта розмова митця з самим собою.</a:t>
            </a:r>
            <a:endParaRPr lang="cs-CZ" sz="1600" dirty="0">
              <a:solidFill>
                <a:srgbClr val="000000"/>
              </a:solidFill>
            </a:endParaRPr>
          </a:p>
        </p:txBody>
      </p:sp>
    </p:spTree>
    <p:extLst>
      <p:ext uri="{BB962C8B-B14F-4D97-AF65-F5344CB8AC3E}">
        <p14:creationId xmlns:p14="http://schemas.microsoft.com/office/powerpoint/2010/main" val="6734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F28BC122-8E83-0346-AAFF-F613A31D54B0}"/>
              </a:ext>
            </a:extLst>
          </p:cNvPr>
          <p:cNvSpPr>
            <a:spLocks noGrp="1"/>
          </p:cNvSpPr>
          <p:nvPr>
            <p:ph type="title"/>
          </p:nvPr>
        </p:nvSpPr>
        <p:spPr>
          <a:xfrm>
            <a:off x="5913801" y="271085"/>
            <a:ext cx="4977976" cy="1454051"/>
          </a:xfrm>
        </p:spPr>
        <p:txBody>
          <a:bodyPr>
            <a:normAutofit/>
          </a:bodyPr>
          <a:lstStyle/>
          <a:p>
            <a:r>
              <a:rPr lang="uk-UA" dirty="0">
                <a:solidFill>
                  <a:srgbClr val="000000"/>
                </a:solidFill>
              </a:rPr>
              <a:t>Юрій Мушкетик</a:t>
            </a:r>
            <a:endParaRPr lang="cs-CZ"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osoba, muž, zeď, interiér&#10;&#10;Popis byl vytvořen automaticky">
            <a:extLst>
              <a:ext uri="{FF2B5EF4-FFF2-40B4-BE49-F238E27FC236}">
                <a16:creationId xmlns:a16="http://schemas.microsoft.com/office/drawing/2014/main" id="{BDB686E6-CDA2-B449-BE5D-32D08DE26438}"/>
              </a:ext>
            </a:extLst>
          </p:cNvPr>
          <p:cNvPicPr>
            <a:picLocks noChangeAspect="1"/>
          </p:cNvPicPr>
          <p:nvPr/>
        </p:nvPicPr>
        <p:blipFill rotWithShape="1">
          <a:blip r:embed="rId3">
            <a:alphaModFix/>
          </a:blip>
          <a:srcRect l="35908" r="103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Zástupný obsah 2">
            <a:extLst>
              <a:ext uri="{FF2B5EF4-FFF2-40B4-BE49-F238E27FC236}">
                <a16:creationId xmlns:a16="http://schemas.microsoft.com/office/drawing/2014/main" id="{40A56557-08B9-BC41-80E1-32C7AC78F5B6}"/>
              </a:ext>
            </a:extLst>
          </p:cNvPr>
          <p:cNvSpPr>
            <a:spLocks noGrp="1"/>
          </p:cNvSpPr>
          <p:nvPr>
            <p:ph idx="1"/>
          </p:nvPr>
        </p:nvSpPr>
        <p:spPr>
          <a:xfrm>
            <a:off x="5453277" y="1171977"/>
            <a:ext cx="6253619" cy="5512157"/>
          </a:xfrm>
        </p:spPr>
        <p:txBody>
          <a:bodyPr anchor="ctr">
            <a:normAutofit/>
          </a:bodyPr>
          <a:lstStyle/>
          <a:p>
            <a:pPr algn="just"/>
            <a:r>
              <a:rPr lang="uk-UA" sz="2000" dirty="0">
                <a:solidFill>
                  <a:srgbClr val="000000"/>
                </a:solidFill>
              </a:rPr>
              <a:t>Не належав до ядра шістдесятників, але був шістдесятником за своєю суттю. І саме в руслі їхніх </a:t>
            </a:r>
            <a:r>
              <a:rPr lang="uk-UA" sz="2000" dirty="0" err="1">
                <a:solidFill>
                  <a:srgbClr val="000000"/>
                </a:solidFill>
              </a:rPr>
              <a:t>ідейно</a:t>
            </a:r>
            <a:r>
              <a:rPr lang="uk-UA" sz="2000" dirty="0">
                <a:solidFill>
                  <a:srgbClr val="000000"/>
                </a:solidFill>
              </a:rPr>
              <a:t>-естетичних, жанрово-стильових пошуків відбувалися й пошуки прозаїком свого письма, зверненого безпосередньо до народу й особистості, їх місця в історичному процесі</a:t>
            </a:r>
          </a:p>
          <a:p>
            <a:pPr algn="just"/>
            <a:r>
              <a:rPr lang="uk-UA" sz="2000" dirty="0">
                <a:solidFill>
                  <a:srgbClr val="000000"/>
                </a:solidFill>
              </a:rPr>
              <a:t>«Козацький епос» - «Семен Палій» (1954), «Гайдамаки» (1957), «Яса» (1987), «Гетьманський скарб» (1993), «На брата брат» (1994), «Погоня» (1997), «</a:t>
            </a:r>
            <a:r>
              <a:rPr lang="uk-UA" sz="2000" dirty="0" err="1">
                <a:solidFill>
                  <a:srgbClr val="000000"/>
                </a:solidFill>
              </a:rPr>
              <a:t>Прийдімо</a:t>
            </a:r>
            <a:r>
              <a:rPr lang="uk-UA" sz="2000" dirty="0">
                <a:solidFill>
                  <a:srgbClr val="000000"/>
                </a:solidFill>
              </a:rPr>
              <a:t>, вклонімося» (1997),</a:t>
            </a:r>
          </a:p>
          <a:p>
            <a:pPr algn="just"/>
            <a:r>
              <a:rPr lang="uk-UA" sz="2000" dirty="0">
                <a:solidFill>
                  <a:srgbClr val="000000"/>
                </a:solidFill>
              </a:rPr>
              <a:t>Історична повість «Семен Палій»</a:t>
            </a:r>
          </a:p>
          <a:p>
            <a:pPr algn="just"/>
            <a:r>
              <a:rPr lang="uk-UA" sz="2000" dirty="0">
                <a:solidFill>
                  <a:srgbClr val="000000"/>
                </a:solidFill>
              </a:rPr>
              <a:t>Повість «Літній лебідь на зимовому березі» 1989 - проблема «митець і влада»</a:t>
            </a:r>
            <a:endParaRPr lang="cs-CZ" sz="2000" dirty="0">
              <a:solidFill>
                <a:srgbClr val="000000"/>
              </a:solidFill>
            </a:endParaRPr>
          </a:p>
        </p:txBody>
      </p:sp>
    </p:spTree>
    <p:extLst>
      <p:ext uri="{BB962C8B-B14F-4D97-AF65-F5344CB8AC3E}">
        <p14:creationId xmlns:p14="http://schemas.microsoft.com/office/powerpoint/2010/main" val="363938955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4967</Words>
  <Application>Microsoft Macintosh PowerPoint</Application>
  <PresentationFormat>Širokoúhlá obrazovka</PresentationFormat>
  <Paragraphs>242</Paragraphs>
  <Slides>36</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36</vt:i4>
      </vt:variant>
    </vt:vector>
  </HeadingPairs>
  <TitlesOfParts>
    <vt:vector size="42" baseType="lpstr">
      <vt:lpstr>Arial</vt:lpstr>
      <vt:lpstr>Calibri</vt:lpstr>
      <vt:lpstr>Calibri Light</vt:lpstr>
      <vt:lpstr>Corbel</vt:lpstr>
      <vt:lpstr>Times New Roman</vt:lpstr>
      <vt:lpstr>Motiv Office</vt:lpstr>
      <vt:lpstr>Семінари </vt:lpstr>
      <vt:lpstr>Семінар 1 </vt:lpstr>
      <vt:lpstr>Гнат Михайличенко 1892–1919 </vt:lpstr>
      <vt:lpstr>Юрій Яновський  1902 – 1954 </vt:lpstr>
      <vt:lpstr>Юрій Яновський  1902 – 1954 </vt:lpstr>
      <vt:lpstr>Юрій Яновський  РОМАН «ВЕРШНИКИ» </vt:lpstr>
      <vt:lpstr>Семінар 2</vt:lpstr>
      <vt:lpstr>Олександр Довженко</vt:lpstr>
      <vt:lpstr>Юрій Мушкетик</vt:lpstr>
      <vt:lpstr>Анатолій Дімаров</vt:lpstr>
      <vt:lpstr>Володимир Яворівський</vt:lpstr>
      <vt:lpstr>Семінар 3</vt:lpstr>
      <vt:lpstr>Олесь Ульяненко «Сталінка»</vt:lpstr>
      <vt:lpstr>Олесь Ульяненко                      «Дофін Сатани»</vt:lpstr>
      <vt:lpstr>Євген Пашковський</vt:lpstr>
      <vt:lpstr>Степан Процюк</vt:lpstr>
      <vt:lpstr>Степан Процюк</vt:lpstr>
      <vt:lpstr>Семінар 4</vt:lpstr>
      <vt:lpstr>Марія Матіос  мала проза</vt:lpstr>
      <vt:lpstr>Марія Матіос  велика проза</vt:lpstr>
      <vt:lpstr>Галина Пагутяк </vt:lpstr>
      <vt:lpstr>Євгенія Коненко  </vt:lpstr>
      <vt:lpstr>Prezentace aplikace PowerPoint</vt:lpstr>
      <vt:lpstr>Ukrajinská próza posledních let.  Hledání identity. </vt:lpstr>
      <vt:lpstr> 1. hledání své identity ve složitém období války </vt:lpstr>
      <vt:lpstr>2. návrat k minulosti pro přehodnocení současnosti </vt:lpstr>
      <vt:lpstr>3. próza míst a měst</vt:lpstr>
      <vt:lpstr>3. próza míst a měst</vt:lpstr>
      <vt:lpstr>Юрій Винничук</vt:lpstr>
      <vt:lpstr>Анатолій Дністровий роман «Б-52»</vt:lpstr>
      <vt:lpstr>Найновіші романи про життя в Радянському Союзі на межі ХХ та ХХІ століть </vt:lpstr>
      <vt:lpstr>Поезія </vt:lpstr>
      <vt:lpstr>Жанрово-тематичні різновиди укр. поезії</vt:lpstr>
      <vt:lpstr>Сучасне літературознавство і критика </vt:lpstr>
      <vt:lpstr>Переклади з української мови чеською мовою починаючи з 1990 року </vt:lpstr>
      <vt:lpstr>Найновіші переклади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Семінари </dc:title>
  <dc:creator>Krystyna Kuznietsova</dc:creator>
  <cp:lastModifiedBy>Krystyna Kuznietsova</cp:lastModifiedBy>
  <cp:revision>50</cp:revision>
  <dcterms:created xsi:type="dcterms:W3CDTF">2021-04-12T08:05:49Z</dcterms:created>
  <dcterms:modified xsi:type="dcterms:W3CDTF">2021-05-23T14:45:02Z</dcterms:modified>
</cp:coreProperties>
</file>