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3"/>
  </p:notesMasterIdLst>
  <p:handoutMasterIdLst>
    <p:handoutMasterId r:id="rId54"/>
  </p:handoutMasterIdLst>
  <p:sldIdLst>
    <p:sldId id="257" r:id="rId2"/>
    <p:sldId id="671" r:id="rId3"/>
    <p:sldId id="631" r:id="rId4"/>
    <p:sldId id="678" r:id="rId5"/>
    <p:sldId id="730" r:id="rId6"/>
    <p:sldId id="632" r:id="rId7"/>
    <p:sldId id="561" r:id="rId8"/>
    <p:sldId id="337" r:id="rId9"/>
    <p:sldId id="336" r:id="rId10"/>
    <p:sldId id="698" r:id="rId11"/>
    <p:sldId id="726" r:id="rId12"/>
    <p:sldId id="733" r:id="rId13"/>
    <p:sldId id="566" r:id="rId14"/>
    <p:sldId id="642" r:id="rId15"/>
    <p:sldId id="644" r:id="rId16"/>
    <p:sldId id="574" r:id="rId17"/>
    <p:sldId id="645" r:id="rId18"/>
    <p:sldId id="578" r:id="rId19"/>
    <p:sldId id="647" r:id="rId20"/>
    <p:sldId id="711" r:id="rId21"/>
    <p:sldId id="584" r:id="rId22"/>
    <p:sldId id="731" r:id="rId23"/>
    <p:sldId id="716" r:id="rId24"/>
    <p:sldId id="418" r:id="rId25"/>
    <p:sldId id="420" r:id="rId26"/>
    <p:sldId id="421" r:id="rId27"/>
    <p:sldId id="685" r:id="rId28"/>
    <p:sldId id="518" r:id="rId29"/>
    <p:sldId id="717" r:id="rId30"/>
    <p:sldId id="686" r:id="rId31"/>
    <p:sldId id="592" r:id="rId32"/>
    <p:sldId id="427" r:id="rId33"/>
    <p:sldId id="593" r:id="rId34"/>
    <p:sldId id="718" r:id="rId35"/>
    <p:sldId id="453" r:id="rId36"/>
    <p:sldId id="441" r:id="rId37"/>
    <p:sldId id="721" r:id="rId38"/>
    <p:sldId id="687" r:id="rId39"/>
    <p:sldId id="727" r:id="rId40"/>
    <p:sldId id="431" r:id="rId41"/>
    <p:sldId id="525" r:id="rId42"/>
    <p:sldId id="681" r:id="rId43"/>
    <p:sldId id="684" r:id="rId44"/>
    <p:sldId id="626" r:id="rId45"/>
    <p:sldId id="627" r:id="rId46"/>
    <p:sldId id="629" r:id="rId47"/>
    <p:sldId id="628" r:id="rId48"/>
    <p:sldId id="732" r:id="rId49"/>
    <p:sldId id="457" r:id="rId50"/>
    <p:sldId id="432" r:id="rId51"/>
    <p:sldId id="468" r:id="rId5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4BC8E1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26" autoAdjust="0"/>
  </p:normalViewPr>
  <p:slideViewPr>
    <p:cSldViewPr snapToGrid="0">
      <p:cViewPr varScale="1">
        <p:scale>
          <a:sx n="81" d="100"/>
          <a:sy n="81" d="100"/>
        </p:scale>
        <p:origin x="120" y="5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Koudelková" userId="8519ce5b-1b9b-4080-b83b-967eb037c8fe" providerId="ADAL" clId="{7711DB90-7672-409E-B005-E91F1F1D28A8}"/>
    <pc:docChg chg="modSld">
      <pc:chgData name="Dagmar Koudelková" userId="8519ce5b-1b9b-4080-b83b-967eb037c8fe" providerId="ADAL" clId="{7711DB90-7672-409E-B005-E91F1F1D28A8}" dt="2021-03-19T10:06:59.988" v="65" actId="13926"/>
      <pc:docMkLst>
        <pc:docMk/>
      </pc:docMkLst>
      <pc:sldChg chg="modSp mod">
        <pc:chgData name="Dagmar Koudelková" userId="8519ce5b-1b9b-4080-b83b-967eb037c8fe" providerId="ADAL" clId="{7711DB90-7672-409E-B005-E91F1F1D28A8}" dt="2021-03-19T10:03:10.517" v="56" actId="207"/>
        <pc:sldMkLst>
          <pc:docMk/>
          <pc:sldMk cId="0" sldId="336"/>
        </pc:sldMkLst>
        <pc:spChg chg="mod">
          <ac:chgData name="Dagmar Koudelková" userId="8519ce5b-1b9b-4080-b83b-967eb037c8fe" providerId="ADAL" clId="{7711DB90-7672-409E-B005-E91F1F1D28A8}" dt="2021-03-19T10:03:10.517" v="56" actId="207"/>
          <ac:spMkLst>
            <pc:docMk/>
            <pc:sldMk cId="0" sldId="336"/>
            <ac:spMk id="28675" creationId="{0700A531-DC32-43A5-9915-08611EC4BDA5}"/>
          </ac:spMkLst>
        </pc:spChg>
      </pc:sldChg>
      <pc:sldChg chg="modSp mod">
        <pc:chgData name="Dagmar Koudelková" userId="8519ce5b-1b9b-4080-b83b-967eb037c8fe" providerId="ADAL" clId="{7711DB90-7672-409E-B005-E91F1F1D28A8}" dt="2021-03-19T10:02:39.725" v="54" actId="207"/>
        <pc:sldMkLst>
          <pc:docMk/>
          <pc:sldMk cId="0" sldId="337"/>
        </pc:sldMkLst>
        <pc:spChg chg="mod">
          <ac:chgData name="Dagmar Koudelková" userId="8519ce5b-1b9b-4080-b83b-967eb037c8fe" providerId="ADAL" clId="{7711DB90-7672-409E-B005-E91F1F1D28A8}" dt="2021-03-19T10:02:39.725" v="54" actId="207"/>
          <ac:spMkLst>
            <pc:docMk/>
            <pc:sldMk cId="0" sldId="337"/>
            <ac:spMk id="26627" creationId="{D038CD72-9AAA-493C-8051-0C8664117928}"/>
          </ac:spMkLst>
        </pc:spChg>
      </pc:sldChg>
      <pc:sldChg chg="modSp mod">
        <pc:chgData name="Dagmar Koudelková" userId="8519ce5b-1b9b-4080-b83b-967eb037c8fe" providerId="ADAL" clId="{7711DB90-7672-409E-B005-E91F1F1D28A8}" dt="2021-03-17T15:35:52.538" v="44" actId="13926"/>
        <pc:sldMkLst>
          <pc:docMk/>
          <pc:sldMk cId="0" sldId="418"/>
        </pc:sldMkLst>
        <pc:spChg chg="mod">
          <ac:chgData name="Dagmar Koudelková" userId="8519ce5b-1b9b-4080-b83b-967eb037c8fe" providerId="ADAL" clId="{7711DB90-7672-409E-B005-E91F1F1D28A8}" dt="2021-03-17T15:35:52.538" v="44" actId="13926"/>
          <ac:spMkLst>
            <pc:docMk/>
            <pc:sldMk cId="0" sldId="418"/>
            <ac:spMk id="80900" creationId="{50FD6CF5-70CB-49F3-8A7B-8B65A4852956}"/>
          </ac:spMkLst>
        </pc:spChg>
      </pc:sldChg>
      <pc:sldChg chg="modSp mod">
        <pc:chgData name="Dagmar Koudelková" userId="8519ce5b-1b9b-4080-b83b-967eb037c8fe" providerId="ADAL" clId="{7711DB90-7672-409E-B005-E91F1F1D28A8}" dt="2021-03-19T10:06:22.230" v="63" actId="13926"/>
        <pc:sldMkLst>
          <pc:docMk/>
          <pc:sldMk cId="0" sldId="420"/>
        </pc:sldMkLst>
        <pc:spChg chg="mod">
          <ac:chgData name="Dagmar Koudelková" userId="8519ce5b-1b9b-4080-b83b-967eb037c8fe" providerId="ADAL" clId="{7711DB90-7672-409E-B005-E91F1F1D28A8}" dt="2021-03-19T10:06:22.230" v="63" actId="13926"/>
          <ac:spMkLst>
            <pc:docMk/>
            <pc:sldMk cId="0" sldId="420"/>
            <ac:spMk id="81923" creationId="{0FC37E8D-22CB-4930-9A02-59DAC621B6EB}"/>
          </ac:spMkLst>
        </pc:spChg>
      </pc:sldChg>
      <pc:sldChg chg="modSp mod">
        <pc:chgData name="Dagmar Koudelková" userId="8519ce5b-1b9b-4080-b83b-967eb037c8fe" providerId="ADAL" clId="{7711DB90-7672-409E-B005-E91F1F1D28A8}" dt="2021-03-17T15:38:12.803" v="49" actId="20577"/>
        <pc:sldMkLst>
          <pc:docMk/>
          <pc:sldMk cId="0" sldId="432"/>
        </pc:sldMkLst>
        <pc:spChg chg="mod">
          <ac:chgData name="Dagmar Koudelková" userId="8519ce5b-1b9b-4080-b83b-967eb037c8fe" providerId="ADAL" clId="{7711DB90-7672-409E-B005-E91F1F1D28A8}" dt="2021-03-17T15:38:12.803" v="49" actId="20577"/>
          <ac:spMkLst>
            <pc:docMk/>
            <pc:sldMk cId="0" sldId="432"/>
            <ac:spMk id="123907" creationId="{10FB3848-0821-40E6-931C-38073BA40A87}"/>
          </ac:spMkLst>
        </pc:spChg>
      </pc:sldChg>
      <pc:sldChg chg="modSp mod">
        <pc:chgData name="Dagmar Koudelková" userId="8519ce5b-1b9b-4080-b83b-967eb037c8fe" providerId="ADAL" clId="{7711DB90-7672-409E-B005-E91F1F1D28A8}" dt="2021-03-17T15:36:12.370" v="47" actId="13926"/>
        <pc:sldMkLst>
          <pc:docMk/>
          <pc:sldMk cId="0" sldId="518"/>
        </pc:sldMkLst>
        <pc:spChg chg="mod">
          <ac:chgData name="Dagmar Koudelková" userId="8519ce5b-1b9b-4080-b83b-967eb037c8fe" providerId="ADAL" clId="{7711DB90-7672-409E-B005-E91F1F1D28A8}" dt="2021-03-17T15:36:12.370" v="47" actId="13926"/>
          <ac:spMkLst>
            <pc:docMk/>
            <pc:sldMk cId="0" sldId="518"/>
            <ac:spMk id="86020" creationId="{82B69041-38B3-411F-A907-7B926BF54BB9}"/>
          </ac:spMkLst>
        </pc:spChg>
      </pc:sldChg>
      <pc:sldChg chg="modSp mod">
        <pc:chgData name="Dagmar Koudelková" userId="8519ce5b-1b9b-4080-b83b-967eb037c8fe" providerId="ADAL" clId="{7711DB90-7672-409E-B005-E91F1F1D28A8}" dt="2021-03-19T10:02:20.965" v="52" actId="207"/>
        <pc:sldMkLst>
          <pc:docMk/>
          <pc:sldMk cId="0" sldId="561"/>
        </pc:sldMkLst>
        <pc:spChg chg="mod">
          <ac:chgData name="Dagmar Koudelková" userId="8519ce5b-1b9b-4080-b83b-967eb037c8fe" providerId="ADAL" clId="{7711DB90-7672-409E-B005-E91F1F1D28A8}" dt="2021-03-19T10:02:20.965" v="52" actId="207"/>
          <ac:spMkLst>
            <pc:docMk/>
            <pc:sldMk cId="0" sldId="561"/>
            <ac:spMk id="24579" creationId="{91F11897-1888-4D3F-9481-AF1F86093559}"/>
          </ac:spMkLst>
        </pc:spChg>
      </pc:sldChg>
      <pc:sldChg chg="modSp mod">
        <pc:chgData name="Dagmar Koudelková" userId="8519ce5b-1b9b-4080-b83b-967eb037c8fe" providerId="ADAL" clId="{7711DB90-7672-409E-B005-E91F1F1D28A8}" dt="2021-03-19T10:04:52.004" v="58" actId="13926"/>
        <pc:sldMkLst>
          <pc:docMk/>
          <pc:sldMk cId="0" sldId="578"/>
        </pc:sldMkLst>
        <pc:spChg chg="mod">
          <ac:chgData name="Dagmar Koudelková" userId="8519ce5b-1b9b-4080-b83b-967eb037c8fe" providerId="ADAL" clId="{7711DB90-7672-409E-B005-E91F1F1D28A8}" dt="2021-03-19T10:04:52.004" v="58" actId="13926"/>
          <ac:spMkLst>
            <pc:docMk/>
            <pc:sldMk cId="0" sldId="578"/>
            <ac:spMk id="76803" creationId="{A46A755B-AC0A-43C3-97FB-EE88710BA280}"/>
          </ac:spMkLst>
        </pc:spChg>
      </pc:sldChg>
      <pc:sldChg chg="modSp mod">
        <pc:chgData name="Dagmar Koudelková" userId="8519ce5b-1b9b-4080-b83b-967eb037c8fe" providerId="ADAL" clId="{7711DB90-7672-409E-B005-E91F1F1D28A8}" dt="2021-03-17T15:33:36.358" v="34" actId="13926"/>
        <pc:sldMkLst>
          <pc:docMk/>
          <pc:sldMk cId="0" sldId="584"/>
        </pc:sldMkLst>
        <pc:spChg chg="mod">
          <ac:chgData name="Dagmar Koudelková" userId="8519ce5b-1b9b-4080-b83b-967eb037c8fe" providerId="ADAL" clId="{7711DB90-7672-409E-B005-E91F1F1D28A8}" dt="2021-03-17T15:33:36.358" v="34" actId="13926"/>
          <ac:spMkLst>
            <pc:docMk/>
            <pc:sldMk cId="0" sldId="584"/>
            <ac:spMk id="69635" creationId="{8B4B7417-C53A-4AED-BA2F-14D6DDC953B8}"/>
          </ac:spMkLst>
        </pc:spChg>
      </pc:sldChg>
      <pc:sldChg chg="modSp mod">
        <pc:chgData name="Dagmar Koudelková" userId="8519ce5b-1b9b-4080-b83b-967eb037c8fe" providerId="ADAL" clId="{7711DB90-7672-409E-B005-E91F1F1D28A8}" dt="2021-03-19T10:06:59.988" v="65" actId="13926"/>
        <pc:sldMkLst>
          <pc:docMk/>
          <pc:sldMk cId="0" sldId="593"/>
        </pc:sldMkLst>
        <pc:spChg chg="mod">
          <ac:chgData name="Dagmar Koudelková" userId="8519ce5b-1b9b-4080-b83b-967eb037c8fe" providerId="ADAL" clId="{7711DB90-7672-409E-B005-E91F1F1D28A8}" dt="2021-03-19T10:06:59.988" v="65" actId="13926"/>
          <ac:spMkLst>
            <pc:docMk/>
            <pc:sldMk cId="0" sldId="593"/>
            <ac:spMk id="93187" creationId="{F04295A5-47AC-4FFF-8BA1-0125E489EAB6}"/>
          </ac:spMkLst>
        </pc:spChg>
      </pc:sldChg>
      <pc:sldChg chg="modSp mod">
        <pc:chgData name="Dagmar Koudelková" userId="8519ce5b-1b9b-4080-b83b-967eb037c8fe" providerId="ADAL" clId="{7711DB90-7672-409E-B005-E91F1F1D28A8}" dt="2021-03-19T10:04:33.412" v="57" actId="207"/>
        <pc:sldMkLst>
          <pc:docMk/>
          <pc:sldMk cId="0" sldId="645"/>
        </pc:sldMkLst>
        <pc:spChg chg="mod">
          <ac:chgData name="Dagmar Koudelková" userId="8519ce5b-1b9b-4080-b83b-967eb037c8fe" providerId="ADAL" clId="{7711DB90-7672-409E-B005-E91F1F1D28A8}" dt="2021-03-19T10:04:33.412" v="57" actId="207"/>
          <ac:spMkLst>
            <pc:docMk/>
            <pc:sldMk cId="0" sldId="645"/>
            <ac:spMk id="61443" creationId="{78D70C79-3C05-40A8-AAFA-41BB8912D7DE}"/>
          </ac:spMkLst>
        </pc:spChg>
      </pc:sldChg>
      <pc:sldChg chg="modSp mod">
        <pc:chgData name="Dagmar Koudelková" userId="8519ce5b-1b9b-4080-b83b-967eb037c8fe" providerId="ADAL" clId="{7711DB90-7672-409E-B005-E91F1F1D28A8}" dt="2021-03-19T10:05:36.265" v="62" actId="13926"/>
        <pc:sldMkLst>
          <pc:docMk/>
          <pc:sldMk cId="0" sldId="647"/>
        </pc:sldMkLst>
        <pc:spChg chg="mod">
          <ac:chgData name="Dagmar Koudelková" userId="8519ce5b-1b9b-4080-b83b-967eb037c8fe" providerId="ADAL" clId="{7711DB90-7672-409E-B005-E91F1F1D28A8}" dt="2021-03-19T10:05:36.265" v="62" actId="13926"/>
          <ac:spMkLst>
            <pc:docMk/>
            <pc:sldMk cId="0" sldId="647"/>
            <ac:spMk id="60419" creationId="{79043BE8-8304-4941-BEB7-D502B4E19A71}"/>
          </ac:spMkLst>
        </pc:spChg>
      </pc:sldChg>
      <pc:sldChg chg="modSp mod">
        <pc:chgData name="Dagmar Koudelková" userId="8519ce5b-1b9b-4080-b83b-967eb037c8fe" providerId="ADAL" clId="{7711DB90-7672-409E-B005-E91F1F1D28A8}" dt="2021-03-17T15:33:57.717" v="35" actId="13926"/>
        <pc:sldMkLst>
          <pc:docMk/>
          <pc:sldMk cId="1562462774" sldId="716"/>
        </pc:sldMkLst>
        <pc:spChg chg="mod">
          <ac:chgData name="Dagmar Koudelková" userId="8519ce5b-1b9b-4080-b83b-967eb037c8fe" providerId="ADAL" clId="{7711DB90-7672-409E-B005-E91F1F1D28A8}" dt="2021-03-17T15:33:57.717" v="35" actId="13926"/>
          <ac:spMkLst>
            <pc:docMk/>
            <pc:sldMk cId="1562462774" sldId="716"/>
            <ac:spMk id="2" creationId="{C12B9EC1-0A68-4C09-BB35-442F6FC1766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C720483-AF4B-4D94-8552-620015FEBD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287355F-388F-4D5E-87C4-2AAAEAFD6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D936982A-D3C6-454F-8CFF-F0F13DDF6D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C33D69B-D0CD-45F9-B641-5962E713A7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cs-CZ" altLang="cs-CZ">
                <a:latin typeface="Arial" panose="020B0604020202020204" pitchFamily="34" charset="0"/>
              </a:rPr>
              <a:t>Převzato z tišť. Citací – viz dále..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FDBF3CE3-1DFD-44F5-AA35-2325A19060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C063025-FB87-415A-AFCF-4D82EF216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/>
            <a:fld id="{8F29CA76-EB7E-46B8-8006-14496CD32AD4}" type="slidenum">
              <a:rPr lang="cs-CZ" altLang="cs-CZ" sz="1200">
                <a:latin typeface="Arial" panose="020B0604020202020204" pitchFamily="34" charset="0"/>
              </a:rPr>
              <a:pPr algn="r" eaLnBrk="1" hangingPunct="1"/>
              <a:t>22</a:t>
            </a:fld>
            <a:endParaRPr lang="cs-CZ" altLang="cs-CZ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8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01051768-6865-4C44-92E5-0B8178A045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C57790C6-E6D9-49F0-91FE-5E2C99CE2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73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BAB10DB9-51AD-4A2F-9E2F-7DD861F05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304BFD96-8CF3-4052-A2DE-82413A9F1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EA4905CB-9D6B-44C3-AD42-85C8E4555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39C5D03-440F-4C62-A568-03CF9B2A3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69E53116-08A4-467A-8FDA-4D29649E6A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BDFB59F8-97E6-42F3-AA3D-52E3154FD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Příklad ukončeného vydávání časopisu</a:t>
            </a:r>
          </a:p>
          <a:p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34E43B4C-7A3A-4F6E-9E52-6E5FEC4870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D0F19913-B43B-46A8-AFD9-DB3916ED8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Přibylo červené – všechny údaje, které se vztahují k tomu, že to je digitální/online dokument.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A3CD5A41-D29A-4B80-9131-1F86C31F1E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DE641C52-A453-4EED-8BDB-5EB920755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A73C6641-B6DB-4EB9-BDD8-5DD53BB95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3AAC51EC-B672-4E46-9482-71AC9173A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fld id="{3EF18CE9-B9D3-4C4B-BB8A-14DE4932BFF3}" type="slidenum">
              <a:rPr lang="cs-CZ" altLang="cs-CZ" sz="1200" smtClean="0">
                <a:latin typeface="Arial" panose="020B0604020202020204" pitchFamily="34" charset="0"/>
              </a:rPr>
              <a:pPr/>
              <a:t>3</a:t>
            </a:fld>
            <a:endParaRPr lang="cs-CZ" altLang="cs-CZ" sz="120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751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7">
            <a:extLst>
              <a:ext uri="{FF2B5EF4-FFF2-40B4-BE49-F238E27FC236}">
                <a16:creationId xmlns:a16="http://schemas.microsoft.com/office/drawing/2014/main" id="{880EFCBE-B266-40A4-9157-8BCAF0685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9BAD027-0CE8-42BA-9A26-B1ACD90E0BC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ucida Sans Unicode" panose="020B0602030504020204" pitchFamily="34" charset="0"/>
                <a:cs typeface="Tahoma" panose="020B060403050404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1613" algn="l"/>
                  <a:tab pos="3657600" algn="l"/>
                  <a:tab pos="4572000" algn="l"/>
                  <a:tab pos="5484813" algn="l"/>
                  <a:tab pos="6399213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D393012-E913-4731-BDC0-A86F870967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1988" name="Zástupný symbol pro poznámky 2">
            <a:extLst>
              <a:ext uri="{FF2B5EF4-FFF2-40B4-BE49-F238E27FC236}">
                <a16:creationId xmlns:a16="http://schemas.microsoft.com/office/drawing/2014/main" id="{F481F6B9-7527-427F-8497-1E9876AA1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02320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7">
            <a:extLst>
              <a:ext uri="{FF2B5EF4-FFF2-40B4-BE49-F238E27FC236}">
                <a16:creationId xmlns:a16="http://schemas.microsoft.com/office/drawing/2014/main" id="{880EFCBE-B266-40A4-9157-8BCAF0685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9BAD027-0CE8-42BA-9A26-B1ACD90E0BC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ucida Sans Unicode" panose="020B0602030504020204" pitchFamily="34" charset="0"/>
                <a:cs typeface="Tahoma" panose="020B060403050404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1613" algn="l"/>
                  <a:tab pos="3657600" algn="l"/>
                  <a:tab pos="4572000" algn="l"/>
                  <a:tab pos="5484813" algn="l"/>
                  <a:tab pos="6399213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46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D393012-E913-4731-BDC0-A86F870967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1988" name="Zástupný symbol pro poznámky 2">
            <a:extLst>
              <a:ext uri="{FF2B5EF4-FFF2-40B4-BE49-F238E27FC236}">
                <a16:creationId xmlns:a16="http://schemas.microsoft.com/office/drawing/2014/main" id="{F481F6B9-7527-427F-8497-1E9876AA1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2621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7">
            <a:extLst>
              <a:ext uri="{FF2B5EF4-FFF2-40B4-BE49-F238E27FC236}">
                <a16:creationId xmlns:a16="http://schemas.microsoft.com/office/drawing/2014/main" id="{68027B9C-0F35-4F98-9BC6-94706549A1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4C598DD-898B-4D43-961B-ACD5FC3DEFCD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ucida Sans Unicode" panose="020B0602030504020204" pitchFamily="34" charset="0"/>
                <a:cs typeface="Tahoma" panose="020B060403050404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1613" algn="l"/>
                  <a:tab pos="3657600" algn="l"/>
                  <a:tab pos="4572000" algn="l"/>
                  <a:tab pos="5484813" algn="l"/>
                  <a:tab pos="6399213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47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31702BC-12CA-44DF-A9C4-E80479ABB3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4036" name="Zástupný symbol pro poznámky 2">
            <a:extLst>
              <a:ext uri="{FF2B5EF4-FFF2-40B4-BE49-F238E27FC236}">
                <a16:creationId xmlns:a16="http://schemas.microsoft.com/office/drawing/2014/main" id="{CFC067CE-66F5-4400-AA5D-AE5096AEE6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7638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7">
            <a:extLst>
              <a:ext uri="{FF2B5EF4-FFF2-40B4-BE49-F238E27FC236}">
                <a16:creationId xmlns:a16="http://schemas.microsoft.com/office/drawing/2014/main" id="{68027B9C-0F35-4F98-9BC6-94706549A1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4C598DD-898B-4D43-961B-ACD5FC3DEFCD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ucida Sans Unicode" panose="020B0602030504020204" pitchFamily="34" charset="0"/>
                <a:cs typeface="Tahoma" panose="020B060403050404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1613" algn="l"/>
                  <a:tab pos="3657600" algn="l"/>
                  <a:tab pos="4572000" algn="l"/>
                  <a:tab pos="5484813" algn="l"/>
                  <a:tab pos="6399213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48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31702BC-12CA-44DF-A9C4-E80479ABB3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4036" name="Zástupný symbol pro poznámky 2">
            <a:extLst>
              <a:ext uri="{FF2B5EF4-FFF2-40B4-BE49-F238E27FC236}">
                <a16:creationId xmlns:a16="http://schemas.microsoft.com/office/drawing/2014/main" id="{CFC067CE-66F5-4400-AA5D-AE5096AEE6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644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21DC11BA-8D65-4AC3-B1AA-6727FFD3C3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fld id="{78286D3F-87DF-4749-8B3B-BDFD37891252}" type="slidenum">
              <a:rPr lang="cs-CZ" altLang="cs-CZ" sz="1200">
                <a:latin typeface="Arial" panose="020B0604020202020204" pitchFamily="34" charset="0"/>
              </a:rPr>
              <a:pPr/>
              <a:t>51</a:t>
            </a:fld>
            <a:endParaRPr lang="cs-CZ" altLang="cs-CZ" sz="1200">
              <a:latin typeface="Arial" panose="020B0604020202020204" pitchFamily="34" charset="0"/>
            </a:endParaRPr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4BB217EC-B10A-4E75-BA5F-8C5E425BE6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EA5ACD7F-A626-407A-9451-502718561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1189FA3-D720-4AB4-A108-62E64CF237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7413B77-2C12-4384-BE6E-FC6B4040C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fld id="{860BCDE7-BC3F-4A5E-B76A-5BFCECAE4A7D}" type="slidenum">
              <a:rPr lang="cs-CZ" altLang="cs-CZ" sz="1200" smtClean="0">
                <a:latin typeface="Arial" panose="020B0604020202020204" pitchFamily="34" charset="0"/>
              </a:rPr>
              <a:pPr/>
              <a:t>6</a:t>
            </a:fld>
            <a:endParaRPr lang="cs-CZ" altLang="cs-CZ" sz="120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02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C8434C1-EF9D-4875-BEE9-B65F5CBAC5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851C1DF-E91A-43E7-A691-7990C59823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C23058E-091B-4E4C-B8F7-5652EEAA4D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1595F3F-93FF-4EBB-9649-602F3E2D4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C5F231C-E6C0-44EF-BABF-324982390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5CE4BE9-3977-41E8-8EAB-3C09EC76B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5401094-2638-44DB-9AAA-A58EDD236E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1802FC6-6F3B-4B9C-8BCB-2EADEFD95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903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D33E39A-6EC6-4437-B1BF-CA85AB4719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4A8C2A8-0833-4BBD-B56F-BF9F9B9EE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cs-CZ" altLang="cs-CZ">
                <a:latin typeface="Arial" panose="020B0604020202020204" pitchFamily="34" charset="0"/>
              </a:rPr>
              <a:t>Převzato z tišť. Citací – viz dále..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4175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6416" y="2014200"/>
            <a:ext cx="4139168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F8F51D-5FAC-4254-8FF9-8A7BE0EBAB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E7AD3B-0303-4E16-BC93-D0CD13019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830399-7750-444C-A514-4A4E3F1A27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7E13D-AA37-4C3A-B61C-CBD2C131DC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09640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1F2E4CE-883C-4F6F-A492-BD116B63A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47B0E61-BB03-4EB5-A6F9-90B92F038C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B8B8D2F-BA29-4C6D-9A43-963E38B763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A2618-1165-49B9-A4B0-6380635546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00330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.phil.muni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spsych.psu.cas.cz/pokyny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la.org/" TargetMode="External"/><Relationship Id="rId3" Type="http://schemas.openxmlformats.org/officeDocument/2006/relationships/hyperlink" Target="http://citace.com/soubory/csniso690-interpretace.pdf" TargetMode="External"/><Relationship Id="rId7" Type="http://schemas.openxmlformats.org/officeDocument/2006/relationships/hyperlink" Target="https://aleph.muni.cz/F?func=find-b&amp;find_code=SYS&amp;local_base=MUB01&amp;request=000611612&amp;format=99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sych.phil.muni.cz/media/32941/manual-pro-psani-rukopisu_2014_apa.pdf" TargetMode="External"/><Relationship Id="rId5" Type="http://schemas.openxmlformats.org/officeDocument/2006/relationships/hyperlink" Target="http://apastyle.apa.org/" TargetMode="External"/><Relationship Id="rId10" Type="http://schemas.openxmlformats.org/officeDocument/2006/relationships/hyperlink" Target="http://www.press.uchicago.edu/books/turabian/turabian_citationguide.html" TargetMode="External"/><Relationship Id="rId4" Type="http://schemas.openxmlformats.org/officeDocument/2006/relationships/hyperlink" Target="http://is.muni.cz/do/rect/el/estud/prif/ps11/metodika/web/ebook_citace_2011.html" TargetMode="External"/><Relationship Id="rId9" Type="http://schemas.openxmlformats.org/officeDocument/2006/relationships/hyperlink" Target="http://www.chicagomanualofstyle.org/home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ebscohost.com/login.aspx?direct=true&amp;db=nlebk&amp;AN=869959&amp;lang=cs&amp;site=ehost-live&amp;ebv=EB&amp;ppid=pp_4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ukpmc.ac.uk/abstract/MED/15705511/reload=0;jsessionid=iItc8JILJsQigCYbe11k.136" TargetMode="External"/><Relationship Id="rId2" Type="http://schemas.openxmlformats.org/officeDocument/2006/relationships/hyperlink" Target="http://www.jstor.org/stable/4296525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node.cz/o-nas/" TargetMode="External"/><Relationship Id="rId2" Type="http://schemas.openxmlformats.org/officeDocument/2006/relationships/hyperlink" Target="https://www.muni.cz/absolvent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52330/ff_b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229" TargetMode="External"/><Relationship Id="rId2" Type="http://schemas.openxmlformats.org/officeDocument/2006/relationships/hyperlink" Target="https://ezdroje.muni.cz/prehled/zdroj.php?lang=cs&amp;id=2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citace.com/" TargetMode="External"/><Relationship Id="rId4" Type="http://schemas.openxmlformats.org/officeDocument/2006/relationships/hyperlink" Target="http://discovery.muni.cz/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cite.com/" TargetMode="External"/><Relationship Id="rId3" Type="http://schemas.openxmlformats.org/officeDocument/2006/relationships/hyperlink" Target="http://www.citeulike.org/" TargetMode="External"/><Relationship Id="rId7" Type="http://schemas.openxmlformats.org/officeDocument/2006/relationships/hyperlink" Target="http://ezdroje.muni.cz/prehled/zdroj.php?lang=cs&amp;id=61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dnoteweb.com/" TargetMode="External"/><Relationship Id="rId5" Type="http://schemas.openxmlformats.org/officeDocument/2006/relationships/hyperlink" Target="http://bibliographix.com/" TargetMode="External"/><Relationship Id="rId10" Type="http://schemas.openxmlformats.org/officeDocument/2006/relationships/hyperlink" Target="http://ezdroje.muni.cz/prehled/zdroj.php?lang=cs&amp;id=229" TargetMode="External"/><Relationship Id="rId4" Type="http://schemas.openxmlformats.org/officeDocument/2006/relationships/hyperlink" Target="http://www.zotero.org/" TargetMode="External"/><Relationship Id="rId9" Type="http://schemas.openxmlformats.org/officeDocument/2006/relationships/hyperlink" Target="http://www.refworks.com/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CSN-ISO-690" TargetMode="External"/><Relationship Id="rId2" Type="http://schemas.openxmlformats.org/officeDocument/2006/relationships/hyperlink" Target="http://is.muni.cz/do/rect/el/estud/prif/ps11/metodika/web/ebook_citace_201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isk.phil.muni.cz/media/3065236/vzor_diplomove_prace_kisk.doc" TargetMode="External"/><Relationship Id="rId4" Type="http://schemas.openxmlformats.org/officeDocument/2006/relationships/hyperlink" Target="https://kisk.phil.muni.cz/media/3065235/vzor_bakalarske_prace_kisk-1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elportal/estud/ff/js07/informace/materialy/pages/citace_opora.pdf" TargetMode="External"/><Relationship Id="rId2" Type="http://schemas.openxmlformats.org/officeDocument/2006/relationships/hyperlink" Target="http://citace.com/dokumenty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do/rect/el/estud/prif/ps11/metodika/web/ebook_citace_2011.html" TargetMode="External"/><Relationship Id="rId4" Type="http://schemas.openxmlformats.org/officeDocument/2006/relationships/hyperlink" Target="http://sigma.nkp.cz/cze/adr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phil.muni.cz/" TargetMode="External"/><Relationship Id="rId3" Type="http://schemas.openxmlformats.org/officeDocument/2006/relationships/hyperlink" Target="mailto:holoubkova@phil.muni.cz" TargetMode="External"/><Relationship Id="rId7" Type="http://schemas.openxmlformats.org/officeDocument/2006/relationships/hyperlink" Target="http://www.facebook.com/pages/Brno-Czech-Republic/Referencni-sluzby-knihovny-Filozoficke-fakulty-Masarykovy-univerzity/135504707615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groups/infovzdelavani" TargetMode="External"/><Relationship Id="rId5" Type="http://schemas.openxmlformats.org/officeDocument/2006/relationships/hyperlink" Target="http://www.facebook.com/knihovnaffmu" TargetMode="External"/><Relationship Id="rId4" Type="http://schemas.openxmlformats.org/officeDocument/2006/relationships/hyperlink" Target="mailto:reference@phil.muni.cz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D4DB033-154F-49FC-8162-B8B52B2F8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altLang="cs-CZ" sz="4000" dirty="0"/>
              <a:t>Jak na citace podle ISO 690</a:t>
            </a:r>
            <a:br>
              <a:rPr lang="cs-CZ" altLang="cs-CZ" sz="3600" dirty="0"/>
            </a:br>
            <a:endParaRPr lang="cs-CZ" altLang="cs-CZ" sz="36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71ED82F-022D-49A4-86DF-589CC1F05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8769" y="4793942"/>
            <a:ext cx="4518735" cy="160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r>
              <a:rPr lang="cs-CZ" altLang="cs-CZ" sz="2800" b="1" dirty="0">
                <a:solidFill>
                  <a:srgbClr val="0000DC"/>
                </a:solidFill>
                <a:latin typeface="+mn-lt"/>
              </a:rPr>
              <a:t>Mgr. Hana Holoubková</a:t>
            </a:r>
            <a:endParaRPr lang="cs-CZ" altLang="cs-CZ" sz="2800" dirty="0"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r>
              <a:rPr lang="cs-CZ" altLang="cs-CZ" sz="2800" dirty="0">
                <a:latin typeface="+mn-lt"/>
              </a:rPr>
              <a:t>Ústřední knihovna FF MU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Tx/>
              <a:buNone/>
            </a:pPr>
            <a:r>
              <a:rPr lang="cs-CZ" altLang="cs-CZ" sz="2800" dirty="0">
                <a:latin typeface="+mn-lt"/>
                <a:hlinkClick r:id="rId2"/>
              </a:rPr>
              <a:t>http://knihovna.phil.muni.cz</a:t>
            </a:r>
            <a:endParaRPr lang="cs-CZ" altLang="cs-CZ" sz="28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D65DE2A2-CECC-4673-914F-92F72F1D7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latin typeface="+mn-lt"/>
              </a:rPr>
              <a:t>Zprostředkovaná (sekundární) citace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003AA93E-1706-499A-A8E1-6B05D54D3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2000" dirty="0"/>
              <a:t>je-li to možné a zdroj je pro nás dostupný, </a:t>
            </a:r>
            <a:r>
              <a:rPr lang="cs-CZ" sz="2000" b="1" dirty="0"/>
              <a:t>vždy</a:t>
            </a:r>
            <a:r>
              <a:rPr lang="cs-CZ" sz="2000" dirty="0"/>
              <a:t> </a:t>
            </a:r>
            <a:r>
              <a:rPr lang="cs-CZ" sz="2000" b="1" dirty="0"/>
              <a:t>citujeme původní zdroj </a:t>
            </a:r>
          </a:p>
          <a:p>
            <a:pPr>
              <a:defRPr/>
            </a:pPr>
            <a:endParaRPr lang="cs-CZ" sz="800" b="1" dirty="0"/>
          </a:p>
          <a:p>
            <a:pPr>
              <a:lnSpc>
                <a:spcPct val="120000"/>
              </a:lnSpc>
              <a:defRPr/>
            </a:pPr>
            <a:r>
              <a:rPr lang="cs-CZ" sz="2000" dirty="0"/>
              <a:t>v případě, že citaci přejímáte (nepřímé/zprostředkované/citace citace), citace se uvádějí jménem autora/autorů, ročníkem a odkazem na původní zdroj</a:t>
            </a:r>
          </a:p>
          <a:p>
            <a:pPr marL="1080000">
              <a:defRPr/>
            </a:pPr>
            <a:endParaRPr lang="cs-CZ" sz="800" dirty="0"/>
          </a:p>
          <a:p>
            <a:pPr marL="1080000" lvl="1">
              <a:buFont typeface="Wingdings" pitchFamily="2" charset="2"/>
              <a:buChar char="Ø"/>
              <a:defRPr/>
            </a:pPr>
            <a:r>
              <a:rPr lang="cs-CZ" sz="1500" dirty="0"/>
              <a:t>Např. (James, 1890, podle Hoskovec, 1992). V seznamu literatury se uvádí pouze zdroj, ze kterého autor</a:t>
            </a:r>
          </a:p>
          <a:p>
            <a:pPr marL="1080000" lvl="1" indent="0">
              <a:buNone/>
              <a:defRPr/>
            </a:pPr>
            <a:r>
              <a:rPr lang="cs-CZ" sz="1500" dirty="0"/>
              <a:t>příspěvku čerpal (v našem příkladu pouze Hoskovec, J.).</a:t>
            </a:r>
          </a:p>
          <a:p>
            <a:pPr marL="1080000" lvl="1" indent="0">
              <a:buNone/>
              <a:defRPr/>
            </a:pPr>
            <a:r>
              <a:rPr lang="cs-CZ" sz="1500" dirty="0"/>
              <a:t>					              </a:t>
            </a:r>
            <a:r>
              <a:rPr lang="cs-CZ" sz="1200" dirty="0"/>
              <a:t>(Zdroj: Československá psychologie, </a:t>
            </a:r>
            <a:r>
              <a:rPr lang="cs-CZ" sz="1200" dirty="0">
                <a:solidFill>
                  <a:srgbClr val="0000D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pokyny pro autory</a:t>
            </a:r>
            <a:r>
              <a:rPr lang="cs-CZ" sz="1200" dirty="0"/>
              <a:t>)</a:t>
            </a:r>
          </a:p>
          <a:p>
            <a:pPr marL="0" lvl="1" indent="0">
              <a:buNone/>
              <a:defRPr/>
            </a:pPr>
            <a:endParaRPr lang="cs-CZ" dirty="0"/>
          </a:p>
          <a:p>
            <a:pPr marL="342900" lvl="1" indent="-342900">
              <a:defRPr/>
            </a:pPr>
            <a:r>
              <a:rPr lang="cs-CZ" dirty="0"/>
              <a:t>u ostatních metod citování lze uvést poznámku v bibliografické citaci sekundárního dokumentu</a:t>
            </a:r>
          </a:p>
          <a:p>
            <a:pPr marL="0" lvl="1" indent="0">
              <a:buNone/>
              <a:defRPr/>
            </a:pPr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nebo uveďte za bibliografickou citaci primárního dokumentu v soupisu použité literatury formulaci </a:t>
            </a:r>
            <a:r>
              <a:rPr lang="en-US" dirty="0"/>
              <a:t>[</a:t>
            </a:r>
            <a:r>
              <a:rPr lang="cs-CZ" dirty="0"/>
              <a:t>NON VIDI</a:t>
            </a:r>
            <a:r>
              <a:rPr lang="en-US" dirty="0"/>
              <a:t>]</a:t>
            </a:r>
            <a:r>
              <a:rPr lang="cs-CZ" dirty="0"/>
              <a:t> (= neviděno).</a:t>
            </a:r>
          </a:p>
          <a:p>
            <a:pPr marL="0" lvl="1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89646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0095A556-2F83-470F-9F29-06B307851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latin typeface="+mn-lt"/>
              </a:rPr>
              <a:t>Citační normy, styly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8081E5E-699A-49FD-91D1-CFAB60C23F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ČSN ISO 690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  <a:r>
              <a:rPr lang="cs-CZ" altLang="cs-CZ" sz="2000" dirty="0"/>
              <a:t>(platná od 1. 4. 2011) – prezenčně v ÚK </a:t>
            </a:r>
          </a:p>
          <a:p>
            <a:pPr marL="720000">
              <a:lnSpc>
                <a:spcPct val="100000"/>
              </a:lnSpc>
            </a:pPr>
            <a:r>
              <a:rPr lang="cs-CZ" altLang="cs-CZ" sz="2000" b="1" dirty="0"/>
              <a:t>Interpretace</a:t>
            </a:r>
            <a:r>
              <a:rPr lang="cs-CZ" altLang="cs-CZ" sz="2000" dirty="0"/>
              <a:t> </a:t>
            </a:r>
            <a:r>
              <a:rPr lang="cs-CZ" altLang="cs-CZ" sz="2000" dirty="0">
                <a:hlinkClick r:id="rId3"/>
              </a:rPr>
              <a:t>http://citace.com/soubory/csniso690-interpretace.pdf</a:t>
            </a:r>
            <a:r>
              <a:rPr lang="cs-CZ" altLang="cs-CZ" sz="2000" dirty="0"/>
              <a:t> 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1000" dirty="0"/>
          </a:p>
          <a:p>
            <a:pPr>
              <a:lnSpc>
                <a:spcPct val="100000"/>
              </a:lnSpc>
            </a:pPr>
            <a:r>
              <a:rPr lang="cs-CZ" altLang="cs-CZ" sz="2000" dirty="0"/>
              <a:t>publikace KUK a ÚK </a:t>
            </a:r>
            <a:r>
              <a:rPr lang="cs-CZ" altLang="cs-CZ" sz="2000" dirty="0" err="1"/>
              <a:t>PřF</a:t>
            </a:r>
            <a:r>
              <a:rPr lang="cs-CZ" altLang="cs-CZ" sz="2000" dirty="0"/>
              <a:t> MU </a:t>
            </a:r>
            <a:r>
              <a:rPr lang="cs-CZ" altLang="cs-CZ" sz="2000" b="1" dirty="0"/>
              <a:t>Metodika tvorby citací</a:t>
            </a:r>
            <a:r>
              <a:rPr lang="cs-CZ" altLang="cs-CZ" sz="2000" dirty="0"/>
              <a:t> </a:t>
            </a:r>
            <a:r>
              <a:rPr lang="cs-CZ" altLang="cs-CZ" sz="2000" dirty="0">
                <a:hlinkClick r:id="rId4"/>
              </a:rPr>
              <a:t>http://is.muni.cz/do/rect/el/estud/prif/ps11/metodika/web/ebook_citace_2011.html</a:t>
            </a:r>
            <a:r>
              <a:rPr lang="cs-CZ" altLang="cs-CZ" sz="2000" dirty="0"/>
              <a:t>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1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hlinkClick r:id="rId5"/>
              </a:rPr>
              <a:t>APA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American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Psychological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Association</a:t>
            </a:r>
            <a:r>
              <a:rPr lang="cs-CZ" altLang="cs-CZ" sz="2000" dirty="0"/>
              <a:t>) – převážně pro psychologii, pedagogiku a některé další spol. vědy.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   </a:t>
            </a:r>
            <a:r>
              <a:rPr lang="cs-CZ" altLang="cs-CZ" sz="2000" dirty="0">
                <a:solidFill>
                  <a:srgbClr val="FF0000"/>
                </a:solidFill>
                <a:hlinkClick r:id="rId6"/>
              </a:rPr>
              <a:t>Citační manuál APA</a:t>
            </a:r>
            <a:r>
              <a:rPr lang="cs-CZ" altLang="cs-CZ" sz="2000" dirty="0"/>
              <a:t> – na www stránkách Psychologického ústavu FF MU.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	Příručka </a:t>
            </a:r>
            <a:r>
              <a:rPr lang="cs-CZ" altLang="cs-CZ" sz="2000" dirty="0" err="1">
                <a:hlinkClick r:id="rId7"/>
              </a:rPr>
              <a:t>Concise</a:t>
            </a:r>
            <a:r>
              <a:rPr lang="cs-CZ" altLang="cs-CZ" sz="2000" dirty="0">
                <a:hlinkClick r:id="rId7"/>
              </a:rPr>
              <a:t> </a:t>
            </a:r>
            <a:r>
              <a:rPr lang="cs-CZ" altLang="cs-CZ" sz="2000" dirty="0" err="1">
                <a:hlinkClick r:id="rId7"/>
              </a:rPr>
              <a:t>rules</a:t>
            </a:r>
            <a:r>
              <a:rPr lang="cs-CZ" altLang="cs-CZ" sz="2000" dirty="0">
                <a:hlinkClick r:id="rId7"/>
              </a:rPr>
              <a:t> </a:t>
            </a:r>
            <a:r>
              <a:rPr lang="cs-CZ" altLang="cs-CZ" sz="2000" dirty="0" err="1">
                <a:hlinkClick r:id="rId7"/>
              </a:rPr>
              <a:t>of</a:t>
            </a:r>
            <a:r>
              <a:rPr lang="cs-CZ" altLang="cs-CZ" sz="2000" dirty="0">
                <a:hlinkClick r:id="rId7"/>
              </a:rPr>
              <a:t> APA style</a:t>
            </a:r>
            <a:r>
              <a:rPr lang="cs-CZ" altLang="cs-CZ" sz="2000" dirty="0"/>
              <a:t> dostupná v ÚK FF MU.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1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hlinkClick r:id="rId8"/>
              </a:rPr>
              <a:t>MLA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Modern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Language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Association</a:t>
            </a:r>
            <a:r>
              <a:rPr lang="cs-CZ" altLang="cs-CZ" sz="2000" dirty="0"/>
              <a:t>) – pro humanitní obory, zejména jazykovědu (anglistika, amerikanistika…).</a:t>
            </a:r>
          </a:p>
          <a:p>
            <a:pPr eaLnBrk="1" hangingPunct="1">
              <a:lnSpc>
                <a:spcPct val="100000"/>
              </a:lnSpc>
            </a:pPr>
            <a:endParaRPr lang="cs-CZ" altLang="cs-CZ" sz="1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hlinkClick r:id="rId9"/>
              </a:rPr>
              <a:t>Chicago</a:t>
            </a:r>
            <a:r>
              <a:rPr lang="cs-CZ" altLang="cs-CZ" sz="2000" dirty="0"/>
              <a:t>, </a:t>
            </a:r>
            <a:r>
              <a:rPr lang="cs-CZ" altLang="cs-CZ" sz="2000" b="1" dirty="0" err="1">
                <a:hlinkClick r:id="rId10"/>
              </a:rPr>
              <a:t>Turabian</a:t>
            </a:r>
            <a:r>
              <a:rPr lang="cs-CZ" altLang="cs-CZ" sz="2000" b="1" dirty="0"/>
              <a:t> style</a:t>
            </a:r>
            <a:r>
              <a:rPr lang="cs-CZ" altLang="cs-CZ" sz="2000" dirty="0"/>
              <a:t>…</a:t>
            </a:r>
          </a:p>
          <a:p>
            <a:pPr eaLnBrk="1" hangingPunct="1">
              <a:lnSpc>
                <a:spcPct val="100000"/>
              </a:lnSpc>
            </a:pPr>
            <a:endParaRPr lang="cs-CZ" altLang="cs-CZ" sz="1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Citace dle pravidel konkrétních časopisů, </a:t>
            </a:r>
            <a:r>
              <a:rPr lang="cs-CZ" altLang="cs-CZ" sz="2000" b="1" dirty="0"/>
              <a:t>oborů</a:t>
            </a:r>
            <a:r>
              <a:rPr lang="cs-CZ" altLang="cs-CZ" sz="2000" dirty="0"/>
              <a:t>…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37558469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84AB664-907E-48C6-B1EB-854CD5B3F0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Zásady při tvorbě citací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D80FBEA-C49E-48BD-B559-18982EB87C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586204"/>
            <a:ext cx="10753200" cy="424579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200" b="1" dirty="0"/>
              <a:t>Přesnost, přehlednost a jednotnost údajů</a:t>
            </a:r>
          </a:p>
          <a:p>
            <a:pPr marL="720000">
              <a:lnSpc>
                <a:spcPct val="100000"/>
              </a:lnSpc>
              <a:defRPr/>
            </a:pPr>
            <a:r>
              <a:rPr lang="cs-CZ" altLang="cs-CZ" sz="2000" dirty="0"/>
              <a:t>Vybereme si jednu metodu citování a jeden způsob zápisu bibliografické citace pro danou práci a tohoto systému se budeme držet.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200" dirty="0"/>
          </a:p>
          <a:p>
            <a:pPr>
              <a:lnSpc>
                <a:spcPct val="80000"/>
              </a:lnSpc>
              <a:defRPr/>
            </a:pPr>
            <a:r>
              <a:rPr lang="cs-CZ" altLang="cs-CZ" sz="2200" b="1" dirty="0"/>
              <a:t>Úplnost</a:t>
            </a:r>
          </a:p>
          <a:p>
            <a:pPr marL="720000">
              <a:lnSpc>
                <a:spcPct val="80000"/>
              </a:lnSpc>
              <a:defRPr/>
            </a:pPr>
            <a:r>
              <a:rPr lang="cs-CZ" altLang="cs-CZ" sz="2000" dirty="0"/>
              <a:t>více údajů pro zpětnou identifikaci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200" dirty="0"/>
          </a:p>
          <a:p>
            <a:pPr>
              <a:lnSpc>
                <a:spcPct val="80000"/>
              </a:lnSpc>
              <a:defRPr/>
            </a:pPr>
            <a:r>
              <a:rPr lang="cs-CZ" altLang="cs-CZ" sz="2200" b="1" dirty="0"/>
              <a:t>Použití primárních pramenů</a:t>
            </a:r>
          </a:p>
          <a:p>
            <a:pPr marL="720000">
              <a:lnSpc>
                <a:spcPct val="100000"/>
              </a:lnSpc>
              <a:defRPr/>
            </a:pPr>
            <a:r>
              <a:rPr lang="cs-CZ" altLang="cs-CZ" sz="2000" dirty="0"/>
              <a:t>Citujeme údaje pouze z publikací, které jsme měli v ruce, abychom předešli nepřesnostem při přejímané citaci.</a:t>
            </a:r>
          </a:p>
          <a:p>
            <a:pPr>
              <a:lnSpc>
                <a:spcPct val="80000"/>
              </a:lnSpc>
              <a:defRPr/>
            </a:pPr>
            <a:endParaRPr lang="cs-CZ" altLang="cs-CZ" sz="2200" dirty="0"/>
          </a:p>
          <a:p>
            <a:pPr>
              <a:lnSpc>
                <a:spcPct val="100000"/>
              </a:lnSpc>
              <a:defRPr/>
            </a:pPr>
            <a:r>
              <a:rPr lang="cs-CZ" altLang="cs-CZ" sz="2200" b="1" dirty="0"/>
              <a:t>Slova v citacích zkracujeme podle ČSN ISO 4</a:t>
            </a:r>
            <a:r>
              <a:rPr lang="cs-CZ" altLang="cs-CZ" sz="2200" dirty="0"/>
              <a:t>. Informace a dokumentace – Pravidla zkracování slov z názvů a názvů dokumentů. </a:t>
            </a:r>
            <a:r>
              <a:rPr lang="cs-CZ" altLang="cs-CZ" sz="2200" b="1" dirty="0"/>
              <a:t>Bibliografické termíny zkracujeme podle ČSN ISO 832</a:t>
            </a:r>
            <a:r>
              <a:rPr lang="cs-CZ" altLang="cs-CZ" sz="2200" dirty="0"/>
              <a:t> Informace a dokumentace – Bibliografický popis a </a:t>
            </a:r>
            <a:r>
              <a:rPr lang="cs-CZ" altLang="cs-CZ" sz="2200"/>
              <a:t>citace: Pravidla </a:t>
            </a:r>
            <a:r>
              <a:rPr lang="cs-CZ" altLang="cs-CZ" sz="2200" dirty="0"/>
              <a:t>zkracování bibliografických termínů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33A44EA-47A5-47AD-9285-C9B7ABD9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/>
              <a:t>Struktura bibliografických citací</a:t>
            </a:r>
            <a:endParaRPr lang="cs-CZ" sz="3600" dirty="0"/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42926C24-7C10-4342-A315-753FE9516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>
                <a:solidFill>
                  <a:srgbClr val="0000DC"/>
                </a:solidFill>
              </a:rPr>
              <a:t>Tištěné a elektronické dokumenty (dle normy ČSN ISO 690)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2000" dirty="0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000" dirty="0"/>
              <a:t>Obecná pravidla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000" dirty="0"/>
              <a:t>Prvky citace 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000" dirty="0"/>
              <a:t>Bibliografické citace jednotlivých typů dokumentů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2000" dirty="0"/>
              <a:t>	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90222FA-12E6-457A-A2A7-A58AF7EAE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latin typeface="+mn-lt"/>
              </a:rPr>
              <a:t>Obecná pravidla tvorby citací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BEC63B4-0D50-4C28-9A1D-7967DEF009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828800"/>
            <a:ext cx="10753200" cy="40032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2000" b="1" dirty="0"/>
              <a:t>Základním pramenem</a:t>
            </a:r>
            <a:r>
              <a:rPr lang="cs-CZ" altLang="cs-CZ" sz="2000" dirty="0"/>
              <a:t> údajů tvořících </a:t>
            </a:r>
            <a:r>
              <a:rPr lang="cs-CZ" altLang="cs-CZ" sz="2000" dirty="0" err="1"/>
              <a:t>bibl</a:t>
            </a:r>
            <a:r>
              <a:rPr lang="cs-CZ" altLang="cs-CZ" sz="2000" dirty="0"/>
              <a:t>. citaci je popisovaná jednotka (kniha, časopis atd.), v rámci ní je primárním zdrojem </a:t>
            </a:r>
            <a:r>
              <a:rPr lang="cs-CZ" altLang="cs-CZ" sz="2000" b="1" dirty="0"/>
              <a:t>titulní list</a:t>
            </a:r>
            <a:r>
              <a:rPr lang="cs-CZ" altLang="cs-CZ" sz="2000" dirty="0"/>
              <a:t>.</a:t>
            </a:r>
          </a:p>
          <a:p>
            <a:pPr>
              <a:lnSpc>
                <a:spcPct val="100000"/>
              </a:lnSpc>
              <a:buFontTx/>
              <a:buNone/>
              <a:defRPr/>
            </a:pPr>
            <a:endParaRPr lang="cs-CZ" altLang="cs-CZ" sz="2000" dirty="0"/>
          </a:p>
          <a:p>
            <a:pPr>
              <a:lnSpc>
                <a:spcPct val="100000"/>
              </a:lnSpc>
              <a:defRPr/>
            </a:pPr>
            <a:r>
              <a:rPr lang="cs-CZ" altLang="cs-CZ" sz="2000" b="1" dirty="0"/>
              <a:t>Prvky se píší v jazyce dokumentu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rgbClr val="0000DC"/>
                </a:solidFill>
              </a:rPr>
              <a:t>(kromě rozsahu)</a:t>
            </a:r>
            <a:r>
              <a:rPr lang="cs-CZ" altLang="cs-CZ" sz="2000" dirty="0"/>
              <a:t> – 2nd </a:t>
            </a:r>
            <a:r>
              <a:rPr lang="cs-CZ" altLang="cs-CZ" sz="2000" dirty="0" err="1"/>
              <a:t>ed</a:t>
            </a:r>
            <a:r>
              <a:rPr lang="cs-CZ" altLang="cs-CZ" sz="2000" dirty="0"/>
              <a:t>., 2. </a:t>
            </a:r>
            <a:r>
              <a:rPr lang="cs-CZ" altLang="cs-CZ" sz="2000" dirty="0" err="1"/>
              <a:t>völl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neubearb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Aufl</a:t>
            </a:r>
            <a:r>
              <a:rPr lang="cs-CZ" altLang="cs-CZ" sz="2000" dirty="0"/>
              <a:t>., </a:t>
            </a:r>
            <a:r>
              <a:rPr lang="cs-CZ" altLang="cs-CZ" sz="2000" dirty="0" err="1"/>
              <a:t>translation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editors</a:t>
            </a:r>
            <a:r>
              <a:rPr lang="cs-CZ" altLang="cs-CZ" sz="2000" dirty="0"/>
              <a:t> apod., ale 52 </a:t>
            </a:r>
            <a:r>
              <a:rPr lang="cs-CZ" altLang="cs-CZ" sz="2000" dirty="0">
                <a:solidFill>
                  <a:srgbClr val="0000DC"/>
                </a:solidFill>
              </a:rPr>
              <a:t>s.</a:t>
            </a:r>
            <a:r>
              <a:rPr lang="cs-CZ" altLang="cs-CZ" sz="2000" dirty="0"/>
              <a:t> </a:t>
            </a:r>
          </a:p>
          <a:p>
            <a:pPr>
              <a:lnSpc>
                <a:spcPct val="100000"/>
              </a:lnSpc>
              <a:buFontTx/>
              <a:buNone/>
              <a:defRPr/>
            </a:pPr>
            <a:endParaRPr lang="cs-CZ" altLang="cs-CZ" sz="2000" dirty="0"/>
          </a:p>
          <a:p>
            <a:pPr>
              <a:lnSpc>
                <a:spcPct val="100000"/>
              </a:lnSpc>
              <a:defRPr/>
            </a:pPr>
            <a:r>
              <a:rPr lang="cs-CZ" altLang="cs-CZ" sz="2000" dirty="0"/>
              <a:t>Dodržují se </a:t>
            </a:r>
            <a:r>
              <a:rPr lang="cs-CZ" altLang="cs-CZ" sz="2000" b="1" dirty="0"/>
              <a:t>pravidla pravopisu pro daný jazyk </a:t>
            </a:r>
            <a:r>
              <a:rPr lang="cs-CZ" altLang="cs-CZ" sz="2000" dirty="0"/>
              <a:t>(velká písmena, interpunkce…).</a:t>
            </a:r>
          </a:p>
          <a:p>
            <a:pPr>
              <a:lnSpc>
                <a:spcPct val="100000"/>
              </a:lnSpc>
              <a:defRPr/>
            </a:pPr>
            <a:endParaRPr lang="cs-CZ" altLang="cs-CZ" sz="2000" b="1" dirty="0"/>
          </a:p>
          <a:p>
            <a:pPr>
              <a:lnSpc>
                <a:spcPct val="100000"/>
              </a:lnSpc>
              <a:defRPr/>
            </a:pPr>
            <a:r>
              <a:rPr lang="cs-CZ" altLang="cs-CZ" sz="2000" b="1" dirty="0"/>
              <a:t>Více údajů</a:t>
            </a:r>
            <a:r>
              <a:rPr lang="cs-CZ" altLang="cs-CZ" sz="2000" dirty="0"/>
              <a:t> – nachází-li se v dokumentu více než jeden název, více než jedno místo vydání, více než jeden nakladatel, zapisuje se vždy </a:t>
            </a:r>
            <a:r>
              <a:rPr lang="cs-CZ" altLang="cs-CZ" sz="2000" b="1" dirty="0"/>
              <a:t>typograficky nejvýraznější údaj</a:t>
            </a:r>
            <a:r>
              <a:rPr lang="cs-CZ" altLang="cs-CZ" sz="2000" dirty="0"/>
              <a:t>; jestliže jsou všechny stejně výrazné, zapíšeme ten, který je uveden jako </a:t>
            </a:r>
            <a:r>
              <a:rPr lang="cs-CZ" altLang="cs-CZ" sz="2000" b="1" dirty="0"/>
              <a:t>první. </a:t>
            </a:r>
          </a:p>
          <a:p>
            <a:pPr>
              <a:lnSpc>
                <a:spcPct val="100000"/>
              </a:lnSpc>
              <a:buFontTx/>
              <a:buNone/>
              <a:defRPr/>
            </a:pPr>
            <a:endParaRPr lang="cs-CZ" altLang="cs-CZ" sz="20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16F3B4E4-F39B-48EF-83F8-2459CC2C2E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latin typeface="+mn-lt"/>
              </a:rPr>
              <a:t>Obecná pravidla tvorby citací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04CCB0D-153C-402E-8113-E15617E798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altLang="cs-CZ" sz="2000" b="1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cs-CZ" altLang="cs-CZ" sz="2000" b="1" dirty="0"/>
              <a:t>Romanizace/transliterace </a:t>
            </a:r>
            <a:r>
              <a:rPr lang="cs-CZ" altLang="cs-CZ" sz="2000" dirty="0"/>
              <a:t>– údaje v nelatinkovém písmu získané z dokumentu se transliterují (přepis může buď nahradit originální formu, nebo se za ni v hranatých závorkách připojí </a:t>
            </a:r>
            <a:r>
              <a:rPr lang="cs-CZ" altLang="cs-CZ" sz="2000" dirty="0">
                <a:solidFill>
                  <a:srgbClr val="0000DC"/>
                </a:solidFill>
              </a:rPr>
              <a:t>[ ]</a:t>
            </a:r>
            <a:r>
              <a:rPr lang="cs-CZ" altLang="cs-CZ" sz="2000" dirty="0"/>
              <a:t>). </a:t>
            </a:r>
          </a:p>
          <a:p>
            <a:pPr>
              <a:lnSpc>
                <a:spcPct val="100000"/>
              </a:lnSpc>
              <a:buFontTx/>
              <a:buNone/>
              <a:defRPr/>
            </a:pPr>
            <a:endParaRPr lang="cs-CZ" altLang="cs-CZ" sz="2000" dirty="0"/>
          </a:p>
          <a:p>
            <a:pPr>
              <a:lnSpc>
                <a:spcPct val="100000"/>
              </a:lnSpc>
              <a:spcBef>
                <a:spcPct val="40000"/>
              </a:spcBef>
              <a:defRPr/>
            </a:pPr>
            <a:r>
              <a:rPr lang="cs-CZ" altLang="cs-CZ" sz="2000" b="1" dirty="0"/>
              <a:t>Údaje pro doplnění citace</a:t>
            </a:r>
            <a:r>
              <a:rPr lang="cs-CZ" altLang="cs-CZ" sz="2000" dirty="0"/>
              <a:t> – zjištěné z jiných zdrojů nebo odhadnuté – lze uvést do hranatých závorek – </a:t>
            </a:r>
            <a:r>
              <a:rPr lang="cs-CZ" altLang="cs-CZ" sz="2000" dirty="0">
                <a:solidFill>
                  <a:srgbClr val="0000DC"/>
                </a:solidFill>
              </a:rPr>
              <a:t>[Praha]</a:t>
            </a:r>
            <a:r>
              <a:rPr lang="cs-CZ" altLang="cs-CZ" sz="2000" dirty="0"/>
              <a:t>: Academia, 2003.  </a:t>
            </a:r>
            <a:r>
              <a:rPr lang="cs-CZ" altLang="cs-CZ" sz="2000" i="1" dirty="0"/>
              <a:t>nebo </a:t>
            </a:r>
            <a:r>
              <a:rPr lang="cs-CZ" altLang="cs-CZ" sz="2000" dirty="0">
                <a:solidFill>
                  <a:srgbClr val="0000DC"/>
                </a:solidFill>
              </a:rPr>
              <a:t>[cca 1950]</a:t>
            </a:r>
            <a:r>
              <a:rPr lang="cs-CZ" altLang="cs-CZ" sz="2000" dirty="0"/>
              <a:t> </a:t>
            </a:r>
            <a:r>
              <a:rPr lang="cs-CZ" altLang="cs-CZ" sz="2000" i="1" dirty="0"/>
              <a:t>nebo</a:t>
            </a:r>
            <a:r>
              <a:rPr lang="cs-CZ" altLang="cs-CZ" sz="2000" dirty="0"/>
              <a:t> TABI, J</a:t>
            </a:r>
            <a:r>
              <a:rPr lang="cs-CZ" altLang="cs-CZ" sz="2000" dirty="0">
                <a:solidFill>
                  <a:srgbClr val="0000DC"/>
                </a:solidFill>
              </a:rPr>
              <a:t>[</a:t>
            </a:r>
            <a:r>
              <a:rPr lang="cs-CZ" altLang="cs-CZ" sz="2000" dirty="0" err="1">
                <a:solidFill>
                  <a:srgbClr val="0000DC"/>
                </a:solidFill>
              </a:rPr>
              <a:t>oseph</a:t>
            </a:r>
            <a:r>
              <a:rPr lang="cs-CZ" altLang="cs-CZ" sz="2000" dirty="0">
                <a:solidFill>
                  <a:srgbClr val="0000DC"/>
                </a:solidFill>
              </a:rPr>
              <a:t>]</a:t>
            </a:r>
            <a:r>
              <a:rPr lang="cs-CZ" altLang="cs-CZ" sz="2000" dirty="0"/>
              <a:t>; v určitých případech do kulatých závorek (kvalifikátory) – např. Cambridge </a:t>
            </a:r>
            <a:r>
              <a:rPr lang="cs-CZ" altLang="cs-CZ" sz="2000" dirty="0">
                <a:solidFill>
                  <a:srgbClr val="0000DC"/>
                </a:solidFill>
              </a:rPr>
              <a:t>(UK)</a:t>
            </a:r>
            <a:r>
              <a:rPr lang="cs-CZ" altLang="cs-CZ" sz="2000" dirty="0"/>
              <a:t>. </a:t>
            </a:r>
          </a:p>
          <a:p>
            <a:pPr>
              <a:lnSpc>
                <a:spcPct val="100000"/>
              </a:lnSpc>
              <a:buFontTx/>
              <a:buNone/>
              <a:defRPr/>
            </a:pPr>
            <a:endParaRPr lang="cs-CZ" altLang="cs-CZ" sz="2000" dirty="0"/>
          </a:p>
          <a:p>
            <a:pPr>
              <a:lnSpc>
                <a:spcPct val="100000"/>
              </a:lnSpc>
              <a:defRPr/>
            </a:pPr>
            <a:r>
              <a:rPr lang="cs-CZ" altLang="cs-CZ" sz="2000" b="1" dirty="0"/>
              <a:t>Interpunkce</a:t>
            </a:r>
          </a:p>
          <a:p>
            <a:pPr marL="540000">
              <a:lnSpc>
                <a:spcPct val="100000"/>
              </a:lnSpc>
              <a:defRPr/>
            </a:pPr>
            <a:r>
              <a:rPr lang="cs-CZ" altLang="cs-CZ" sz="2000" dirty="0"/>
              <a:t>každý jednotlivý prvek bibliografické citace musí být oddělen interpunkcí (čárka, tečka)</a:t>
            </a:r>
          </a:p>
          <a:p>
            <a:pPr marL="540000">
              <a:lnSpc>
                <a:spcPct val="100000"/>
              </a:lnSpc>
              <a:defRPr/>
            </a:pPr>
            <a:r>
              <a:rPr lang="cs-CZ" altLang="cs-CZ" sz="2000" dirty="0"/>
              <a:t>interpunkce uvedená v normě je </a:t>
            </a:r>
            <a:r>
              <a:rPr lang="cs-CZ" altLang="cs-CZ" sz="2000" i="1" dirty="0"/>
              <a:t>ilustrativní </a:t>
            </a:r>
          </a:p>
          <a:p>
            <a:pPr marL="540000">
              <a:lnSpc>
                <a:spcPct val="100000"/>
              </a:lnSpc>
              <a:defRPr/>
            </a:pPr>
            <a:r>
              <a:rPr lang="cs-CZ" altLang="cs-CZ" sz="2000" dirty="0"/>
              <a:t>zvolte si jeden systém a ten používejte v celé práci.</a:t>
            </a:r>
            <a:endParaRPr lang="cs-CZ" altLang="cs-CZ" sz="2000" i="1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B27323CF-5BF3-4297-9BF0-81683118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  <a:latin typeface="+mn-lt"/>
              </a:rPr>
              <a:t>Přehled základních prvků pro monografie</a:t>
            </a:r>
          </a:p>
        </p:txBody>
      </p:sp>
      <p:sp>
        <p:nvSpPr>
          <p:cNvPr id="58371" name="Zástupný symbol pro obsah 2">
            <a:extLst>
              <a:ext uri="{FF2B5EF4-FFF2-40B4-BE49-F238E27FC236}">
                <a16:creationId xmlns:a16="http://schemas.microsoft.com/office/drawing/2014/main" id="{031B5A1A-0371-44EB-8705-702304CDE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cs-CZ" altLang="cs-CZ" sz="1800" dirty="0"/>
              <a:t>Tvůrce </a:t>
            </a:r>
            <a:r>
              <a:rPr lang="cs-CZ" altLang="cs-CZ" sz="1400" dirty="0"/>
              <a:t>(P)</a:t>
            </a:r>
            <a:endParaRPr lang="cs-CZ" altLang="cs-CZ" sz="1400" dirty="0">
              <a:solidFill>
                <a:srgbClr val="CC0000"/>
              </a:solidFill>
              <a:sym typeface="Wingdings" panose="05000000000000000000" pitchFamily="2" charset="2"/>
            </a:endParaRPr>
          </a:p>
          <a:p>
            <a:pPr>
              <a:lnSpc>
                <a:spcPct val="130000"/>
              </a:lnSpc>
            </a:pPr>
            <a:r>
              <a:rPr lang="cs-CZ" altLang="cs-CZ" sz="1800" dirty="0"/>
              <a:t>Názvové údaje </a:t>
            </a:r>
            <a:r>
              <a:rPr lang="cs-CZ" altLang="cs-CZ" sz="1400" dirty="0"/>
              <a:t>(P)</a:t>
            </a:r>
            <a:endParaRPr lang="cs-CZ" altLang="cs-CZ" sz="1400" dirty="0">
              <a:solidFill>
                <a:srgbClr val="CC0000"/>
              </a:solidFill>
            </a:endParaRPr>
          </a:p>
          <a:p>
            <a:pPr>
              <a:lnSpc>
                <a:spcPct val="130000"/>
              </a:lnSpc>
            </a:pP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Vedlejší tvůrce 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(V)</a:t>
            </a:r>
          </a:p>
          <a:p>
            <a:pPr>
              <a:lnSpc>
                <a:spcPct val="130000"/>
              </a:lnSpc>
            </a:pPr>
            <a:r>
              <a:rPr lang="cs-CZ" altLang="cs-CZ" sz="1800" dirty="0"/>
              <a:t>Vydání </a:t>
            </a:r>
            <a:r>
              <a:rPr lang="cs-CZ" altLang="cs-CZ" sz="1400" dirty="0"/>
              <a:t>(P) </a:t>
            </a:r>
            <a:r>
              <a:rPr lang="cs-CZ" altLang="cs-CZ" sz="1800" dirty="0"/>
              <a:t>–</a:t>
            </a:r>
            <a:r>
              <a:rPr lang="cs-CZ" altLang="cs-CZ" sz="1400" dirty="0"/>
              <a:t> povinné pouze v případě, že se nejedná o 1. vydání </a:t>
            </a:r>
          </a:p>
          <a:p>
            <a:pPr>
              <a:lnSpc>
                <a:spcPct val="130000"/>
              </a:lnSpc>
            </a:pPr>
            <a:r>
              <a:rPr lang="cs-CZ" altLang="cs-CZ" sz="1800" dirty="0"/>
              <a:t>Nakladatelské informace: Místo vydání </a:t>
            </a:r>
            <a:r>
              <a:rPr lang="cs-CZ" altLang="cs-CZ" sz="1400" dirty="0"/>
              <a:t>(P)</a:t>
            </a:r>
            <a:r>
              <a:rPr lang="cs-CZ" altLang="cs-CZ" sz="1800" b="1" dirty="0"/>
              <a:t>:</a:t>
            </a:r>
            <a:r>
              <a:rPr lang="cs-CZ" altLang="cs-CZ" sz="1800" dirty="0"/>
              <a:t> Nakladatel </a:t>
            </a:r>
            <a:r>
              <a:rPr lang="cs-CZ" altLang="cs-CZ" sz="1400" dirty="0"/>
              <a:t>(P)</a:t>
            </a:r>
            <a:r>
              <a:rPr lang="cs-CZ" altLang="cs-CZ" sz="1800" b="1" dirty="0"/>
              <a:t>,</a:t>
            </a:r>
            <a:r>
              <a:rPr lang="cs-CZ" altLang="cs-CZ" sz="1800" dirty="0"/>
              <a:t> Rok </a:t>
            </a:r>
            <a:r>
              <a:rPr lang="cs-CZ" altLang="cs-CZ" sz="1400" dirty="0"/>
              <a:t>(P)</a:t>
            </a:r>
            <a:r>
              <a:rPr lang="cs-CZ" altLang="cs-CZ" sz="1800" dirty="0"/>
              <a:t> 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Rozsah 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(V) </a:t>
            </a:r>
          </a:p>
          <a:p>
            <a:pPr>
              <a:lnSpc>
                <a:spcPct val="130000"/>
              </a:lnSpc>
            </a:pPr>
            <a:r>
              <a:rPr lang="cs-CZ" altLang="cs-CZ" sz="1800" dirty="0"/>
              <a:t>Edice</a:t>
            </a:r>
            <a:r>
              <a:rPr lang="cs-CZ" altLang="cs-CZ" sz="1800" dirty="0">
                <a:solidFill>
                  <a:schemeClr val="bg2"/>
                </a:solidFill>
              </a:rPr>
              <a:t> </a:t>
            </a:r>
            <a:r>
              <a:rPr lang="cs-CZ" altLang="cs-CZ" sz="1400" dirty="0"/>
              <a:t>(P)</a:t>
            </a:r>
            <a:r>
              <a:rPr lang="cs-CZ" altLang="cs-CZ" sz="1800" dirty="0"/>
              <a:t> (název edice, číslo svazku) –</a:t>
            </a:r>
            <a:r>
              <a:rPr lang="cs-CZ" altLang="cs-CZ" sz="1400" dirty="0"/>
              <a:t> povinné v případě, že je dílo do nějaké edice zařazeno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Poznámky 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(V)</a:t>
            </a:r>
          </a:p>
          <a:p>
            <a:pPr>
              <a:lnSpc>
                <a:spcPct val="130000"/>
              </a:lnSpc>
            </a:pPr>
            <a:r>
              <a:rPr lang="cs-CZ" altLang="cs-CZ" sz="1800" dirty="0"/>
              <a:t>Standardní číslo (ISBN, ISSN) </a:t>
            </a:r>
            <a:r>
              <a:rPr lang="cs-CZ" altLang="cs-CZ" sz="1400" dirty="0"/>
              <a:t>(P)</a:t>
            </a:r>
            <a:r>
              <a:rPr lang="cs-CZ" altLang="cs-CZ" sz="1800" dirty="0"/>
              <a:t> –</a:t>
            </a:r>
            <a:r>
              <a:rPr lang="cs-CZ" altLang="cs-CZ" sz="1400" dirty="0"/>
              <a:t> je-li uveden</a:t>
            </a:r>
          </a:p>
          <a:p>
            <a:pPr>
              <a:lnSpc>
                <a:spcPct val="130000"/>
              </a:lnSpc>
            </a:pPr>
            <a:r>
              <a:rPr lang="cs-CZ" altLang="cs-CZ" sz="1800" dirty="0"/>
              <a:t>Údaje o dílčí části </a:t>
            </a:r>
            <a:endParaRPr lang="cs-CZ" altLang="cs-CZ" sz="1800" dirty="0">
              <a:sym typeface="Wingdings" panose="05000000000000000000" pitchFamily="2" charset="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120000"/>
              </a:lnSpc>
              <a:buFontTx/>
              <a:buNone/>
            </a:pPr>
            <a:endParaRPr lang="cs-CZ" altLang="cs-CZ" sz="1600" dirty="0">
              <a:sym typeface="Wingdings" panose="05000000000000000000" pitchFamily="2" charset="2"/>
            </a:endParaRPr>
          </a:p>
          <a:p>
            <a:pPr>
              <a:lnSpc>
                <a:spcPct val="120000"/>
              </a:lnSpc>
            </a:pPr>
            <a:r>
              <a:rPr lang="cs-CZ" altLang="cs-CZ" sz="1400" i="1" dirty="0">
                <a:sym typeface="Wingdings" panose="05000000000000000000" pitchFamily="2" charset="2"/>
              </a:rPr>
              <a:t>P </a:t>
            </a:r>
            <a:r>
              <a:rPr lang="cs-CZ" altLang="cs-CZ" sz="1400" dirty="0"/>
              <a:t>–</a:t>
            </a:r>
            <a:r>
              <a:rPr lang="cs-CZ" altLang="cs-CZ" sz="1400" i="1" dirty="0">
                <a:sym typeface="Wingdings" panose="05000000000000000000" pitchFamily="2" charset="2"/>
              </a:rPr>
              <a:t> povinný prvek; V – volitelný, nepovinný</a:t>
            </a:r>
          </a:p>
          <a:p>
            <a:pPr>
              <a:lnSpc>
                <a:spcPct val="120000"/>
              </a:lnSpc>
              <a:buFontTx/>
              <a:buNone/>
            </a:pPr>
            <a:endParaRPr lang="cs-CZ" altLang="cs-CZ" sz="1200" i="1" dirty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F30418FF-E450-4360-9A36-0CD920431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chemeClr val="hlink"/>
                </a:solidFill>
              </a:rPr>
              <a:t>PRVKY CITACE</a:t>
            </a:r>
            <a:br>
              <a:rPr lang="cs-CZ" altLang="cs-CZ" sz="2400" dirty="0">
                <a:solidFill>
                  <a:schemeClr val="hlink"/>
                </a:solidFill>
              </a:rPr>
            </a:br>
            <a:r>
              <a:rPr lang="cs-CZ" altLang="cs-CZ" sz="3000" dirty="0">
                <a:solidFill>
                  <a:schemeClr val="hlink"/>
                </a:solidFill>
              </a:rPr>
              <a:t>Tvůrce (osoba nebo korporace)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78D70C79-3C05-40A8-AAFA-41BB8912D7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890944"/>
            <a:ext cx="10753200" cy="4314547"/>
          </a:xfrm>
        </p:spPr>
        <p:txBody>
          <a:bodyPr/>
          <a:lstStyle/>
          <a:p>
            <a:pPr marL="177800" indent="-177800">
              <a:lnSpc>
                <a:spcPct val="100000"/>
              </a:lnSpc>
              <a:spcBef>
                <a:spcPct val="30000"/>
              </a:spcBef>
            </a:pPr>
            <a:r>
              <a:rPr lang="cs-CZ" altLang="cs-CZ" sz="1800" dirty="0"/>
              <a:t>zapisuje se v invertovaném tvaru - </a:t>
            </a:r>
            <a:r>
              <a:rPr lang="cs-CZ" altLang="cs-CZ" sz="1800" b="1" dirty="0"/>
              <a:t>ČAPEK, Karel </a:t>
            </a:r>
            <a:r>
              <a:rPr lang="cs-CZ" altLang="cs-CZ" sz="1800" dirty="0"/>
              <a:t>nebo</a:t>
            </a:r>
            <a:r>
              <a:rPr lang="cs-CZ" altLang="cs-CZ" sz="1800" b="1" dirty="0"/>
              <a:t> BULGAKOV, Michail </a:t>
            </a:r>
            <a:r>
              <a:rPr lang="cs-CZ" altLang="cs-CZ" sz="1800" b="1" dirty="0" err="1"/>
              <a:t>Afanasjevič</a:t>
            </a:r>
            <a:r>
              <a:rPr lang="cs-CZ" altLang="cs-CZ" sz="1800" dirty="0"/>
              <a:t>.</a:t>
            </a:r>
          </a:p>
          <a:p>
            <a:pPr marL="177800" indent="-177800">
              <a:lnSpc>
                <a:spcPct val="100000"/>
              </a:lnSpc>
              <a:spcBef>
                <a:spcPct val="30000"/>
              </a:spcBef>
            </a:pPr>
            <a:r>
              <a:rPr lang="cs-CZ" altLang="cs-CZ" sz="1800" dirty="0"/>
              <a:t>pokud má dokument více tvůrců, uvádí se všichni  (je-li to možné), a to takto: první se uvede v invertovaném tvaru, další v přímém pořadí; není-li možné/vhodné uvést všechny tvůrce, vybere se nejvýznamnější nebo první uvedený a přidá se zkratka et al. (= a jiní) nebo aj.</a:t>
            </a:r>
          </a:p>
          <a:p>
            <a:pPr marL="177800" indent="-177800">
              <a:lnSpc>
                <a:spcPct val="100000"/>
              </a:lnSpc>
              <a:spcBef>
                <a:spcPct val="30000"/>
              </a:spcBef>
            </a:pPr>
            <a:r>
              <a:rPr lang="cs-CZ" altLang="cs-CZ" sz="1800" dirty="0"/>
              <a:t>u jmen, kde není možné rozlišit příjmení, se doporučuje zápis jména v přirozeném pořadí</a:t>
            </a:r>
          </a:p>
          <a:p>
            <a:pPr marL="177800" indent="-177800">
              <a:lnSpc>
                <a:spcPct val="100000"/>
              </a:lnSpc>
              <a:spcBef>
                <a:spcPct val="30000"/>
              </a:spcBef>
            </a:pPr>
            <a:r>
              <a:rPr lang="cs-CZ" altLang="cs-CZ" sz="1800" dirty="0"/>
              <a:t>chybí-li primární odpovědnost, stává se prvním prvkem citace název dokumentu</a:t>
            </a:r>
          </a:p>
          <a:p>
            <a:pPr marL="177800" indent="-177800">
              <a:lnSpc>
                <a:spcPct val="100000"/>
              </a:lnSpc>
              <a:spcBef>
                <a:spcPct val="30000"/>
              </a:spcBef>
            </a:pP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používáme-li Harvardský systém odkazování v textu, pak místo chybějícího autora uvedeme zkratku </a:t>
            </a:r>
            <a:r>
              <a:rPr lang="cs-CZ" altLang="cs-CZ" sz="1800" b="1" dirty="0">
                <a:solidFill>
                  <a:schemeClr val="bg1">
                    <a:lumMod val="50000"/>
                  </a:schemeClr>
                </a:solidFill>
              </a:rPr>
              <a:t>Anon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177800" indent="-177800">
              <a:lnSpc>
                <a:spcPct val="100000"/>
              </a:lnSpc>
            </a:pPr>
            <a:endParaRPr lang="cs-CZ" altLang="cs-CZ" sz="1400" dirty="0"/>
          </a:p>
          <a:p>
            <a:pPr marL="180000" indent="0">
              <a:lnSpc>
                <a:spcPct val="120000"/>
              </a:lnSpc>
              <a:buNone/>
            </a:pPr>
            <a:r>
              <a:rPr lang="cs-CZ" altLang="cs-CZ" sz="1800" dirty="0"/>
              <a:t>ZAHRADNÍČEK, Jan.</a:t>
            </a:r>
          </a:p>
          <a:p>
            <a:pPr marL="180000" indent="0">
              <a:lnSpc>
                <a:spcPct val="120000"/>
              </a:lnSpc>
              <a:buNone/>
            </a:pPr>
            <a:r>
              <a:rPr lang="cs-CZ" altLang="cs-CZ" sz="1800" dirty="0"/>
              <a:t>ALTMANN, </a:t>
            </a:r>
            <a:r>
              <a:rPr lang="cs-CZ" altLang="cs-CZ" sz="1800" dirty="0" err="1"/>
              <a:t>Gerry</a:t>
            </a:r>
            <a:r>
              <a:rPr lang="cs-CZ" altLang="cs-CZ" sz="1800" dirty="0"/>
              <a:t> T. M. </a:t>
            </a:r>
          </a:p>
          <a:p>
            <a:pPr marL="180000" indent="0">
              <a:lnSpc>
                <a:spcPct val="120000"/>
              </a:lnSpc>
              <a:buNone/>
            </a:pPr>
            <a:r>
              <a:rPr lang="cs-CZ" altLang="cs-CZ" sz="1800" dirty="0"/>
              <a:t>MACHAR, Josef Svatopluk, Antonín SOVA, Karel TOMAN a Fráňa ŠRÁMEK.</a:t>
            </a:r>
          </a:p>
          <a:p>
            <a:pPr marL="180000" indent="0">
              <a:lnSpc>
                <a:spcPct val="120000"/>
              </a:lnSpc>
              <a:buNone/>
            </a:pPr>
            <a:r>
              <a:rPr lang="cs-CZ" altLang="cs-CZ" sz="1800" dirty="0"/>
              <a:t>SVOBODA, Mojmír </a:t>
            </a:r>
            <a:r>
              <a:rPr lang="cs-CZ" altLang="cs-CZ" sz="1800" dirty="0">
                <a:solidFill>
                  <a:srgbClr val="0000DC"/>
                </a:solidFill>
              </a:rPr>
              <a:t>aj. </a:t>
            </a:r>
          </a:p>
          <a:p>
            <a:pPr marL="180000" indent="0">
              <a:lnSpc>
                <a:spcPct val="120000"/>
              </a:lnSpc>
              <a:buNone/>
            </a:pPr>
            <a:r>
              <a:rPr lang="cs-CZ" altLang="cs-CZ" sz="1800" dirty="0"/>
              <a:t>MALÍŘ, Jiří, Pavel MAREK </a:t>
            </a:r>
            <a:r>
              <a:rPr lang="cs-CZ" altLang="cs-CZ" sz="1800" dirty="0">
                <a:solidFill>
                  <a:srgbClr val="0000DC"/>
                </a:solidFill>
              </a:rPr>
              <a:t>et al.</a:t>
            </a:r>
          </a:p>
          <a:p>
            <a:pPr marL="177800" indent="-177800">
              <a:lnSpc>
                <a:spcPct val="100000"/>
              </a:lnSpc>
            </a:pPr>
            <a:endParaRPr lang="cs-CZ" altLang="cs-CZ" sz="1400" dirty="0"/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C066960B-425F-49EA-A6B0-949C82CDC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5838" y="6461126"/>
            <a:ext cx="792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Trebuchet MS" panose="020B0603020202020204" pitchFamily="34" charset="0"/>
                <a:hlinkClick r:id="rId2" action="ppaction://hlinksldjump"/>
              </a:rPr>
              <a:t>zpět</a:t>
            </a:r>
            <a:endParaRPr lang="cs-CZ" altLang="cs-CZ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06B9814-2407-4A33-BB50-E3030EFCE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chemeClr val="hlink"/>
                </a:solidFill>
              </a:rPr>
              <a:t>PRVKY CITACE</a:t>
            </a:r>
            <a:br>
              <a:rPr lang="cs-CZ" altLang="cs-CZ" sz="2400" dirty="0">
                <a:solidFill>
                  <a:schemeClr val="hlink"/>
                </a:solidFill>
              </a:rPr>
            </a:br>
            <a:r>
              <a:rPr lang="cs-CZ" altLang="cs-CZ" sz="3000" dirty="0">
                <a:solidFill>
                  <a:schemeClr val="hlink"/>
                </a:solidFill>
              </a:rPr>
              <a:t>Názvové údaje (název</a:t>
            </a:r>
            <a:r>
              <a:rPr lang="cs-CZ" altLang="cs-CZ" sz="3000" dirty="0">
                <a:solidFill>
                  <a:schemeClr val="tx1"/>
                </a:solidFill>
              </a:rPr>
              <a:t>: </a:t>
            </a:r>
            <a:r>
              <a:rPr lang="cs-CZ" altLang="cs-CZ" sz="3000" dirty="0">
                <a:solidFill>
                  <a:schemeClr val="hlink"/>
                </a:solidFill>
              </a:rPr>
              <a:t>podnázev)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A46A755B-AC0A-43C3-97FB-EE88710BA2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961966"/>
            <a:ext cx="10753200" cy="3870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48"/>
              </a:spcBef>
              <a:defRPr/>
            </a:pPr>
            <a:r>
              <a:rPr lang="cs-CZ" altLang="cs-CZ" sz="1800" dirty="0"/>
              <a:t>název a podnázev díla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cs-CZ" altLang="cs-CZ" sz="1800" dirty="0"/>
              <a:t> (nebo zdrojového dokumentu) se zapisuje kurzívou</a:t>
            </a:r>
            <a:endParaRPr lang="cs-CZ" altLang="cs-CZ" sz="18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r>
              <a:rPr lang="cs-CZ" altLang="cs-CZ" sz="1800" dirty="0"/>
              <a:t>pokud chybí tvůrce, stává se název prvním prvkem v citaci</a:t>
            </a:r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r>
              <a:rPr lang="cs-CZ" altLang="cs-CZ" sz="1800" b="1" dirty="0"/>
              <a:t>Citace celého díla – kurzívou název knihy:</a:t>
            </a:r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r>
              <a:rPr lang="cs-CZ" altLang="cs-CZ" sz="1800" dirty="0"/>
              <a:t>ALTMANN, </a:t>
            </a:r>
            <a:r>
              <a:rPr lang="cs-CZ" altLang="cs-CZ" sz="1800" dirty="0" err="1"/>
              <a:t>Gerry</a:t>
            </a:r>
            <a:r>
              <a:rPr lang="cs-CZ" altLang="cs-CZ" sz="1800" dirty="0"/>
              <a:t> T. M. </a:t>
            </a:r>
            <a:r>
              <a:rPr lang="cs-CZ" altLang="cs-CZ" sz="1800" i="1" dirty="0">
                <a:solidFill>
                  <a:srgbClr val="0000DC"/>
                </a:solidFill>
              </a:rPr>
              <a:t>Výstup na babylonskou věž</a:t>
            </a:r>
            <a:r>
              <a:rPr lang="cs-CZ" altLang="cs-CZ" sz="1800" b="1" i="1" dirty="0">
                <a:solidFill>
                  <a:srgbClr val="0000DC"/>
                </a:solidFill>
              </a:rPr>
              <a:t>:</a:t>
            </a:r>
            <a:r>
              <a:rPr lang="cs-CZ" altLang="cs-CZ" sz="1800" i="1" dirty="0">
                <a:solidFill>
                  <a:srgbClr val="0000DC"/>
                </a:solidFill>
              </a:rPr>
              <a:t> otázky jazyka, mysli a porozumění</a:t>
            </a:r>
            <a:r>
              <a:rPr lang="cs-CZ" altLang="cs-CZ" sz="1800" dirty="0"/>
              <a:t>. Přeložila Milena </a:t>
            </a:r>
            <a:r>
              <a:rPr lang="cs-CZ" altLang="cs-CZ" sz="1800" dirty="0" err="1"/>
              <a:t>Turbová</a:t>
            </a:r>
            <a:r>
              <a:rPr lang="cs-CZ" altLang="cs-CZ" sz="1800" dirty="0"/>
              <a:t>. 1. vyd. Praha: Triáda, 2005</a:t>
            </a:r>
            <a:r>
              <a:rPr lang="cs-CZ" altLang="cs-CZ" sz="1800" dirty="0">
                <a:highlight>
                  <a:srgbClr val="FFFF00"/>
                </a:highlight>
              </a:rPr>
              <a:t>, </a:t>
            </a:r>
            <a:r>
              <a:rPr lang="cs-CZ" altLang="cs-CZ" sz="1800" dirty="0"/>
              <a:t>308 s. Delfín, sv. 63. ISBN 80-86138-70-4.</a:t>
            </a:r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r>
              <a:rPr lang="cs-CZ" altLang="cs-CZ" sz="1800" b="1" dirty="0"/>
              <a:t>Citace části díla – kurzívou zdrojový dokument:</a:t>
            </a:r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r>
              <a:rPr lang="cs-CZ" altLang="cs-CZ" sz="1800" dirty="0"/>
              <a:t>NEBESKÁ, Iva. Doslov. In: ALTMANN, </a:t>
            </a:r>
            <a:r>
              <a:rPr lang="cs-CZ" altLang="cs-CZ" sz="1800" dirty="0" err="1"/>
              <a:t>Gerry</a:t>
            </a:r>
            <a:r>
              <a:rPr lang="cs-CZ" altLang="cs-CZ" sz="1800" dirty="0"/>
              <a:t> T. M. </a:t>
            </a:r>
            <a:r>
              <a:rPr lang="cs-CZ" altLang="cs-CZ" sz="1800" i="1" dirty="0">
                <a:solidFill>
                  <a:srgbClr val="0000DC"/>
                </a:solidFill>
              </a:rPr>
              <a:t>Výstup na babylonskou věž</a:t>
            </a:r>
            <a:r>
              <a:rPr lang="cs-CZ" altLang="cs-CZ" sz="1800" b="1" i="1" dirty="0">
                <a:solidFill>
                  <a:srgbClr val="0000DC"/>
                </a:solidFill>
              </a:rPr>
              <a:t>:</a:t>
            </a:r>
            <a:r>
              <a:rPr lang="cs-CZ" altLang="cs-CZ" sz="1800" i="1" dirty="0">
                <a:solidFill>
                  <a:srgbClr val="0000DC"/>
                </a:solidFill>
              </a:rPr>
              <a:t> otázky jazyka, mysli a porozumění</a:t>
            </a:r>
            <a:r>
              <a:rPr lang="cs-CZ" altLang="cs-CZ" sz="1800" dirty="0">
                <a:solidFill>
                  <a:srgbClr val="0000DC"/>
                </a:solidFill>
              </a:rPr>
              <a:t>.</a:t>
            </a:r>
            <a:r>
              <a:rPr lang="cs-CZ" altLang="cs-CZ" sz="1800" dirty="0"/>
              <a:t> 1. vyd. Praha: Triáda, 2005, s. 287–296. ISBN 80-86138-70-4.</a:t>
            </a:r>
          </a:p>
          <a:p>
            <a:pPr>
              <a:lnSpc>
                <a:spcPct val="100000"/>
              </a:lnSpc>
              <a:spcBef>
                <a:spcPts val="648"/>
              </a:spcBef>
              <a:defRPr/>
            </a:pPr>
            <a:endParaRPr lang="cs-CZ" altLang="cs-CZ" sz="1800" dirty="0"/>
          </a:p>
          <a:p>
            <a:pPr marL="72000" indent="0">
              <a:lnSpc>
                <a:spcPct val="100000"/>
              </a:lnSpc>
              <a:spcBef>
                <a:spcPts val="648"/>
              </a:spcBef>
              <a:buNone/>
              <a:defRPr/>
            </a:pP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*Podnázvy by měly být uvedeny tehdy, pokud poskytují zásadní informace k obsahu citovaného</a:t>
            </a:r>
            <a:b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informačního zdroje, jinak se mohou vynechat.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cs-CZ" altLang="cs-CZ" sz="1800" dirty="0"/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5B8CEA51-DD1A-4B51-BB8C-9F76EB702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4425" y="6461125"/>
            <a:ext cx="590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Trebuchet MS" panose="020B0603020202020204" pitchFamily="34" charset="0"/>
                <a:hlinkClick r:id="rId2" action="ppaction://hlinksldjump"/>
              </a:rPr>
              <a:t>zpět</a:t>
            </a:r>
            <a:endParaRPr lang="cs-CZ" altLang="cs-CZ" sz="16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4D97E1D2-E187-4D54-96D7-EF8253190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chemeClr val="hlink"/>
                </a:solidFill>
              </a:rPr>
              <a:t>PRVKY CITACE</a:t>
            </a:r>
            <a:br>
              <a:rPr lang="cs-CZ" altLang="cs-CZ" sz="3600" dirty="0">
                <a:solidFill>
                  <a:schemeClr val="hlink"/>
                </a:solidFill>
              </a:rPr>
            </a:br>
            <a:r>
              <a:rPr lang="cs-CZ" altLang="cs-CZ" sz="3000" dirty="0">
                <a:solidFill>
                  <a:schemeClr val="hlink"/>
                </a:solidFill>
              </a:rPr>
              <a:t>Vedlejší tvůrce (nepovinné)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9043BE8-8304-4941-BEB7-D502B4E19A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757779"/>
            <a:ext cx="10753200" cy="4074221"/>
          </a:xfrm>
        </p:spPr>
        <p:txBody>
          <a:bodyPr/>
          <a:lstStyle/>
          <a:p>
            <a:pPr marL="234000" indent="-270000">
              <a:lnSpc>
                <a:spcPct val="100000"/>
              </a:lnSpc>
              <a:spcBef>
                <a:spcPts val="680"/>
              </a:spcBef>
              <a:buFont typeface="Trebuchet MS" panose="020B0603020202020204" pitchFamily="34" charset="0"/>
              <a:buChar char="—"/>
              <a:defRPr/>
            </a:pPr>
            <a:r>
              <a:rPr lang="cs-CZ" altLang="cs-CZ" sz="1800" dirty="0"/>
              <a:t>vedlejší tvůrci = ilustrátoři, překladatelé, editoři...</a:t>
            </a:r>
          </a:p>
          <a:p>
            <a:pPr marL="234000" indent="-270000">
              <a:lnSpc>
                <a:spcPct val="100000"/>
              </a:lnSpc>
              <a:spcBef>
                <a:spcPts val="680"/>
              </a:spcBef>
              <a:buFont typeface="Trebuchet MS" panose="020B0603020202020204" pitchFamily="34" charset="0"/>
              <a:buChar char="—"/>
              <a:defRPr/>
            </a:pPr>
            <a:r>
              <a:rPr lang="cs-CZ" altLang="cs-CZ" sz="1800" dirty="0"/>
              <a:t>jména se zapisují ve stejném pořadí a stejné podobě jako v prameni</a:t>
            </a:r>
          </a:p>
          <a:p>
            <a:pPr marL="173038" indent="-173038">
              <a:lnSpc>
                <a:spcPct val="100000"/>
              </a:lnSpc>
              <a:spcBef>
                <a:spcPts val="680"/>
              </a:spcBef>
              <a:defRPr/>
            </a:pPr>
            <a:endParaRPr lang="cs-CZ" altLang="cs-CZ" sz="1000" dirty="0"/>
          </a:p>
          <a:p>
            <a:pPr marL="0" indent="0">
              <a:lnSpc>
                <a:spcPct val="100000"/>
              </a:lnSpc>
              <a:spcBef>
                <a:spcPts val="680"/>
              </a:spcBef>
              <a:buNone/>
              <a:defRPr/>
            </a:pPr>
            <a:r>
              <a:rPr lang="cs-CZ" altLang="cs-CZ" sz="1800" b="1" dirty="0"/>
              <a:t>Editor</a:t>
            </a:r>
          </a:p>
          <a:p>
            <a:pPr marL="173038" indent="-173038">
              <a:lnSpc>
                <a:spcPct val="100000"/>
              </a:lnSpc>
              <a:spcBef>
                <a:spcPts val="680"/>
              </a:spcBef>
              <a:defRPr/>
            </a:pPr>
            <a:r>
              <a:rPr lang="cs-CZ" altLang="cs-CZ" sz="1800" dirty="0"/>
              <a:t>editor je osoba zodpovědná za dokument sestávající se z několika děl odvozených z různých   pramenů nebo příspěvků několika autorů</a:t>
            </a:r>
          </a:p>
          <a:p>
            <a:pPr marL="173038" indent="-173038">
              <a:lnSpc>
                <a:spcPct val="100000"/>
              </a:lnSpc>
              <a:spcBef>
                <a:spcPts val="680"/>
              </a:spcBef>
              <a:defRPr/>
            </a:pPr>
            <a:r>
              <a:rPr lang="cs-CZ" altLang="cs-CZ" sz="1800" dirty="0"/>
              <a:t>v případech, kdy je role editora výrazná a jeho jméno je uvedeno na významném místě v prameni, může být zapsán do primární odpovědnosti s připojením zkratky jeho role (</a:t>
            </a:r>
            <a:r>
              <a:rPr lang="cs-CZ" altLang="cs-CZ" sz="1800" dirty="0" err="1"/>
              <a:t>ed</a:t>
            </a:r>
            <a:r>
              <a:rPr lang="cs-CZ" altLang="cs-CZ" sz="1800" dirty="0"/>
              <a:t>.), (</a:t>
            </a:r>
            <a:r>
              <a:rPr lang="cs-CZ" altLang="cs-CZ" sz="1800" dirty="0" err="1"/>
              <a:t>sest</a:t>
            </a:r>
            <a:r>
              <a:rPr lang="cs-CZ" altLang="cs-CZ" sz="1800" dirty="0"/>
              <a:t>.), (</a:t>
            </a:r>
            <a:r>
              <a:rPr lang="cs-CZ" altLang="cs-CZ" sz="1800" dirty="0" err="1"/>
              <a:t>red</a:t>
            </a:r>
            <a:r>
              <a:rPr lang="cs-CZ" altLang="cs-CZ" sz="1800" dirty="0"/>
              <a:t>.), (</a:t>
            </a:r>
            <a:r>
              <a:rPr lang="cs-CZ" altLang="cs-CZ" sz="1800" dirty="0" err="1"/>
              <a:t>zprac</a:t>
            </a:r>
            <a:r>
              <a:rPr lang="cs-CZ" altLang="cs-CZ" sz="1800" dirty="0"/>
              <a:t>.)</a:t>
            </a:r>
          </a:p>
          <a:p>
            <a:pPr marL="0" indent="0">
              <a:lnSpc>
                <a:spcPct val="100000"/>
              </a:lnSpc>
              <a:spcBef>
                <a:spcPts val="680"/>
              </a:spcBef>
              <a:buNone/>
              <a:defRPr/>
            </a:pPr>
            <a:endParaRPr lang="cs-CZ" altLang="cs-CZ" sz="1000" dirty="0"/>
          </a:p>
          <a:p>
            <a:pPr marL="180000" indent="0">
              <a:lnSpc>
                <a:spcPct val="100000"/>
              </a:lnSpc>
              <a:spcBef>
                <a:spcPts val="680"/>
              </a:spcBef>
              <a:buNone/>
              <a:defRPr/>
            </a:pPr>
            <a:r>
              <a:rPr lang="cs-CZ" altLang="cs-CZ" sz="1800" i="1" dirty="0"/>
              <a:t>Dobré ráno, milá ženuško</a:t>
            </a:r>
            <a:r>
              <a:rPr lang="cs-CZ" altLang="cs-CZ" sz="1800" i="1" dirty="0">
                <a:highlight>
                  <a:srgbClr val="FFFF00"/>
                </a:highlight>
              </a:rPr>
              <a:t>!: </a:t>
            </a:r>
            <a:r>
              <a:rPr lang="cs-CZ" altLang="cs-CZ" sz="1800" i="1" dirty="0"/>
              <a:t>Mozartovy dopisy Konstanci</a:t>
            </a:r>
            <a:r>
              <a:rPr lang="cs-CZ" altLang="cs-CZ" sz="1800" dirty="0"/>
              <a:t>. 1. vyd. </a:t>
            </a:r>
            <a:r>
              <a:rPr lang="cs-CZ" altLang="cs-CZ" sz="1800" dirty="0">
                <a:solidFill>
                  <a:srgbClr val="0000DC"/>
                </a:solidFill>
              </a:rPr>
              <a:t>K vydání připravila </a:t>
            </a:r>
            <a:r>
              <a:rPr lang="cs-CZ" altLang="cs-CZ" sz="1800" dirty="0" err="1">
                <a:solidFill>
                  <a:srgbClr val="0000DC"/>
                </a:solidFill>
              </a:rPr>
              <a:t>Silke</a:t>
            </a:r>
            <a:r>
              <a:rPr lang="cs-CZ" altLang="cs-CZ" sz="1800" dirty="0">
                <a:solidFill>
                  <a:srgbClr val="0000DC"/>
                </a:solidFill>
              </a:rPr>
              <a:t> LEOPOLDOVÁ</a:t>
            </a:r>
            <a:r>
              <a:rPr lang="cs-CZ" altLang="cs-CZ" sz="1800" b="1" dirty="0">
                <a:solidFill>
                  <a:srgbClr val="0000DC"/>
                </a:solidFill>
              </a:rPr>
              <a:t>;</a:t>
            </a:r>
            <a:r>
              <a:rPr lang="cs-CZ" altLang="cs-CZ" sz="1800" dirty="0">
                <a:solidFill>
                  <a:srgbClr val="0000DC"/>
                </a:solidFill>
              </a:rPr>
              <a:t> přeložila Vlasta REITTEREROVÁ. </a:t>
            </a:r>
            <a:r>
              <a:rPr lang="cs-CZ" altLang="cs-CZ" sz="1800" dirty="0"/>
              <a:t>Praha: </a:t>
            </a:r>
            <a:r>
              <a:rPr lang="cs-CZ" altLang="cs-CZ" sz="1800" dirty="0" err="1"/>
              <a:t>Editio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Bärenreiter</a:t>
            </a:r>
            <a:r>
              <a:rPr lang="cs-CZ" altLang="cs-CZ" sz="1800" dirty="0"/>
              <a:t>, 2006</a:t>
            </a:r>
            <a:r>
              <a:rPr lang="cs-CZ" altLang="cs-CZ" sz="1800" dirty="0">
                <a:highlight>
                  <a:srgbClr val="FFFF00"/>
                </a:highlight>
              </a:rPr>
              <a:t>,</a:t>
            </a:r>
            <a:r>
              <a:rPr lang="cs-CZ" altLang="cs-CZ" sz="1800" dirty="0"/>
              <a:t> 125 s. ISBN 80-86385-32-9.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  <a:defRPr/>
            </a:pPr>
            <a:r>
              <a:rPr lang="cs-CZ" altLang="cs-CZ" sz="1500" i="1" dirty="0"/>
              <a:t>nebo</a:t>
            </a:r>
          </a:p>
          <a:p>
            <a:pPr marL="180000" indent="0">
              <a:lnSpc>
                <a:spcPct val="100000"/>
              </a:lnSpc>
              <a:spcBef>
                <a:spcPts val="680"/>
              </a:spcBef>
              <a:buNone/>
              <a:defRPr/>
            </a:pPr>
            <a:r>
              <a:rPr lang="cs-CZ" altLang="cs-CZ" sz="1800" dirty="0">
                <a:solidFill>
                  <a:schemeClr val="hlink"/>
                </a:solidFill>
              </a:rPr>
              <a:t>LEOPOLDOVÁ, </a:t>
            </a:r>
            <a:r>
              <a:rPr lang="cs-CZ" altLang="cs-CZ" sz="1800" dirty="0" err="1">
                <a:solidFill>
                  <a:schemeClr val="hlink"/>
                </a:solidFill>
              </a:rPr>
              <a:t>Silke</a:t>
            </a:r>
            <a:r>
              <a:rPr lang="cs-CZ" altLang="cs-CZ" sz="1800" dirty="0">
                <a:solidFill>
                  <a:schemeClr val="hlink"/>
                </a:solidFill>
              </a:rPr>
              <a:t> </a:t>
            </a:r>
            <a:r>
              <a:rPr lang="cs-CZ" altLang="cs-CZ" sz="1800" dirty="0">
                <a:solidFill>
                  <a:srgbClr val="0000DC"/>
                </a:solidFill>
              </a:rPr>
              <a:t>(</a:t>
            </a:r>
            <a:r>
              <a:rPr lang="cs-CZ" altLang="cs-CZ" sz="1800" dirty="0" err="1">
                <a:solidFill>
                  <a:srgbClr val="0000DC"/>
                </a:solidFill>
              </a:rPr>
              <a:t>ed</a:t>
            </a:r>
            <a:r>
              <a:rPr lang="cs-CZ" altLang="cs-CZ" sz="1800" dirty="0">
                <a:solidFill>
                  <a:srgbClr val="0000DC"/>
                </a:solidFill>
              </a:rPr>
              <a:t>.). </a:t>
            </a:r>
            <a:r>
              <a:rPr lang="cs-CZ" altLang="cs-CZ" sz="1800" i="1" dirty="0"/>
              <a:t>Dobré ráno, milá ženuško</a:t>
            </a:r>
            <a:r>
              <a:rPr lang="cs-CZ" altLang="cs-CZ" sz="1800" i="1" dirty="0">
                <a:highlight>
                  <a:srgbClr val="FFFF00"/>
                </a:highlight>
              </a:rPr>
              <a:t>!:</a:t>
            </a:r>
            <a:r>
              <a:rPr lang="cs-CZ" altLang="cs-CZ" sz="1800" i="1" dirty="0"/>
              <a:t> Mozartovy dopisy Konstanci</a:t>
            </a:r>
            <a:r>
              <a:rPr lang="cs-CZ" altLang="cs-CZ" sz="1800" dirty="0"/>
              <a:t>. 1. vyd. </a:t>
            </a:r>
            <a:r>
              <a:rPr lang="cs-CZ" altLang="cs-CZ" sz="1800" dirty="0">
                <a:solidFill>
                  <a:srgbClr val="0000DC"/>
                </a:solidFill>
              </a:rPr>
              <a:t>Přeložila Vlasta REITTEREROVÁ. </a:t>
            </a:r>
            <a:r>
              <a:rPr lang="cs-CZ" altLang="cs-CZ" sz="1800" dirty="0"/>
              <a:t>Praha: </a:t>
            </a:r>
            <a:r>
              <a:rPr lang="cs-CZ" altLang="cs-CZ" sz="1800" dirty="0" err="1"/>
              <a:t>Editio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Bärenreiter</a:t>
            </a:r>
            <a:r>
              <a:rPr lang="cs-CZ" altLang="cs-CZ" sz="1800" dirty="0"/>
              <a:t>, 2006</a:t>
            </a:r>
            <a:r>
              <a:rPr lang="cs-CZ" altLang="cs-CZ" sz="1800" dirty="0">
                <a:highlight>
                  <a:srgbClr val="FFFF00"/>
                </a:highlight>
              </a:rPr>
              <a:t>,</a:t>
            </a:r>
            <a:r>
              <a:rPr lang="cs-CZ" altLang="cs-CZ" sz="1800" dirty="0"/>
              <a:t> 125 s. ISBN 80-86385-32-9.</a:t>
            </a: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9634096F-2E53-4D1A-8DF7-C87BE3DA2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4425" y="6461125"/>
            <a:ext cx="590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Trebuchet MS" panose="020B0603020202020204" pitchFamily="34" charset="0"/>
                <a:hlinkClick r:id="rId2" action="ppaction://hlinksldjump"/>
              </a:rPr>
              <a:t>zpět</a:t>
            </a:r>
            <a:endParaRPr lang="cs-CZ" altLang="cs-CZ" sz="16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D1AF58B-5016-4839-AE9E-72D1142B9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latin typeface="Trebuchet MS" panose="020B0603020202020204" pitchFamily="34" charset="0"/>
              </a:rPr>
              <a:t>Co </a:t>
            </a:r>
            <a:r>
              <a:rPr lang="cs-CZ" altLang="cs-CZ" sz="3600" dirty="0"/>
              <a:t>nás</a:t>
            </a:r>
            <a:r>
              <a:rPr lang="cs-CZ" altLang="cs-CZ" sz="3200" dirty="0">
                <a:latin typeface="Trebuchet MS" panose="020B0603020202020204" pitchFamily="34" charset="0"/>
              </a:rPr>
              <a:t> čeká…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C5193-85F9-44A5-BCAD-BCFCC152EDE2}"/>
              </a:ext>
            </a:extLst>
          </p:cNvPr>
          <p:cNvSpPr>
            <a:spLocks noGrp="1" noChangeArrowheads="1"/>
          </p:cNvSpPr>
          <p:nvPr>
            <p:ph idx="29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solidFill>
                  <a:srgbClr val="0000DC"/>
                </a:solidFill>
              </a:rPr>
              <a:t>Úvod do problematiky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Proč je nutné citovat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Terminologie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Plagiátorství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Metody citování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Citační normy, styly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Zásady při tvorbě citací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2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 dirty="0"/>
          </a:p>
        </p:txBody>
      </p:sp>
      <p:sp>
        <p:nvSpPr>
          <p:cNvPr id="4100" name="Rectangle 5">
            <a:extLst>
              <a:ext uri="{FF2B5EF4-FFF2-40B4-BE49-F238E27FC236}">
                <a16:creationId xmlns:a16="http://schemas.microsoft.com/office/drawing/2014/main" id="{314D5CA2-819D-4858-91E7-37BA9296D138}"/>
              </a:ext>
            </a:extLst>
          </p:cNvPr>
          <p:cNvSpPr>
            <a:spLocks noGrp="1" noChangeArrowheads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cs-CZ" altLang="cs-CZ" sz="2200" dirty="0">
                <a:solidFill>
                  <a:srgbClr val="0000DC"/>
                </a:solidFill>
              </a:rPr>
              <a:t>Bibliografické citace dle aktualizované </a:t>
            </a:r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cs-CZ" altLang="cs-CZ" sz="2200" dirty="0">
                <a:solidFill>
                  <a:srgbClr val="0000DC"/>
                </a:solidFill>
              </a:rPr>
              <a:t>normy </a:t>
            </a:r>
            <a:r>
              <a:rPr lang="cs-CZ" altLang="cs-CZ" sz="2200" b="1" dirty="0">
                <a:solidFill>
                  <a:srgbClr val="0000DC"/>
                </a:solidFill>
              </a:rPr>
              <a:t>ČSN ISO 690</a:t>
            </a:r>
            <a:r>
              <a:rPr lang="cs-CZ" altLang="cs-CZ" sz="2200" dirty="0">
                <a:solidFill>
                  <a:srgbClr val="0000DC"/>
                </a:solidFill>
              </a:rPr>
              <a:t> platné od 1. 4. 2011</a:t>
            </a:r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cs-CZ" sz="2000" dirty="0"/>
              <a:t>Obecná pravidla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cs-CZ" sz="2000" dirty="0"/>
              <a:t>Prvky citace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cs-CZ" sz="2000" dirty="0"/>
              <a:t>Tvorba bibliografických citací prakticky</a:t>
            </a:r>
          </a:p>
          <a:p>
            <a:pPr lvl="1">
              <a:lnSpc>
                <a:spcPct val="150000"/>
              </a:lnSpc>
              <a:defRPr/>
            </a:pPr>
            <a:r>
              <a:rPr lang="cs-CZ" altLang="cs-CZ" dirty="0"/>
              <a:t>jednotlivé typy dokumentů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cs-CZ" sz="2000" dirty="0"/>
              <a:t>Citační generátory a manažery </a:t>
            </a:r>
          </a:p>
          <a:p>
            <a:pPr>
              <a:defRPr/>
            </a:pPr>
            <a:endParaRPr lang="cs-CZ" altLang="cs-CZ" sz="1400" dirty="0"/>
          </a:p>
          <a:p>
            <a:pPr eaLnBrk="1" hangingPunct="1">
              <a:buFontTx/>
              <a:buNone/>
              <a:defRPr/>
            </a:pPr>
            <a:endParaRPr lang="cs-CZ" altLang="cs-CZ" sz="14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EF4B538A-2B6D-4D02-BAF0-0BCB50B5D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chemeClr val="hlink"/>
                </a:solidFill>
              </a:rPr>
              <a:t>PRVKY CITACE</a:t>
            </a:r>
            <a:br>
              <a:rPr lang="cs-CZ" altLang="cs-CZ" sz="3600" dirty="0">
                <a:solidFill>
                  <a:schemeClr val="hlink"/>
                </a:solidFill>
              </a:rPr>
            </a:br>
            <a:r>
              <a:rPr lang="cs-CZ" altLang="cs-CZ" sz="3000" dirty="0">
                <a:solidFill>
                  <a:schemeClr val="hlink"/>
                </a:solidFill>
              </a:rPr>
              <a:t>Nakladatelské informace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0078AA6-2827-41BD-A046-EF63517EC5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cs-CZ" altLang="cs-CZ" sz="1800" dirty="0"/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cs-CZ" altLang="cs-CZ" sz="2200" dirty="0">
                <a:solidFill>
                  <a:srgbClr val="0000DC"/>
                </a:solidFill>
              </a:rPr>
              <a:t>Místo vydání (P): Nakladatel (P), datum vydání (P). </a:t>
            </a:r>
          </a:p>
          <a:p>
            <a:pPr marL="177800" indent="-177800">
              <a:lnSpc>
                <a:spcPct val="80000"/>
              </a:lnSpc>
              <a:spcBef>
                <a:spcPct val="0"/>
              </a:spcBef>
              <a:defRPr/>
            </a:pPr>
            <a:endParaRPr lang="cs-CZ" altLang="cs-CZ" sz="1800" dirty="0"/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r>
              <a:rPr lang="cs-CZ" altLang="cs-CZ" sz="1800" dirty="0"/>
              <a:t>název města se zapisuje </a:t>
            </a:r>
            <a:r>
              <a:rPr lang="cs-CZ" altLang="cs-CZ" sz="1800" b="1" dirty="0"/>
              <a:t>v jazyce originálu,</a:t>
            </a:r>
            <a:r>
              <a:rPr lang="cs-CZ" altLang="cs-CZ" sz="1800" dirty="0"/>
              <a:t> a to v 1. pádě</a:t>
            </a:r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r>
              <a:rPr lang="cs-CZ" altLang="cs-CZ" sz="1800" dirty="0"/>
              <a:t>názvy nakladatelství se uvádí </a:t>
            </a:r>
            <a:r>
              <a:rPr lang="cs-CZ" altLang="cs-CZ" sz="1800" b="1" dirty="0"/>
              <a:t>bez </a:t>
            </a:r>
            <a:r>
              <a:rPr lang="cs-CZ" altLang="cs-CZ" sz="1800" dirty="0"/>
              <a:t>„a spol.“, „a synové“ apod., ale výraz „</a:t>
            </a:r>
            <a:r>
              <a:rPr lang="cs-CZ" altLang="cs-CZ" sz="1800" b="1" dirty="0" err="1"/>
              <a:t>press</a:t>
            </a:r>
            <a:r>
              <a:rPr lang="cs-CZ" altLang="cs-CZ" sz="1800" b="1" dirty="0"/>
              <a:t>“ se ponechává</a:t>
            </a:r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r>
              <a:rPr lang="cs-CZ" altLang="cs-CZ" sz="1800" dirty="0"/>
              <a:t>přesahuje-li datum vydání několik let, zapisuje se rozsah roků (</a:t>
            </a:r>
            <a:r>
              <a:rPr lang="cs-CZ" altLang="cs-CZ" sz="1800" dirty="0">
                <a:solidFill>
                  <a:srgbClr val="0000DC"/>
                </a:solidFill>
              </a:rPr>
              <a:t>2002–2005</a:t>
            </a:r>
            <a:r>
              <a:rPr lang="cs-CZ" altLang="cs-CZ" sz="1800" dirty="0"/>
              <a:t>); u neukončeného vydávání publikace se zapíše první rok s pomlčkou a mezerou </a:t>
            </a:r>
            <a:r>
              <a:rPr lang="cs-CZ" altLang="cs-CZ" sz="1800" dirty="0">
                <a:solidFill>
                  <a:srgbClr val="0000DC"/>
                </a:solidFill>
              </a:rPr>
              <a:t>2001</a:t>
            </a:r>
            <a:r>
              <a:rPr lang="cs-CZ" altLang="cs-CZ" sz="1800" dirty="0">
                <a:solidFill>
                  <a:srgbClr val="0000DC"/>
                </a:solidFill>
                <a:highlight>
                  <a:srgbClr val="FFFF00"/>
                </a:highlight>
              </a:rPr>
              <a:t>–</a:t>
            </a:r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r>
              <a:rPr lang="cs-CZ" altLang="cs-CZ" sz="1800" dirty="0"/>
              <a:t>u některých typů dokumentů (noviny, webové stránky apod.) může být nutné uvést datum vydání včetně měsíce a dne </a:t>
            </a:r>
            <a:r>
              <a:rPr lang="cs-CZ" altLang="cs-CZ" sz="1800" dirty="0">
                <a:solidFill>
                  <a:srgbClr val="0000DC"/>
                </a:solidFill>
              </a:rPr>
              <a:t>27. 2. 2012</a:t>
            </a:r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r>
              <a:rPr lang="cs-CZ" altLang="cs-CZ" sz="1800" dirty="0"/>
              <a:t>v případě, že datum vydání čerpáme z jiného zdroje, uvedeme údaj v hranatých závorkách </a:t>
            </a:r>
            <a:r>
              <a:rPr lang="en-US" altLang="cs-CZ" sz="1800" dirty="0">
                <a:solidFill>
                  <a:srgbClr val="0000DC"/>
                </a:solidFill>
              </a:rPr>
              <a:t>[</a:t>
            </a:r>
            <a:r>
              <a:rPr lang="cs-CZ" altLang="cs-CZ" sz="1800" dirty="0">
                <a:solidFill>
                  <a:srgbClr val="0000DC"/>
                </a:solidFill>
              </a:rPr>
              <a:t>1920</a:t>
            </a:r>
            <a:r>
              <a:rPr lang="en-US" altLang="cs-CZ" sz="1800" dirty="0">
                <a:solidFill>
                  <a:srgbClr val="0000DC"/>
                </a:solidFill>
              </a:rPr>
              <a:t>]</a:t>
            </a:r>
            <a:endParaRPr lang="cs-CZ" altLang="cs-CZ" sz="1800" dirty="0">
              <a:solidFill>
                <a:srgbClr val="0000DC"/>
              </a:solidFill>
            </a:endParaRPr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r>
              <a:rPr lang="cs-CZ" altLang="cs-CZ" sz="1800" dirty="0"/>
              <a:t>zkratka </a:t>
            </a:r>
            <a:r>
              <a:rPr lang="en-US" altLang="cs-CZ" sz="1800" dirty="0">
                <a:solidFill>
                  <a:srgbClr val="0000DC"/>
                </a:solidFill>
              </a:rPr>
              <a:t>[</a:t>
            </a:r>
            <a:r>
              <a:rPr lang="cs-CZ" altLang="cs-CZ" sz="1800" dirty="0" err="1">
                <a:solidFill>
                  <a:srgbClr val="0000DC"/>
                </a:solidFill>
              </a:rPr>
              <a:t>b.r</a:t>
            </a:r>
            <a:r>
              <a:rPr lang="cs-CZ" altLang="cs-CZ" sz="1800" dirty="0">
                <a:solidFill>
                  <a:srgbClr val="0000DC"/>
                </a:solidFill>
              </a:rPr>
              <a:t>.</a:t>
            </a:r>
            <a:r>
              <a:rPr lang="en-US" altLang="cs-CZ" sz="1800" dirty="0">
                <a:solidFill>
                  <a:srgbClr val="0000DC"/>
                </a:solidFill>
              </a:rPr>
              <a:t>]</a:t>
            </a:r>
            <a:r>
              <a:rPr lang="cs-CZ" altLang="cs-CZ" sz="1800" dirty="0">
                <a:solidFill>
                  <a:srgbClr val="0000DC"/>
                </a:solidFill>
              </a:rPr>
              <a:t> </a:t>
            </a:r>
            <a:r>
              <a:rPr lang="cs-CZ" altLang="cs-CZ" sz="1800" dirty="0"/>
              <a:t>= bez roku nahrazuje neznámé/nezjistitelné údaje</a:t>
            </a:r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r>
              <a:rPr lang="cs-CZ" altLang="cs-CZ" sz="1800" dirty="0"/>
              <a:t>pokud je potřeba, lze v tomto prvku uvést více stejných údajů</a:t>
            </a:r>
          </a:p>
          <a:p>
            <a:pPr marL="177800" indent="-177800">
              <a:lnSpc>
                <a:spcPct val="100000"/>
              </a:lnSpc>
              <a:spcBef>
                <a:spcPts val="300"/>
              </a:spcBef>
              <a:defRPr/>
            </a:pPr>
            <a:endParaRPr lang="cs-CZ" altLang="cs-CZ" sz="1000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sz="1800" dirty="0"/>
              <a:t>Př. Brno; </a:t>
            </a:r>
            <a:r>
              <a:rPr lang="cs-CZ" altLang="cs-CZ" sz="1800" dirty="0" err="1"/>
              <a:t>Montréal</a:t>
            </a:r>
            <a:r>
              <a:rPr lang="cs-CZ" altLang="cs-CZ" sz="1800" dirty="0"/>
              <a:t> </a:t>
            </a:r>
          </a:p>
          <a:p>
            <a:pPr marL="360000" indent="0">
              <a:lnSpc>
                <a:spcPct val="100000"/>
              </a:lnSpc>
              <a:buNone/>
              <a:defRPr/>
            </a:pPr>
            <a:r>
              <a:rPr lang="cs-CZ" altLang="cs-CZ" sz="1800" dirty="0"/>
              <a:t>Praha: Academia; Brno: Petrov, 2006</a:t>
            </a:r>
          </a:p>
          <a:p>
            <a:pPr marL="177800" indent="-177800">
              <a:lnSpc>
                <a:spcPct val="80000"/>
              </a:lnSpc>
              <a:defRPr/>
            </a:pPr>
            <a:endParaRPr lang="cs-CZ" altLang="cs-CZ" sz="1800" dirty="0"/>
          </a:p>
        </p:txBody>
      </p:sp>
      <p:sp>
        <p:nvSpPr>
          <p:cNvPr id="68612" name="Rectangle 5">
            <a:extLst>
              <a:ext uri="{FF2B5EF4-FFF2-40B4-BE49-F238E27FC236}">
                <a16:creationId xmlns:a16="http://schemas.microsoft.com/office/drawing/2014/main" id="{02A2368B-E35C-4312-997C-EA7EA16B3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4425" y="6461125"/>
            <a:ext cx="590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Trebuchet MS" panose="020B0603020202020204" pitchFamily="34" charset="0"/>
                <a:hlinkClick r:id="rId2" action="ppaction://hlinksldjump"/>
              </a:rPr>
              <a:t>zpět</a:t>
            </a:r>
            <a:endParaRPr lang="cs-CZ" altLang="cs-CZ" sz="16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19342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1A60BDC-E347-4D0E-9763-F7F019513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chemeClr val="hlink"/>
                </a:solidFill>
              </a:rPr>
              <a:t>PRVKY CITACE</a:t>
            </a:r>
            <a:br>
              <a:rPr lang="cs-CZ" altLang="cs-CZ" sz="3600" dirty="0">
                <a:solidFill>
                  <a:schemeClr val="hlink"/>
                </a:solidFill>
              </a:rPr>
            </a:br>
            <a:r>
              <a:rPr lang="cs-CZ" altLang="cs-CZ" sz="3000" dirty="0">
                <a:solidFill>
                  <a:schemeClr val="hlink"/>
                </a:solidFill>
              </a:rPr>
              <a:t>Rozsah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B4B7417-C53A-4AED-BA2F-14D6DDC953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979720"/>
            <a:ext cx="10753200" cy="3852280"/>
          </a:xfrm>
        </p:spPr>
        <p:txBody>
          <a:bodyPr/>
          <a:lstStyle/>
          <a:p>
            <a:pPr marL="177800" indent="-177800">
              <a:spcBef>
                <a:spcPct val="30000"/>
              </a:spcBef>
            </a:pPr>
            <a:r>
              <a:rPr lang="cs-CZ" altLang="cs-CZ" sz="1800" dirty="0"/>
              <a:t>zkratky nebo výrazy se v prvku rozsah uvádí v češtině – </a:t>
            </a:r>
            <a:r>
              <a:rPr lang="cs-CZ" altLang="cs-CZ" sz="1800" dirty="0">
                <a:solidFill>
                  <a:srgbClr val="0000DC"/>
                </a:solidFill>
              </a:rPr>
              <a:t>s., l., díl, sv. </a:t>
            </a:r>
            <a:r>
              <a:rPr lang="cs-CZ" altLang="cs-CZ" sz="1800" dirty="0"/>
              <a:t>apod.</a:t>
            </a:r>
          </a:p>
          <a:p>
            <a:pPr marL="177800" indent="-177800">
              <a:spcBef>
                <a:spcPct val="30000"/>
              </a:spcBef>
            </a:pPr>
            <a:r>
              <a:rPr lang="cs-CZ" altLang="cs-CZ" sz="1800" dirty="0"/>
              <a:t>zapisuje se </a:t>
            </a:r>
            <a:r>
              <a:rPr lang="cs-CZ" altLang="cs-CZ" sz="1800" b="1" dirty="0"/>
              <a:t>poslední číslovaná strana</a:t>
            </a:r>
            <a:r>
              <a:rPr lang="cs-CZ" altLang="cs-CZ" sz="1800" dirty="0"/>
              <a:t> v dokumentu nebo </a:t>
            </a:r>
            <a:r>
              <a:rPr lang="cs-CZ" altLang="cs-CZ" sz="1800" b="1" dirty="0"/>
              <a:t>rozsah stran</a:t>
            </a:r>
            <a:r>
              <a:rPr lang="cs-CZ" altLang="cs-CZ" sz="1800" dirty="0"/>
              <a:t> 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cs-CZ" altLang="cs-CZ" sz="1800" dirty="0"/>
              <a:t>nebo </a:t>
            </a:r>
          </a:p>
          <a:p>
            <a:pPr marL="177800" indent="-177800"/>
            <a:r>
              <a:rPr lang="cs-CZ" altLang="cs-CZ" sz="1800" b="1" dirty="0"/>
              <a:t>počet svazků</a:t>
            </a:r>
            <a:r>
              <a:rPr lang="cs-CZ" altLang="cs-CZ" sz="1800" dirty="0"/>
              <a:t> u vícesvazkových monografií citovaných jako celek</a:t>
            </a:r>
          </a:p>
          <a:p>
            <a:pPr marL="177800" indent="-177800">
              <a:spcBef>
                <a:spcPct val="30000"/>
              </a:spcBef>
            </a:pPr>
            <a:r>
              <a:rPr lang="cs-CZ" altLang="cs-CZ" sz="1800" dirty="0"/>
              <a:t>při dvojím číslování, které na sebe nenavazuje, se uvádí obojí, např. </a:t>
            </a:r>
            <a:r>
              <a:rPr lang="cs-CZ" altLang="cs-CZ" sz="1800" dirty="0" err="1">
                <a:solidFill>
                  <a:srgbClr val="0000DC"/>
                </a:solidFill>
              </a:rPr>
              <a:t>xxxii</a:t>
            </a:r>
            <a:r>
              <a:rPr lang="cs-CZ" altLang="cs-CZ" sz="1800" dirty="0">
                <a:solidFill>
                  <a:srgbClr val="0000DC"/>
                </a:solidFill>
              </a:rPr>
              <a:t>, 352 s.</a:t>
            </a:r>
          </a:p>
          <a:p>
            <a:pPr marL="177800" indent="-177800">
              <a:spcBef>
                <a:spcPct val="30000"/>
              </a:spcBef>
            </a:pPr>
            <a:endParaRPr lang="cs-CZ" altLang="cs-CZ" sz="1800" dirty="0"/>
          </a:p>
          <a:p>
            <a:pPr marL="177800" indent="-177800">
              <a:spcBef>
                <a:spcPct val="30000"/>
              </a:spcBef>
            </a:pPr>
            <a:endParaRPr lang="cs-CZ" altLang="cs-CZ" sz="1800" dirty="0"/>
          </a:p>
        </p:txBody>
      </p:sp>
      <p:sp>
        <p:nvSpPr>
          <p:cNvPr id="69636" name="Rectangle 5">
            <a:extLst>
              <a:ext uri="{FF2B5EF4-FFF2-40B4-BE49-F238E27FC236}">
                <a16:creationId xmlns:a16="http://schemas.microsoft.com/office/drawing/2014/main" id="{E32B48B6-3A9C-4A27-8CC8-9A238D3DD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4425" y="6461125"/>
            <a:ext cx="590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chemeClr val="bg2"/>
                </a:solidFill>
                <a:latin typeface="Trebuchet MS" panose="020B0603020202020204" pitchFamily="34" charset="0"/>
                <a:hlinkClick r:id="rId2" action="ppaction://hlinksldjump"/>
              </a:rPr>
              <a:t>zpět</a:t>
            </a:r>
            <a:endParaRPr lang="cs-CZ" altLang="cs-CZ" sz="1600">
              <a:solidFill>
                <a:schemeClr val="bg2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chemeClr val="hlink"/>
                </a:solidFill>
              </a:rPr>
              <a:t>PRVKY CITACE</a:t>
            </a:r>
            <a:br>
              <a:rPr lang="cs-CZ" altLang="cs-CZ" sz="3600" dirty="0">
                <a:solidFill>
                  <a:schemeClr val="hlink"/>
                </a:solidFill>
              </a:rPr>
            </a:br>
            <a:r>
              <a:rPr lang="cs-CZ" altLang="cs-CZ" sz="3000" dirty="0">
                <a:solidFill>
                  <a:schemeClr val="hlink"/>
                </a:solidFill>
              </a:rPr>
              <a:t>Dílčí části (svazek – příspěvek – článek)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997476"/>
            <a:ext cx="10753200" cy="3834524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1800" dirty="0">
                <a:solidFill>
                  <a:srgbClr val="0000DC"/>
                </a:solidFill>
                <a:latin typeface="+mj-lt"/>
              </a:rPr>
              <a:t>Části monografií (nesamostatné části)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800" i="1" dirty="0">
                <a:latin typeface="+mj-lt"/>
              </a:rPr>
              <a:t>svazek</a:t>
            </a:r>
          </a:p>
          <a:p>
            <a:pPr marL="540000" indent="-180975">
              <a:lnSpc>
                <a:spcPct val="100000"/>
              </a:lnSpc>
            </a:pPr>
            <a:r>
              <a:rPr lang="cs-CZ" altLang="cs-CZ" sz="1800" dirty="0">
                <a:latin typeface="+mj-lt"/>
              </a:rPr>
              <a:t>konkrétní svazek (číslo, název) se řadí za souborný název, popř. podnázev daného vícesvazkového dokumentu</a:t>
            </a:r>
          </a:p>
          <a:p>
            <a:pPr marL="180975" indent="-180975">
              <a:lnSpc>
                <a:spcPct val="120000"/>
              </a:lnSpc>
            </a:pPr>
            <a:endParaRPr lang="cs-CZ" altLang="cs-CZ" sz="1800" dirty="0"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1800" dirty="0">
                <a:solidFill>
                  <a:srgbClr val="0000DC"/>
                </a:solidFill>
                <a:latin typeface="+mj-lt"/>
              </a:rPr>
              <a:t>Příspěvky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800" i="1" dirty="0">
                <a:latin typeface="+mj-lt"/>
              </a:rPr>
              <a:t>v monografiích nebo do sborníků</a:t>
            </a:r>
          </a:p>
          <a:p>
            <a:pPr marL="540000" indent="-180975">
              <a:lnSpc>
                <a:spcPct val="100000"/>
              </a:lnSpc>
            </a:pPr>
            <a:r>
              <a:rPr lang="cs-CZ" altLang="cs-CZ" sz="1800" dirty="0">
                <a:latin typeface="+mj-lt"/>
              </a:rPr>
              <a:t>po původci příspěvku a názvu následuje výraz  </a:t>
            </a:r>
            <a:r>
              <a:rPr lang="cs-CZ" altLang="cs-CZ" sz="1800" dirty="0">
                <a:solidFill>
                  <a:srgbClr val="0000DC"/>
                </a:solidFill>
                <a:latin typeface="+mj-lt"/>
              </a:rPr>
              <a:t>In:</a:t>
            </a:r>
            <a:r>
              <a:rPr lang="cs-CZ" altLang="cs-CZ" sz="1800" dirty="0">
                <a:solidFill>
                  <a:srgbClr val="CC3300"/>
                </a:solidFill>
                <a:latin typeface="+mj-lt"/>
              </a:rPr>
              <a:t> </a:t>
            </a:r>
            <a:r>
              <a:rPr lang="cs-CZ" altLang="cs-CZ" sz="1800" dirty="0">
                <a:latin typeface="+mj-lt"/>
              </a:rPr>
              <a:t>a citace zdrojového dokumentu; místo rozsahu  (počtu stran) se uvádí lokace (s. od–do) v dokumentu</a:t>
            </a:r>
          </a:p>
          <a:p>
            <a:pPr marL="180975" indent="-180975">
              <a:lnSpc>
                <a:spcPct val="120000"/>
              </a:lnSpc>
            </a:pPr>
            <a:endParaRPr lang="cs-CZ" altLang="cs-CZ" sz="1800" dirty="0"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1800" dirty="0">
                <a:solidFill>
                  <a:srgbClr val="0000DC"/>
                </a:solidFill>
                <a:latin typeface="+mj-lt"/>
              </a:rPr>
              <a:t>Články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800" i="1" dirty="0">
                <a:latin typeface="+mj-lt"/>
              </a:rPr>
              <a:t>v časopisech</a:t>
            </a:r>
          </a:p>
          <a:p>
            <a:pPr marL="540000" indent="-180975">
              <a:lnSpc>
                <a:spcPct val="120000"/>
              </a:lnSpc>
            </a:pPr>
            <a:r>
              <a:rPr lang="cs-CZ" altLang="cs-CZ" sz="1800" dirty="0">
                <a:latin typeface="+mj-lt"/>
              </a:rPr>
              <a:t>nejdříve se uvádí autor a název článku, následuje zdrojový dokument a poté lokace článku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0004425" y="6461125"/>
            <a:ext cx="590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dirty="0">
                <a:solidFill>
                  <a:schemeClr val="bg2"/>
                </a:solidFill>
                <a:latin typeface="Trebuchet MS" panose="020B0603020202020204" pitchFamily="34" charset="0"/>
                <a:hlinkClick r:id="rId3" action="ppaction://hlinksldjump"/>
              </a:rPr>
              <a:t>zpět</a:t>
            </a:r>
            <a:endParaRPr lang="cs-CZ" altLang="cs-CZ" sz="1600" dirty="0">
              <a:solidFill>
                <a:schemeClr val="bg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5400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FD424531-ADAD-4B1A-A709-66F172BCB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Způsoby zápisu bibliografické citace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12B9EC1-0A68-4C09-BB35-442F6FC17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/>
              <a:t>Úplná citace </a:t>
            </a:r>
            <a:r>
              <a:rPr lang="cs-CZ" altLang="cs-CZ" sz="1800" i="1" dirty="0"/>
              <a:t>(povinné i volitelné prvky).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i="1" dirty="0"/>
          </a:p>
          <a:p>
            <a:pPr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/>
              <a:t>PŘÍJMENÍ</a:t>
            </a:r>
            <a:r>
              <a:rPr lang="cs-CZ" altLang="cs-CZ" sz="1800" b="1" dirty="0"/>
              <a:t>,</a:t>
            </a:r>
            <a:r>
              <a:rPr lang="cs-CZ" altLang="cs-CZ" sz="1800" dirty="0"/>
              <a:t> Jméno autora (dále jen „tvůrce“)</a:t>
            </a:r>
            <a:r>
              <a:rPr lang="cs-CZ" altLang="cs-CZ" sz="1800" b="1" dirty="0"/>
              <a:t>. </a:t>
            </a:r>
            <a:r>
              <a:rPr lang="cs-CZ" altLang="cs-CZ" sz="1800" i="1" dirty="0"/>
              <a:t>Název</a:t>
            </a:r>
            <a:r>
              <a:rPr lang="cs-CZ" altLang="cs-CZ" sz="1800" b="1" i="1" dirty="0"/>
              <a:t>:</a:t>
            </a:r>
            <a:r>
              <a:rPr lang="cs-CZ" altLang="cs-CZ" sz="1800" i="1" dirty="0"/>
              <a:t> podnázev publikace </a:t>
            </a:r>
            <a:r>
              <a:rPr lang="en-US" altLang="cs-CZ" sz="1800" dirty="0"/>
              <a:t>[</a:t>
            </a:r>
            <a:r>
              <a:rPr lang="cs-CZ" altLang="cs-CZ" sz="1800" dirty="0"/>
              <a:t>typ nosiče/média</a:t>
            </a:r>
            <a:r>
              <a:rPr lang="en-US" altLang="cs-CZ" sz="1800" dirty="0"/>
              <a:t>]</a:t>
            </a:r>
            <a:r>
              <a:rPr lang="cs-CZ" altLang="cs-CZ" sz="1800" dirty="0"/>
              <a:t>*</a:t>
            </a:r>
            <a:r>
              <a:rPr lang="cs-CZ" altLang="cs-CZ" sz="1800" b="1" i="1" dirty="0"/>
              <a:t>.</a:t>
            </a:r>
            <a:r>
              <a:rPr lang="cs-CZ" altLang="cs-CZ" sz="1800" i="1" dirty="0"/>
              <a:t> </a:t>
            </a:r>
            <a:r>
              <a:rPr lang="cs-CZ" altLang="cs-CZ" sz="1800" dirty="0"/>
              <a:t>Vydání</a:t>
            </a:r>
            <a:r>
              <a:rPr lang="cs-CZ" altLang="cs-CZ" sz="1800" b="1" dirty="0"/>
              <a:t>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Další tvůrce</a:t>
            </a:r>
            <a:r>
              <a:rPr lang="cs-CZ" altLang="cs-CZ" sz="1800" b="1" dirty="0"/>
              <a:t>.</a:t>
            </a:r>
            <a:r>
              <a:rPr lang="cs-CZ" altLang="cs-CZ" sz="1800" b="1" dirty="0">
                <a:solidFill>
                  <a:schemeClr val="bg2"/>
                </a:solidFill>
              </a:rPr>
              <a:t> </a:t>
            </a:r>
            <a:r>
              <a:rPr lang="cs-CZ" altLang="cs-CZ" sz="1800" dirty="0"/>
              <a:t>Místo vydání</a:t>
            </a:r>
            <a:r>
              <a:rPr lang="cs-CZ" altLang="cs-CZ" sz="1800" b="1" dirty="0"/>
              <a:t>:</a:t>
            </a:r>
            <a:r>
              <a:rPr lang="cs-CZ" altLang="cs-CZ" sz="1800" dirty="0"/>
              <a:t> Nakladatel</a:t>
            </a:r>
            <a:r>
              <a:rPr lang="cs-CZ" altLang="cs-CZ" sz="1800" b="1" dirty="0"/>
              <a:t>,</a:t>
            </a:r>
            <a:r>
              <a:rPr lang="cs-CZ" altLang="cs-CZ" sz="1800" dirty="0"/>
              <a:t> rok vydání</a:t>
            </a:r>
            <a:r>
              <a:rPr lang="cs-CZ" altLang="cs-CZ" sz="1800" b="1" dirty="0"/>
              <a:t>,</a:t>
            </a:r>
            <a:r>
              <a:rPr lang="cs-CZ" altLang="cs-CZ" sz="1800" dirty="0"/>
              <a:t>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rozsah díla</a:t>
            </a:r>
            <a:r>
              <a:rPr lang="cs-CZ" altLang="cs-CZ" sz="1800" dirty="0"/>
              <a:t>. Edice, číslo svazku.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Poznámky</a:t>
            </a:r>
            <a:r>
              <a:rPr lang="cs-CZ" altLang="cs-CZ" sz="1800" dirty="0"/>
              <a:t>. ISBN.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/>
              <a:t>*Povinné u všech dokumentů kromě tištěných.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>
                <a:highlight>
                  <a:srgbClr val="FFFF00"/>
                </a:highlight>
              </a:rPr>
              <a:t>Základní citace </a:t>
            </a:r>
            <a:r>
              <a:rPr lang="cs-CZ" altLang="cs-CZ" sz="1800" b="1" i="1" dirty="0">
                <a:highlight>
                  <a:srgbClr val="FFFF00"/>
                </a:highlight>
              </a:rPr>
              <a:t>(doporučovaná</a:t>
            </a:r>
            <a:r>
              <a:rPr lang="cs-CZ" altLang="cs-CZ" sz="1800" i="1" dirty="0">
                <a:highlight>
                  <a:srgbClr val="FFFF00"/>
                </a:highlight>
              </a:rPr>
              <a:t> –</a:t>
            </a:r>
            <a:r>
              <a:rPr lang="cs-CZ" altLang="cs-CZ" sz="1800" dirty="0">
                <a:highlight>
                  <a:srgbClr val="FFFF00"/>
                </a:highlight>
              </a:rPr>
              <a:t> </a:t>
            </a:r>
            <a:r>
              <a:rPr lang="cs-CZ" altLang="cs-CZ" sz="1800" i="1" dirty="0">
                <a:highlight>
                  <a:srgbClr val="FFFF00"/>
                </a:highlight>
              </a:rPr>
              <a:t>uvádí se i počet stran</a:t>
            </a:r>
            <a:r>
              <a:rPr lang="cs-CZ" altLang="cs-CZ" sz="1800" b="1" i="1" dirty="0">
                <a:highlight>
                  <a:srgbClr val="FFFF00"/>
                </a:highlight>
              </a:rPr>
              <a:t>).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Tvůrce. </a:t>
            </a:r>
            <a:r>
              <a:rPr lang="cs-CZ" altLang="cs-CZ" sz="1800" i="1" dirty="0">
                <a:solidFill>
                  <a:srgbClr val="000000"/>
                </a:solidFill>
                <a:highlight>
                  <a:srgbClr val="FFFF00"/>
                </a:highlight>
              </a:rPr>
              <a:t>Název: podnázev</a:t>
            </a:r>
            <a:r>
              <a:rPr lang="cs-CZ" alt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. Vydání. </a:t>
            </a:r>
            <a:r>
              <a:rPr lang="cs-CZ" altLang="cs-CZ" sz="1800" dirty="0">
                <a:highlight>
                  <a:srgbClr val="FFFF00"/>
                </a:highlight>
              </a:rPr>
              <a:t>Místo vydání: Nakladatel,</a:t>
            </a:r>
            <a:r>
              <a:rPr lang="cs-CZ" alt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 rok vydání, </a:t>
            </a:r>
            <a:r>
              <a:rPr lang="cs-CZ" altLang="cs-CZ" sz="1800" dirty="0">
                <a:solidFill>
                  <a:srgbClr val="7F7F7F"/>
                </a:solidFill>
                <a:highlight>
                  <a:srgbClr val="FFFF00"/>
                </a:highlight>
              </a:rPr>
              <a:t>počet stran.</a:t>
            </a:r>
            <a:r>
              <a:rPr lang="cs-CZ" alt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 ISBN.</a:t>
            </a:r>
            <a:endParaRPr lang="cs-CZ" altLang="cs-CZ" sz="1800" dirty="0"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dirty="0">
              <a:solidFill>
                <a:srgbClr val="5F5F5F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dirty="0">
              <a:solidFill>
                <a:srgbClr val="5F5F5F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600" i="1" dirty="0">
                <a:solidFill>
                  <a:srgbClr val="5F5F5F"/>
                </a:solidFill>
              </a:rPr>
              <a:t>Pozn. 1: ukázka na struktuře bibliografického záznamu monografií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600" i="1" dirty="0">
                <a:solidFill>
                  <a:srgbClr val="5F5F5F"/>
                </a:solidFill>
              </a:rPr>
              <a:t>Pozn. 2: prvky vyznačené šedou barvou jsou volitelné.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600" i="1" dirty="0">
                <a:solidFill>
                  <a:srgbClr val="5F5F5F"/>
                </a:solidFill>
              </a:rPr>
              <a:t>Pozn. 3: interpunkci norma nepřikazuje, povinná je pouze jednotnost oddělování prvků v citaci pro celý dokument;</a:t>
            </a:r>
          </a:p>
          <a:p>
            <a:pPr marL="10080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600" i="1" dirty="0">
                <a:solidFill>
                  <a:srgbClr val="5F5F5F"/>
                </a:solidFill>
              </a:rPr>
              <a:t>uvedenou interpunkci doporučujeme, uvádí se i v příkladech přímo v normě i její interpretaci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6246277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C36231D4-A826-4829-8A7D-CA2461DD1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</a:rPr>
              <a:t>Monografie jako celek</a:t>
            </a:r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50FD6CF5-70CB-49F3-8A7B-8B65A48529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9400" y="2845609"/>
            <a:ext cx="10753200" cy="28757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ct val="30000"/>
              </a:spcBef>
              <a:buClr>
                <a:schemeClr val="tx1"/>
              </a:buClr>
              <a:buNone/>
            </a:pPr>
            <a:r>
              <a:rPr lang="cs-CZ" altLang="cs-CZ" sz="1800" b="1" dirty="0"/>
              <a:t>Příklady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>
                <a:schemeClr val="tx1"/>
              </a:buClr>
            </a:pPr>
            <a:endParaRPr lang="cs-CZ" altLang="cs-CZ" sz="1200" dirty="0">
              <a:solidFill>
                <a:srgbClr val="CC0000"/>
              </a:solidFill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buClr>
                <a:srgbClr val="0000DC"/>
              </a:buClr>
            </a:pPr>
            <a:r>
              <a:rPr lang="cs-CZ" altLang="cs-CZ" sz="1600" dirty="0">
                <a:solidFill>
                  <a:srgbClr val="0000DC"/>
                </a:solidFill>
              </a:rPr>
              <a:t>BARTOŠ, Lubomír, Ivo BUZEK a Irena FIALOVÁ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i="1" dirty="0" err="1"/>
              <a:t>Neología</a:t>
            </a:r>
            <a:r>
              <a:rPr lang="cs-CZ" altLang="cs-CZ" sz="1600" i="1" dirty="0"/>
              <a:t> en el </a:t>
            </a:r>
            <a:r>
              <a:rPr lang="cs-CZ" altLang="cs-CZ" sz="1600" i="1" dirty="0" err="1"/>
              <a:t>español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actual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 1. vyd. </a:t>
            </a:r>
            <a:r>
              <a:rPr lang="cs-CZ" altLang="cs-CZ" sz="1600" dirty="0"/>
              <a:t>Ostrava: Ostravská univerzita, 2006</a:t>
            </a:r>
            <a:r>
              <a:rPr lang="cs-CZ" altLang="cs-CZ" sz="1600" dirty="0">
                <a:highlight>
                  <a:srgbClr val="FFFF00"/>
                </a:highlight>
              </a:rPr>
              <a:t>,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241 s.</a:t>
            </a:r>
            <a:r>
              <a:rPr lang="cs-CZ" altLang="cs-CZ" sz="1600" dirty="0"/>
              <a:t> ISBN 80-7368-139-0.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>
                <a:srgbClr val="0000DC"/>
              </a:buClr>
            </a:pPr>
            <a:r>
              <a:rPr lang="cs-CZ" altLang="cs-CZ" sz="1600" dirty="0">
                <a:solidFill>
                  <a:srgbClr val="0000DC"/>
                </a:solidFill>
              </a:rPr>
              <a:t>GLADNEY, Henry M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i="1" dirty="0" err="1"/>
              <a:t>Preserving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digital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information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Berlin</a:t>
            </a:r>
            <a:r>
              <a:rPr lang="cs-CZ" altLang="cs-CZ" sz="1600" dirty="0"/>
              <a:t>: </a:t>
            </a:r>
            <a:r>
              <a:rPr lang="cs-CZ" altLang="cs-CZ" sz="1600" dirty="0" err="1"/>
              <a:t>Springer</a:t>
            </a:r>
            <a:r>
              <a:rPr lang="cs-CZ" altLang="cs-CZ" sz="1600" dirty="0"/>
              <a:t>, c2007, </a:t>
            </a:r>
            <a:r>
              <a:rPr lang="cs-CZ" altLang="cs-CZ" sz="1600" dirty="0" err="1">
                <a:solidFill>
                  <a:schemeClr val="bg1">
                    <a:lumMod val="50000"/>
                  </a:schemeClr>
                </a:solidFill>
              </a:rPr>
              <a:t>xxiii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, 314 s. </a:t>
            </a:r>
            <a:r>
              <a:rPr lang="cs-CZ" altLang="cs-CZ" sz="1600" dirty="0"/>
              <a:t>ISBN 978-3-540-37886-0. 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>
                <a:srgbClr val="0000DC"/>
              </a:buClr>
            </a:pPr>
            <a:r>
              <a:rPr lang="cs-CZ" altLang="cs-CZ" sz="1600" dirty="0">
                <a:solidFill>
                  <a:srgbClr val="0000DC"/>
                </a:solidFill>
              </a:rPr>
              <a:t>KLEIN, Pavel a Danuše KŠICOVÁ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i="1" dirty="0"/>
              <a:t>Symbolismus na scéně MCHAT: režijní koncepce K. S. </a:t>
            </a:r>
            <a:r>
              <a:rPr lang="cs-CZ" altLang="cs-CZ" sz="1600" i="1" dirty="0" err="1"/>
              <a:t>Stanislavského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 </a:t>
            </a:r>
            <a:r>
              <a:rPr lang="cs-CZ" altLang="cs-CZ" sz="1600" dirty="0"/>
              <a:t>Brno: Masarykova univerzita, 2003</a:t>
            </a:r>
            <a:r>
              <a:rPr lang="cs-CZ" altLang="cs-CZ" sz="1600" dirty="0">
                <a:highlight>
                  <a:srgbClr val="FFFF00"/>
                </a:highlight>
              </a:rPr>
              <a:t>,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164 s. </a:t>
            </a:r>
            <a:r>
              <a:rPr lang="cs-CZ" altLang="cs-CZ" sz="1600" dirty="0"/>
              <a:t>ISBN 80-210-3126-3.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>
                <a:srgbClr val="0000DC"/>
              </a:buClr>
            </a:pPr>
            <a:r>
              <a:rPr lang="cs-CZ" altLang="cs-CZ" sz="1600" dirty="0">
                <a:solidFill>
                  <a:srgbClr val="0000DC"/>
                </a:solidFill>
              </a:rPr>
              <a:t>SVOBODA, Mojmír, Vladimír Ř</a:t>
            </a:r>
            <a:r>
              <a:rPr lang="en-US" altLang="cs-CZ" sz="1600" dirty="0">
                <a:solidFill>
                  <a:srgbClr val="0000DC"/>
                </a:solidFill>
              </a:rPr>
              <a:t>EHAN</a:t>
            </a:r>
            <a:r>
              <a:rPr lang="cs-CZ" altLang="cs-CZ" sz="1600" dirty="0">
                <a:solidFill>
                  <a:srgbClr val="0000DC"/>
                </a:solidFill>
              </a:rPr>
              <a:t>, Zdeněk V</a:t>
            </a:r>
            <a:r>
              <a:rPr lang="en-US" altLang="cs-CZ" sz="1600" dirty="0">
                <a:solidFill>
                  <a:srgbClr val="0000DC"/>
                </a:solidFill>
              </a:rPr>
              <a:t>T</a:t>
            </a:r>
            <a:r>
              <a:rPr lang="cs-CZ" altLang="cs-CZ" sz="1600" dirty="0">
                <a:solidFill>
                  <a:srgbClr val="0000DC"/>
                </a:solidFill>
              </a:rPr>
              <a:t>ÍPIL, Helena KLIMUSOVÁ a Pavel HUMPOLÍČEK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FF0000"/>
                </a:solidFill>
              </a:rPr>
              <a:t> </a:t>
            </a:r>
            <a:r>
              <a:rPr lang="cs-CZ" altLang="cs-CZ" sz="1600" i="1" dirty="0"/>
              <a:t>Aplikovaná psychodiagnostika v České republice: zjištění stavu, potřeb a perspektivy psychologické diagnostiky v České republice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</a:t>
            </a:r>
            <a:r>
              <a:rPr lang="cs-CZ" altLang="cs-CZ" sz="1600" dirty="0">
                <a:solidFill>
                  <a:schemeClr val="bg2"/>
                </a:solidFill>
              </a:rPr>
              <a:t> </a:t>
            </a:r>
            <a:r>
              <a:rPr lang="cs-CZ" altLang="cs-CZ" sz="1600" dirty="0"/>
              <a:t>Brno: MSD,</a:t>
            </a:r>
            <a:r>
              <a:rPr lang="cs-CZ" altLang="cs-CZ" sz="1600" dirty="0">
                <a:solidFill>
                  <a:schemeClr val="bg2"/>
                </a:solidFill>
              </a:rPr>
              <a:t> </a:t>
            </a:r>
            <a:r>
              <a:rPr lang="cs-CZ" altLang="cs-CZ" sz="1600" dirty="0"/>
              <a:t>2004</a:t>
            </a:r>
            <a:r>
              <a:rPr lang="cs-CZ" altLang="cs-CZ" sz="1600" dirty="0">
                <a:highlight>
                  <a:srgbClr val="FFFF00"/>
                </a:highlight>
              </a:rPr>
              <a:t>,</a:t>
            </a:r>
            <a:r>
              <a:rPr lang="cs-CZ" altLang="cs-CZ" sz="1600" dirty="0"/>
              <a:t>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234 s. </a:t>
            </a:r>
            <a:r>
              <a:rPr lang="cs-CZ" altLang="cs-CZ" sz="1600" dirty="0"/>
              <a:t>ISBN 80-86633-12-8.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>
                <a:srgbClr val="0000DC"/>
              </a:buClr>
            </a:pP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ŠVAŘÍČEK, Roman a Klára ŠEĎOVÁ (</a:t>
            </a:r>
            <a:r>
              <a:rPr lang="cs-CZ" altLang="cs-CZ" sz="1600" dirty="0" err="1">
                <a:solidFill>
                  <a:srgbClr val="0000DC"/>
                </a:solidFill>
                <a:highlight>
                  <a:srgbClr val="FFFF00"/>
                </a:highlight>
              </a:rPr>
              <a:t>ed</a:t>
            </a: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.)</a:t>
            </a:r>
            <a:r>
              <a:rPr lang="cs-CZ" altLang="cs-CZ" sz="1600" dirty="0">
                <a:highlight>
                  <a:srgbClr val="FFFF00"/>
                </a:highlight>
              </a:rPr>
              <a:t>.</a:t>
            </a:r>
            <a:r>
              <a:rPr lang="cs-CZ" altLang="cs-CZ" sz="1600" dirty="0">
                <a:solidFill>
                  <a:srgbClr val="CC3300"/>
                </a:solidFill>
                <a:highlight>
                  <a:srgbClr val="FFFF00"/>
                </a:highlight>
              </a:rPr>
              <a:t> </a:t>
            </a:r>
            <a:r>
              <a:rPr lang="cs-CZ" altLang="cs-CZ" sz="1600" i="1" dirty="0"/>
              <a:t>Učební materiály pro kvalitativní výzkum v pedagogice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 </a:t>
            </a:r>
            <a:r>
              <a:rPr lang="cs-CZ" altLang="cs-CZ" sz="1600" dirty="0"/>
              <a:t>Brno: Masarykova univerzita, 2007</a:t>
            </a:r>
            <a:r>
              <a:rPr lang="cs-CZ" altLang="cs-CZ" sz="1600" dirty="0">
                <a:highlight>
                  <a:srgbClr val="FFFF00"/>
                </a:highlight>
              </a:rPr>
              <a:t>,</a:t>
            </a:r>
            <a:r>
              <a:rPr lang="cs-CZ" altLang="cs-CZ" sz="1600" dirty="0"/>
              <a:t>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175 s.  </a:t>
            </a:r>
            <a:r>
              <a:rPr lang="cs-CZ" altLang="cs-CZ" sz="1600" dirty="0"/>
              <a:t>ISBN 978-80-210-4359-6.   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8D8B60B1-0B5B-489F-B563-C428D6EDDF4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20000" y="1652158"/>
            <a:ext cx="10753200" cy="922366"/>
          </a:xfrm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88000" eaLnBrk="1" hangingPunct="1">
              <a:lnSpc>
                <a:spcPct val="113000"/>
              </a:lnSpc>
              <a:buFontTx/>
              <a:buNone/>
            </a:pPr>
            <a:endParaRPr lang="cs-CZ" altLang="cs-CZ" sz="900" dirty="0">
              <a:solidFill>
                <a:srgbClr val="CC3300"/>
              </a:solidFill>
            </a:endParaRPr>
          </a:p>
          <a:p>
            <a:pPr marL="288000" eaLnBrk="1" hangingPunct="1">
              <a:lnSpc>
                <a:spcPct val="113000"/>
              </a:lnSpc>
              <a:buFontTx/>
              <a:buNone/>
            </a:pPr>
            <a:r>
              <a:rPr lang="cs-CZ" altLang="cs-CZ" sz="1800" dirty="0"/>
              <a:t>Tvůrce. </a:t>
            </a:r>
            <a:r>
              <a:rPr lang="cs-CZ" altLang="cs-CZ" sz="1800" i="1" dirty="0"/>
              <a:t>Název: podnázev.</a:t>
            </a:r>
            <a:r>
              <a:rPr lang="cs-CZ" altLang="cs-CZ" sz="1800" i="1" dirty="0">
                <a:solidFill>
                  <a:srgbClr val="000000"/>
                </a:solidFill>
              </a:rPr>
              <a:t> </a:t>
            </a:r>
            <a:r>
              <a:rPr lang="cs-CZ" altLang="cs-CZ" sz="1800" dirty="0"/>
              <a:t>Vydání.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Vedlejší tvůrce</a:t>
            </a:r>
            <a:r>
              <a:rPr lang="cs-CZ" altLang="cs-CZ" sz="1800" dirty="0"/>
              <a:t>.</a:t>
            </a:r>
            <a:r>
              <a:rPr lang="cs-CZ" altLang="cs-CZ" sz="1800" dirty="0">
                <a:solidFill>
                  <a:schemeClr val="bg2"/>
                </a:solidFill>
              </a:rPr>
              <a:t> </a:t>
            </a:r>
            <a:r>
              <a:rPr lang="cs-CZ" altLang="cs-CZ" sz="1800" dirty="0"/>
              <a:t>Místo vydání: Nakladatel,</a:t>
            </a:r>
            <a:r>
              <a:rPr lang="cs-CZ" altLang="cs-CZ" sz="1800" dirty="0">
                <a:solidFill>
                  <a:srgbClr val="7F7F7F"/>
                </a:solidFill>
              </a:rPr>
              <a:t> </a:t>
            </a:r>
            <a:r>
              <a:rPr lang="cs-CZ" altLang="cs-CZ" sz="1800" dirty="0"/>
              <a:t>rok vydání, </a:t>
            </a:r>
            <a:r>
              <a:rPr lang="cs-CZ" altLang="cs-CZ" sz="1800" dirty="0">
                <a:solidFill>
                  <a:srgbClr val="7F7F7F"/>
                </a:solidFill>
              </a:rPr>
              <a:t>rozsah díla. </a:t>
            </a:r>
            <a:r>
              <a:rPr lang="cs-CZ" altLang="cs-CZ" sz="1800" dirty="0"/>
              <a:t>Edice, číslo svazku. </a:t>
            </a:r>
            <a:r>
              <a:rPr lang="cs-CZ" altLang="cs-CZ" sz="1800" dirty="0">
                <a:solidFill>
                  <a:srgbClr val="7F7F7F"/>
                </a:solidFill>
              </a:rPr>
              <a:t>Poznámky.</a:t>
            </a:r>
            <a:r>
              <a:rPr lang="cs-CZ" altLang="cs-CZ" sz="1800" dirty="0"/>
              <a:t> ISBN.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b="1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BE0D3098-0E4E-4811-804A-15ED66BB4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</a:rPr>
              <a:t>Monografie jako celek </a:t>
            </a:r>
            <a:r>
              <a:rPr lang="cs-CZ" altLang="cs-CZ" sz="3000" dirty="0">
                <a:solidFill>
                  <a:srgbClr val="0000DC"/>
                </a:solidFill>
              </a:rPr>
              <a:t>– vedlejší tvůrce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FC37E8D-22CB-4930-9A02-59DAC621B6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3428999"/>
            <a:ext cx="10753200" cy="2402999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cs-CZ" altLang="cs-CZ" sz="1800" b="1" dirty="0"/>
              <a:t>Příklady s uvedením sekundárních odpovědností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900" b="1" dirty="0"/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cs-CZ" altLang="cs-CZ" sz="1600" dirty="0"/>
              <a:t>SHAKESPEARE, William.</a:t>
            </a:r>
            <a:r>
              <a:rPr lang="cs-CZ" altLang="cs-CZ" sz="1600" i="1" dirty="0"/>
              <a:t> Hamlet.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 </a:t>
            </a:r>
            <a:r>
              <a:rPr lang="cs-CZ" altLang="cs-CZ" sz="1600" dirty="0">
                <a:solidFill>
                  <a:srgbClr val="0000DC"/>
                </a:solidFill>
              </a:rPr>
              <a:t>Přeložil František NEVRLA</a:t>
            </a:r>
            <a:r>
              <a:rPr lang="cs-CZ" altLang="cs-CZ" sz="1600" dirty="0"/>
              <a:t>. Brno: Větrné mlýny, 2005,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202 s. </a:t>
            </a:r>
            <a:r>
              <a:rPr lang="cs-CZ" altLang="cs-CZ" sz="1600" dirty="0"/>
              <a:t>ISBN 80-86907-16-3.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cs-CZ" altLang="cs-CZ" sz="1600" i="1" dirty="0"/>
              <a:t>Studium sociálních a duchovních struktur pravěku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 </a:t>
            </a: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Eliška KAZDOVÁ, Vladimír PODBORSKÝ (</a:t>
            </a:r>
            <a:r>
              <a:rPr lang="cs-CZ" altLang="cs-CZ" sz="1600" dirty="0" err="1">
                <a:solidFill>
                  <a:srgbClr val="0000DC"/>
                </a:solidFill>
                <a:highlight>
                  <a:srgbClr val="FFFF00"/>
                </a:highlight>
              </a:rPr>
              <a:t>ed</a:t>
            </a: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.)</a:t>
            </a:r>
            <a:r>
              <a:rPr lang="cs-CZ" altLang="cs-CZ" sz="1600" dirty="0">
                <a:highlight>
                  <a:srgbClr val="FFFF00"/>
                </a:highlight>
              </a:rPr>
              <a:t>. </a:t>
            </a:r>
            <a:r>
              <a:rPr lang="cs-CZ" altLang="cs-CZ" sz="1600" dirty="0"/>
              <a:t>Brno: Masarykova univerzita, 2007</a:t>
            </a:r>
            <a:r>
              <a:rPr lang="cs-CZ" altLang="cs-CZ" sz="1600" dirty="0">
                <a:highlight>
                  <a:srgbClr val="FFFF00"/>
                </a:highlight>
              </a:rPr>
              <a:t>,</a:t>
            </a:r>
            <a:r>
              <a:rPr lang="cs-CZ" altLang="cs-CZ" sz="1600" dirty="0"/>
              <a:t>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390 s.</a:t>
            </a:r>
            <a:r>
              <a:rPr lang="cs-CZ" altLang="cs-CZ" sz="1600" dirty="0"/>
              <a:t> ISBN 978-80-210-4330-5.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cs-CZ" altLang="cs-CZ" sz="1600" i="1" dirty="0"/>
              <a:t>Vinnetou tady nebydlí: antologie současných povídek severoamerických indiánů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</a:t>
            </a:r>
            <a:r>
              <a:rPr lang="cs-CZ" altLang="cs-CZ" sz="1600" dirty="0">
                <a:solidFill>
                  <a:schemeClr val="bg2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Sestavili </a:t>
            </a:r>
            <a:r>
              <a:rPr lang="cs-CZ" altLang="cs-CZ" sz="1600" dirty="0" err="1">
                <a:solidFill>
                  <a:srgbClr val="0000DC"/>
                </a:solidFill>
              </a:rPr>
              <a:t>Jeffrey</a:t>
            </a:r>
            <a:r>
              <a:rPr lang="cs-CZ" altLang="cs-CZ" sz="1600" dirty="0">
                <a:solidFill>
                  <a:srgbClr val="0000DC"/>
                </a:solidFill>
              </a:rPr>
              <a:t> A. VANDERZIEL a Jiří RAMBOUSEK ml. </a:t>
            </a:r>
            <a:r>
              <a:rPr lang="cs-CZ" altLang="cs-CZ" sz="1600" dirty="0"/>
              <a:t>Brno: Větrné mlýny, 2003,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 507 s. </a:t>
            </a:r>
            <a:r>
              <a:rPr lang="cs-CZ" altLang="cs-CZ" sz="1600" dirty="0"/>
              <a:t>ISBN 80-86151-81-6.</a:t>
            </a:r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04311A0F-D245-4A7B-B7E1-19237134D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00" y="1571347"/>
            <a:ext cx="10753200" cy="126063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000" indent="0" eaLnBrk="1" hangingPunct="1">
              <a:spcBef>
                <a:spcPts val="0"/>
              </a:spcBef>
              <a:buFontTx/>
              <a:buNone/>
            </a:pPr>
            <a:r>
              <a:rPr lang="cs-CZ" altLang="cs-CZ" sz="900" dirty="0">
                <a:latin typeface="+mn-lt"/>
              </a:rPr>
              <a:t>    </a:t>
            </a:r>
          </a:p>
          <a:p>
            <a:pPr marL="288000" indent="0" eaLnBrk="1" hangingPunct="1">
              <a:lnSpc>
                <a:spcPct val="113000"/>
              </a:lnSpc>
              <a:spcBef>
                <a:spcPts val="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Tvůrce. </a:t>
            </a:r>
            <a:r>
              <a:rPr lang="cs-CZ" altLang="cs-CZ" sz="1800" i="1" dirty="0">
                <a:latin typeface="+mn-lt"/>
              </a:rPr>
              <a:t>Název: podnázev.</a:t>
            </a:r>
            <a:r>
              <a:rPr lang="cs-CZ" altLang="cs-CZ" sz="1800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Vydání.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Vedlejší tvůrce</a:t>
            </a:r>
            <a:r>
              <a:rPr lang="cs-CZ" altLang="cs-CZ" sz="1800" dirty="0">
                <a:solidFill>
                  <a:srgbClr val="7F7F7F"/>
                </a:solidFill>
                <a:latin typeface="+mn-lt"/>
              </a:rPr>
              <a:t>, stejná další odpovědnost; jiný druh</a:t>
            </a:r>
          </a:p>
          <a:p>
            <a:pPr marL="288000" indent="0" eaLnBrk="1" hangingPunct="1">
              <a:lnSpc>
                <a:spcPct val="113000"/>
              </a:lnSpc>
              <a:spcBef>
                <a:spcPts val="0"/>
              </a:spcBef>
              <a:buFontTx/>
              <a:buNone/>
            </a:pPr>
            <a:r>
              <a:rPr lang="cs-CZ" altLang="cs-CZ" sz="1800" dirty="0">
                <a:solidFill>
                  <a:srgbClr val="7F7F7F"/>
                </a:solidFill>
                <a:latin typeface="+mn-lt"/>
              </a:rPr>
              <a:t>odpovědnosti. </a:t>
            </a:r>
            <a:r>
              <a:rPr lang="cs-CZ" altLang="cs-CZ" sz="1800" dirty="0">
                <a:latin typeface="+mn-lt"/>
              </a:rPr>
              <a:t>Místo vydání: Nakladatel,</a:t>
            </a:r>
            <a:r>
              <a:rPr lang="cs-CZ" altLang="cs-CZ" sz="1800" dirty="0">
                <a:solidFill>
                  <a:srgbClr val="7F7F7F"/>
                </a:solidFill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rok vydání, </a:t>
            </a:r>
            <a:r>
              <a:rPr lang="cs-CZ" altLang="cs-CZ" sz="1800" dirty="0">
                <a:solidFill>
                  <a:srgbClr val="7F7F7F"/>
                </a:solidFill>
                <a:latin typeface="+mn-lt"/>
              </a:rPr>
              <a:t>rozsah díla. </a:t>
            </a:r>
            <a:r>
              <a:rPr lang="cs-CZ" altLang="cs-CZ" sz="1800" dirty="0">
                <a:latin typeface="+mn-lt"/>
              </a:rPr>
              <a:t>Edice, číslo svazku.</a:t>
            </a:r>
            <a:r>
              <a:rPr lang="cs-CZ" altLang="cs-CZ" sz="1800" dirty="0">
                <a:solidFill>
                  <a:srgbClr val="7F7F7F"/>
                </a:solidFill>
                <a:latin typeface="+mn-lt"/>
              </a:rPr>
              <a:t> Poznámky.</a:t>
            </a:r>
            <a:r>
              <a:rPr lang="cs-CZ" altLang="cs-CZ" sz="1800" dirty="0">
                <a:latin typeface="+mn-lt"/>
              </a:rPr>
              <a:t> ISBN.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ovéPole 2">
            <a:extLst>
              <a:ext uri="{FF2B5EF4-FFF2-40B4-BE49-F238E27FC236}">
                <a16:creationId xmlns:a16="http://schemas.microsoft.com/office/drawing/2014/main" id="{FF994FB6-C1A7-446D-8761-AC00E1EE3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2928938"/>
            <a:ext cx="59293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000" b="1" dirty="0">
                <a:solidFill>
                  <a:srgbClr val="0000DC"/>
                </a:solidFill>
                <a:latin typeface="+mn-lt"/>
              </a:rPr>
              <a:t>Vyzkoušejte si…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9D76426-333C-42CC-BEDA-E8A62AFFA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  <a:latin typeface="+mn-lt"/>
              </a:rPr>
              <a:t>Citování monografie</a:t>
            </a:r>
          </a:p>
        </p:txBody>
      </p:sp>
      <p:sp>
        <p:nvSpPr>
          <p:cNvPr id="77835" name="Rectangle 11">
            <a:extLst>
              <a:ext uri="{FF2B5EF4-FFF2-40B4-BE49-F238E27FC236}">
                <a16:creationId xmlns:a16="http://schemas.microsoft.com/office/drawing/2014/main" id="{776F12A6-19CE-4657-AC28-24B24E4555AA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19288" y="5781675"/>
            <a:ext cx="7561263" cy="750888"/>
          </a:xfrm>
        </p:spPr>
        <p:txBody>
          <a:bodyPr/>
          <a:lstStyle/>
          <a:p>
            <a:r>
              <a:rPr lang="cs-CZ" altLang="cs-CZ" sz="1700" dirty="0">
                <a:solidFill>
                  <a:srgbClr val="0000DC"/>
                </a:solidFill>
              </a:rPr>
              <a:t>MATĚJČEK, Zdeněk. </a:t>
            </a:r>
            <a:r>
              <a:rPr lang="cs-CZ" altLang="cs-CZ" sz="1700" i="1" dirty="0">
                <a:solidFill>
                  <a:srgbClr val="0000DC"/>
                </a:solidFill>
              </a:rPr>
              <a:t>O rodině vlastní, nevlastní a náhradní</a:t>
            </a:r>
            <a:r>
              <a:rPr lang="cs-CZ" altLang="cs-CZ" sz="1700" dirty="0">
                <a:solidFill>
                  <a:srgbClr val="0000DC"/>
                </a:solidFill>
              </a:rPr>
              <a:t>. Praha: Portál, 1994,</a:t>
            </a:r>
            <a:r>
              <a:rPr lang="cs-CZ" altLang="cs-CZ" sz="1700" dirty="0">
                <a:solidFill>
                  <a:schemeClr val="hlink"/>
                </a:solidFill>
              </a:rPr>
              <a:t> </a:t>
            </a:r>
            <a:r>
              <a:rPr lang="cs-CZ" altLang="cs-CZ" sz="1700" dirty="0">
                <a:solidFill>
                  <a:schemeClr val="bg1">
                    <a:lumMod val="50000"/>
                  </a:schemeClr>
                </a:solidFill>
              </a:rPr>
              <a:t>98 s.</a:t>
            </a:r>
            <a:r>
              <a:rPr lang="cs-CZ" altLang="cs-CZ" sz="1700" dirty="0">
                <a:solidFill>
                  <a:schemeClr val="hlink"/>
                </a:solidFill>
              </a:rPr>
              <a:t> Rádci pro rodiče a vychovatele. ISBN 80-85282-83-6.</a:t>
            </a:r>
          </a:p>
        </p:txBody>
      </p:sp>
      <p:pic>
        <p:nvPicPr>
          <p:cNvPr id="84998" name="Picture 8" descr="o rodine tiraz">
            <a:extLst>
              <a:ext uri="{FF2B5EF4-FFF2-40B4-BE49-F238E27FC236}">
                <a16:creationId xmlns:a16="http://schemas.microsoft.com/office/drawing/2014/main" id="{2141187A-98CF-44FA-95C4-6A84CC32F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1844676"/>
            <a:ext cx="3743325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38" name="Text Box 14">
            <a:extLst>
              <a:ext uri="{FF2B5EF4-FFF2-40B4-BE49-F238E27FC236}">
                <a16:creationId xmlns:a16="http://schemas.microsoft.com/office/drawing/2014/main" id="{73D5C892-B9BA-45B8-8057-4EDEDC9D7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5084764"/>
            <a:ext cx="2447925" cy="338137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600">
              <a:latin typeface="Trebuchet MS" panose="020B0603020202020204" pitchFamily="34" charset="0"/>
            </a:endParaRPr>
          </a:p>
        </p:txBody>
      </p:sp>
      <p:pic>
        <p:nvPicPr>
          <p:cNvPr id="85000" name="Picture 15" descr="o rodine titullist">
            <a:extLst>
              <a:ext uri="{FF2B5EF4-FFF2-40B4-BE49-F238E27FC236}">
                <a16:creationId xmlns:a16="http://schemas.microsoft.com/office/drawing/2014/main" id="{5D6447DD-262A-4A10-BEAD-06215565B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1844675"/>
            <a:ext cx="403225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40" name="Rectangle 16">
            <a:extLst>
              <a:ext uri="{FF2B5EF4-FFF2-40B4-BE49-F238E27FC236}">
                <a16:creationId xmlns:a16="http://schemas.microsoft.com/office/drawing/2014/main" id="{B8F9043A-B67D-4DAE-8D32-77F7EB20D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1989138"/>
            <a:ext cx="3455987" cy="576262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cs-CZ" altLang="cs-CZ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77841" name="Rectangle 17">
            <a:extLst>
              <a:ext uri="{FF2B5EF4-FFF2-40B4-BE49-F238E27FC236}">
                <a16:creationId xmlns:a16="http://schemas.microsoft.com/office/drawing/2014/main" id="{2BC24DEB-A50C-4A24-8B66-D67811223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2708275"/>
            <a:ext cx="3816350" cy="865188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Trebuchet MS" panose="020B0603020202020204" pitchFamily="34" charset="0"/>
            </a:endParaRPr>
          </a:p>
        </p:txBody>
      </p:sp>
      <p:sp>
        <p:nvSpPr>
          <p:cNvPr id="77842" name="Rectangle 18">
            <a:extLst>
              <a:ext uri="{FF2B5EF4-FFF2-40B4-BE49-F238E27FC236}">
                <a16:creationId xmlns:a16="http://schemas.microsoft.com/office/drawing/2014/main" id="{DC74EB40-63AD-47FE-8A2B-2014BDCDD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6" y="3716339"/>
            <a:ext cx="792163" cy="217487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Trebuchet MS" panose="020B0603020202020204" pitchFamily="34" charset="0"/>
            </a:endParaRPr>
          </a:p>
        </p:txBody>
      </p:sp>
      <p:sp>
        <p:nvSpPr>
          <p:cNvPr id="77843" name="Rectangle 19">
            <a:extLst>
              <a:ext uri="{FF2B5EF4-FFF2-40B4-BE49-F238E27FC236}">
                <a16:creationId xmlns:a16="http://schemas.microsoft.com/office/drawing/2014/main" id="{D9801F8F-6575-4E08-94DA-F19460F00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4149725"/>
            <a:ext cx="1008063" cy="431800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Trebuchet MS" panose="020B0603020202020204" pitchFamily="34" charset="0"/>
            </a:endParaRPr>
          </a:p>
        </p:txBody>
      </p:sp>
      <p:sp>
        <p:nvSpPr>
          <p:cNvPr id="77844" name="Rectangle 20">
            <a:extLst>
              <a:ext uri="{FF2B5EF4-FFF2-40B4-BE49-F238E27FC236}">
                <a16:creationId xmlns:a16="http://schemas.microsoft.com/office/drawing/2014/main" id="{612DDD52-C403-4EA8-9D27-28F04CD94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6" y="4868864"/>
            <a:ext cx="2232025" cy="504825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Trebuchet MS" panose="020B0603020202020204" pitchFamily="34" charset="0"/>
            </a:endParaRPr>
          </a:p>
        </p:txBody>
      </p:sp>
      <p:sp>
        <p:nvSpPr>
          <p:cNvPr id="77845" name="Text Box 21">
            <a:extLst>
              <a:ext uri="{FF2B5EF4-FFF2-40B4-BE49-F238E27FC236}">
                <a16:creationId xmlns:a16="http://schemas.microsoft.com/office/drawing/2014/main" id="{BE088F09-04E5-4755-94B9-CC893585C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912" y="5622925"/>
            <a:ext cx="79227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Tvůrce. </a:t>
            </a:r>
            <a:r>
              <a:rPr lang="cs-CZ" altLang="cs-CZ" sz="1800" i="1" dirty="0">
                <a:latin typeface="Trebuchet MS" panose="020B0603020202020204" pitchFamily="34" charset="0"/>
              </a:rPr>
              <a:t>Název: podnázev.</a:t>
            </a:r>
            <a:r>
              <a:rPr lang="cs-CZ" altLang="cs-CZ" sz="18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latin typeface="Trebuchet MS" panose="020B0603020202020204" pitchFamily="34" charset="0"/>
              </a:rPr>
              <a:t>Vydání.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dirty="0">
                <a:solidFill>
                  <a:srgbClr val="7F7F7F"/>
                </a:solidFill>
                <a:latin typeface="Trebuchet MS" panose="020B0603020202020204" pitchFamily="34" charset="0"/>
              </a:rPr>
              <a:t>edlejší tvůrce. </a:t>
            </a:r>
            <a:r>
              <a:rPr lang="cs-CZ" altLang="cs-CZ" sz="1800" dirty="0">
                <a:latin typeface="Trebuchet MS" panose="020B0603020202020204" pitchFamily="34" charset="0"/>
              </a:rPr>
              <a:t>Místo vydání: Nakladatel,</a:t>
            </a:r>
            <a:r>
              <a:rPr lang="cs-CZ" altLang="cs-CZ" sz="1800" dirty="0">
                <a:solidFill>
                  <a:srgbClr val="7F7F7F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latin typeface="Trebuchet MS" panose="020B0603020202020204" pitchFamily="34" charset="0"/>
              </a:rPr>
              <a:t>rok vydání, </a:t>
            </a:r>
            <a:r>
              <a:rPr lang="cs-CZ" altLang="cs-CZ" sz="1800" dirty="0">
                <a:solidFill>
                  <a:srgbClr val="7F7F7F"/>
                </a:solidFill>
                <a:latin typeface="Trebuchet MS" panose="020B0603020202020204" pitchFamily="34" charset="0"/>
              </a:rPr>
              <a:t>rozsah díla. </a:t>
            </a:r>
            <a:r>
              <a:rPr lang="cs-CZ" altLang="cs-CZ" sz="1800" dirty="0">
                <a:latin typeface="Trebuchet MS" panose="020B0603020202020204" pitchFamily="34" charset="0"/>
              </a:rPr>
              <a:t>Edice.</a:t>
            </a:r>
            <a:r>
              <a:rPr lang="cs-CZ" altLang="cs-CZ" sz="1800" dirty="0">
                <a:solidFill>
                  <a:srgbClr val="7F7F7F"/>
                </a:solidFill>
                <a:latin typeface="Trebuchet MS" panose="020B0603020202020204" pitchFamily="34" charset="0"/>
              </a:rPr>
              <a:t> Poznámky.</a:t>
            </a:r>
            <a:r>
              <a:rPr lang="cs-CZ" altLang="cs-CZ" sz="1800" dirty="0">
                <a:latin typeface="Trebuchet MS" panose="020B0603020202020204" pitchFamily="34" charset="0"/>
              </a:rPr>
              <a:t> ISBN.</a:t>
            </a:r>
          </a:p>
        </p:txBody>
      </p:sp>
      <p:sp>
        <p:nvSpPr>
          <p:cNvPr id="85007" name="Text Box 22">
            <a:extLst>
              <a:ext uri="{FF2B5EF4-FFF2-40B4-BE49-F238E27FC236}">
                <a16:creationId xmlns:a16="http://schemas.microsoft.com/office/drawing/2014/main" id="{AD9034B6-FE20-4B70-A870-163041CFC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5084764"/>
            <a:ext cx="23749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500">
                <a:latin typeface="Trebuchet MS" panose="020B0603020202020204" pitchFamily="34" charset="0"/>
              </a:rPr>
              <a:t>98 s., ISBN 80-85280-83-6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7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7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5" grpId="0" build="p"/>
      <p:bldP spid="77838" grpId="0" animBg="1"/>
      <p:bldP spid="77841" grpId="0" animBg="1"/>
      <p:bldP spid="77842" grpId="0" animBg="1"/>
      <p:bldP spid="77843" grpId="0" animBg="1"/>
      <p:bldP spid="77844" grpId="0" animBg="1"/>
      <p:bldP spid="778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29A46977-66AD-4F22-BCF5-CB311ABF8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  <a:latin typeface="+mn-lt"/>
              </a:rPr>
              <a:t>Příspěvek v monografické publikaci/ve sborníku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82B69041-38B3-411F-A907-7B926BF54B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38183"/>
            <a:ext cx="10753200" cy="439381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>
                <a:solidFill>
                  <a:srgbClr val="0000DC"/>
                </a:solidFill>
              </a:rPr>
              <a:t>Příspěvek ve sborníku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/>
              <a:t>= samostatná část publikace, která může existovat nezávisle na zdrojovém dokumentu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600" dirty="0">
                <a:sym typeface="Wingdings 3" panose="05040102010807070707" pitchFamily="18" charset="2"/>
              </a:rPr>
              <a:t></a:t>
            </a:r>
            <a:r>
              <a:rPr lang="cs-CZ" altLang="cs-CZ" sz="1600" dirty="0"/>
              <a:t> nejprve se zapíší údaje o příspěvku (autor a název); zdrojový dokument se uvádí výrazem „</a:t>
            </a:r>
            <a:r>
              <a:rPr lang="cs-CZ" altLang="cs-CZ" sz="1600" b="1" dirty="0"/>
              <a:t>In:</a:t>
            </a:r>
            <a:r>
              <a:rPr lang="cs-CZ" altLang="cs-CZ" sz="1600" dirty="0"/>
              <a:t>“</a:t>
            </a:r>
          </a:p>
          <a:p>
            <a:pPr marL="361950" indent="-361950">
              <a:lnSpc>
                <a:spcPct val="100000"/>
              </a:lnSpc>
              <a:spcBef>
                <a:spcPct val="0"/>
              </a:spcBef>
            </a:pPr>
            <a:endParaRPr lang="cs-CZ" altLang="cs-CZ" sz="1600" b="1" dirty="0"/>
          </a:p>
          <a:p>
            <a:pPr marL="361950" indent="-361950">
              <a:lnSpc>
                <a:spcPct val="100000"/>
              </a:lnSpc>
              <a:spcBef>
                <a:spcPct val="0"/>
              </a:spcBef>
            </a:pPr>
            <a:endParaRPr lang="cs-CZ" altLang="cs-CZ" sz="1600" b="1" dirty="0"/>
          </a:p>
          <a:p>
            <a:pPr marL="361950" indent="-361950">
              <a:lnSpc>
                <a:spcPct val="100000"/>
              </a:lnSpc>
              <a:spcBef>
                <a:spcPct val="0"/>
              </a:spcBef>
            </a:pPr>
            <a:endParaRPr lang="cs-CZ" altLang="cs-CZ" sz="1600" b="1" dirty="0"/>
          </a:p>
          <a:p>
            <a:pPr marL="361950" indent="-361950">
              <a:lnSpc>
                <a:spcPct val="100000"/>
              </a:lnSpc>
              <a:spcBef>
                <a:spcPct val="0"/>
              </a:spcBef>
            </a:pPr>
            <a:endParaRPr lang="cs-CZ" altLang="cs-CZ" sz="1600" b="1" dirty="0"/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1600" b="1" dirty="0"/>
          </a:p>
          <a:p>
            <a:pPr marL="361950" indent="-361950">
              <a:lnSpc>
                <a:spcPct val="100000"/>
              </a:lnSpc>
              <a:spcBef>
                <a:spcPct val="0"/>
              </a:spcBef>
            </a:pPr>
            <a:endParaRPr lang="cs-CZ" altLang="cs-CZ" sz="1600" b="1" dirty="0"/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1000" b="1" dirty="0"/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1800" b="1" dirty="0"/>
              <a:t>Příklady</a:t>
            </a:r>
          </a:p>
          <a:p>
            <a:pPr marL="361950" indent="-361950">
              <a:lnSpc>
                <a:spcPct val="100000"/>
              </a:lnSpc>
              <a:spcBef>
                <a:spcPct val="0"/>
              </a:spcBef>
            </a:pPr>
            <a:endParaRPr lang="cs-CZ" altLang="cs-CZ" sz="1200" dirty="0"/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cs-CZ" altLang="cs-CZ" sz="1600" dirty="0"/>
              <a:t>JEMELKA, Petr. Hra a tvořivost ve filosofii Vítězslava </a:t>
            </a:r>
            <a:r>
              <a:rPr lang="cs-CZ" altLang="cs-CZ" sz="1600" dirty="0" err="1"/>
              <a:t>Gardavského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rgbClr val="0000DC"/>
                </a:solidFill>
              </a:rPr>
              <a:t>In: </a:t>
            </a:r>
            <a:r>
              <a:rPr lang="cs-CZ" altLang="cs-CZ" sz="1600" i="1" dirty="0"/>
              <a:t>Hra, věda a filosofie: sborník příspěvků</a:t>
            </a:r>
            <a:r>
              <a:rPr lang="cs-CZ" altLang="cs-CZ" sz="1600" dirty="0"/>
              <a:t>.</a:t>
            </a:r>
          </a:p>
          <a:p>
            <a:pPr indent="0">
              <a:lnSpc>
                <a:spcPct val="100000"/>
              </a:lnSpc>
              <a:buNone/>
            </a:pP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 </a:t>
            </a:r>
            <a:r>
              <a:rPr lang="cs-CZ" altLang="cs-CZ" sz="1600" dirty="0"/>
              <a:t>Praha: </a:t>
            </a:r>
            <a:r>
              <a:rPr lang="cs-CZ" altLang="cs-CZ" sz="1600" dirty="0" err="1"/>
              <a:t>Filosofia</a:t>
            </a:r>
            <a:r>
              <a:rPr lang="cs-CZ" altLang="cs-CZ" sz="1600" dirty="0"/>
              <a:t>,</a:t>
            </a:r>
            <a:r>
              <a:rPr lang="cs-CZ" altLang="cs-CZ" sz="1600" dirty="0">
                <a:solidFill>
                  <a:schemeClr val="bg2"/>
                </a:solidFill>
              </a:rPr>
              <a:t> </a:t>
            </a:r>
            <a:r>
              <a:rPr lang="cs-CZ" altLang="cs-CZ" sz="1600" dirty="0"/>
              <a:t>2006, </a:t>
            </a:r>
            <a:r>
              <a:rPr lang="cs-CZ" altLang="cs-CZ" sz="1600" dirty="0">
                <a:solidFill>
                  <a:srgbClr val="0000DC"/>
                </a:solidFill>
              </a:rPr>
              <a:t>s. 135</a:t>
            </a: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–</a:t>
            </a:r>
            <a:r>
              <a:rPr lang="cs-CZ" altLang="cs-CZ" sz="1600" dirty="0">
                <a:solidFill>
                  <a:srgbClr val="0000DC"/>
                </a:solidFill>
              </a:rPr>
              <a:t>141</a:t>
            </a:r>
            <a:r>
              <a:rPr lang="cs-CZ" altLang="cs-CZ" sz="1600" dirty="0"/>
              <a:t>. ISBN 80-7007-222-9.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cs-CZ" altLang="cs-CZ" sz="1600" dirty="0"/>
              <a:t>KALINOVÁ, Alena. Kamnářská plastika: příspěvek k studiu lidového kamnářství. </a:t>
            </a:r>
            <a:r>
              <a:rPr lang="cs-CZ" altLang="cs-CZ" sz="1600" dirty="0">
                <a:solidFill>
                  <a:srgbClr val="0000DC"/>
                </a:solidFill>
              </a:rPr>
              <a:t>In: </a:t>
            </a:r>
            <a:r>
              <a:rPr lang="cs-CZ" altLang="cs-CZ" sz="1600" i="1" dirty="0"/>
              <a:t>Středověké a novověké zdroje tradiční kultury: sborník příspěvků ze semináře konaného 30. listopadu 2005 v Ústavu evropské etnologie</a:t>
            </a:r>
            <a:r>
              <a:rPr lang="cs-CZ" altLang="cs-CZ" sz="1600" dirty="0"/>
              <a:t>. 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 </a:t>
            </a:r>
            <a:r>
              <a:rPr lang="cs-CZ" altLang="cs-CZ" sz="1600" dirty="0"/>
              <a:t>Brno: Ústav evropské etnologie,</a:t>
            </a:r>
            <a:r>
              <a:rPr lang="cs-CZ" altLang="cs-CZ" sz="1600" dirty="0">
                <a:solidFill>
                  <a:schemeClr val="bg2"/>
                </a:solidFill>
              </a:rPr>
              <a:t> </a:t>
            </a:r>
            <a:r>
              <a:rPr lang="cs-CZ" altLang="cs-CZ" sz="1600" dirty="0"/>
              <a:t>2006,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s. 167</a:t>
            </a: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–</a:t>
            </a:r>
            <a:r>
              <a:rPr lang="cs-CZ" altLang="cs-CZ" sz="1600" dirty="0">
                <a:solidFill>
                  <a:srgbClr val="0000DC"/>
                </a:solidFill>
              </a:rPr>
              <a:t>183</a:t>
            </a:r>
            <a:r>
              <a:rPr lang="cs-CZ" altLang="cs-CZ" sz="1600" dirty="0"/>
              <a:t>. ISBN 80-239-7984-1. 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cs-CZ" altLang="cs-CZ" sz="1600" dirty="0"/>
              <a:t>NEBESKÁ, Iva. Doslov. </a:t>
            </a:r>
            <a:r>
              <a:rPr lang="cs-CZ" altLang="cs-CZ" sz="1600" dirty="0">
                <a:solidFill>
                  <a:srgbClr val="0000DC"/>
                </a:solidFill>
              </a:rPr>
              <a:t>In: </a:t>
            </a:r>
            <a:r>
              <a:rPr lang="cs-CZ" altLang="cs-CZ" sz="1600" dirty="0"/>
              <a:t>ALTMANN, </a:t>
            </a:r>
            <a:r>
              <a:rPr lang="cs-CZ" altLang="cs-CZ" sz="1600" dirty="0" err="1"/>
              <a:t>Gerry</a:t>
            </a:r>
            <a:r>
              <a:rPr lang="cs-CZ" altLang="cs-CZ" sz="1600" dirty="0"/>
              <a:t> T. M. </a:t>
            </a:r>
            <a:r>
              <a:rPr lang="cs-CZ" altLang="cs-CZ" sz="1600" i="1" dirty="0"/>
              <a:t>Výstup na babylonskou věž: otázky jazyka, mysli a porozumění.</a:t>
            </a:r>
            <a:r>
              <a:rPr lang="cs-CZ" altLang="cs-CZ" sz="1600" dirty="0"/>
              <a:t>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1. vyd. </a:t>
            </a:r>
            <a:r>
              <a:rPr lang="cs-CZ" altLang="cs-CZ" sz="1600" dirty="0"/>
              <a:t>Praha: Triáda,</a:t>
            </a:r>
            <a:r>
              <a:rPr lang="cs-CZ" altLang="cs-CZ" sz="1600" dirty="0">
                <a:solidFill>
                  <a:schemeClr val="bg2"/>
                </a:solidFill>
              </a:rPr>
              <a:t> </a:t>
            </a:r>
            <a:r>
              <a:rPr lang="cs-CZ" altLang="cs-CZ" sz="1600" dirty="0"/>
              <a:t>2005,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s. 287</a:t>
            </a: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–</a:t>
            </a:r>
            <a:r>
              <a:rPr lang="cs-CZ" altLang="cs-CZ" sz="1600" dirty="0">
                <a:solidFill>
                  <a:srgbClr val="0000DC"/>
                </a:solidFill>
              </a:rPr>
              <a:t>296</a:t>
            </a:r>
            <a:r>
              <a:rPr lang="cs-CZ" altLang="cs-CZ" sz="1600" dirty="0"/>
              <a:t>. ISBN 80-86138-70-4. 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039F1522-54B7-462F-B656-39E365B428BF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18800" y="2379217"/>
            <a:ext cx="10753200" cy="1118586"/>
          </a:xfrm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88000">
              <a:lnSpc>
                <a:spcPct val="80000"/>
              </a:lnSpc>
              <a:buFontTx/>
              <a:buNone/>
            </a:pPr>
            <a:endParaRPr lang="cs-CZ" altLang="cs-CZ" sz="900" dirty="0">
              <a:latin typeface="Trebuchet MS" panose="020B0603020202020204" pitchFamily="34" charset="0"/>
            </a:endParaRPr>
          </a:p>
          <a:p>
            <a:pPr marL="288000">
              <a:buFontTx/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Tvůrce příspěvku. Název: podnázev příspěvku. </a:t>
            </a:r>
            <a:r>
              <a:rPr lang="cs-CZ" altLang="cs-CZ" sz="1800" dirty="0">
                <a:solidFill>
                  <a:srgbClr val="0000DC"/>
                </a:solidFill>
                <a:latin typeface="Trebuchet MS" panose="020B0603020202020204" pitchFamily="34" charset="0"/>
              </a:rPr>
              <a:t>In: </a:t>
            </a:r>
            <a:r>
              <a:rPr lang="cs-CZ" altLang="cs-CZ" sz="1800" dirty="0">
                <a:latin typeface="Trebuchet MS" panose="020B0603020202020204" pitchFamily="34" charset="0"/>
              </a:rPr>
              <a:t>Tvůrce zdrojového dokumentu. </a:t>
            </a:r>
            <a:r>
              <a:rPr lang="cs-CZ" altLang="cs-CZ" sz="1800" i="1" dirty="0">
                <a:latin typeface="Trebuchet MS" panose="020B0603020202020204" pitchFamily="34" charset="0"/>
              </a:rPr>
              <a:t>Název: podnázev zdrojového dokumentu</a:t>
            </a:r>
            <a:r>
              <a:rPr lang="cs-CZ" altLang="cs-CZ" sz="1800" dirty="0">
                <a:latin typeface="Trebuchet MS" panose="020B0603020202020204" pitchFamily="34" charset="0"/>
              </a:rPr>
              <a:t>. Vydání. Místo vydání: Nakladatel, rok vydání</a:t>
            </a:r>
            <a:r>
              <a:rPr lang="cs-CZ" altLang="cs-CZ" sz="1800" b="1" dirty="0">
                <a:latin typeface="Trebuchet MS" panose="020B0603020202020204" pitchFamily="34" charset="0"/>
              </a:rPr>
              <a:t>,</a:t>
            </a:r>
            <a:r>
              <a:rPr lang="cs-CZ" altLang="cs-CZ" sz="1800" dirty="0">
                <a:latin typeface="Trebuchet MS" panose="020B0603020202020204" pitchFamily="34" charset="0"/>
              </a:rPr>
              <a:t> lokace ve zdrojovém dokumentu (rozsah stran). Edice, číslo svazku. ISBN.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ovéPole 2">
            <a:extLst>
              <a:ext uri="{FF2B5EF4-FFF2-40B4-BE49-F238E27FC236}">
                <a16:creationId xmlns:a16="http://schemas.microsoft.com/office/drawing/2014/main" id="{FF994FB6-C1A7-446D-8761-AC00E1EE3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2928938"/>
            <a:ext cx="59293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000" b="1" dirty="0">
                <a:solidFill>
                  <a:srgbClr val="0000DC"/>
                </a:solidFill>
                <a:latin typeface="+mn-lt"/>
              </a:rPr>
              <a:t>Vyzkoušejte si…</a:t>
            </a:r>
          </a:p>
        </p:txBody>
      </p:sp>
    </p:spTree>
    <p:extLst>
      <p:ext uri="{BB962C8B-B14F-4D97-AF65-F5344CB8AC3E}">
        <p14:creationId xmlns:p14="http://schemas.microsoft.com/office/powerpoint/2010/main" val="34385985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Proč je nutné citovat…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882066"/>
            <a:ext cx="10753200" cy="3949934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Autorská/publikační/citační etika.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Poskytujeme dostatek údajů k tomu, aby byl kdokoli schopen nalézt dokument, z něhož autor čerpal.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cs typeface="Times New Roman" panose="02020603050405020304" pitchFamily="18" charset="0"/>
              </a:rPr>
              <a:t>    →</a:t>
            </a:r>
            <a:r>
              <a:rPr lang="cs-CZ" altLang="cs-CZ" sz="2000" dirty="0"/>
              <a:t> návaznost na předchozí poznání,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cs typeface="Times New Roman" panose="02020603050405020304" pitchFamily="18" charset="0"/>
              </a:rPr>
              <a:t>    →</a:t>
            </a:r>
            <a:r>
              <a:rPr lang="cs-CZ" altLang="cs-CZ" sz="2000" dirty="0"/>
              <a:t> získání širšího kontextu dané tematiky.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Prokazujeme, že se orientujeme v daném oboru/problematice.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Vytváří se tzv. skryté bibliografie.</a:t>
            </a:r>
          </a:p>
        </p:txBody>
      </p:sp>
    </p:spTree>
    <p:extLst>
      <p:ext uri="{BB962C8B-B14F-4D97-AF65-F5344CB8AC3E}">
        <p14:creationId xmlns:p14="http://schemas.microsoft.com/office/powerpoint/2010/main" val="1342488205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A16CB85A-B4CA-4FC6-BF66-96E914F6C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0407" y="718479"/>
            <a:ext cx="8229600" cy="573882"/>
          </a:xfrm>
        </p:spPr>
        <p:txBody>
          <a:bodyPr/>
          <a:lstStyle/>
          <a:p>
            <a:r>
              <a:rPr lang="cs-CZ" altLang="cs-CZ" sz="3600" dirty="0"/>
              <a:t>Citace příspěvku ve sborníku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0FF50B77-631D-402C-9583-D2BE21789F0B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1919287" y="5589588"/>
            <a:ext cx="8424863" cy="825500"/>
          </a:xfrm>
        </p:spPr>
        <p:txBody>
          <a:bodyPr/>
          <a:lstStyle/>
          <a:p>
            <a:r>
              <a:rPr lang="cs-CZ" altLang="cs-CZ" sz="1700" dirty="0">
                <a:solidFill>
                  <a:srgbClr val="0000DC"/>
                </a:solidFill>
              </a:rPr>
              <a:t>TALICH, Václav. Vzpomínka na B. Martinů. In: </a:t>
            </a:r>
            <a:r>
              <a:rPr lang="cs-CZ" altLang="cs-CZ" sz="1700" i="1" dirty="0">
                <a:solidFill>
                  <a:srgbClr val="0000DC"/>
                </a:solidFill>
              </a:rPr>
              <a:t>Bohuslav Martinů: sborník vzpomínek a studií</a:t>
            </a:r>
            <a:r>
              <a:rPr lang="cs-CZ" altLang="cs-CZ" sz="1700" dirty="0">
                <a:solidFill>
                  <a:srgbClr val="0000DC"/>
                </a:solidFill>
              </a:rPr>
              <a:t>. Brno: Krajské nakladatelství, 1957, s. 30–33. </a:t>
            </a:r>
          </a:p>
        </p:txBody>
      </p:sp>
      <p:pic>
        <p:nvPicPr>
          <p:cNvPr id="89093" name="Picture 8" descr="martinu tiraz">
            <a:extLst>
              <a:ext uri="{FF2B5EF4-FFF2-40B4-BE49-F238E27FC236}">
                <a16:creationId xmlns:a16="http://schemas.microsoft.com/office/drawing/2014/main" id="{5AACF270-0FC5-4F35-B5B1-6081074CB7F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5864" y="1773239"/>
            <a:ext cx="2808287" cy="2808287"/>
          </a:xfrm>
        </p:spPr>
      </p:pic>
      <p:pic>
        <p:nvPicPr>
          <p:cNvPr id="89092" name="Picture 7" descr="martinu titullist">
            <a:extLst>
              <a:ext uri="{FF2B5EF4-FFF2-40B4-BE49-F238E27FC236}">
                <a16:creationId xmlns:a16="http://schemas.microsoft.com/office/drawing/2014/main" id="{AE267448-DA88-4F80-BF0C-9D03B5C0F060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8" y="1773238"/>
            <a:ext cx="2590800" cy="3529012"/>
          </a:xfrm>
        </p:spPr>
      </p:pic>
      <p:pic>
        <p:nvPicPr>
          <p:cNvPr id="89094" name="Picture 10" descr="martinu obsah">
            <a:extLst>
              <a:ext uri="{FF2B5EF4-FFF2-40B4-BE49-F238E27FC236}">
                <a16:creationId xmlns:a16="http://schemas.microsoft.com/office/drawing/2014/main" id="{A0982885-7EBD-4BF8-9E11-AF03AAEA3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1773238"/>
            <a:ext cx="3414712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1" name="Rectangle 11">
            <a:extLst>
              <a:ext uri="{FF2B5EF4-FFF2-40B4-BE49-F238E27FC236}">
                <a16:creationId xmlns:a16="http://schemas.microsoft.com/office/drawing/2014/main" id="{867018F0-F387-4F41-B1FB-391882B53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4365626"/>
            <a:ext cx="2736850" cy="142875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Trebuchet MS" panose="020B0603020202020204" pitchFamily="34" charset="0"/>
            </a:endParaRPr>
          </a:p>
        </p:txBody>
      </p:sp>
      <p:sp>
        <p:nvSpPr>
          <p:cNvPr id="81932" name="Rectangle 12">
            <a:extLst>
              <a:ext uri="{FF2B5EF4-FFF2-40B4-BE49-F238E27FC236}">
                <a16:creationId xmlns:a16="http://schemas.microsoft.com/office/drawing/2014/main" id="{2F975666-342A-47ED-8DC9-C71EB66CE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916114"/>
            <a:ext cx="2376488" cy="865187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cs-CZ" altLang="cs-CZ">
              <a:solidFill>
                <a:srgbClr val="CC3300"/>
              </a:solidFill>
              <a:latin typeface="Trebuchet MS" panose="020B0603020202020204" pitchFamily="34" charset="0"/>
            </a:endParaRPr>
          </a:p>
        </p:txBody>
      </p:sp>
      <p:sp>
        <p:nvSpPr>
          <p:cNvPr id="81933" name="Rectangle 13">
            <a:extLst>
              <a:ext uri="{FF2B5EF4-FFF2-40B4-BE49-F238E27FC236}">
                <a16:creationId xmlns:a16="http://schemas.microsoft.com/office/drawing/2014/main" id="{F64ADC29-3635-497B-9F18-D057F338F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2924176"/>
            <a:ext cx="2016125" cy="360363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Trebuchet MS" panose="020B0603020202020204" pitchFamily="34" charset="0"/>
            </a:endParaRPr>
          </a:p>
        </p:txBody>
      </p:sp>
      <p:sp>
        <p:nvSpPr>
          <p:cNvPr id="81934" name="Rectangle 14">
            <a:extLst>
              <a:ext uri="{FF2B5EF4-FFF2-40B4-BE49-F238E27FC236}">
                <a16:creationId xmlns:a16="http://schemas.microsoft.com/office/drawing/2014/main" id="{554F948C-DC07-4A2A-9785-8A860BA0B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3357564"/>
            <a:ext cx="1152525" cy="358775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cs-CZ" altLang="cs-CZ">
              <a:solidFill>
                <a:srgbClr val="CC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1935" name="Rectangle 15">
            <a:extLst>
              <a:ext uri="{FF2B5EF4-FFF2-40B4-BE49-F238E27FC236}">
                <a16:creationId xmlns:a16="http://schemas.microsoft.com/office/drawing/2014/main" id="{E7F8FCF7-0322-4E01-A931-D6E50C27A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4437063"/>
            <a:ext cx="1800225" cy="792162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Trebuchet MS" panose="020B0603020202020204" pitchFamily="34" charset="0"/>
            </a:endParaRPr>
          </a:p>
        </p:txBody>
      </p:sp>
      <p:sp>
        <p:nvSpPr>
          <p:cNvPr id="81936" name="Text Box 16">
            <a:extLst>
              <a:ext uri="{FF2B5EF4-FFF2-40B4-BE49-F238E27FC236}">
                <a16:creationId xmlns:a16="http://schemas.microsoft.com/office/drawing/2014/main" id="{7A3703B1-8B12-4119-857C-69BD50002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5516563"/>
            <a:ext cx="86407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+mn-lt"/>
              </a:rPr>
              <a:t>Tvůrce příspěvku. Název: podnázev příspěvku. In: Tvůrce zdrojového dokumentu. </a:t>
            </a:r>
            <a:r>
              <a:rPr lang="cs-CZ" altLang="cs-CZ" sz="1600" i="1" dirty="0">
                <a:latin typeface="+mn-lt"/>
              </a:rPr>
              <a:t>Název: podnázev zdrojového dokumentu</a:t>
            </a:r>
            <a:r>
              <a:rPr lang="cs-CZ" altLang="cs-CZ" sz="1600" dirty="0">
                <a:latin typeface="+mn-lt"/>
              </a:rPr>
              <a:t>. Vydání. Místo vydání: Nakladatel, rok vydání, lokace ve zdrojovém dokumentu (rozsah stran). ISBN.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build="p"/>
      <p:bldP spid="81931" grpId="0" animBg="1"/>
      <p:bldP spid="81932" grpId="0" animBg="1"/>
      <p:bldP spid="81933" grpId="0" animBg="1"/>
      <p:bldP spid="81934" grpId="0" animBg="1"/>
      <p:bldP spid="81935" grpId="0" animBg="1"/>
      <p:bldP spid="8193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ADA32713-5328-4C8F-A718-5C4FE6C0D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</a:rPr>
              <a:t>Seriálové publikace	1/2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54792FA-E949-4392-B962-EFADB96C47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171577"/>
            <a:ext cx="10753200" cy="466042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800" dirty="0"/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800" dirty="0"/>
              <a:t>= publikace vydávaná v částech následujících po sobě, obvykle navazujících číselně nebo chronologicky, se záměrem stálého pokračování nezávisle na periodicitě</a:t>
            </a:r>
            <a:r>
              <a:rPr lang="cs-CZ" altLang="cs-CZ" sz="1800" b="1" dirty="0"/>
              <a:t> </a:t>
            </a:r>
            <a:r>
              <a:rPr lang="cs-CZ" altLang="cs-CZ" sz="1800" dirty="0"/>
              <a:t>(definice z TDKIV).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/>
              <a:t>= časopisy, noviny, ročenky, edice…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1800" dirty="0"/>
              <a:t>Záznam časopisu jako celku a neukončené vydávání:</a:t>
            </a:r>
          </a:p>
          <a:p>
            <a:pPr indent="0" eaLnBrk="1" hangingPunct="1">
              <a:lnSpc>
                <a:spcPct val="100000"/>
              </a:lnSpc>
              <a:spcBef>
                <a:spcPct val="60000"/>
              </a:spcBef>
              <a:buNone/>
            </a:pPr>
            <a:r>
              <a:rPr lang="cs-CZ" altLang="cs-CZ" sz="1600" i="1" dirty="0"/>
              <a:t>Čtenář: měsíčník pro knihovny. </a:t>
            </a:r>
            <a:r>
              <a:rPr lang="cs-CZ" altLang="cs-CZ" sz="1600" dirty="0"/>
              <a:t>Středočeská vědecká knihovna v Kladně. Praha: Academia,</a:t>
            </a:r>
            <a:r>
              <a:rPr lang="cs-CZ" altLang="cs-CZ" sz="1600" dirty="0">
                <a:solidFill>
                  <a:srgbClr val="7F7F7F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1949</a:t>
            </a:r>
            <a:r>
              <a:rPr lang="cs-CZ" altLang="cs-CZ" sz="1600" dirty="0"/>
              <a:t>. ISSN 0011-2321.</a:t>
            </a:r>
          </a:p>
          <a:p>
            <a:pPr indent="0" eaLnBrk="1" hangingPunct="1">
              <a:lnSpc>
                <a:spcPct val="100000"/>
              </a:lnSpc>
              <a:spcBef>
                <a:spcPct val="60000"/>
              </a:spcBef>
              <a:buNone/>
            </a:pPr>
            <a:r>
              <a:rPr lang="cs-CZ" altLang="cs-CZ" sz="1600" i="1" dirty="0" err="1"/>
              <a:t>Journal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social</a:t>
            </a:r>
            <a:r>
              <a:rPr lang="cs-CZ" altLang="cs-CZ" sz="1600" i="1" dirty="0"/>
              <a:t> and </a:t>
            </a:r>
            <a:r>
              <a:rPr lang="cs-CZ" altLang="cs-CZ" sz="1600" i="1" dirty="0" err="1"/>
              <a:t>clinical</a:t>
            </a:r>
            <a:r>
              <a:rPr lang="cs-CZ" altLang="cs-CZ" sz="1600" i="1" dirty="0"/>
              <a:t> psychology</a:t>
            </a:r>
            <a:r>
              <a:rPr lang="cs-CZ" altLang="cs-CZ" sz="1600" dirty="0"/>
              <a:t>. New York: </a:t>
            </a:r>
            <a:r>
              <a:rPr lang="cs-CZ" altLang="cs-CZ" sz="1600" dirty="0" err="1"/>
              <a:t>Guilford</a:t>
            </a:r>
            <a:r>
              <a:rPr lang="cs-CZ" altLang="cs-CZ" sz="1600" dirty="0"/>
              <a:t>,</a:t>
            </a:r>
            <a:r>
              <a:rPr lang="cs-CZ" altLang="cs-CZ" sz="1600" dirty="0">
                <a:solidFill>
                  <a:schemeClr val="hlink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1983–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10 x ročně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chemeClr val="bg2"/>
                </a:solidFill>
              </a:rPr>
              <a:t> </a:t>
            </a:r>
            <a:r>
              <a:rPr lang="cs-CZ" altLang="cs-CZ" sz="1600" dirty="0"/>
              <a:t>ISSN 0736-7236.</a:t>
            </a:r>
          </a:p>
        </p:txBody>
      </p:sp>
      <p:sp>
        <p:nvSpPr>
          <p:cNvPr id="90117" name="Text Box 6">
            <a:extLst>
              <a:ext uri="{FF2B5EF4-FFF2-40B4-BE49-F238E27FC236}">
                <a16:creationId xmlns:a16="http://schemas.microsoft.com/office/drawing/2014/main" id="{BE5C2848-5261-4BC9-A7B1-7FC05B2AD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800" y="2567226"/>
            <a:ext cx="10753200" cy="101072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000">
              <a:lnSpc>
                <a:spcPct val="112000"/>
              </a:lnSpc>
              <a:spcBef>
                <a:spcPct val="0"/>
              </a:spcBef>
              <a:buFontTx/>
              <a:buNone/>
            </a:pPr>
            <a:endParaRPr lang="cs-CZ" altLang="cs-CZ" sz="900" i="1" dirty="0">
              <a:latin typeface="Trebuchet MS" panose="020B0603020202020204" pitchFamily="34" charset="0"/>
            </a:endParaRPr>
          </a:p>
          <a:p>
            <a:pPr marL="288000">
              <a:lnSpc>
                <a:spcPct val="112000"/>
              </a:lnSpc>
              <a:spcBef>
                <a:spcPct val="0"/>
              </a:spcBef>
              <a:buFontTx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Název: podnázev.</a:t>
            </a:r>
            <a:r>
              <a:rPr lang="cs-CZ" altLang="cs-CZ" sz="1800" dirty="0">
                <a:latin typeface="Trebuchet MS" panose="020B0603020202020204" pitchFamily="34" charset="0"/>
              </a:rPr>
              <a:t> Odpovědnost k seriálové publikaci. Vydání. Místo vydání: Nakladatel, údaje o vydávání (rok, ročník, číslo).</a:t>
            </a:r>
            <a:r>
              <a:rPr lang="cs-CZ" altLang="cs-CZ" sz="1800" dirty="0">
                <a:solidFill>
                  <a:schemeClr val="bg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Poznámky (údaj o periodicitě)</a:t>
            </a:r>
            <a:r>
              <a:rPr lang="cs-CZ" altLang="cs-CZ" sz="1800" dirty="0">
                <a:latin typeface="Trebuchet MS" panose="020B0603020202020204" pitchFamily="34" charset="0"/>
              </a:rPr>
              <a:t>. Standardní číslo.</a:t>
            </a:r>
          </a:p>
          <a:p>
            <a:pPr marL="288000">
              <a:lnSpc>
                <a:spcPct val="112000"/>
              </a:lnSpc>
              <a:spcBef>
                <a:spcPct val="0"/>
              </a:spcBef>
              <a:buFontTx/>
              <a:buNone/>
            </a:pPr>
            <a:endParaRPr lang="cs-CZ" altLang="cs-CZ" sz="9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313AC61E-11E3-45E9-9F6A-7C94E94828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  <a:latin typeface="+mn-lt"/>
              </a:rPr>
              <a:t>Seriálové publikace	2/2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DC5A651C-97D6-4FCA-9F0C-E730A66D3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1800" dirty="0">
                <a:solidFill>
                  <a:srgbClr val="0000DC"/>
                </a:solidFill>
              </a:rPr>
              <a:t>Jedno číslo časopisu</a:t>
            </a:r>
            <a:r>
              <a:rPr lang="cs-CZ" altLang="cs-CZ" sz="1800" b="1" dirty="0">
                <a:solidFill>
                  <a:srgbClr val="0000DC"/>
                </a:solidFill>
              </a:rPr>
              <a:t>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1000" i="1" dirty="0"/>
          </a:p>
          <a:p>
            <a:pPr marL="72000" indent="0" eaLnBrk="1" hangingPunct="1">
              <a:lnSpc>
                <a:spcPct val="100000"/>
              </a:lnSpc>
              <a:spcBef>
                <a:spcPct val="55000"/>
              </a:spcBef>
              <a:buNone/>
            </a:pPr>
            <a:r>
              <a:rPr lang="cs-CZ" altLang="cs-CZ" sz="1600" i="1" dirty="0"/>
              <a:t>Teorie vědy: časopis pro teorii vědy, techniky a komunikace</a:t>
            </a:r>
            <a:r>
              <a:rPr lang="cs-CZ" altLang="cs-CZ" sz="1600" dirty="0"/>
              <a:t>. Praha: Kabinet pro studium vědy, techniky a společnosti při Filozofickém ústavu AV ČR, 2007,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roč. 16/29, č. 2.  </a:t>
            </a:r>
            <a:r>
              <a:rPr lang="cs-CZ" altLang="cs-CZ" sz="1600" dirty="0"/>
              <a:t>ISSN 1210-0250.</a:t>
            </a:r>
          </a:p>
          <a:p>
            <a:pPr marL="72000" indent="0" eaLnBrk="1" hangingPunct="1">
              <a:lnSpc>
                <a:spcPct val="100000"/>
              </a:lnSpc>
              <a:spcBef>
                <a:spcPct val="55000"/>
              </a:spcBef>
              <a:buNone/>
            </a:pPr>
            <a:r>
              <a:rPr lang="cs-CZ" altLang="cs-CZ" sz="1600" i="1" dirty="0"/>
              <a:t>PAJ: a </a:t>
            </a:r>
            <a:r>
              <a:rPr lang="cs-CZ" altLang="cs-CZ" sz="1600" i="1" dirty="0" err="1"/>
              <a:t>journal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performance and art</a:t>
            </a:r>
            <a:r>
              <a:rPr lang="cs-CZ" altLang="cs-CZ" sz="1600" dirty="0"/>
              <a:t>. Editor Bonne </a:t>
            </a:r>
            <a:r>
              <a:rPr lang="cs-CZ" altLang="cs-CZ" sz="1600" dirty="0" err="1"/>
              <a:t>Marranca</a:t>
            </a:r>
            <a:r>
              <a:rPr lang="cs-CZ" altLang="cs-CZ" sz="1600" dirty="0"/>
              <a:t>. Cambridge: MIT </a:t>
            </a:r>
            <a:r>
              <a:rPr lang="cs-CZ" altLang="cs-CZ" sz="1600" dirty="0" err="1"/>
              <a:t>Press</a:t>
            </a:r>
            <a:r>
              <a:rPr lang="cs-CZ" altLang="cs-CZ" sz="1600" dirty="0"/>
              <a:t> </a:t>
            </a:r>
            <a:r>
              <a:rPr lang="cs-CZ" altLang="cs-CZ" sz="1600" dirty="0" err="1"/>
              <a:t>Journals</a:t>
            </a:r>
            <a:r>
              <a:rPr lang="cs-CZ" altLang="cs-CZ" sz="1600" dirty="0"/>
              <a:t>,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May 2008, vol. 30, </a:t>
            </a:r>
            <a:r>
              <a:rPr lang="cs-CZ" altLang="cs-CZ" sz="1600" dirty="0" err="1">
                <a:solidFill>
                  <a:srgbClr val="0000DC"/>
                </a:solidFill>
              </a:rPr>
              <a:t>num</a:t>
            </a:r>
            <a:r>
              <a:rPr lang="cs-CZ" altLang="cs-CZ" sz="1600" dirty="0">
                <a:solidFill>
                  <a:srgbClr val="0000DC"/>
                </a:solidFill>
              </a:rPr>
              <a:t>. 2 (PAJ 89)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 </a:t>
            </a:r>
            <a:r>
              <a:rPr lang="cs-CZ" altLang="cs-CZ" sz="1600" dirty="0"/>
              <a:t>ISSN 1520-281X.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16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10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800" dirty="0">
                <a:solidFill>
                  <a:srgbClr val="0000DC"/>
                </a:solidFill>
              </a:rPr>
              <a:t>Citace částečného průběhu vydávání časopisu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5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zapisuje se chronologické označení nebo číslování prvního a posledního svazku (sešitu)</a:t>
            </a:r>
          </a:p>
          <a:p>
            <a:pPr marL="72000" indent="0">
              <a:lnSpc>
                <a:spcPct val="100000"/>
              </a:lnSpc>
              <a:spcBef>
                <a:spcPct val="60000"/>
              </a:spcBef>
              <a:buNone/>
            </a:pPr>
            <a:endParaRPr lang="cs-CZ" altLang="cs-CZ" sz="1000" i="1" dirty="0"/>
          </a:p>
          <a:p>
            <a:pPr marL="72000" indent="0">
              <a:lnSpc>
                <a:spcPct val="100000"/>
              </a:lnSpc>
              <a:spcBef>
                <a:spcPct val="60000"/>
              </a:spcBef>
              <a:buNone/>
            </a:pPr>
            <a:r>
              <a:rPr lang="cs-CZ" altLang="cs-CZ" sz="1600" i="1" dirty="0"/>
              <a:t>Slovanský přehled: </a:t>
            </a:r>
            <a:r>
              <a:rPr lang="cs-CZ" altLang="cs-CZ" sz="1600" i="1" dirty="0" err="1"/>
              <a:t>review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for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central</a:t>
            </a:r>
            <a:r>
              <a:rPr lang="cs-CZ" altLang="cs-CZ" sz="1600" i="1" dirty="0"/>
              <a:t>, </a:t>
            </a:r>
            <a:r>
              <a:rPr lang="cs-CZ" altLang="cs-CZ" sz="1600" i="1" dirty="0" err="1"/>
              <a:t>eastern</a:t>
            </a:r>
            <a:r>
              <a:rPr lang="cs-CZ" altLang="cs-CZ" sz="1600" i="1" dirty="0"/>
              <a:t> and </a:t>
            </a:r>
            <a:r>
              <a:rPr lang="cs-CZ" altLang="cs-CZ" sz="1600" i="1" dirty="0" err="1"/>
              <a:t>southeastern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european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history</a:t>
            </a:r>
            <a:r>
              <a:rPr lang="cs-CZ" altLang="cs-CZ" sz="1600" dirty="0"/>
              <a:t>. Praha: Historický ústav AV ČR,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2003–2008, roč. 89–94</a:t>
            </a:r>
            <a:r>
              <a:rPr lang="cs-CZ" altLang="cs-CZ" sz="1600" dirty="0"/>
              <a:t>. ISSN 0037-6922.</a:t>
            </a:r>
          </a:p>
          <a:p>
            <a:pPr marL="72000" indent="0">
              <a:lnSpc>
                <a:spcPct val="100000"/>
              </a:lnSpc>
              <a:spcBef>
                <a:spcPct val="60000"/>
              </a:spcBef>
              <a:buNone/>
            </a:pPr>
            <a:r>
              <a:rPr lang="cs-CZ" altLang="cs-CZ" sz="1600" i="1" dirty="0"/>
              <a:t>Filosofický časopis</a:t>
            </a:r>
            <a:r>
              <a:rPr lang="cs-CZ" altLang="cs-CZ" sz="1600" dirty="0"/>
              <a:t>. Filosofický ústav AV ČR. Praha: Filosofický ústav AV ČR,</a:t>
            </a:r>
            <a:r>
              <a:rPr lang="cs-CZ" altLang="cs-CZ" sz="1600" dirty="0">
                <a:solidFill>
                  <a:srgbClr val="C00000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červen 1995–říjen 1997, roč. 43,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1600" dirty="0">
                <a:solidFill>
                  <a:srgbClr val="0000DC"/>
                </a:solidFill>
              </a:rPr>
              <a:t>č. 3–roč. 45, č. 5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/>
              <a:t>ISSN 0015-1831.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Nadpis 1">
            <a:extLst>
              <a:ext uri="{FF2B5EF4-FFF2-40B4-BE49-F238E27FC236}">
                <a16:creationId xmlns:a16="http://schemas.microsoft.com/office/drawing/2014/main" id="{088FB3B1-BDBE-4CB7-98FD-6DF2C6E78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Články v seriálových publikacích</a:t>
            </a:r>
          </a:p>
        </p:txBody>
      </p:sp>
      <p:sp>
        <p:nvSpPr>
          <p:cNvPr id="93187" name="Zástupný symbol pro obsah 2">
            <a:extLst>
              <a:ext uri="{FF2B5EF4-FFF2-40B4-BE49-F238E27FC236}">
                <a16:creationId xmlns:a16="http://schemas.microsoft.com/office/drawing/2014/main" id="{F04295A5-47AC-4FFF-8BA1-0125E489E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3249227"/>
            <a:ext cx="10753200" cy="25827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/>
              <a:t>Příklady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FUTTERA, Ladislav. Karel Havlíček a korespondence. </a:t>
            </a:r>
            <a:r>
              <a:rPr lang="cs-CZ" altLang="cs-CZ" sz="1600" i="1" dirty="0"/>
              <a:t>Česká literatura: časopis pro literární vědu.</a:t>
            </a:r>
            <a:r>
              <a:rPr lang="cs-CZ" altLang="cs-CZ" sz="1600" dirty="0"/>
              <a:t> </a:t>
            </a:r>
            <a:r>
              <a:rPr lang="cs-CZ" altLang="cs-CZ" sz="1600" dirty="0">
                <a:highlight>
                  <a:srgbClr val="FFFF00"/>
                </a:highlight>
              </a:rPr>
              <a:t>Praha: Ústav pro českou literaturu Akademie věd České republiky, </a:t>
            </a:r>
            <a:r>
              <a:rPr lang="cs-CZ" altLang="cs-CZ" sz="1600" dirty="0">
                <a:solidFill>
                  <a:srgbClr val="0000DC"/>
                </a:solidFill>
              </a:rPr>
              <a:t>březen 2016, </a:t>
            </a:r>
            <a:r>
              <a:rPr lang="cs-CZ" altLang="cs-CZ" sz="1600" b="1" dirty="0">
                <a:solidFill>
                  <a:srgbClr val="0000DC"/>
                </a:solidFill>
              </a:rPr>
              <a:t>64</a:t>
            </a:r>
            <a:r>
              <a:rPr lang="cs-CZ" altLang="cs-CZ" sz="1600" dirty="0">
                <a:solidFill>
                  <a:srgbClr val="0000DC"/>
                </a:solidFill>
              </a:rPr>
              <a:t>(1), 134–136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/>
              <a:t>ISSN 0009-0468.</a:t>
            </a:r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KASATKINA, Natalita. </a:t>
            </a:r>
            <a:r>
              <a:rPr lang="cs-CZ" altLang="cs-CZ" sz="1600" dirty="0" err="1"/>
              <a:t>Etniškumo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tyrimai</a:t>
            </a:r>
            <a:r>
              <a:rPr lang="cs-CZ" altLang="cs-CZ" sz="1600" dirty="0"/>
              <a:t>: </a:t>
            </a:r>
            <a:r>
              <a:rPr lang="cs-CZ" altLang="cs-CZ" sz="1600" dirty="0" err="1"/>
              <a:t>tendencijos</a:t>
            </a:r>
            <a:r>
              <a:rPr lang="cs-CZ" altLang="cs-CZ" sz="1600" dirty="0"/>
              <a:t> </a:t>
            </a:r>
            <a:r>
              <a:rPr lang="cs-CZ" altLang="cs-CZ" sz="1600" dirty="0" err="1"/>
              <a:t>ir</a:t>
            </a:r>
            <a:r>
              <a:rPr lang="cs-CZ" altLang="cs-CZ" sz="1600" dirty="0"/>
              <a:t> </a:t>
            </a:r>
            <a:r>
              <a:rPr lang="cs-CZ" altLang="cs-CZ" sz="1600" dirty="0" err="1"/>
              <a:t>esminės</a:t>
            </a:r>
            <a:r>
              <a:rPr lang="cs-CZ" altLang="cs-CZ" sz="1600" dirty="0"/>
              <a:t> </a:t>
            </a:r>
            <a:r>
              <a:rPr lang="cs-CZ" altLang="cs-CZ" sz="1600" dirty="0" err="1"/>
              <a:t>sąvokos</a:t>
            </a:r>
            <a:r>
              <a:rPr lang="cs-CZ" altLang="cs-CZ" sz="1600" dirty="0"/>
              <a:t>. </a:t>
            </a:r>
            <a:r>
              <a:rPr lang="cs-CZ" altLang="cs-CZ" sz="1600" i="1" dirty="0" err="1"/>
              <a:t>Filosofija</a:t>
            </a:r>
            <a:r>
              <a:rPr lang="cs-CZ" altLang="cs-CZ" sz="1600" i="1" dirty="0"/>
              <a:t>. </a:t>
            </a:r>
            <a:r>
              <a:rPr lang="cs-CZ" altLang="cs-CZ" sz="1600" i="1" dirty="0" err="1"/>
              <a:t>Sociologija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rgbClr val="0000DC"/>
                </a:solidFill>
              </a:rPr>
              <a:t>2007, t. 18, </a:t>
            </a:r>
            <a:r>
              <a:rPr lang="cs-CZ" altLang="cs-CZ" sz="1600" dirty="0" err="1">
                <a:solidFill>
                  <a:srgbClr val="0000DC"/>
                </a:solidFill>
              </a:rPr>
              <a:t>nr</a:t>
            </a:r>
            <a:r>
              <a:rPr lang="cs-CZ" altLang="cs-CZ" sz="1600" dirty="0">
                <a:solidFill>
                  <a:srgbClr val="0000DC"/>
                </a:solidFill>
              </a:rPr>
              <a:t>. 4,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1600" dirty="0">
                <a:solidFill>
                  <a:srgbClr val="0000DC"/>
                </a:solidFill>
              </a:rPr>
              <a:t>   s. 1–11</a:t>
            </a:r>
            <a:r>
              <a:rPr lang="cs-CZ" altLang="cs-CZ" sz="1600" dirty="0"/>
              <a:t>. ISSN 0235-7186.</a:t>
            </a:r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STUKKER, </a:t>
            </a:r>
            <a:r>
              <a:rPr lang="cs-CZ" altLang="cs-CZ" sz="1600" dirty="0" err="1"/>
              <a:t>Ninke</a:t>
            </a:r>
            <a:r>
              <a:rPr lang="cs-CZ" altLang="cs-CZ" sz="1600" dirty="0"/>
              <a:t>, Ted SANDERS a </a:t>
            </a:r>
            <a:r>
              <a:rPr lang="cs-CZ" altLang="cs-CZ" sz="1600" dirty="0" err="1"/>
              <a:t>Arie</a:t>
            </a:r>
            <a:r>
              <a:rPr lang="cs-CZ" altLang="cs-CZ" sz="1600" dirty="0"/>
              <a:t> VERHAGEN. </a:t>
            </a:r>
            <a:r>
              <a:rPr lang="cs-CZ" altLang="cs-CZ" sz="1600" dirty="0" err="1"/>
              <a:t>Causality</a:t>
            </a:r>
            <a:r>
              <a:rPr lang="cs-CZ" altLang="cs-CZ" sz="1600" dirty="0"/>
              <a:t> in </a:t>
            </a:r>
            <a:r>
              <a:rPr lang="cs-CZ" altLang="cs-CZ" sz="1600" dirty="0" err="1"/>
              <a:t>verbs</a:t>
            </a:r>
            <a:r>
              <a:rPr lang="cs-CZ" altLang="cs-CZ" sz="1600" dirty="0"/>
              <a:t> and in </a:t>
            </a:r>
            <a:r>
              <a:rPr lang="cs-CZ" altLang="cs-CZ" sz="1600" dirty="0" err="1"/>
              <a:t>discourse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connectives</a:t>
            </a:r>
            <a:r>
              <a:rPr lang="cs-CZ" altLang="cs-CZ" sz="1600" dirty="0"/>
              <a:t>: </a:t>
            </a:r>
            <a:r>
              <a:rPr lang="cs-CZ" altLang="cs-CZ" sz="1600" dirty="0" err="1"/>
              <a:t>converging</a:t>
            </a:r>
            <a:r>
              <a:rPr lang="cs-CZ" altLang="cs-CZ" sz="1600" dirty="0"/>
              <a:t> evidence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cross</a:t>
            </a:r>
            <a:r>
              <a:rPr lang="cs-CZ" altLang="cs-CZ" sz="1600" dirty="0"/>
              <a:t>-level </a:t>
            </a:r>
            <a:r>
              <a:rPr lang="cs-CZ" altLang="cs-CZ" sz="1600" dirty="0" err="1"/>
              <a:t>parallels</a:t>
            </a:r>
            <a:r>
              <a:rPr lang="cs-CZ" altLang="cs-CZ" sz="1600" dirty="0"/>
              <a:t> in </a:t>
            </a:r>
            <a:r>
              <a:rPr lang="cs-CZ" altLang="cs-CZ" sz="1600" dirty="0" err="1"/>
              <a:t>Dutch</a:t>
            </a:r>
            <a:r>
              <a:rPr lang="cs-CZ" altLang="cs-CZ" sz="1600" dirty="0"/>
              <a:t> </a:t>
            </a:r>
            <a:r>
              <a:rPr lang="cs-CZ" altLang="cs-CZ" sz="1600" dirty="0" err="1"/>
              <a:t>linguistic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categorization</a:t>
            </a:r>
            <a:r>
              <a:rPr lang="cs-CZ" altLang="cs-CZ" sz="1600" dirty="0"/>
              <a:t>. </a:t>
            </a:r>
            <a:r>
              <a:rPr lang="cs-CZ" altLang="cs-CZ" sz="1600" i="1" dirty="0" err="1"/>
              <a:t>Journal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Pragmatics</a:t>
            </a:r>
            <a:r>
              <a:rPr lang="cs-CZ" altLang="cs-CZ" sz="1600" i="1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interdisciplinary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journal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language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studies</a:t>
            </a:r>
            <a:r>
              <a:rPr lang="cs-CZ" altLang="cs-CZ" sz="1600" dirty="0"/>
              <a:t>. </a:t>
            </a:r>
            <a:r>
              <a:rPr lang="cs-CZ" altLang="cs-CZ" sz="1600" dirty="0">
                <a:solidFill>
                  <a:srgbClr val="0000DC"/>
                </a:solidFill>
              </a:rPr>
              <a:t>July 2008, vol. 40, </a:t>
            </a:r>
            <a:r>
              <a:rPr lang="cs-CZ" altLang="cs-CZ" sz="1600" dirty="0" err="1">
                <a:solidFill>
                  <a:srgbClr val="0000DC"/>
                </a:solidFill>
              </a:rPr>
              <a:t>iss</a:t>
            </a:r>
            <a:r>
              <a:rPr lang="cs-CZ" altLang="cs-CZ" sz="1600" dirty="0">
                <a:solidFill>
                  <a:srgbClr val="0000DC"/>
                </a:solidFill>
              </a:rPr>
              <a:t>. 7, s. 1296–1322</a:t>
            </a:r>
            <a:r>
              <a:rPr lang="cs-CZ" altLang="cs-CZ" sz="1600" dirty="0"/>
              <a:t>. ISSN 0378-2166.</a:t>
            </a:r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WIHODA, Martin. </a:t>
            </a:r>
            <a:r>
              <a:rPr lang="cs-CZ" altLang="cs-CZ" sz="1600" dirty="0" err="1"/>
              <a:t>Mocran</a:t>
            </a:r>
            <a:r>
              <a:rPr lang="cs-CZ" altLang="cs-CZ" sz="1600" dirty="0"/>
              <a:t> et </a:t>
            </a:r>
            <a:r>
              <a:rPr lang="cs-CZ" altLang="cs-CZ" sz="1600" dirty="0" err="1"/>
              <a:t>Mocran</a:t>
            </a:r>
            <a:r>
              <a:rPr lang="cs-CZ" altLang="cs-CZ" sz="1600" dirty="0"/>
              <a:t> jako prostor k zamyšlení. </a:t>
            </a:r>
            <a:r>
              <a:rPr lang="cs-CZ" altLang="cs-CZ" sz="1600" i="1" dirty="0">
                <a:highlight>
                  <a:srgbClr val="FFFF00"/>
                </a:highlight>
              </a:rPr>
              <a:t>Časopis Matice moravské</a:t>
            </a:r>
            <a:r>
              <a:rPr lang="cs-CZ" altLang="cs-CZ" sz="1600" dirty="0">
                <a:highlight>
                  <a:srgbClr val="FFFF00"/>
                </a:highlight>
              </a:rPr>
              <a:t>. </a:t>
            </a:r>
            <a:r>
              <a:rPr lang="cs-CZ" altLang="cs-CZ" sz="1600" dirty="0">
                <a:solidFill>
                  <a:srgbClr val="0000DC"/>
                </a:solidFill>
                <a:highlight>
                  <a:srgbClr val="FFFF00"/>
                </a:highlight>
              </a:rPr>
              <a:t>2007</a:t>
            </a:r>
            <a:r>
              <a:rPr lang="cs-CZ" altLang="cs-CZ" sz="1600" dirty="0">
                <a:solidFill>
                  <a:srgbClr val="0000DC"/>
                </a:solidFill>
              </a:rPr>
              <a:t>, roč. 126, č. 2, s. 377–410</a:t>
            </a:r>
            <a:r>
              <a:rPr lang="cs-CZ" altLang="cs-CZ" sz="1600" dirty="0"/>
              <a:t>. ISSN 0323-052X.</a:t>
            </a:r>
          </a:p>
        </p:txBody>
      </p:sp>
      <p:sp>
        <p:nvSpPr>
          <p:cNvPr id="93188" name="Text Box 5">
            <a:extLst>
              <a:ext uri="{FF2B5EF4-FFF2-40B4-BE49-F238E27FC236}">
                <a16:creationId xmlns:a16="http://schemas.microsoft.com/office/drawing/2014/main" id="{2CED2A96-040C-4ED7-83D1-F9190522A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00" y="1503136"/>
            <a:ext cx="10753199" cy="132068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80000">
              <a:lnSpc>
                <a:spcPct val="112000"/>
              </a:lnSpc>
              <a:spcBef>
                <a:spcPts val="0"/>
              </a:spcBef>
              <a:buFontTx/>
              <a:buNone/>
            </a:pPr>
            <a:endParaRPr lang="cs-CZ" altLang="cs-CZ" sz="900" dirty="0">
              <a:latin typeface="+mn-lt"/>
            </a:endParaRPr>
          </a:p>
          <a:p>
            <a:pPr marL="180000">
              <a:lnSpc>
                <a:spcPct val="112000"/>
              </a:lnSpc>
              <a:spcBef>
                <a:spcPts val="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Tvůrce článku. Název: podnázev článku.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Vedlejší tvůrce. </a:t>
            </a:r>
            <a:r>
              <a:rPr lang="cs-CZ" altLang="cs-CZ" sz="1800" i="1" dirty="0">
                <a:latin typeface="+mn-lt"/>
              </a:rPr>
              <a:t>Název: podnázev zdrojového dokumentu (seriálu)</a:t>
            </a:r>
            <a:r>
              <a:rPr lang="cs-CZ" altLang="cs-CZ" sz="1800" dirty="0">
                <a:latin typeface="+mn-lt"/>
              </a:rPr>
              <a:t>. Místo vydání: Nakladatel, lokace ve zdrojovém dokumentu (rok, ročník, číslo, rozsah stran)</a:t>
            </a:r>
            <a:r>
              <a:rPr lang="cs-CZ" altLang="cs-CZ" sz="1800" b="1" dirty="0">
                <a:solidFill>
                  <a:srgbClr val="0000DC"/>
                </a:solidFill>
                <a:latin typeface="+mn-lt"/>
              </a:rPr>
              <a:t>/</a:t>
            </a:r>
            <a:r>
              <a:rPr lang="cs-CZ" altLang="cs-CZ" sz="1800" dirty="0">
                <a:latin typeface="+mn-lt"/>
              </a:rPr>
              <a:t>(rok, </a:t>
            </a:r>
            <a:r>
              <a:rPr lang="cs-CZ" altLang="cs-CZ" sz="1800" b="1" dirty="0">
                <a:latin typeface="+mn-lt"/>
              </a:rPr>
              <a:t>ročník</a:t>
            </a:r>
            <a:r>
              <a:rPr lang="cs-CZ" altLang="cs-CZ" sz="1800" dirty="0">
                <a:latin typeface="+mn-lt"/>
              </a:rPr>
              <a:t>(číslo), rozsah stran bez „s.“). ISSN.</a:t>
            </a:r>
          </a:p>
          <a:p>
            <a:pPr marL="180000">
              <a:lnSpc>
                <a:spcPct val="112000"/>
              </a:lnSpc>
              <a:spcBef>
                <a:spcPts val="0"/>
              </a:spcBef>
              <a:buFontTx/>
              <a:buNone/>
            </a:pPr>
            <a:endParaRPr lang="cs-CZ" altLang="cs-CZ" sz="9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56E9DE33-9528-4335-A576-4BC925B60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Specifika citování elektronických zdrojů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B9B7FDFF-4579-4E0D-A85F-16501143F8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cs-CZ" altLang="cs-CZ" sz="2000" dirty="0"/>
              <a:t>vždy uvádíme  typ nosiče – píše se v hranatých závorkách – např. </a:t>
            </a:r>
            <a:r>
              <a:rPr lang="en-US" altLang="cs-CZ" sz="2000" dirty="0">
                <a:solidFill>
                  <a:srgbClr val="0000DC"/>
                </a:solidFill>
              </a:rPr>
              <a:t>[</a:t>
            </a:r>
            <a:r>
              <a:rPr lang="cs-CZ" altLang="cs-CZ" sz="2000" dirty="0">
                <a:solidFill>
                  <a:srgbClr val="0000DC"/>
                </a:solidFill>
              </a:rPr>
              <a:t>online</a:t>
            </a:r>
            <a:r>
              <a:rPr lang="en-US" altLang="cs-CZ" sz="2000" dirty="0">
                <a:solidFill>
                  <a:srgbClr val="0000DC"/>
                </a:solidFill>
              </a:rPr>
              <a:t>]</a:t>
            </a:r>
            <a:r>
              <a:rPr lang="cs-CZ" altLang="cs-CZ" sz="2000" dirty="0"/>
              <a:t>, </a:t>
            </a:r>
            <a:r>
              <a:rPr lang="en-US" altLang="cs-CZ" sz="2000" dirty="0">
                <a:solidFill>
                  <a:srgbClr val="0000DC"/>
                </a:solidFill>
              </a:rPr>
              <a:t>[</a:t>
            </a:r>
            <a:r>
              <a:rPr lang="cs-CZ" altLang="cs-CZ" sz="2000" dirty="0">
                <a:solidFill>
                  <a:srgbClr val="0000DC"/>
                </a:solidFill>
              </a:rPr>
              <a:t>CD-ROM</a:t>
            </a:r>
            <a:r>
              <a:rPr lang="en-US" altLang="cs-CZ" sz="2000" dirty="0">
                <a:solidFill>
                  <a:srgbClr val="0000DC"/>
                </a:solidFill>
              </a:rPr>
              <a:t>]</a:t>
            </a:r>
            <a:r>
              <a:rPr lang="cs-CZ" altLang="cs-CZ" sz="2000" dirty="0"/>
              <a:t>; můžeme zdroj i blíže specifikovat, např. </a:t>
            </a:r>
            <a:r>
              <a:rPr lang="en-US" altLang="cs-CZ" sz="2000" dirty="0">
                <a:solidFill>
                  <a:srgbClr val="0000DC"/>
                </a:solidFill>
              </a:rPr>
              <a:t>[</a:t>
            </a:r>
            <a:r>
              <a:rPr lang="cs-CZ" altLang="cs-CZ" sz="2000" dirty="0">
                <a:solidFill>
                  <a:srgbClr val="0000DC"/>
                </a:solidFill>
              </a:rPr>
              <a:t>online blog</a:t>
            </a:r>
            <a:r>
              <a:rPr lang="en-US" altLang="cs-CZ" sz="2000" dirty="0">
                <a:solidFill>
                  <a:srgbClr val="0000DC"/>
                </a:solidFill>
              </a:rPr>
              <a:t>]</a:t>
            </a:r>
            <a:endParaRPr lang="cs-CZ" altLang="cs-CZ" sz="2000" dirty="0">
              <a:solidFill>
                <a:srgbClr val="0000DC"/>
              </a:solidFill>
            </a:endParaRPr>
          </a:p>
          <a:p>
            <a:pPr>
              <a:lnSpc>
                <a:spcPct val="110000"/>
              </a:lnSpc>
              <a:defRPr/>
            </a:pPr>
            <a:endParaRPr lang="cs-CZ" altLang="cs-CZ" sz="2000" dirty="0">
              <a:solidFill>
                <a:srgbClr val="0000DC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2000" dirty="0"/>
              <a:t>vzhledem k časté aktualizaci el. zdrojů, uvádíme nejkonkrétnější dostupný údaj tak, jak je ve zdroji uveden, např. </a:t>
            </a:r>
            <a:r>
              <a:rPr lang="en-US" altLang="cs-CZ" sz="2000" dirty="0">
                <a:solidFill>
                  <a:srgbClr val="0000DC"/>
                </a:solidFill>
              </a:rPr>
              <a:t>©</a:t>
            </a:r>
            <a:r>
              <a:rPr lang="cs-CZ" altLang="cs-CZ" sz="2000" dirty="0">
                <a:solidFill>
                  <a:srgbClr val="0000DC"/>
                </a:solidFill>
              </a:rPr>
              <a:t>2010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rgbClr val="0000DC"/>
                </a:solidFill>
              </a:rPr>
              <a:t>poslední aktualizace 3. 4. 2016</a:t>
            </a:r>
            <a:r>
              <a:rPr lang="cs-CZ" altLang="cs-CZ" sz="2000" dirty="0"/>
              <a:t> apod.</a:t>
            </a:r>
          </a:p>
          <a:p>
            <a:pPr>
              <a:lnSpc>
                <a:spcPct val="110000"/>
              </a:lnSpc>
              <a:defRPr/>
            </a:pPr>
            <a:endParaRPr lang="cs-CZ" altLang="cs-CZ" sz="2000" dirty="0">
              <a:solidFill>
                <a:srgbClr val="0000DC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2000" dirty="0"/>
              <a:t>povinným údajem je pro el. zdroje datum citování, které uvádíme ve tvaru:</a:t>
            </a:r>
          </a:p>
          <a:p>
            <a:pPr marL="72000" indent="0">
              <a:lnSpc>
                <a:spcPct val="110000"/>
              </a:lnSpc>
              <a:buNone/>
              <a:defRPr/>
            </a:pPr>
            <a:r>
              <a:rPr lang="cs-CZ" altLang="cs-CZ" sz="2000" dirty="0"/>
              <a:t>   </a:t>
            </a:r>
            <a:r>
              <a:rPr lang="en-US" altLang="cs-CZ" sz="2000" dirty="0"/>
              <a:t>[</a:t>
            </a:r>
            <a:r>
              <a:rPr lang="cs-CZ" altLang="cs-CZ" sz="2000" dirty="0"/>
              <a:t>cit. RRRR-MM-DD</a:t>
            </a:r>
            <a:r>
              <a:rPr lang="en-US" altLang="cs-CZ" sz="2000" dirty="0"/>
              <a:t>]</a:t>
            </a:r>
            <a:r>
              <a:rPr lang="cs-CZ" altLang="cs-CZ" sz="2000" dirty="0"/>
              <a:t>, např. </a:t>
            </a:r>
            <a:r>
              <a:rPr lang="en-US" altLang="cs-CZ" sz="2000" dirty="0">
                <a:solidFill>
                  <a:srgbClr val="0000DC"/>
                </a:solidFill>
              </a:rPr>
              <a:t>[cit.</a:t>
            </a:r>
            <a:r>
              <a:rPr lang="cs-CZ" altLang="cs-CZ" sz="2000" dirty="0">
                <a:solidFill>
                  <a:srgbClr val="0000DC"/>
                </a:solidFill>
              </a:rPr>
              <a:t> 2017-04-12</a:t>
            </a:r>
            <a:r>
              <a:rPr lang="en-US" altLang="cs-CZ" sz="2000" dirty="0">
                <a:solidFill>
                  <a:srgbClr val="0000DC"/>
                </a:solidFill>
              </a:rPr>
              <a:t>]</a:t>
            </a:r>
            <a:endParaRPr lang="cs-CZ" altLang="cs-CZ" sz="2000" dirty="0">
              <a:solidFill>
                <a:srgbClr val="0000DC"/>
              </a:solidFill>
            </a:endParaRPr>
          </a:p>
          <a:p>
            <a:pPr>
              <a:lnSpc>
                <a:spcPct val="110000"/>
              </a:lnSpc>
              <a:defRPr/>
            </a:pPr>
            <a:endParaRPr lang="cs-CZ" altLang="cs-CZ" sz="2000" dirty="0">
              <a:solidFill>
                <a:srgbClr val="0000DC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2000" dirty="0"/>
              <a:t>posledním povinným údajem pro el. dokumenty je dostupnost a přístup; tyto údaje se uvádí formulací „</a:t>
            </a:r>
            <a:r>
              <a:rPr lang="cs-CZ" altLang="cs-CZ" sz="2000" dirty="0">
                <a:solidFill>
                  <a:srgbClr val="0000DC"/>
                </a:solidFill>
              </a:rPr>
              <a:t>Dostupné z:</a:t>
            </a:r>
            <a:r>
              <a:rPr lang="cs-CZ" altLang="cs-CZ" sz="2000" dirty="0"/>
              <a:t>“ a měly by odkazovat na ověřený zdroj (typicky </a:t>
            </a:r>
            <a:r>
              <a:rPr lang="cs-CZ" altLang="cs-CZ" sz="2000" dirty="0">
                <a:solidFill>
                  <a:srgbClr val="0000DC"/>
                </a:solidFill>
              </a:rPr>
              <a:t>URL</a:t>
            </a:r>
            <a:r>
              <a:rPr lang="cs-CZ" altLang="cs-CZ" sz="2000" dirty="0"/>
              <a:t>, URI, pokud dokument nemá pevnou adresu, můžeme naznačit cestu, např. </a:t>
            </a:r>
            <a:r>
              <a:rPr lang="cs-CZ" altLang="cs-CZ" sz="2000" dirty="0" err="1">
                <a:solidFill>
                  <a:srgbClr val="0000DC"/>
                </a:solidFill>
              </a:rPr>
              <a:t>ProQuest</a:t>
            </a:r>
            <a:endParaRPr lang="en-US" altLang="cs-CZ" sz="2000" dirty="0">
              <a:solidFill>
                <a:srgbClr val="0000DC"/>
              </a:solidFill>
            </a:endParaRPr>
          </a:p>
          <a:p>
            <a:pPr>
              <a:lnSpc>
                <a:spcPct val="110000"/>
              </a:lnSpc>
              <a:defRPr/>
            </a:pPr>
            <a:endParaRPr lang="cs-CZ" altLang="cs-CZ" sz="20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832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9728EACF-8A31-471D-874F-EC95DEAA0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  <a:latin typeface="+mn-lt"/>
              </a:rPr>
              <a:t>Elektronická kniha, online monografie jako celek</a:t>
            </a:r>
          </a:p>
        </p:txBody>
      </p:sp>
      <p:sp>
        <p:nvSpPr>
          <p:cNvPr id="111620" name="Rectangle 4">
            <a:extLst>
              <a:ext uri="{FF2B5EF4-FFF2-40B4-BE49-F238E27FC236}">
                <a16:creationId xmlns:a16="http://schemas.microsoft.com/office/drawing/2014/main" id="{A2C752E5-A759-4B53-B756-77061796DB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3204840"/>
            <a:ext cx="10753200" cy="262716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  <a:defRPr/>
            </a:pPr>
            <a:r>
              <a:rPr lang="cs-CZ" altLang="cs-CZ" sz="1800" b="1" dirty="0"/>
              <a:t>Příklady</a:t>
            </a:r>
          </a:p>
          <a:p>
            <a:pPr>
              <a:lnSpc>
                <a:spcPct val="100000"/>
              </a:lnSpc>
              <a:defRPr/>
            </a:pPr>
            <a:endParaRPr lang="cs-CZ" altLang="cs-CZ" sz="1600" dirty="0"/>
          </a:p>
          <a:p>
            <a:pPr>
              <a:lnSpc>
                <a:spcPct val="100000"/>
              </a:lnSpc>
              <a:defRPr/>
            </a:pPr>
            <a:r>
              <a:rPr lang="cs-CZ" altLang="cs-CZ" sz="1600" dirty="0"/>
              <a:t>KAMIŃSKA, Malgorzata Anna. </a:t>
            </a:r>
            <a:r>
              <a:rPr lang="cs-CZ" altLang="cs-CZ" sz="1600" i="1" dirty="0"/>
              <a:t>A </a:t>
            </a:r>
            <a:r>
              <a:rPr lang="cs-CZ" altLang="cs-CZ" sz="1600" i="1" dirty="0" err="1"/>
              <a:t>History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Consise</a:t>
            </a:r>
            <a:r>
              <a:rPr lang="cs-CZ" altLang="cs-CZ" sz="1600" i="1" dirty="0"/>
              <a:t> Oxford </a:t>
            </a:r>
            <a:r>
              <a:rPr lang="cs-CZ" altLang="cs-CZ" sz="1600" i="1" dirty="0" err="1"/>
              <a:t>Dictionary</a:t>
            </a:r>
            <a:r>
              <a:rPr lang="cs-CZ" altLang="cs-CZ" sz="1600" dirty="0"/>
              <a:t> </a:t>
            </a:r>
            <a:r>
              <a:rPr lang="en-US" altLang="cs-CZ" sz="1600" dirty="0">
                <a:solidFill>
                  <a:srgbClr val="0000DC"/>
                </a:solidFill>
              </a:rPr>
              <a:t>[online]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/>
              <a:t>Frankfurt </a:t>
            </a:r>
            <a:r>
              <a:rPr lang="cs-CZ" altLang="cs-CZ" sz="1600" dirty="0" err="1"/>
              <a:t>am</a:t>
            </a:r>
            <a:r>
              <a:rPr lang="cs-CZ" altLang="cs-CZ" sz="1600" dirty="0"/>
              <a:t> </a:t>
            </a:r>
            <a:r>
              <a:rPr lang="cs-CZ" altLang="cs-CZ" sz="1600" dirty="0" err="1"/>
              <a:t>Main</a:t>
            </a:r>
            <a:r>
              <a:rPr lang="cs-CZ" altLang="cs-CZ" sz="1600" dirty="0"/>
              <a:t>: Peter Lang AG, 2014</a:t>
            </a:r>
            <a:r>
              <a:rPr lang="en-US" altLang="cs-CZ" sz="1600" dirty="0"/>
              <a:t> </a:t>
            </a:r>
            <a:r>
              <a:rPr lang="en-US" altLang="cs-CZ" sz="1600" dirty="0">
                <a:solidFill>
                  <a:srgbClr val="0000DC"/>
                </a:solidFill>
              </a:rPr>
              <a:t>[</a:t>
            </a:r>
            <a:r>
              <a:rPr lang="cs-CZ" altLang="cs-CZ" sz="1600" dirty="0">
                <a:solidFill>
                  <a:srgbClr val="0000DC"/>
                </a:solidFill>
              </a:rPr>
              <a:t>cit.</a:t>
            </a:r>
            <a:r>
              <a:rPr lang="en-US" altLang="cs-CZ" sz="1600" dirty="0">
                <a:solidFill>
                  <a:srgbClr val="0000DC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2015-11-06</a:t>
            </a:r>
            <a:r>
              <a:rPr lang="en-US" altLang="cs-CZ" sz="1600" dirty="0">
                <a:solidFill>
                  <a:srgbClr val="0000DC"/>
                </a:solidFill>
              </a:rPr>
              <a:t>]</a:t>
            </a:r>
            <a:r>
              <a:rPr lang="cs-CZ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 err="1"/>
              <a:t>Łódź</a:t>
            </a:r>
            <a:r>
              <a:rPr lang="vi-VN" altLang="cs-CZ" sz="1600" dirty="0"/>
              <a:t> Studies in Language, </a:t>
            </a:r>
            <a:r>
              <a:rPr lang="cs-CZ" altLang="cs-CZ" sz="1600" dirty="0"/>
              <a:t>Vol. 34. E-ISBN 978-3-653-04370-9. </a:t>
            </a:r>
            <a:r>
              <a:rPr lang="en-US" altLang="cs-CZ" sz="1600" dirty="0" err="1">
                <a:solidFill>
                  <a:srgbClr val="0000DC"/>
                </a:solidFill>
              </a:rPr>
              <a:t>Dostupn</a:t>
            </a:r>
            <a:r>
              <a:rPr lang="cs-CZ" altLang="cs-CZ" sz="1600" dirty="0">
                <a:solidFill>
                  <a:srgbClr val="0000DC"/>
                </a:solidFill>
              </a:rPr>
              <a:t>é z: </a:t>
            </a:r>
            <a:r>
              <a:rPr lang="cs-CZ" altLang="cs-CZ" sz="1600" dirty="0">
                <a:solidFill>
                  <a:srgbClr val="FF0000"/>
                </a:solidFill>
                <a:hlinkClick r:id="rId3"/>
              </a:rPr>
              <a:t>http://search.ebscohost.com/login.aspx?direct=true&amp;db=nlebk&amp;AN=869959&amp;lang=cs&amp;site=ehost-live&amp;ebv=EB&amp;ppid=pp_4</a:t>
            </a:r>
            <a:r>
              <a:rPr lang="cs-CZ" altLang="cs-CZ" sz="16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00000"/>
              </a:lnSpc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buClr>
                <a:srgbClr val="0000DC"/>
              </a:buClr>
              <a:defRPr/>
            </a:pPr>
            <a:r>
              <a:rPr lang="cs-CZ" altLang="cs-CZ" sz="1600" dirty="0"/>
              <a:t>DYTRT, Petr. </a:t>
            </a:r>
            <a:r>
              <a:rPr lang="cs-CZ" altLang="cs-CZ" sz="1600" i="1" dirty="0"/>
              <a:t>Antologie textů k francouzské literatuře 2. pol. 20. století </a:t>
            </a:r>
            <a:r>
              <a:rPr lang="en-US" altLang="cs-CZ" sz="1600" dirty="0">
                <a:solidFill>
                  <a:srgbClr val="0000DC"/>
                </a:solidFill>
              </a:rPr>
              <a:t>[online]</a:t>
            </a:r>
            <a:r>
              <a:rPr lang="en-US" altLang="cs-CZ" sz="1600" dirty="0"/>
              <a:t>.</a:t>
            </a:r>
            <a:r>
              <a:rPr lang="en-US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/>
              <a:t>Brno: Masarykova univerzita, 2013 </a:t>
            </a:r>
            <a:r>
              <a:rPr lang="en-US" altLang="cs-CZ" sz="1600" dirty="0">
                <a:solidFill>
                  <a:srgbClr val="0000DC"/>
                </a:solidFill>
              </a:rPr>
              <a:t>[</a:t>
            </a:r>
            <a:r>
              <a:rPr lang="cs-CZ" altLang="cs-CZ" sz="1600" dirty="0">
                <a:solidFill>
                  <a:srgbClr val="0000DC"/>
                </a:solidFill>
              </a:rPr>
              <a:t>cit</a:t>
            </a:r>
            <a:r>
              <a:rPr lang="en-US" altLang="cs-CZ" sz="1600" dirty="0">
                <a:solidFill>
                  <a:srgbClr val="0000DC"/>
                </a:solidFill>
              </a:rPr>
              <a:t>. 201</a:t>
            </a:r>
            <a:r>
              <a:rPr lang="cs-CZ" altLang="cs-CZ" sz="1600" dirty="0">
                <a:solidFill>
                  <a:srgbClr val="0000DC"/>
                </a:solidFill>
              </a:rPr>
              <a:t>5</a:t>
            </a:r>
            <a:r>
              <a:rPr lang="en-US" altLang="cs-CZ" sz="1600" dirty="0">
                <a:solidFill>
                  <a:srgbClr val="0000DC"/>
                </a:solidFill>
              </a:rPr>
              <a:t>-</a:t>
            </a:r>
            <a:r>
              <a:rPr lang="cs-CZ" altLang="cs-CZ" sz="1600" dirty="0">
                <a:solidFill>
                  <a:srgbClr val="0000DC"/>
                </a:solidFill>
              </a:rPr>
              <a:t>11</a:t>
            </a:r>
            <a:r>
              <a:rPr lang="en-US" altLang="cs-CZ" sz="1600" dirty="0">
                <a:solidFill>
                  <a:srgbClr val="0000DC"/>
                </a:solidFill>
              </a:rPr>
              <a:t>-</a:t>
            </a:r>
            <a:r>
              <a:rPr lang="cs-CZ" altLang="cs-CZ" sz="1600" dirty="0">
                <a:solidFill>
                  <a:srgbClr val="0000DC"/>
                </a:solidFill>
              </a:rPr>
              <a:t>0</a:t>
            </a:r>
            <a:r>
              <a:rPr lang="en-US" altLang="cs-CZ" sz="1600" dirty="0">
                <a:solidFill>
                  <a:srgbClr val="0000DC"/>
                </a:solidFill>
              </a:rPr>
              <a:t>6]</a:t>
            </a:r>
            <a:r>
              <a:rPr lang="en-US" altLang="cs-CZ" sz="1600" dirty="0"/>
              <a:t>.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PDF, 1,79MB</a:t>
            </a:r>
            <a:r>
              <a:rPr lang="cs-CZ" altLang="cs-CZ" sz="1600" dirty="0"/>
              <a:t>. </a:t>
            </a:r>
            <a:r>
              <a:rPr lang="de-DE" altLang="cs-CZ" sz="1600" dirty="0"/>
              <a:t>ISBN: 978-80-210-6482-9</a:t>
            </a:r>
            <a:r>
              <a:rPr lang="en-US" altLang="cs-CZ" sz="1600" dirty="0"/>
              <a:t>.</a:t>
            </a:r>
            <a:r>
              <a:rPr lang="en-US" altLang="cs-CZ" sz="1600" dirty="0">
                <a:solidFill>
                  <a:srgbClr val="CC3300"/>
                </a:solidFill>
              </a:rPr>
              <a:t> </a:t>
            </a:r>
            <a:r>
              <a:rPr lang="cs-CZ" altLang="cs-CZ" sz="1600" dirty="0">
                <a:solidFill>
                  <a:srgbClr val="0000DC"/>
                </a:solidFill>
              </a:rPr>
              <a:t>Dostupné z: </a:t>
            </a:r>
            <a:r>
              <a:rPr lang="cs-CZ" altLang="cs-CZ" sz="1600" dirty="0"/>
              <a:t>Digitální knihovna Filozofické fakulty Masarykovy univerzity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87606594-1646-42A7-B627-4D6D565E5306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20000" y="1594899"/>
            <a:ext cx="10753200" cy="935238"/>
          </a:xfrm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88000" eaLnBrk="1" hangingPunct="1">
              <a:lnSpc>
                <a:spcPct val="112000"/>
              </a:lnSpc>
              <a:buFontTx/>
              <a:buNone/>
              <a:defRPr/>
            </a:pPr>
            <a:endParaRPr lang="cs-CZ" altLang="cs-CZ" sz="900" dirty="0">
              <a:solidFill>
                <a:srgbClr val="CC3300"/>
              </a:solidFill>
            </a:endParaRPr>
          </a:p>
          <a:p>
            <a:pPr marL="288000" eaLnBrk="1" hangingPunct="1">
              <a:lnSpc>
                <a:spcPct val="112000"/>
              </a:lnSpc>
              <a:buFontTx/>
              <a:buNone/>
              <a:defRPr/>
            </a:pPr>
            <a:r>
              <a:rPr lang="cs-CZ" altLang="cs-CZ" sz="1800" dirty="0"/>
              <a:t>Tvůrce. </a:t>
            </a:r>
            <a:r>
              <a:rPr lang="cs-CZ" altLang="cs-CZ" sz="1800" i="1" dirty="0"/>
              <a:t>Název: podnázev </a:t>
            </a:r>
            <a:r>
              <a:rPr lang="en-US" altLang="cs-CZ" sz="1800" dirty="0">
                <a:solidFill>
                  <a:srgbClr val="000000"/>
                </a:solidFill>
              </a:rPr>
              <a:t>[online]</a:t>
            </a:r>
            <a:r>
              <a:rPr lang="cs-CZ" altLang="cs-CZ" sz="1800" dirty="0">
                <a:solidFill>
                  <a:srgbClr val="000000"/>
                </a:solidFill>
              </a:rPr>
              <a:t>.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1800" dirty="0"/>
              <a:t>Vydání. </a:t>
            </a:r>
            <a:r>
              <a:rPr lang="cs-CZ" altLang="cs-CZ" sz="1800" dirty="0">
                <a:solidFill>
                  <a:srgbClr val="7F7F7F"/>
                </a:solidFill>
              </a:rPr>
              <a:t>Vedlejší tvůrce. </a:t>
            </a:r>
            <a:r>
              <a:rPr lang="cs-CZ" altLang="cs-CZ" sz="1800" dirty="0"/>
              <a:t>Místo vydání: Nakladatel,</a:t>
            </a:r>
            <a:r>
              <a:rPr lang="cs-CZ" altLang="cs-CZ" sz="1800" dirty="0">
                <a:solidFill>
                  <a:srgbClr val="7F7F7F"/>
                </a:solidFill>
              </a:rPr>
              <a:t> </a:t>
            </a:r>
            <a:r>
              <a:rPr lang="cs-CZ" altLang="cs-CZ" sz="1800" dirty="0"/>
              <a:t>rok vydání,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rozsah díla </a:t>
            </a:r>
            <a:r>
              <a:rPr lang="en-US" altLang="cs-CZ" sz="1800" dirty="0"/>
              <a:t>[</a:t>
            </a:r>
            <a:r>
              <a:rPr lang="cs-CZ" altLang="cs-CZ" sz="1800" dirty="0"/>
              <a:t>c</a:t>
            </a:r>
            <a:r>
              <a:rPr lang="en-US" altLang="cs-CZ" sz="1800" dirty="0" err="1"/>
              <a:t>i</a:t>
            </a:r>
            <a:r>
              <a:rPr lang="cs-CZ" altLang="cs-CZ" sz="1800" dirty="0"/>
              <a:t>t</a:t>
            </a:r>
            <a:r>
              <a:rPr lang="en-US" altLang="cs-CZ" sz="1800" dirty="0"/>
              <a:t>. RRRR-MM-DD]</a:t>
            </a:r>
            <a:r>
              <a:rPr lang="cs-CZ" altLang="cs-CZ" sz="1800" dirty="0"/>
              <a:t>.</a:t>
            </a:r>
            <a:r>
              <a:rPr lang="cs-CZ" altLang="cs-CZ" sz="1800" dirty="0">
                <a:solidFill>
                  <a:srgbClr val="7F7F7F"/>
                </a:solidFill>
              </a:rPr>
              <a:t> </a:t>
            </a:r>
            <a:r>
              <a:rPr lang="cs-CZ" altLang="cs-CZ" sz="1800" dirty="0"/>
              <a:t>Edice, číslo svazku.</a:t>
            </a:r>
            <a:r>
              <a:rPr lang="cs-CZ" altLang="cs-CZ" sz="1800" dirty="0">
                <a:solidFill>
                  <a:srgbClr val="7F7F7F"/>
                </a:solidFill>
              </a:rPr>
              <a:t> Poznámky.</a:t>
            </a:r>
            <a:r>
              <a:rPr lang="cs-CZ" altLang="cs-CZ" sz="1800" dirty="0"/>
              <a:t> ISBN.</a:t>
            </a:r>
            <a:r>
              <a:rPr lang="en-US" altLang="cs-CZ" sz="1800" dirty="0"/>
              <a:t> D</a:t>
            </a:r>
            <a:r>
              <a:rPr lang="cs-CZ" altLang="cs-CZ" sz="1800" dirty="0" err="1"/>
              <a:t>ostupné</a:t>
            </a:r>
            <a:r>
              <a:rPr lang="cs-CZ" altLang="cs-CZ" sz="1800" dirty="0"/>
              <a:t> z: URL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>
            <a:extLst>
              <a:ext uri="{FF2B5EF4-FFF2-40B4-BE49-F238E27FC236}">
                <a16:creationId xmlns:a16="http://schemas.microsoft.com/office/drawing/2014/main" id="{CC07F45D-6B2C-498E-ADA2-03218CB37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Články v online seriálových publikacích</a:t>
            </a:r>
          </a:p>
        </p:txBody>
      </p:sp>
      <p:sp>
        <p:nvSpPr>
          <p:cNvPr id="100355" name="Zástupný symbol pro obsah 2">
            <a:extLst>
              <a:ext uri="{FF2B5EF4-FFF2-40B4-BE49-F238E27FC236}">
                <a16:creationId xmlns:a16="http://schemas.microsoft.com/office/drawing/2014/main" id="{7F433E27-885B-4026-9324-85E1726C2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3429000"/>
            <a:ext cx="10753200" cy="2403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576"/>
              </a:spcBef>
              <a:buFontTx/>
              <a:buNone/>
            </a:pPr>
            <a:r>
              <a:rPr lang="cs-CZ" altLang="cs-CZ" sz="1800" b="1" dirty="0"/>
              <a:t>Příklady</a:t>
            </a:r>
          </a:p>
          <a:p>
            <a:pPr>
              <a:lnSpc>
                <a:spcPct val="100000"/>
              </a:lnSpc>
              <a:spcBef>
                <a:spcPts val="576"/>
              </a:spcBef>
              <a:buFontTx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GRAY, Ronald. But Kafka </a:t>
            </a:r>
            <a:r>
              <a:rPr lang="cs-CZ" altLang="cs-CZ" sz="1600" dirty="0" err="1"/>
              <a:t>Wrote</a:t>
            </a:r>
            <a:r>
              <a:rPr lang="cs-CZ" altLang="cs-CZ" sz="1600" dirty="0"/>
              <a:t> in German…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Cambridge </a:t>
            </a:r>
            <a:r>
              <a:rPr lang="cs-CZ" altLang="cs-CZ" sz="1600" i="1" dirty="0" err="1"/>
              <a:t>Quarterly</a:t>
            </a:r>
            <a:r>
              <a:rPr lang="cs-CZ" altLang="cs-CZ" sz="1600" i="1" dirty="0"/>
              <a:t> </a:t>
            </a:r>
            <a:r>
              <a:rPr lang="en-US" altLang="cs-CZ" sz="1600" dirty="0">
                <a:solidFill>
                  <a:srgbClr val="0000DC"/>
                </a:solidFill>
              </a:rPr>
              <a:t>[online]</a:t>
            </a:r>
            <a:r>
              <a:rPr lang="en-US" altLang="cs-CZ" sz="1600" dirty="0"/>
              <a:t>. Oxford </a:t>
            </a:r>
            <a:r>
              <a:rPr lang="en-US" altLang="cs-CZ" sz="1600" dirty="0" err="1"/>
              <a:t>Unversity</a:t>
            </a:r>
            <a:r>
              <a:rPr lang="en-US" altLang="cs-CZ" sz="1600" dirty="0"/>
              <a:t> Press. 1/1/1977, </a:t>
            </a:r>
            <a:r>
              <a:rPr lang="cs-CZ" altLang="cs-CZ" sz="1600" dirty="0"/>
              <a:t>v</a:t>
            </a:r>
            <a:r>
              <a:rPr lang="en-US" altLang="cs-CZ" sz="1600" dirty="0" err="1"/>
              <a:t>ol</a:t>
            </a:r>
            <a:r>
              <a:rPr lang="en-US" altLang="cs-CZ" sz="1600" dirty="0"/>
              <a:t>. 7, </a:t>
            </a:r>
            <a:r>
              <a:rPr lang="cs-CZ" altLang="cs-CZ" sz="1600" dirty="0"/>
              <a:t>i</a:t>
            </a:r>
            <a:r>
              <a:rPr lang="en-US" altLang="cs-CZ" sz="1600" dirty="0"/>
              <a:t>ss</a:t>
            </a:r>
            <a:r>
              <a:rPr lang="cs-CZ" altLang="cs-CZ" sz="1600" dirty="0"/>
              <a:t>.</a:t>
            </a:r>
            <a:r>
              <a:rPr lang="en-US" altLang="cs-CZ" sz="1600" dirty="0"/>
              <a:t> 3, </a:t>
            </a:r>
            <a:r>
              <a:rPr lang="cs-CZ" altLang="cs-CZ" sz="1600" dirty="0"/>
              <a:t>s</a:t>
            </a:r>
            <a:r>
              <a:rPr lang="en-US" altLang="cs-CZ" sz="1600" dirty="0"/>
              <a:t>. 205</a:t>
            </a:r>
            <a:r>
              <a:rPr lang="cs-CZ" altLang="cs-CZ" sz="1600" dirty="0"/>
              <a:t>–</a:t>
            </a:r>
            <a:r>
              <a:rPr lang="en-US" altLang="cs-CZ" sz="1600" dirty="0"/>
              <a:t>216</a:t>
            </a:r>
            <a:r>
              <a:rPr lang="cs-CZ" altLang="cs-CZ" sz="1600" dirty="0"/>
              <a:t> </a:t>
            </a:r>
            <a:r>
              <a:rPr lang="en-US" altLang="cs-CZ" sz="1600" dirty="0">
                <a:solidFill>
                  <a:srgbClr val="0000DC"/>
                </a:solidFill>
              </a:rPr>
              <a:t>[</a:t>
            </a:r>
            <a:r>
              <a:rPr lang="cs-CZ" altLang="cs-CZ" sz="1600" dirty="0">
                <a:solidFill>
                  <a:srgbClr val="0000DC"/>
                </a:solidFill>
              </a:rPr>
              <a:t>cit</a:t>
            </a:r>
            <a:r>
              <a:rPr lang="en-US" altLang="cs-CZ" sz="1600" dirty="0">
                <a:solidFill>
                  <a:srgbClr val="0000DC"/>
                </a:solidFill>
              </a:rPr>
              <a:t>. 201</a:t>
            </a:r>
            <a:r>
              <a:rPr lang="cs-CZ" altLang="cs-CZ" sz="1600" dirty="0">
                <a:solidFill>
                  <a:srgbClr val="0000DC"/>
                </a:solidFill>
              </a:rPr>
              <a:t>6</a:t>
            </a:r>
            <a:r>
              <a:rPr lang="en-US" altLang="cs-CZ" sz="1600" dirty="0">
                <a:solidFill>
                  <a:srgbClr val="0000DC"/>
                </a:solidFill>
              </a:rPr>
              <a:t>-</a:t>
            </a:r>
            <a:r>
              <a:rPr lang="cs-CZ" altLang="cs-CZ" sz="1600" dirty="0">
                <a:solidFill>
                  <a:srgbClr val="0000DC"/>
                </a:solidFill>
              </a:rPr>
              <a:t>10</a:t>
            </a:r>
            <a:r>
              <a:rPr lang="en-US" altLang="cs-CZ" sz="1600" dirty="0">
                <a:solidFill>
                  <a:srgbClr val="0000DC"/>
                </a:solidFill>
              </a:rPr>
              <a:t>-</a:t>
            </a:r>
            <a:r>
              <a:rPr lang="cs-CZ" altLang="cs-CZ" sz="1600" dirty="0">
                <a:solidFill>
                  <a:srgbClr val="0000DC"/>
                </a:solidFill>
              </a:rPr>
              <a:t>19</a:t>
            </a:r>
            <a:r>
              <a:rPr lang="en-US" altLang="cs-CZ" sz="1600" dirty="0">
                <a:solidFill>
                  <a:srgbClr val="0000DC"/>
                </a:solidFill>
              </a:rPr>
              <a:t>]</a:t>
            </a:r>
            <a:r>
              <a:rPr lang="en-US" altLang="cs-CZ" sz="1600" dirty="0"/>
              <a:t>. </a:t>
            </a:r>
            <a:r>
              <a:rPr lang="cs-CZ" altLang="cs-CZ" sz="1600" dirty="0"/>
              <a:t>ISSN 1471-6836. </a:t>
            </a:r>
            <a:r>
              <a:rPr lang="cs-CZ" altLang="cs-CZ" sz="1600" dirty="0">
                <a:solidFill>
                  <a:srgbClr val="0000DC"/>
                </a:solidFill>
              </a:rPr>
              <a:t>Dostupné z:</a:t>
            </a:r>
            <a:r>
              <a:rPr lang="cs-CZ" altLang="cs-CZ" sz="1600" dirty="0">
                <a:solidFill>
                  <a:srgbClr val="CC0000"/>
                </a:solidFill>
              </a:rPr>
              <a:t> </a:t>
            </a:r>
            <a:r>
              <a:rPr lang="cs-CZ" altLang="cs-CZ" sz="1600" dirty="0">
                <a:solidFill>
                  <a:srgbClr val="CC3300"/>
                </a:solidFill>
                <a:hlinkClick r:id="rId2"/>
              </a:rPr>
              <a:t>http://www.jstor.org/stable/42965253</a:t>
            </a:r>
            <a:endParaRPr lang="cs-CZ" altLang="cs-CZ" sz="16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spcBef>
                <a:spcPts val="576"/>
              </a:spcBef>
            </a:pPr>
            <a:endParaRPr lang="cs-CZ" altLang="cs-CZ" sz="16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STRINGER, John A. et al. </a:t>
            </a:r>
            <a:r>
              <a:rPr lang="cs-CZ" altLang="cs-CZ" sz="1600" dirty="0" err="1"/>
              <a:t>Reduction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RF-</a:t>
            </a:r>
            <a:r>
              <a:rPr lang="cs-CZ" altLang="cs-CZ" sz="1600" dirty="0" err="1"/>
              <a:t>induced</a:t>
            </a:r>
            <a:r>
              <a:rPr lang="cs-CZ" altLang="cs-CZ" sz="1600" dirty="0"/>
              <a:t> sample </a:t>
            </a:r>
            <a:r>
              <a:rPr lang="cs-CZ" altLang="cs-CZ" sz="1600" dirty="0" err="1"/>
              <a:t>heating</a:t>
            </a:r>
            <a:r>
              <a:rPr lang="cs-CZ" altLang="cs-CZ" sz="1600" dirty="0"/>
              <a:t> </a:t>
            </a:r>
            <a:r>
              <a:rPr lang="cs-CZ" altLang="cs-CZ" sz="1600" dirty="0" err="1"/>
              <a:t>with</a:t>
            </a:r>
            <a:r>
              <a:rPr lang="cs-CZ" altLang="cs-CZ" sz="1600" dirty="0"/>
              <a:t> a </a:t>
            </a:r>
            <a:r>
              <a:rPr lang="cs-CZ" altLang="cs-CZ" sz="1600" dirty="0" err="1"/>
              <a:t>scroll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coil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resonator</a:t>
            </a:r>
            <a:r>
              <a:rPr lang="cs-CZ" altLang="cs-CZ" sz="1600" dirty="0"/>
              <a:t> </a:t>
            </a:r>
            <a:r>
              <a:rPr lang="cs-CZ" altLang="cs-CZ" sz="1600" dirty="0" err="1"/>
              <a:t>structure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</a:t>
            </a:r>
            <a:r>
              <a:rPr lang="cs-CZ" altLang="cs-CZ" sz="1600" dirty="0"/>
              <a:t> solid-</a:t>
            </a:r>
            <a:r>
              <a:rPr lang="cs-CZ" altLang="cs-CZ" sz="1600" dirty="0" err="1"/>
              <a:t>state</a:t>
            </a:r>
            <a:r>
              <a:rPr lang="cs-CZ" altLang="cs-CZ" sz="1600" dirty="0"/>
              <a:t> NMR </a:t>
            </a:r>
            <a:r>
              <a:rPr lang="cs-CZ" altLang="cs-CZ" sz="1600" dirty="0" err="1"/>
              <a:t>probes</a:t>
            </a:r>
            <a:r>
              <a:rPr lang="cs-CZ" altLang="cs-CZ" sz="1600" dirty="0"/>
              <a:t>. </a:t>
            </a:r>
            <a:r>
              <a:rPr lang="cs-CZ" altLang="cs-CZ" sz="1600" i="1" dirty="0" err="1"/>
              <a:t>Journal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Magnetic</a:t>
            </a:r>
            <a:r>
              <a:rPr lang="cs-CZ" altLang="cs-CZ" sz="1600" i="1" dirty="0"/>
              <a:t> Resonance </a:t>
            </a:r>
            <a:r>
              <a:rPr lang="en-US" altLang="cs-CZ" sz="1600" dirty="0">
                <a:solidFill>
                  <a:srgbClr val="0000DC"/>
                </a:solidFill>
              </a:rPr>
              <a:t>[online]</a:t>
            </a:r>
            <a:r>
              <a:rPr lang="en-US" altLang="cs-CZ" sz="1600" dirty="0"/>
              <a:t>.</a:t>
            </a:r>
            <a:r>
              <a:rPr lang="en-US" altLang="cs-CZ" sz="1600" dirty="0">
                <a:solidFill>
                  <a:srgbClr val="CC3300"/>
                </a:solidFill>
              </a:rPr>
              <a:t> </a:t>
            </a:r>
            <a:r>
              <a:rPr lang="en-US" altLang="cs-CZ" sz="1600" dirty="0"/>
              <a:t>Elsevier. March 2005, vol. 173</a:t>
            </a:r>
            <a:r>
              <a:rPr lang="cs-CZ" altLang="cs-CZ" sz="1600" dirty="0"/>
              <a:t>(1), s. 40–48</a:t>
            </a:r>
          </a:p>
          <a:p>
            <a:pPr indent="0">
              <a:lnSpc>
                <a:spcPct val="100000"/>
              </a:lnSpc>
              <a:buNone/>
            </a:pPr>
            <a:r>
              <a:rPr lang="en-US" altLang="cs-CZ" sz="1600" dirty="0">
                <a:solidFill>
                  <a:srgbClr val="0000DC"/>
                </a:solidFill>
              </a:rPr>
              <a:t>[</a:t>
            </a:r>
            <a:r>
              <a:rPr lang="cs-CZ" altLang="cs-CZ" sz="1600" dirty="0">
                <a:solidFill>
                  <a:srgbClr val="0000DC"/>
                </a:solidFill>
              </a:rPr>
              <a:t>cit</a:t>
            </a:r>
            <a:r>
              <a:rPr lang="en-US" altLang="cs-CZ" sz="1600" dirty="0">
                <a:solidFill>
                  <a:srgbClr val="0000DC"/>
                </a:solidFill>
              </a:rPr>
              <a:t>. 2011-04-26]</a:t>
            </a:r>
            <a:r>
              <a:rPr lang="en-US" altLang="cs-CZ" sz="1600" dirty="0"/>
              <a:t>. </a:t>
            </a:r>
            <a:r>
              <a:rPr lang="cs-CZ" altLang="cs-CZ" sz="1600" dirty="0"/>
              <a:t>ISSN 2578-2369. </a:t>
            </a:r>
            <a:r>
              <a:rPr lang="cs-CZ" altLang="cs-CZ" sz="1600" dirty="0">
                <a:solidFill>
                  <a:srgbClr val="0000DC"/>
                </a:solidFill>
              </a:rPr>
              <a:t>Dostupné z: </a:t>
            </a:r>
            <a:r>
              <a:rPr lang="cs-CZ" altLang="cs-CZ" sz="1600" dirty="0">
                <a:hlinkClick r:id="rId3"/>
              </a:rPr>
              <a:t>http://ukpmc.ac.uk/abstract/MED/15705511/reload=0;jsessionid=iItc8JILJsQigCYbe11k.136</a:t>
            </a:r>
            <a:endParaRPr lang="cs-CZ" altLang="cs-CZ" sz="1600" dirty="0"/>
          </a:p>
        </p:txBody>
      </p:sp>
      <p:sp>
        <p:nvSpPr>
          <p:cNvPr id="100356" name="Text Box 5">
            <a:extLst>
              <a:ext uri="{FF2B5EF4-FFF2-40B4-BE49-F238E27FC236}">
                <a16:creationId xmlns:a16="http://schemas.microsoft.com/office/drawing/2014/main" id="{22A76828-2279-4561-8F02-FF85582BF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800" y="1592062"/>
            <a:ext cx="10753199" cy="120032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2000">
              <a:spcBef>
                <a:spcPts val="0"/>
              </a:spcBef>
              <a:buFontTx/>
              <a:buNone/>
            </a:pPr>
            <a:endParaRPr lang="cs-CZ" altLang="cs-CZ" sz="900" dirty="0">
              <a:latin typeface="+mn-lt"/>
            </a:endParaRPr>
          </a:p>
          <a:p>
            <a:pPr marL="252000">
              <a:spcBef>
                <a:spcPts val="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Tvůrce článku. Název: podnázev článku.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Vedlejší tvůrce</a:t>
            </a:r>
            <a:r>
              <a:rPr lang="cs-CZ" altLang="cs-CZ" sz="1800" dirty="0">
                <a:latin typeface="+mn-lt"/>
              </a:rPr>
              <a:t>. </a:t>
            </a:r>
            <a:r>
              <a:rPr lang="cs-CZ" altLang="cs-CZ" sz="1800" i="1" dirty="0">
                <a:latin typeface="+mn-lt"/>
              </a:rPr>
              <a:t>Název: podnázev zdrojového dokumentu (seriálu) </a:t>
            </a:r>
            <a:r>
              <a:rPr lang="en-US" altLang="cs-CZ" sz="1800" dirty="0">
                <a:latin typeface="+mn-lt"/>
              </a:rPr>
              <a:t>[online]</a:t>
            </a:r>
            <a:r>
              <a:rPr lang="cs-CZ" altLang="cs-CZ" sz="1800" dirty="0">
                <a:latin typeface="+mn-lt"/>
              </a:rPr>
              <a:t>. Místo vydání: Nakladatel, lokace ve zdrojovém dokumentu (rok, ročník, číslo, rozsah stran)</a:t>
            </a:r>
            <a:r>
              <a:rPr lang="cs-CZ" altLang="cs-CZ" sz="1800" b="1" dirty="0">
                <a:solidFill>
                  <a:srgbClr val="0000DC"/>
                </a:solidFill>
                <a:latin typeface="+mn-lt"/>
              </a:rPr>
              <a:t>/</a:t>
            </a:r>
            <a:r>
              <a:rPr lang="cs-CZ" altLang="cs-CZ" sz="1800" dirty="0">
                <a:latin typeface="+mn-lt"/>
              </a:rPr>
              <a:t>(rok, </a:t>
            </a:r>
            <a:r>
              <a:rPr lang="cs-CZ" altLang="cs-CZ" sz="1800" b="1" dirty="0">
                <a:latin typeface="+mn-lt"/>
              </a:rPr>
              <a:t>ročník</a:t>
            </a:r>
            <a:r>
              <a:rPr lang="cs-CZ" altLang="cs-CZ" sz="1800" dirty="0">
                <a:latin typeface="+mn-lt"/>
              </a:rPr>
              <a:t>(číslo), rozsah stran bez „s.“)</a:t>
            </a:r>
            <a:r>
              <a:rPr lang="en-US" altLang="cs-CZ" sz="1800" dirty="0">
                <a:latin typeface="+mn-lt"/>
              </a:rPr>
              <a:t> [</a:t>
            </a:r>
            <a:r>
              <a:rPr lang="cs-CZ" altLang="cs-CZ" sz="1800" dirty="0">
                <a:latin typeface="+mn-lt"/>
              </a:rPr>
              <a:t>cit</a:t>
            </a:r>
            <a:r>
              <a:rPr lang="en-US" altLang="cs-CZ" sz="1800" dirty="0">
                <a:latin typeface="+mn-lt"/>
              </a:rPr>
              <a:t>. RRRR-MM-DD]</a:t>
            </a:r>
            <a:r>
              <a:rPr lang="cs-CZ" altLang="cs-CZ" sz="1800" dirty="0">
                <a:latin typeface="+mn-lt"/>
              </a:rPr>
              <a:t>. ISSN.</a:t>
            </a:r>
            <a:r>
              <a:rPr lang="en-US" altLang="cs-CZ" sz="1800" dirty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Dostupné z: URL</a:t>
            </a:r>
          </a:p>
          <a:p>
            <a:pPr marL="252000">
              <a:spcBef>
                <a:spcPts val="0"/>
              </a:spcBef>
              <a:buFontTx/>
              <a:buNone/>
            </a:pPr>
            <a:endParaRPr lang="cs-CZ" altLang="cs-CZ" sz="9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ovéPole 2">
            <a:extLst>
              <a:ext uri="{FF2B5EF4-FFF2-40B4-BE49-F238E27FC236}">
                <a16:creationId xmlns:a16="http://schemas.microsoft.com/office/drawing/2014/main" id="{FF994FB6-C1A7-446D-8761-AC00E1EE3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2928938"/>
            <a:ext cx="59293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000" b="1" dirty="0">
                <a:solidFill>
                  <a:srgbClr val="0000DC"/>
                </a:solidFill>
                <a:latin typeface="+mn-lt"/>
              </a:rPr>
              <a:t>Vyzkoušejte si…</a:t>
            </a:r>
          </a:p>
        </p:txBody>
      </p:sp>
    </p:spTree>
    <p:extLst>
      <p:ext uri="{BB962C8B-B14F-4D97-AF65-F5344CB8AC3E}">
        <p14:creationId xmlns:p14="http://schemas.microsoft.com/office/powerpoint/2010/main" val="2076255958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Obrázek 1">
            <a:extLst>
              <a:ext uri="{FF2B5EF4-FFF2-40B4-BE49-F238E27FC236}">
                <a16:creationId xmlns:a16="http://schemas.microsoft.com/office/drawing/2014/main" id="{3F16D16A-C9FD-4043-8CAD-EDE241061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62076"/>
            <a:ext cx="8428038" cy="54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9" name="Text Box 19">
            <a:extLst>
              <a:ext uri="{FF2B5EF4-FFF2-40B4-BE49-F238E27FC236}">
                <a16:creationId xmlns:a16="http://schemas.microsoft.com/office/drawing/2014/main" id="{47168592-A5E0-4405-8904-5E615D0D0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5565775"/>
            <a:ext cx="51133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dirty="0">
                <a:latin typeface="+mn-lt"/>
              </a:rPr>
              <a:t>KLATIL, Milada. </a:t>
            </a:r>
            <a:r>
              <a:rPr lang="cs-CZ" altLang="cs-CZ" sz="1400" dirty="0" err="1">
                <a:latin typeface="+mn-lt"/>
              </a:rPr>
              <a:t>Six</a:t>
            </a:r>
            <a:r>
              <a:rPr lang="cs-CZ" altLang="cs-CZ" sz="1400" dirty="0">
                <a:latin typeface="+mn-lt"/>
              </a:rPr>
              <a:t> </a:t>
            </a:r>
            <a:r>
              <a:rPr lang="cs-CZ" altLang="cs-CZ" sz="1400" dirty="0" err="1">
                <a:latin typeface="+mn-lt"/>
              </a:rPr>
              <a:t>Hundred</a:t>
            </a:r>
            <a:r>
              <a:rPr lang="cs-CZ" altLang="cs-CZ" sz="1400" dirty="0">
                <a:latin typeface="+mn-lt"/>
              </a:rPr>
              <a:t> </a:t>
            </a:r>
            <a:r>
              <a:rPr lang="cs-CZ" altLang="cs-CZ" sz="1400" dirty="0" err="1">
                <a:latin typeface="+mn-lt"/>
              </a:rPr>
              <a:t>Years</a:t>
            </a:r>
            <a:r>
              <a:rPr lang="cs-CZ" altLang="cs-CZ" sz="1400" dirty="0">
                <a:latin typeface="+mn-lt"/>
              </a:rPr>
              <a:t> </a:t>
            </a:r>
            <a:r>
              <a:rPr lang="cs-CZ" altLang="cs-CZ" sz="1400" dirty="0" err="1">
                <a:latin typeface="+mn-lt"/>
              </a:rPr>
              <a:t>of</a:t>
            </a:r>
            <a:r>
              <a:rPr lang="cs-CZ" altLang="cs-CZ" sz="1400" dirty="0">
                <a:latin typeface="+mn-lt"/>
              </a:rPr>
              <a:t> Czech </a:t>
            </a:r>
            <a:r>
              <a:rPr lang="cs-CZ" altLang="cs-CZ" sz="1400" dirty="0" err="1">
                <a:latin typeface="+mn-lt"/>
              </a:rPr>
              <a:t>Literature</a:t>
            </a:r>
            <a:r>
              <a:rPr lang="cs-CZ" altLang="cs-CZ" sz="1400" dirty="0">
                <a:latin typeface="+mn-lt"/>
              </a:rPr>
              <a:t> in </a:t>
            </a:r>
            <a:r>
              <a:rPr lang="cs-CZ" altLang="cs-CZ" sz="1400" dirty="0" err="1">
                <a:latin typeface="+mn-lt"/>
              </a:rPr>
              <a:t>The</a:t>
            </a:r>
            <a:r>
              <a:rPr lang="cs-CZ" altLang="cs-CZ" sz="1400" dirty="0">
                <a:latin typeface="+mn-lt"/>
              </a:rPr>
              <a:t> New York Public </a:t>
            </a:r>
            <a:r>
              <a:rPr lang="cs-CZ" altLang="cs-CZ" sz="1400" dirty="0" err="1">
                <a:latin typeface="+mn-lt"/>
              </a:rPr>
              <a:t>Library</a:t>
            </a:r>
            <a:r>
              <a:rPr lang="cs-CZ" altLang="cs-CZ" sz="1400" dirty="0">
                <a:latin typeface="+mn-lt"/>
              </a:rPr>
              <a:t>: </a:t>
            </a:r>
            <a:r>
              <a:rPr lang="cs-CZ" altLang="cs-CZ" sz="1400" dirty="0" err="1">
                <a:latin typeface="+mn-lt"/>
              </a:rPr>
              <a:t>From</a:t>
            </a:r>
            <a:r>
              <a:rPr lang="cs-CZ" altLang="cs-CZ" sz="1400" dirty="0">
                <a:latin typeface="+mn-lt"/>
              </a:rPr>
              <a:t> Hus to Havel. </a:t>
            </a:r>
            <a:r>
              <a:rPr lang="cs-CZ" altLang="cs-CZ" sz="1400" i="1" dirty="0">
                <a:latin typeface="+mn-lt"/>
              </a:rPr>
              <a:t>Slavic &amp; East </a:t>
            </a:r>
            <a:r>
              <a:rPr lang="cs-CZ" altLang="cs-CZ" sz="1400" i="1" dirty="0" err="1">
                <a:latin typeface="+mn-lt"/>
              </a:rPr>
              <a:t>European</a:t>
            </a:r>
            <a:r>
              <a:rPr lang="cs-CZ" altLang="cs-CZ" sz="1400" i="1" dirty="0">
                <a:latin typeface="+mn-lt"/>
              </a:rPr>
              <a:t> </a:t>
            </a:r>
            <a:r>
              <a:rPr lang="cs-CZ" altLang="cs-CZ" sz="1400" i="1" dirty="0" err="1">
                <a:latin typeface="+mn-lt"/>
              </a:rPr>
              <a:t>Information</a:t>
            </a:r>
            <a:r>
              <a:rPr lang="cs-CZ" altLang="cs-CZ" sz="1400" i="1" dirty="0">
                <a:latin typeface="+mn-lt"/>
              </a:rPr>
              <a:t> </a:t>
            </a:r>
            <a:r>
              <a:rPr lang="cs-CZ" altLang="cs-CZ" sz="1400" i="1" dirty="0" err="1">
                <a:latin typeface="+mn-lt"/>
              </a:rPr>
              <a:t>Resources</a:t>
            </a:r>
            <a:r>
              <a:rPr lang="cs-CZ" altLang="cs-CZ" sz="1400" dirty="0">
                <a:latin typeface="+mn-lt"/>
              </a:rPr>
              <a:t> </a:t>
            </a:r>
            <a:r>
              <a:rPr lang="en-US" altLang="cs-CZ" sz="1400" dirty="0">
                <a:latin typeface="+mn-lt"/>
              </a:rPr>
              <a:t>[</a:t>
            </a:r>
            <a:r>
              <a:rPr lang="cs-CZ" altLang="cs-CZ" sz="1400" dirty="0">
                <a:latin typeface="+mn-lt"/>
              </a:rPr>
              <a:t>online</a:t>
            </a:r>
            <a:r>
              <a:rPr lang="en-US" altLang="cs-CZ" sz="1400" dirty="0">
                <a:latin typeface="+mn-lt"/>
              </a:rPr>
              <a:t>]</a:t>
            </a:r>
            <a:r>
              <a:rPr lang="cs-CZ" altLang="cs-CZ" sz="1400" dirty="0">
                <a:latin typeface="+mn-lt"/>
              </a:rPr>
              <a:t>. 2008, vol. 9, </a:t>
            </a:r>
            <a:r>
              <a:rPr lang="cs-CZ" altLang="cs-CZ" sz="1400" dirty="0" err="1">
                <a:latin typeface="+mn-lt"/>
              </a:rPr>
              <a:t>iss</a:t>
            </a:r>
            <a:r>
              <a:rPr lang="cs-CZ" altLang="cs-CZ" sz="1400" dirty="0">
                <a:latin typeface="+mn-lt"/>
              </a:rPr>
              <a:t>. 4, s. 381</a:t>
            </a:r>
            <a:r>
              <a:rPr lang="cs-CZ" altLang="cs-CZ" sz="1400" dirty="0"/>
              <a:t>–</a:t>
            </a:r>
            <a:r>
              <a:rPr lang="cs-CZ" altLang="cs-CZ" sz="1400" dirty="0">
                <a:latin typeface="+mn-lt"/>
              </a:rPr>
              <a:t>390 </a:t>
            </a:r>
            <a:r>
              <a:rPr lang="en-US" altLang="cs-CZ" sz="1400" dirty="0">
                <a:latin typeface="+mn-lt"/>
              </a:rPr>
              <a:t>[</a:t>
            </a:r>
            <a:r>
              <a:rPr lang="cs-CZ" altLang="cs-CZ" sz="1400" dirty="0">
                <a:latin typeface="+mn-lt"/>
              </a:rPr>
              <a:t>cit. 2016-10-19</a:t>
            </a:r>
            <a:r>
              <a:rPr lang="en-US" altLang="cs-CZ" sz="1400" dirty="0">
                <a:latin typeface="+mn-lt"/>
              </a:rPr>
              <a:t>]</a:t>
            </a:r>
            <a:r>
              <a:rPr lang="cs-CZ" altLang="cs-CZ" sz="1400" dirty="0">
                <a:latin typeface="+mn-lt"/>
              </a:rPr>
              <a:t>. ISSN 1522-8886. Dostupný z: </a:t>
            </a:r>
            <a:r>
              <a:rPr lang="cs-CZ" altLang="cs-CZ" sz="1400" dirty="0" err="1">
                <a:latin typeface="+mn-lt"/>
              </a:rPr>
              <a:t>Library</a:t>
            </a:r>
            <a:r>
              <a:rPr lang="cs-CZ" altLang="cs-CZ" sz="1400" dirty="0">
                <a:latin typeface="+mn-lt"/>
              </a:rPr>
              <a:t> &amp; </a:t>
            </a:r>
            <a:r>
              <a:rPr lang="cs-CZ" altLang="cs-CZ" sz="1400" dirty="0" err="1">
                <a:latin typeface="+mn-lt"/>
              </a:rPr>
              <a:t>Information</a:t>
            </a:r>
            <a:r>
              <a:rPr lang="cs-CZ" altLang="cs-CZ" sz="1400" dirty="0">
                <a:latin typeface="+mn-lt"/>
              </a:rPr>
              <a:t> Science Source</a:t>
            </a:r>
          </a:p>
        </p:txBody>
      </p:sp>
      <p:sp>
        <p:nvSpPr>
          <p:cNvPr id="40980" name="Rectangle 20">
            <a:extLst>
              <a:ext uri="{FF2B5EF4-FFF2-40B4-BE49-F238E27FC236}">
                <a16:creationId xmlns:a16="http://schemas.microsoft.com/office/drawing/2014/main" id="{E68EDFC2-AB48-4427-B8AC-238A31B1A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2027238"/>
            <a:ext cx="863600" cy="1698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Franklin Gothic Book" panose="020B0503020102020204" pitchFamily="34" charset="0"/>
            </a:endParaRPr>
          </a:p>
        </p:txBody>
      </p:sp>
      <p:sp>
        <p:nvSpPr>
          <p:cNvPr id="40981" name="Rectangle 21">
            <a:extLst>
              <a:ext uri="{FF2B5EF4-FFF2-40B4-BE49-F238E27FC236}">
                <a16:creationId xmlns:a16="http://schemas.microsoft.com/office/drawing/2014/main" id="{4C50C2CC-D309-4227-901D-5111188B4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2332039"/>
            <a:ext cx="2489200" cy="16033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Franklin Gothic Book" panose="020B0503020102020204" pitchFamily="34" charset="0"/>
            </a:endParaRPr>
          </a:p>
        </p:txBody>
      </p:sp>
      <p:sp>
        <p:nvSpPr>
          <p:cNvPr id="40982" name="Rectangle 22">
            <a:extLst>
              <a:ext uri="{FF2B5EF4-FFF2-40B4-BE49-F238E27FC236}">
                <a16:creationId xmlns:a16="http://schemas.microsoft.com/office/drawing/2014/main" id="{2D3350B6-3354-4B88-9ACD-72FECA80B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4" y="1484314"/>
            <a:ext cx="8447087" cy="3143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Franklin Gothic Book" panose="020B0503020102020204" pitchFamily="34" charset="0"/>
            </a:endParaRPr>
          </a:p>
        </p:txBody>
      </p:sp>
      <p:sp>
        <p:nvSpPr>
          <p:cNvPr id="40983" name="Rectangle 23">
            <a:extLst>
              <a:ext uri="{FF2B5EF4-FFF2-40B4-BE49-F238E27FC236}">
                <a16:creationId xmlns:a16="http://schemas.microsoft.com/office/drawing/2014/main" id="{E013B6E8-EF1F-4470-930B-DA323E211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2332039"/>
            <a:ext cx="1944688" cy="16033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Franklin Gothic Book" panose="020B0503020102020204" pitchFamily="34" charset="0"/>
            </a:endParaRPr>
          </a:p>
        </p:txBody>
      </p:sp>
      <p:sp>
        <p:nvSpPr>
          <p:cNvPr id="40984" name="Rectangle 24">
            <a:extLst>
              <a:ext uri="{FF2B5EF4-FFF2-40B4-BE49-F238E27FC236}">
                <a16:creationId xmlns:a16="http://schemas.microsoft.com/office/drawing/2014/main" id="{A0FB8114-7EB4-40B6-A55D-01BE2AAD4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5565776"/>
            <a:ext cx="649287" cy="1936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Franklin Gothic Book" panose="020B0503020102020204" pitchFamily="34" charset="0"/>
            </a:endParaRPr>
          </a:p>
        </p:txBody>
      </p:sp>
      <p:sp>
        <p:nvSpPr>
          <p:cNvPr id="40985" name="Rectangle 25">
            <a:extLst>
              <a:ext uri="{FF2B5EF4-FFF2-40B4-BE49-F238E27FC236}">
                <a16:creationId xmlns:a16="http://schemas.microsoft.com/office/drawing/2014/main" id="{EBE7D6DF-8F89-43F1-99B6-81F8BE181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6453188"/>
            <a:ext cx="2016125" cy="1444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Franklin Gothic Book" panose="020B05030201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59D465E-35A1-4F61-87C6-7F842B56A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5557839"/>
            <a:ext cx="489426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+mn-lt"/>
              </a:rPr>
              <a:t>Tvůrce článku. Název: podnázev článku. 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Vedlejší tvůrce</a:t>
            </a:r>
            <a:r>
              <a:rPr lang="cs-CZ" altLang="cs-CZ" sz="1400" dirty="0">
                <a:latin typeface="+mn-lt"/>
              </a:rPr>
              <a:t>. </a:t>
            </a:r>
            <a:r>
              <a:rPr lang="cs-CZ" altLang="cs-CZ" sz="1400" i="1" dirty="0">
                <a:latin typeface="+mn-lt"/>
              </a:rPr>
              <a:t>Název: podnázev zdrojového dokumentu (seriálu) </a:t>
            </a:r>
            <a:r>
              <a:rPr lang="en-US" altLang="cs-CZ" sz="1400" dirty="0">
                <a:latin typeface="+mn-lt"/>
              </a:rPr>
              <a:t>[online]</a:t>
            </a:r>
            <a:r>
              <a:rPr lang="cs-CZ" altLang="cs-CZ" sz="1400" dirty="0">
                <a:latin typeface="+mn-lt"/>
              </a:rPr>
              <a:t>. Místo vydání: Nakladatel, lokace ve zdrojovém dokumentu (rok, ročník, číslo, rozsah stran)</a:t>
            </a:r>
            <a:r>
              <a:rPr lang="cs-CZ" altLang="cs-CZ" sz="1400" b="1" dirty="0">
                <a:solidFill>
                  <a:srgbClr val="0000DC"/>
                </a:solidFill>
                <a:latin typeface="+mn-lt"/>
              </a:rPr>
              <a:t>/</a:t>
            </a:r>
            <a:r>
              <a:rPr lang="cs-CZ" altLang="cs-CZ" sz="1400" dirty="0">
                <a:latin typeface="+mn-lt"/>
              </a:rPr>
              <a:t>(rok, </a:t>
            </a:r>
            <a:r>
              <a:rPr lang="cs-CZ" altLang="cs-CZ" sz="1400" b="1" dirty="0">
                <a:latin typeface="+mn-lt"/>
              </a:rPr>
              <a:t>ročník</a:t>
            </a:r>
            <a:r>
              <a:rPr lang="cs-CZ" altLang="cs-CZ" sz="1400" dirty="0">
                <a:latin typeface="+mn-lt"/>
              </a:rPr>
              <a:t>(číslo), rozsah stran bez „s.“)</a:t>
            </a:r>
            <a:r>
              <a:rPr lang="en-US" altLang="cs-CZ" sz="1400" dirty="0">
                <a:latin typeface="+mn-lt"/>
              </a:rPr>
              <a:t> [</a:t>
            </a:r>
            <a:r>
              <a:rPr lang="cs-CZ" altLang="cs-CZ" sz="1400" dirty="0">
                <a:latin typeface="+mn-lt"/>
              </a:rPr>
              <a:t>cit</a:t>
            </a:r>
            <a:r>
              <a:rPr lang="en-US" altLang="cs-CZ" sz="1400" dirty="0">
                <a:latin typeface="+mn-lt"/>
              </a:rPr>
              <a:t>. RRRR-MM-DD]</a:t>
            </a:r>
            <a:r>
              <a:rPr lang="cs-CZ" altLang="cs-CZ" sz="1400" dirty="0">
                <a:latin typeface="+mn-lt"/>
              </a:rPr>
              <a:t>. ISSN.</a:t>
            </a:r>
            <a:r>
              <a:rPr lang="en-US" altLang="cs-CZ" sz="1400" dirty="0">
                <a:latin typeface="+mn-lt"/>
              </a:rPr>
              <a:t> </a:t>
            </a:r>
            <a:r>
              <a:rPr lang="cs-CZ" altLang="cs-CZ" sz="1400" dirty="0">
                <a:latin typeface="+mn-lt"/>
              </a:rPr>
              <a:t>Dostupné z: URL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7B6726-15C1-4280-9A76-DF68908AD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Citace článku v elektronickém časopise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9" grpId="0"/>
      <p:bldP spid="40980" grpId="0" animBg="1"/>
      <p:bldP spid="40981" grpId="0" animBg="1"/>
      <p:bldP spid="40982" grpId="0" animBg="1"/>
      <p:bldP spid="40983" grpId="0" animBg="1"/>
      <p:bldP spid="40984" grpId="0" animBg="1"/>
      <p:bldP spid="40985" grpId="0" animBg="1"/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>
            <a:extLst>
              <a:ext uri="{FF2B5EF4-FFF2-40B4-BE49-F238E27FC236}">
                <a16:creationId xmlns:a16="http://schemas.microsoft.com/office/drawing/2014/main" id="{62D8A7C4-C32D-4922-8BA1-31BE8B0C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  <a:latin typeface="+mn-lt"/>
              </a:rPr>
              <a:t>Webové stránky</a:t>
            </a:r>
          </a:p>
        </p:txBody>
      </p:sp>
      <p:sp>
        <p:nvSpPr>
          <p:cNvPr id="103427" name="Zástupný symbol pro obsah 2">
            <a:extLst>
              <a:ext uri="{FF2B5EF4-FFF2-40B4-BE49-F238E27FC236}">
                <a16:creationId xmlns:a16="http://schemas.microsoft.com/office/drawing/2014/main" id="{3380ADF6-7DF8-4757-B625-E8576CB9E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3648722"/>
            <a:ext cx="10753200" cy="21832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/>
              <a:t>Příklad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Absolventi. </a:t>
            </a:r>
            <a:r>
              <a:rPr lang="cs-CZ" altLang="cs-CZ" sz="1600" i="1" dirty="0">
                <a:solidFill>
                  <a:srgbClr val="0000DC"/>
                </a:solidFill>
              </a:rPr>
              <a:t>Masarykova univerzita </a:t>
            </a:r>
            <a:r>
              <a:rPr lang="en-US" altLang="cs-CZ" sz="1600" dirty="0"/>
              <a:t>[online].</a:t>
            </a:r>
            <a:r>
              <a:rPr lang="en-US" altLang="cs-CZ" sz="1600" dirty="0">
                <a:solidFill>
                  <a:srgbClr val="CC0000"/>
                </a:solidFill>
              </a:rPr>
              <a:t> </a:t>
            </a:r>
            <a:r>
              <a:rPr lang="cs-CZ" altLang="cs-CZ" sz="1600" dirty="0"/>
              <a:t>Brno: Masarykova univerzita, ©2020</a:t>
            </a:r>
            <a:r>
              <a:rPr lang="cs-CZ" altLang="cs-CZ" sz="1600" dirty="0">
                <a:solidFill>
                  <a:srgbClr val="CC0000"/>
                </a:solidFill>
              </a:rPr>
              <a:t> </a:t>
            </a:r>
            <a:r>
              <a:rPr lang="en-US" altLang="cs-CZ" sz="1600" dirty="0"/>
              <a:t>[</a:t>
            </a:r>
            <a:r>
              <a:rPr lang="cs-CZ" altLang="cs-CZ" sz="1600" dirty="0"/>
              <a:t>cit</a:t>
            </a:r>
            <a:r>
              <a:rPr lang="en-US" altLang="cs-CZ" sz="1600" dirty="0"/>
              <a:t>. 20</a:t>
            </a:r>
            <a:r>
              <a:rPr lang="cs-CZ" altLang="cs-CZ" sz="1600" dirty="0"/>
              <a:t>20</a:t>
            </a:r>
            <a:r>
              <a:rPr lang="en-US" altLang="cs-CZ" sz="1600" dirty="0"/>
              <a:t>-1</a:t>
            </a:r>
            <a:r>
              <a:rPr lang="cs-CZ" altLang="cs-CZ" sz="1600" dirty="0"/>
              <a:t>1</a:t>
            </a:r>
            <a:r>
              <a:rPr lang="en-US" altLang="cs-CZ" sz="1600" dirty="0"/>
              <a:t>-1</a:t>
            </a:r>
            <a:r>
              <a:rPr lang="cs-CZ" altLang="cs-CZ" sz="1600" dirty="0"/>
              <a:t>0</a:t>
            </a:r>
            <a:r>
              <a:rPr lang="en-US" altLang="cs-CZ" sz="1600" dirty="0"/>
              <a:t>]. </a:t>
            </a:r>
            <a:r>
              <a:rPr lang="cs-CZ" altLang="cs-CZ" sz="1600" dirty="0">
                <a:solidFill>
                  <a:srgbClr val="0000DC"/>
                </a:solidFill>
              </a:rPr>
              <a:t>Dostupné z: </a:t>
            </a:r>
            <a:r>
              <a:rPr lang="cs-CZ" altLang="cs-CZ" sz="1600" dirty="0">
                <a:solidFill>
                  <a:srgbClr val="CC3300"/>
                </a:solidFill>
                <a:hlinkClick r:id="rId2"/>
              </a:rPr>
              <a:t>http://www.muni.cz/absolventi/</a:t>
            </a:r>
            <a:endParaRPr lang="cs-CZ" altLang="cs-CZ" sz="16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spcBef>
                <a:spcPts val="576"/>
              </a:spcBef>
            </a:pPr>
            <a:endParaRPr lang="cs-CZ" altLang="cs-CZ" sz="16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  <a:spcBef>
                <a:spcPts val="576"/>
              </a:spcBef>
            </a:pPr>
            <a:r>
              <a:rPr lang="cs-CZ" altLang="cs-CZ" sz="1600" dirty="0"/>
              <a:t>WESTCOM. O nás. </a:t>
            </a:r>
            <a:r>
              <a:rPr lang="cs-CZ" altLang="cs-CZ" sz="1600" i="1" dirty="0">
                <a:solidFill>
                  <a:srgbClr val="0000DC"/>
                </a:solidFill>
              </a:rPr>
              <a:t>Webnode.cz </a:t>
            </a:r>
            <a:r>
              <a:rPr lang="en-US" altLang="cs-CZ" sz="1600" dirty="0"/>
              <a:t>[online].</a:t>
            </a:r>
            <a:r>
              <a:rPr lang="en-US" altLang="cs-CZ" sz="1600" dirty="0">
                <a:solidFill>
                  <a:srgbClr val="CC0000"/>
                </a:solidFill>
              </a:rPr>
              <a:t> </a:t>
            </a:r>
            <a:r>
              <a:rPr lang="cs-CZ" altLang="cs-CZ" sz="1600" dirty="0"/>
              <a:t>©2020</a:t>
            </a:r>
            <a:r>
              <a:rPr lang="cs-CZ" altLang="cs-CZ" sz="1600" dirty="0">
                <a:solidFill>
                  <a:srgbClr val="CC0000"/>
                </a:solidFill>
              </a:rPr>
              <a:t> </a:t>
            </a:r>
            <a:r>
              <a:rPr lang="en-US" altLang="cs-CZ" sz="1600" dirty="0"/>
              <a:t>[</a:t>
            </a:r>
            <a:r>
              <a:rPr lang="cs-CZ" altLang="cs-CZ" sz="1600" dirty="0"/>
              <a:t>cit</a:t>
            </a:r>
            <a:r>
              <a:rPr lang="en-US" altLang="cs-CZ" sz="1600" dirty="0"/>
              <a:t>. 20</a:t>
            </a:r>
            <a:r>
              <a:rPr lang="cs-CZ" altLang="cs-CZ" sz="1600" dirty="0"/>
              <a:t>20</a:t>
            </a:r>
            <a:r>
              <a:rPr lang="en-US" altLang="cs-CZ" sz="1600" dirty="0"/>
              <a:t>-</a:t>
            </a:r>
            <a:r>
              <a:rPr lang="cs-CZ" altLang="cs-CZ" sz="1600" dirty="0"/>
              <a:t>11</a:t>
            </a:r>
            <a:r>
              <a:rPr lang="en-US" altLang="cs-CZ" sz="1600" dirty="0"/>
              <a:t>-</a:t>
            </a:r>
            <a:r>
              <a:rPr lang="cs-CZ" altLang="cs-CZ" sz="1600" dirty="0"/>
              <a:t>10</a:t>
            </a:r>
            <a:r>
              <a:rPr lang="en-US" altLang="cs-CZ" sz="1600" dirty="0"/>
              <a:t>]. </a:t>
            </a:r>
            <a:r>
              <a:rPr lang="cs-CZ" altLang="cs-CZ" sz="1600" dirty="0">
                <a:solidFill>
                  <a:srgbClr val="0000DC"/>
                </a:solidFill>
              </a:rPr>
              <a:t>Dostupné z:</a:t>
            </a:r>
            <a:r>
              <a:rPr lang="cs-CZ" altLang="cs-CZ" sz="1600" dirty="0">
                <a:solidFill>
                  <a:srgbClr val="CC0000"/>
                </a:solidFill>
              </a:rPr>
              <a:t> </a:t>
            </a:r>
            <a:r>
              <a:rPr lang="cs-CZ" altLang="cs-CZ" sz="1600" dirty="0">
                <a:hlinkClick r:id="rId3"/>
              </a:rPr>
              <a:t>http://www.webnode.cz/o-nas/</a:t>
            </a:r>
            <a:r>
              <a:rPr lang="en-US" altLang="cs-CZ" sz="1600" dirty="0">
                <a:solidFill>
                  <a:srgbClr val="CC3300"/>
                </a:solidFill>
              </a:rPr>
              <a:t> </a:t>
            </a:r>
            <a:endParaRPr lang="cs-CZ" altLang="cs-CZ" sz="1600" dirty="0">
              <a:solidFill>
                <a:srgbClr val="CC3300"/>
              </a:solidFill>
            </a:endParaRPr>
          </a:p>
        </p:txBody>
      </p:sp>
      <p:sp>
        <p:nvSpPr>
          <p:cNvPr id="103428" name="Text Box 5">
            <a:extLst>
              <a:ext uri="{FF2B5EF4-FFF2-40B4-BE49-F238E27FC236}">
                <a16:creationId xmlns:a16="http://schemas.microsoft.com/office/drawing/2014/main" id="{77EB689B-3B23-4A81-AFBF-364135590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99" y="1684985"/>
            <a:ext cx="10753199" cy="92333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2000">
              <a:spcBef>
                <a:spcPts val="0"/>
              </a:spcBef>
              <a:buFontTx/>
              <a:buNone/>
            </a:pPr>
            <a:endParaRPr lang="cs-CZ" altLang="cs-CZ" sz="900" dirty="0">
              <a:latin typeface="+mn-lt"/>
            </a:endParaRPr>
          </a:p>
          <a:p>
            <a:pPr marL="252000">
              <a:spcBef>
                <a:spcPts val="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Tvůrce stránky. Název: podnázev stránky.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Vedlejší tvůrce</a:t>
            </a:r>
            <a:r>
              <a:rPr lang="cs-CZ" altLang="cs-CZ" sz="1800" dirty="0">
                <a:latin typeface="+mn-lt"/>
              </a:rPr>
              <a:t>. </a:t>
            </a:r>
            <a:r>
              <a:rPr lang="cs-CZ" altLang="cs-CZ" sz="1800" i="1" dirty="0">
                <a:latin typeface="+mn-lt"/>
              </a:rPr>
              <a:t>Název: podnázev zdrojového webového sídla </a:t>
            </a:r>
            <a:r>
              <a:rPr lang="en-US" altLang="cs-CZ" sz="1800" dirty="0">
                <a:latin typeface="+mn-lt"/>
              </a:rPr>
              <a:t>[online]</a:t>
            </a:r>
            <a:r>
              <a:rPr lang="cs-CZ" altLang="cs-CZ" sz="1800" dirty="0">
                <a:latin typeface="+mn-lt"/>
              </a:rPr>
              <a:t>. Vydání </a:t>
            </a:r>
            <a:r>
              <a:rPr lang="en-US" altLang="cs-CZ" sz="1800" dirty="0">
                <a:latin typeface="+mn-lt"/>
              </a:rPr>
              <a:t>[</a:t>
            </a:r>
            <a:r>
              <a:rPr lang="cs-CZ" altLang="cs-CZ" sz="1800" dirty="0">
                <a:latin typeface="+mn-lt"/>
              </a:rPr>
              <a:t>cit</a:t>
            </a:r>
            <a:r>
              <a:rPr lang="en-US" altLang="cs-CZ" sz="1800" dirty="0">
                <a:latin typeface="+mn-lt"/>
              </a:rPr>
              <a:t>. RRRR-MM-DD]</a:t>
            </a:r>
            <a:r>
              <a:rPr lang="cs-CZ" altLang="cs-CZ" sz="1800" dirty="0">
                <a:latin typeface="+mn-lt"/>
              </a:rPr>
              <a:t>. ISSN.</a:t>
            </a:r>
            <a:r>
              <a:rPr lang="en-US" altLang="cs-CZ" sz="1800" dirty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Dostupné z: URL</a:t>
            </a:r>
          </a:p>
          <a:p>
            <a:pPr marL="252000">
              <a:spcBef>
                <a:spcPts val="0"/>
              </a:spcBef>
              <a:buFontTx/>
              <a:buNone/>
            </a:pPr>
            <a:endParaRPr lang="cs-CZ" altLang="cs-CZ" sz="9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FC329F3-07B0-4BF4-97FA-969D8D9AB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Terminologie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E896A8F-1600-4ED6-B208-2DE84D4DB9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Obecně známá informace/všeobecně známá fakta</a:t>
            </a:r>
            <a:r>
              <a:rPr lang="cs-CZ" altLang="cs-CZ" sz="2000" dirty="0">
                <a:solidFill>
                  <a:srgbClr val="0000DC"/>
                </a:solidFill>
              </a:rPr>
              <a:t> </a:t>
            </a:r>
            <a:r>
              <a:rPr lang="cs-CZ" altLang="cs-CZ" sz="2000" dirty="0"/>
              <a:t>– nezpochybnitelné, snadno ověřitelné (v encyklopedii, ve slovníku); nemusíme citovat, pouze pokud přebíráme doslovně celý text.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Parafráze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převyprávění cizího textu vlastními slovy, nová formulace; musíme uvést pramen.</a:t>
            </a:r>
          </a:p>
          <a:p>
            <a:pPr>
              <a:lnSpc>
                <a:spcPct val="80000"/>
              </a:lnSpc>
              <a:defRPr/>
            </a:pP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Citát</a:t>
            </a:r>
            <a:r>
              <a:rPr lang="cs-CZ" altLang="cs-CZ" sz="2000" dirty="0">
                <a:solidFill>
                  <a:srgbClr val="0000DC"/>
                </a:solidFill>
              </a:rPr>
              <a:t> (</a:t>
            </a:r>
            <a:r>
              <a:rPr lang="cs-CZ" altLang="cs-CZ" sz="2000" dirty="0" err="1">
                <a:solidFill>
                  <a:srgbClr val="0000DC"/>
                </a:solidFill>
              </a:rPr>
              <a:t>quotation</a:t>
            </a:r>
            <a:r>
              <a:rPr lang="cs-CZ" altLang="cs-CZ" sz="2000" dirty="0">
                <a:solidFill>
                  <a:srgbClr val="0000DC"/>
                </a:solidFill>
              </a:rPr>
              <a:t>)</a:t>
            </a:r>
            <a:r>
              <a:rPr lang="cs-CZ" altLang="cs-CZ" sz="2000" dirty="0"/>
              <a:t> – doslovné uvedení cizího výroku nebo textu v rámci vlastního dokumentu, vymezené uvozovkami a doplněné citací.</a:t>
            </a:r>
          </a:p>
          <a:p>
            <a:pPr>
              <a:lnSpc>
                <a:spcPct val="80000"/>
              </a:lnSpc>
              <a:defRPr/>
            </a:pPr>
            <a:endParaRPr lang="cs-CZ" altLang="cs-CZ" sz="2000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Citace</a:t>
            </a:r>
            <a:r>
              <a:rPr lang="cs-CZ" altLang="cs-CZ" sz="2000" dirty="0">
                <a:solidFill>
                  <a:srgbClr val="0000DC"/>
                </a:solidFill>
              </a:rPr>
              <a:t> (</a:t>
            </a:r>
            <a:r>
              <a:rPr lang="cs-CZ" altLang="cs-CZ" sz="2000" dirty="0" err="1">
                <a:solidFill>
                  <a:srgbClr val="0000DC"/>
                </a:solidFill>
              </a:rPr>
              <a:t>citation</a:t>
            </a:r>
            <a:r>
              <a:rPr lang="cs-CZ" altLang="cs-CZ" sz="2000" dirty="0">
                <a:solidFill>
                  <a:srgbClr val="0000DC"/>
                </a:solidFill>
              </a:rPr>
              <a:t>)</a:t>
            </a:r>
            <a:r>
              <a:rPr lang="cs-CZ" altLang="cs-CZ" sz="2000" dirty="0"/>
              <a:t> –  zkrácená identifikace pramene, ze kterého daný výrok nebo text pochází, kterou uvádíme přímo v textu, a jíž spojujeme citované místo se záznamem v seznamu bibliografických citací. </a:t>
            </a:r>
          </a:p>
          <a:p>
            <a:pPr>
              <a:lnSpc>
                <a:spcPct val="80000"/>
              </a:lnSpc>
              <a:defRPr/>
            </a:pPr>
            <a:endParaRPr lang="cs-CZ" altLang="cs-CZ" sz="2000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Bibliografická citace</a:t>
            </a:r>
            <a:r>
              <a:rPr lang="cs-CZ" altLang="cs-CZ" sz="2000" dirty="0">
                <a:solidFill>
                  <a:srgbClr val="0000DC"/>
                </a:solidFill>
              </a:rPr>
              <a:t> </a:t>
            </a:r>
            <a:r>
              <a:rPr lang="cs-CZ" altLang="cs-CZ" sz="2000" dirty="0"/>
              <a:t>– (</a:t>
            </a:r>
            <a:r>
              <a:rPr lang="cs-CZ" altLang="cs-CZ" sz="2000" dirty="0" err="1"/>
              <a:t>bibliographic</a:t>
            </a:r>
            <a:r>
              <a:rPr lang="cs-CZ" altLang="cs-CZ" sz="2000" dirty="0"/>
              <a:t> reference) – systematicky uspořádané údaje, které jednoznačně identifikují použitý dokument.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000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00DC"/>
                </a:solidFill>
              </a:rPr>
              <a:t>Kryptomnézie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použití myšlenky, u níž si autor nepamatuje zdroj nebo nemá záznam o zdroji, z něhož vycházel a prezentuje ji jako vlastní.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EB34D5C2-F1E0-48A3-A105-A7276397B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</a:rPr>
              <a:t>Závěrečné práce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CD56C5CE-04B3-486F-933C-A7C945810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514449"/>
            <a:ext cx="10753200" cy="1095586"/>
          </a:xfrm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indent="0">
              <a:lnSpc>
                <a:spcPct val="100000"/>
              </a:lnSpc>
              <a:buNone/>
            </a:pPr>
            <a:endParaRPr lang="cs-CZ" altLang="cs-CZ" sz="900" dirty="0"/>
          </a:p>
          <a:p>
            <a:pPr indent="0">
              <a:lnSpc>
                <a:spcPct val="100000"/>
              </a:lnSpc>
              <a:buNone/>
            </a:pPr>
            <a:r>
              <a:rPr lang="cs-CZ" altLang="cs-CZ" sz="1800" dirty="0"/>
              <a:t>Tvůrce. </a:t>
            </a:r>
            <a:r>
              <a:rPr lang="cs-CZ" altLang="cs-CZ" sz="1800" i="1" dirty="0"/>
              <a:t>Název práce: podnázev</a:t>
            </a:r>
            <a:r>
              <a:rPr lang="cs-CZ" altLang="cs-CZ" sz="1800" dirty="0"/>
              <a:t>.</a:t>
            </a:r>
            <a:r>
              <a:rPr lang="cs-CZ" altLang="cs-CZ" sz="1800" dirty="0">
                <a:solidFill>
                  <a:schemeClr val="bg2"/>
                </a:solidFill>
              </a:rPr>
              <a:t>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Vedlejší název </a:t>
            </a:r>
            <a:r>
              <a:rPr lang="en-US" altLang="cs-CZ" sz="1800" dirty="0"/>
              <a:t>[</a:t>
            </a:r>
            <a:r>
              <a:rPr lang="cs-CZ" altLang="cs-CZ" sz="1800" dirty="0"/>
              <a:t>Druh nosiče</a:t>
            </a:r>
            <a:r>
              <a:rPr lang="en-US" altLang="cs-CZ" sz="1800" dirty="0"/>
              <a:t>]</a:t>
            </a:r>
            <a:r>
              <a:rPr lang="cs-CZ" altLang="cs-CZ" sz="1800" dirty="0"/>
              <a:t>. Místo odevzdání práce, datum odevzdání práce </a:t>
            </a:r>
            <a:r>
              <a:rPr lang="en-US" altLang="cs-CZ" sz="1800" dirty="0"/>
              <a:t>[</a:t>
            </a:r>
            <a:r>
              <a:rPr lang="cs-CZ" altLang="cs-CZ" sz="1800" dirty="0"/>
              <a:t>d</a:t>
            </a:r>
            <a:r>
              <a:rPr lang="en-US" altLang="cs-CZ" sz="1800" dirty="0" err="1"/>
              <a:t>atum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citov</a:t>
            </a:r>
            <a:r>
              <a:rPr lang="cs-CZ" altLang="cs-CZ" sz="1800" dirty="0" err="1"/>
              <a:t>ání</a:t>
            </a:r>
            <a:r>
              <a:rPr lang="en-US" altLang="cs-CZ" sz="1800" dirty="0"/>
              <a:t>]</a:t>
            </a:r>
            <a:r>
              <a:rPr lang="cs-CZ" altLang="cs-CZ" sz="1800" dirty="0"/>
              <a:t>. Druh práce. Název instituce, kde byla práce napsána. (Univerzita, Fakulta, Ústav).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Vedoucí práce</a:t>
            </a:r>
            <a:r>
              <a:rPr lang="cs-CZ" altLang="cs-CZ" sz="1800" dirty="0"/>
              <a:t>.</a:t>
            </a:r>
            <a:r>
              <a:rPr lang="cs-CZ" altLang="cs-CZ" sz="1800" dirty="0">
                <a:solidFill>
                  <a:schemeClr val="bg2"/>
                </a:solidFill>
              </a:rPr>
              <a:t> </a:t>
            </a:r>
            <a:r>
              <a:rPr lang="cs-CZ" altLang="cs-CZ" sz="1800" dirty="0"/>
              <a:t>Dostupnost a přístup.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Poznámky</a:t>
            </a:r>
            <a:r>
              <a:rPr lang="cs-CZ" altLang="cs-CZ" sz="1800" dirty="0"/>
              <a:t>. </a:t>
            </a:r>
            <a:endParaRPr lang="cs-CZ" altLang="cs-CZ" sz="1800" dirty="0">
              <a:solidFill>
                <a:schemeClr val="bg2"/>
              </a:solidFill>
            </a:endParaRPr>
          </a:p>
          <a:p>
            <a:pPr indent="0">
              <a:lnSpc>
                <a:spcPct val="100000"/>
              </a:lnSpc>
              <a:buNone/>
            </a:pPr>
            <a:endParaRPr lang="cs-CZ" altLang="cs-CZ" sz="900" dirty="0"/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AE35BA00-E2DC-4DCF-BA0F-C2CFE6DA2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2952908"/>
            <a:ext cx="10753200" cy="36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+mn-lt"/>
              </a:rPr>
              <a:t>Diplomová práce</a:t>
            </a:r>
          </a:p>
          <a:p>
            <a:pPr>
              <a:spcBef>
                <a:spcPts val="576"/>
              </a:spcBef>
              <a:buFontTx/>
              <a:buNone/>
            </a:pPr>
            <a:r>
              <a:rPr lang="cs-CZ" altLang="cs-CZ" sz="1600" dirty="0">
                <a:latin typeface="+mn-lt"/>
              </a:rPr>
              <a:t>BIRCKMANNOVÁ, Michaela. </a:t>
            </a:r>
            <a:r>
              <a:rPr lang="cs-CZ" altLang="cs-CZ" sz="1600" i="1" dirty="0">
                <a:latin typeface="+mn-lt"/>
              </a:rPr>
              <a:t>Německá lidová strana na Moravě na přelomu 19. a 20. století</a:t>
            </a:r>
            <a:r>
              <a:rPr lang="cs-CZ" altLang="cs-CZ" sz="1600" dirty="0">
                <a:latin typeface="+mn-lt"/>
              </a:rPr>
              <a:t>. Brno, 1991. </a:t>
            </a:r>
            <a:r>
              <a:rPr lang="cs-CZ" altLang="cs-CZ" sz="1600" dirty="0">
                <a:solidFill>
                  <a:srgbClr val="0000DC"/>
                </a:solidFill>
                <a:latin typeface="+mn-lt"/>
              </a:rPr>
              <a:t>Diplomová práce. Masarykova univerzita, Filosofická fakulta, Katedra československých dějin</a:t>
            </a:r>
            <a:r>
              <a:rPr lang="cs-CZ" altLang="cs-CZ" sz="1600" dirty="0">
                <a:latin typeface="+mn-lt"/>
              </a:rPr>
              <a:t>.</a:t>
            </a:r>
            <a:r>
              <a:rPr lang="cs-CZ" altLang="cs-CZ" sz="1600" dirty="0">
                <a:solidFill>
                  <a:srgbClr val="CC0000"/>
                </a:solidFill>
                <a:latin typeface="+mn-lt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6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+mn-lt"/>
              </a:rPr>
              <a:t>Disertační práce</a:t>
            </a:r>
          </a:p>
          <a:p>
            <a:pPr>
              <a:spcBef>
                <a:spcPts val="576"/>
              </a:spcBef>
              <a:buFontTx/>
              <a:buNone/>
            </a:pPr>
            <a:r>
              <a:rPr lang="cs-CZ" altLang="cs-CZ" sz="1600" dirty="0">
                <a:latin typeface="+mn-lt"/>
              </a:rPr>
              <a:t>JŮVA, Vladimír. </a:t>
            </a:r>
            <a:r>
              <a:rPr lang="cs-CZ" altLang="cs-CZ" sz="1600" i="1" dirty="0">
                <a:latin typeface="+mn-lt"/>
              </a:rPr>
              <a:t>Vývoj německé </a:t>
            </a:r>
            <a:r>
              <a:rPr lang="cs-CZ" altLang="cs-CZ" sz="1600" i="1" dirty="0" err="1">
                <a:latin typeface="+mn-lt"/>
              </a:rPr>
              <a:t>muzeopedagogiky</a:t>
            </a:r>
            <a:r>
              <a:rPr lang="cs-CZ" altLang="cs-CZ" sz="1600" dirty="0">
                <a:latin typeface="+mn-lt"/>
              </a:rPr>
              <a:t>. Brno, 1992. </a:t>
            </a:r>
            <a:r>
              <a:rPr lang="cs-CZ" altLang="cs-CZ" sz="1600" dirty="0">
                <a:solidFill>
                  <a:srgbClr val="0000DC"/>
                </a:solidFill>
                <a:latin typeface="+mn-lt"/>
              </a:rPr>
              <a:t>Disertační práce. Masarykova univerzita, Filozofická fakulta, Ústav pedagogických věd</a:t>
            </a:r>
            <a:r>
              <a:rPr lang="cs-CZ" altLang="cs-CZ" sz="1600" dirty="0">
                <a:latin typeface="+mn-lt"/>
              </a:rPr>
              <a:t>.</a:t>
            </a:r>
            <a:r>
              <a:rPr lang="cs-CZ" altLang="cs-CZ" sz="1600" dirty="0">
                <a:solidFill>
                  <a:srgbClr val="CC0000"/>
                </a:solidFill>
                <a:latin typeface="+mn-lt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6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+mn-lt"/>
              </a:rPr>
              <a:t>Závěrečná práce zveřejněná v Informačním systému MU</a:t>
            </a:r>
          </a:p>
          <a:p>
            <a:pPr>
              <a:spcBef>
                <a:spcPts val="576"/>
              </a:spcBef>
              <a:buFontTx/>
              <a:buNone/>
            </a:pPr>
            <a:r>
              <a:rPr lang="cs-CZ" altLang="cs-CZ" sz="1600" dirty="0">
                <a:latin typeface="+mn-lt"/>
              </a:rPr>
              <a:t>DOLEŽEL, Michal. </a:t>
            </a:r>
            <a:r>
              <a:rPr lang="cs-CZ" altLang="cs-CZ" sz="1600" i="1" dirty="0">
                <a:latin typeface="+mn-lt"/>
              </a:rPr>
              <a:t>Staré japonské literární památky a jejich estetika</a:t>
            </a:r>
            <a:r>
              <a:rPr lang="cs-CZ" altLang="cs-CZ" sz="1600" dirty="0">
                <a:latin typeface="+mn-lt"/>
              </a:rPr>
              <a:t>. </a:t>
            </a:r>
            <a:r>
              <a:rPr lang="en-US" altLang="cs-CZ" sz="1600" dirty="0">
                <a:solidFill>
                  <a:srgbClr val="0000DC"/>
                </a:solidFill>
                <a:latin typeface="+mn-lt"/>
              </a:rPr>
              <a:t>[online]</a:t>
            </a:r>
            <a:r>
              <a:rPr lang="en-US" altLang="cs-CZ" sz="1600" dirty="0">
                <a:latin typeface="+mn-lt"/>
              </a:rPr>
              <a:t>.</a:t>
            </a:r>
            <a:r>
              <a:rPr lang="en-US" altLang="cs-CZ" sz="1600" dirty="0">
                <a:solidFill>
                  <a:srgbClr val="CC0000"/>
                </a:solidFill>
                <a:latin typeface="+mn-lt"/>
              </a:rPr>
              <a:t> </a:t>
            </a:r>
            <a:r>
              <a:rPr lang="cs-CZ" altLang="cs-CZ" sz="1600" dirty="0">
                <a:latin typeface="+mn-lt"/>
              </a:rPr>
              <a:t>Brno, 2003 </a:t>
            </a:r>
            <a:r>
              <a:rPr lang="en-US" altLang="cs-CZ" sz="1600" dirty="0">
                <a:solidFill>
                  <a:srgbClr val="0000DC"/>
                </a:solidFill>
                <a:latin typeface="+mn-lt"/>
              </a:rPr>
              <a:t>[cit. 2012</a:t>
            </a:r>
            <a:r>
              <a:rPr lang="cs-CZ" altLang="cs-CZ" sz="1600" dirty="0">
                <a:solidFill>
                  <a:srgbClr val="0000DC"/>
                </a:solidFill>
                <a:latin typeface="+mn-lt"/>
              </a:rPr>
              <a:t>-</a:t>
            </a:r>
            <a:r>
              <a:rPr lang="en-US" altLang="cs-CZ" sz="1600" dirty="0">
                <a:solidFill>
                  <a:srgbClr val="0000DC"/>
                </a:solidFill>
                <a:latin typeface="+mn-lt"/>
              </a:rPr>
              <a:t>04</a:t>
            </a:r>
            <a:r>
              <a:rPr lang="cs-CZ" altLang="cs-CZ" sz="1600" dirty="0">
                <a:solidFill>
                  <a:srgbClr val="0000DC"/>
                </a:solidFill>
                <a:latin typeface="+mn-lt"/>
              </a:rPr>
              <a:t>-</a:t>
            </a:r>
            <a:r>
              <a:rPr lang="en-US" altLang="cs-CZ" sz="1600" dirty="0">
                <a:solidFill>
                  <a:srgbClr val="0000DC"/>
                </a:solidFill>
                <a:latin typeface="+mn-lt"/>
              </a:rPr>
              <a:t>11]</a:t>
            </a:r>
            <a:r>
              <a:rPr lang="cs-CZ" altLang="cs-CZ" sz="1600" dirty="0">
                <a:solidFill>
                  <a:srgbClr val="0000DC"/>
                </a:solidFill>
                <a:latin typeface="+mn-lt"/>
              </a:rPr>
              <a:t> Diplomová práce. Masarykova univerzita, Filozofická fakulta, Sdružená uměnovědná studia. Vedoucí práce: </a:t>
            </a:r>
            <a:r>
              <a:rPr lang="cs-CZ" altLang="cs-CZ" sz="1600" dirty="0" err="1">
                <a:solidFill>
                  <a:srgbClr val="0000DC"/>
                </a:solidFill>
                <a:latin typeface="+mn-lt"/>
              </a:rPr>
              <a:t>Koshsi</a:t>
            </a:r>
            <a:r>
              <a:rPr lang="cs-CZ" altLang="cs-CZ" sz="1600" dirty="0">
                <a:solidFill>
                  <a:srgbClr val="0000DC"/>
                </a:solidFill>
                <a:latin typeface="+mn-lt"/>
              </a:rPr>
              <a:t> </a:t>
            </a:r>
            <a:r>
              <a:rPr lang="cs-CZ" altLang="cs-CZ" sz="1600" dirty="0" err="1">
                <a:solidFill>
                  <a:srgbClr val="0000DC"/>
                </a:solidFill>
                <a:latin typeface="+mn-lt"/>
              </a:rPr>
              <a:t>Hirajama</a:t>
            </a:r>
            <a:r>
              <a:rPr lang="cs-CZ" altLang="cs-CZ" sz="1600" dirty="0">
                <a:solidFill>
                  <a:srgbClr val="0000DC"/>
                </a:solidFill>
                <a:latin typeface="+mn-lt"/>
              </a:rPr>
              <a:t>. Dostupné z:</a:t>
            </a:r>
            <a:r>
              <a:rPr lang="cs-CZ" altLang="cs-CZ" sz="1600" dirty="0">
                <a:solidFill>
                  <a:srgbClr val="CC0000"/>
                </a:solidFill>
                <a:latin typeface="+mn-lt"/>
              </a:rPr>
              <a:t> </a:t>
            </a:r>
            <a:r>
              <a:rPr lang="cs-CZ" altLang="cs-CZ" sz="1600" dirty="0">
                <a:latin typeface="+mn-lt"/>
                <a:hlinkClick r:id="rId3"/>
              </a:rPr>
              <a:t>https://is.muni.cz/auth/th/52330/ff_b</a:t>
            </a:r>
            <a:endParaRPr lang="cs-CZ" altLang="cs-CZ" sz="16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6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C207F86-C407-4C76-BCC3-EDE2564D6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solidFill>
                  <a:srgbClr val="0000DC"/>
                </a:solidFill>
              </a:rPr>
              <a:t>Film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3A3B09C-EC94-459D-9E1A-82B5DD1606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3"/>
            <a:ext cx="10753200" cy="838134"/>
          </a:xfrm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indent="0">
              <a:lnSpc>
                <a:spcPct val="100000"/>
              </a:lnSpc>
              <a:buNone/>
              <a:defRPr/>
            </a:pPr>
            <a:endParaRPr lang="cs-CZ" altLang="cs-CZ" sz="900" dirty="0"/>
          </a:p>
          <a:p>
            <a:pPr indent="0">
              <a:lnSpc>
                <a:spcPct val="100000"/>
              </a:lnSpc>
              <a:buNone/>
              <a:defRPr/>
            </a:pPr>
            <a:r>
              <a:rPr lang="cs-CZ" altLang="cs-CZ" sz="1800" dirty="0"/>
              <a:t>Tvůrce. </a:t>
            </a:r>
            <a:r>
              <a:rPr lang="cs-CZ" altLang="cs-CZ" sz="1800" i="1" dirty="0"/>
              <a:t>Název: podnázev</a:t>
            </a:r>
            <a:r>
              <a:rPr lang="cs-CZ" altLang="cs-CZ" sz="1800" dirty="0"/>
              <a:t>.</a:t>
            </a:r>
            <a:r>
              <a:rPr lang="cs-CZ" altLang="cs-CZ" sz="1800" dirty="0">
                <a:solidFill>
                  <a:schemeClr val="bg2"/>
                </a:solidFill>
              </a:rPr>
              <a:t>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Vedlejší název </a:t>
            </a:r>
            <a:r>
              <a:rPr lang="en-US" altLang="cs-CZ" sz="1800" dirty="0"/>
              <a:t>[</a:t>
            </a:r>
            <a:r>
              <a:rPr lang="cs-CZ" altLang="cs-CZ" sz="1800" dirty="0"/>
              <a:t>Typ nosiče</a:t>
            </a:r>
            <a:r>
              <a:rPr lang="en-US" altLang="cs-CZ" sz="1800" dirty="0"/>
              <a:t>]</a:t>
            </a:r>
            <a:r>
              <a:rPr lang="cs-CZ" altLang="cs-CZ" sz="1800" dirty="0"/>
              <a:t>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Další tvůrce. </a:t>
            </a:r>
            <a:r>
              <a:rPr lang="cs-CZ" altLang="cs-CZ" sz="1800" dirty="0"/>
              <a:t>Místo publikování: Nakladatel, datum uvedení v zemi produkce. Název edice a číslování. Dostupnost a přístup. </a:t>
            </a:r>
            <a:r>
              <a:rPr lang="cs-CZ" altLang="cs-CZ" sz="1800" dirty="0">
                <a:solidFill>
                  <a:schemeClr val="bg1">
                    <a:lumMod val="50000"/>
                  </a:schemeClr>
                </a:solidFill>
              </a:rPr>
              <a:t>Poznámky</a:t>
            </a:r>
            <a:r>
              <a:rPr lang="cs-CZ" altLang="cs-CZ" sz="1800" dirty="0"/>
              <a:t>.</a:t>
            </a:r>
          </a:p>
          <a:p>
            <a:pPr indent="0">
              <a:lnSpc>
                <a:spcPct val="100000"/>
              </a:lnSpc>
              <a:buNone/>
              <a:defRPr/>
            </a:pPr>
            <a:endParaRPr lang="cs-CZ" altLang="cs-CZ" sz="900" dirty="0"/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61135FEA-EAD9-4F8F-899A-783ABC3BA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3608187"/>
            <a:ext cx="107532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2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i="1" dirty="0" err="1">
                <a:latin typeface="+mn-lt"/>
              </a:rPr>
              <a:t>Inception</a:t>
            </a:r>
            <a:r>
              <a:rPr lang="cs-CZ" altLang="cs-CZ" sz="1800" i="1" dirty="0">
                <a:latin typeface="+mn-lt"/>
              </a:rPr>
              <a:t> </a:t>
            </a:r>
            <a:r>
              <a:rPr lang="en-US" altLang="cs-CZ" sz="1800" dirty="0">
                <a:latin typeface="+mn-lt"/>
              </a:rPr>
              <a:t>[</a:t>
            </a:r>
            <a:r>
              <a:rPr lang="cs-CZ" altLang="cs-CZ" sz="1800" dirty="0">
                <a:latin typeface="+mn-lt"/>
              </a:rPr>
              <a:t>film</a:t>
            </a:r>
            <a:r>
              <a:rPr lang="en-US" altLang="cs-CZ" sz="1800" dirty="0">
                <a:latin typeface="+mn-lt"/>
              </a:rPr>
              <a:t>]</a:t>
            </a:r>
            <a:r>
              <a:rPr lang="cs-CZ" altLang="cs-CZ" sz="1800" dirty="0">
                <a:latin typeface="+mn-lt"/>
              </a:rPr>
              <a:t>. </a:t>
            </a:r>
            <a:r>
              <a:rPr lang="cs-CZ" altLang="cs-CZ" sz="1800" dirty="0" err="1">
                <a:latin typeface="+mn-lt"/>
              </a:rPr>
              <a:t>Directed</a:t>
            </a:r>
            <a:r>
              <a:rPr lang="cs-CZ" altLang="cs-CZ" sz="1800" dirty="0">
                <a:latin typeface="+mn-lt"/>
              </a:rPr>
              <a:t> by Christopher NOLAN. USA: Warner </a:t>
            </a:r>
            <a:r>
              <a:rPr lang="cs-CZ" altLang="cs-CZ" sz="1800" dirty="0" err="1">
                <a:latin typeface="+mn-lt"/>
              </a:rPr>
              <a:t>Bros</a:t>
            </a:r>
            <a:r>
              <a:rPr lang="cs-CZ" altLang="cs-CZ" sz="1800" dirty="0">
                <a:latin typeface="+mn-lt"/>
              </a:rPr>
              <a:t>. </a:t>
            </a:r>
            <a:r>
              <a:rPr lang="cs-CZ" altLang="cs-CZ" sz="1800" dirty="0" err="1">
                <a:latin typeface="+mn-lt"/>
              </a:rPr>
              <a:t>Pictures</a:t>
            </a:r>
            <a:r>
              <a:rPr lang="cs-CZ" altLang="cs-CZ" sz="1800" dirty="0">
                <a:latin typeface="+mn-lt"/>
              </a:rPr>
              <a:t>, 2010.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i="1" dirty="0">
                <a:latin typeface="+mn-lt"/>
              </a:rPr>
              <a:t>Výlet </a:t>
            </a:r>
            <a:r>
              <a:rPr lang="en-US" altLang="cs-CZ" sz="1800" dirty="0">
                <a:latin typeface="+mn-lt"/>
              </a:rPr>
              <a:t>[</a:t>
            </a:r>
            <a:r>
              <a:rPr lang="cs-CZ" altLang="cs-CZ" sz="1800" dirty="0">
                <a:latin typeface="+mn-lt"/>
              </a:rPr>
              <a:t>film</a:t>
            </a:r>
            <a:r>
              <a:rPr lang="en-US" altLang="cs-CZ" sz="1800" dirty="0">
                <a:latin typeface="+mn-lt"/>
              </a:rPr>
              <a:t>]</a:t>
            </a:r>
            <a:r>
              <a:rPr lang="cs-CZ" altLang="cs-CZ" sz="1800" dirty="0">
                <a:latin typeface="+mn-lt"/>
              </a:rPr>
              <a:t>. Režie Alice NELLIS. Česká republika, 2002.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C416D37A-1060-4C4C-899A-D6CFB04B6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Generátory citací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9A2A6F8-0344-4E4F-B2E1-658B700BEA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altLang="cs-CZ" sz="2000" dirty="0"/>
              <a:t>Řada databází (</a:t>
            </a:r>
            <a:r>
              <a:rPr lang="cs-CZ" altLang="cs-CZ" sz="2000" dirty="0">
                <a:hlinkClick r:id="rId2"/>
              </a:rPr>
              <a:t>EBSCO</a:t>
            </a:r>
            <a:r>
              <a:rPr lang="cs-CZ" altLang="cs-CZ" sz="2000" dirty="0"/>
              <a:t>, </a:t>
            </a:r>
            <a:r>
              <a:rPr lang="cs-CZ" altLang="cs-CZ" sz="2000" dirty="0" err="1">
                <a:hlinkClick r:id="rId3"/>
              </a:rPr>
              <a:t>ProQuest</a:t>
            </a:r>
            <a:r>
              <a:rPr lang="cs-CZ" altLang="cs-CZ" sz="2000" dirty="0"/>
              <a:t>…) umožňuje generování citací článků do různých citačních stylů (APA, MLA, Chicago, nově i ISO 690, ale nutné kontrolovat, doplnit údaje).    </a:t>
            </a:r>
          </a:p>
          <a:p>
            <a:pPr eaLnBrk="1" hangingPunct="1">
              <a:lnSpc>
                <a:spcPct val="110000"/>
              </a:lnSpc>
              <a:defRPr/>
            </a:pPr>
            <a:endParaRPr lang="cs-CZ" altLang="cs-CZ" sz="2000" dirty="0"/>
          </a:p>
          <a:p>
            <a:pPr marL="72000" indent="0" eaLnBrk="1" hangingPunct="1">
              <a:lnSpc>
                <a:spcPct val="110000"/>
              </a:lnSpc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cs-CZ" altLang="cs-CZ" sz="2000" dirty="0"/>
              <a:t>                       Dokumenty z EIZ MU přes službu </a:t>
            </a:r>
            <a:r>
              <a:rPr lang="cs-CZ" altLang="cs-CZ" sz="2000" dirty="0">
                <a:hlinkClick r:id="rId4"/>
              </a:rPr>
              <a:t>EBSCO </a:t>
            </a:r>
            <a:r>
              <a:rPr lang="cs-CZ" altLang="cs-CZ" sz="2000" dirty="0" err="1">
                <a:hlinkClick r:id="rId4"/>
              </a:rPr>
              <a:t>Discovery</a:t>
            </a:r>
            <a:r>
              <a:rPr lang="cs-CZ" altLang="cs-CZ" sz="2000" dirty="0">
                <a:hlinkClick r:id="rId4"/>
              </a:rPr>
              <a:t> </a:t>
            </a:r>
            <a:r>
              <a:rPr lang="cs-CZ" altLang="cs-CZ" sz="2000" dirty="0" err="1">
                <a:hlinkClick r:id="rId4"/>
              </a:rPr>
              <a:t>Service</a:t>
            </a:r>
            <a:r>
              <a:rPr lang="cs-CZ" altLang="cs-CZ" sz="2000" dirty="0"/>
              <a:t> 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altLang="cs-CZ" sz="2000" dirty="0"/>
              <a:t>		 (nástroj pro integraci EIZ) propojeny na generátor citací – 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altLang="cs-CZ" sz="2000" dirty="0"/>
              <a:t>		 citace.com, možnost vytvoření citace vyhledaného dokumentu. 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cs-CZ" altLang="cs-CZ" sz="2000" dirty="0"/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endParaRPr lang="cs-CZ" altLang="cs-CZ" sz="2000" dirty="0">
              <a:solidFill>
                <a:srgbClr val="0000DC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cs-CZ" altLang="cs-CZ" sz="2000" dirty="0">
                <a:solidFill>
                  <a:srgbClr val="0000DC"/>
                </a:solidFill>
              </a:rPr>
              <a:t>Generátor citací</a:t>
            </a:r>
            <a:r>
              <a:rPr lang="cs-CZ" altLang="cs-CZ" sz="2000" dirty="0">
                <a:solidFill>
                  <a:srgbClr val="CC3300"/>
                </a:solidFill>
              </a:rPr>
              <a:t> </a:t>
            </a:r>
            <a:r>
              <a:rPr lang="cs-CZ" altLang="cs-CZ" sz="2000" dirty="0"/>
              <a:t>(citace.com) – volně dostupný, registrace na mail; umožňuje správu citací (ukládání, třídění do složek, sdílení s dalšími uživateli…) </a:t>
            </a:r>
            <a:r>
              <a:rPr lang="cs-CZ" altLang="cs-CZ" sz="2000" dirty="0">
                <a:hlinkClick r:id="rId5"/>
              </a:rPr>
              <a:t>http://citace.com/</a:t>
            </a:r>
            <a:endParaRPr lang="cs-CZ" altLang="cs-CZ" sz="2000" dirty="0"/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altLang="cs-CZ" sz="2000" dirty="0"/>
              <a:t>    </a:t>
            </a:r>
          </a:p>
        </p:txBody>
      </p:sp>
      <p:sp>
        <p:nvSpPr>
          <p:cNvPr id="110596" name="AutoShape 10">
            <a:extLst>
              <a:ext uri="{FF2B5EF4-FFF2-40B4-BE49-F238E27FC236}">
                <a16:creationId xmlns:a16="http://schemas.microsoft.com/office/drawing/2014/main" id="{DAEC53CF-934D-428A-869E-3AF790418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351" y="4225771"/>
            <a:ext cx="326654" cy="627341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FF99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>
              <a:latin typeface="Franklin Gothic Book" panose="020B0503020102020204" pitchFamily="34" charset="0"/>
            </a:endParaRPr>
          </a:p>
        </p:txBody>
      </p:sp>
      <p:pic>
        <p:nvPicPr>
          <p:cNvPr id="110597" name="Picture 8">
            <a:extLst>
              <a:ext uri="{FF2B5EF4-FFF2-40B4-BE49-F238E27FC236}">
                <a16:creationId xmlns:a16="http://schemas.microsoft.com/office/drawing/2014/main" id="{F4CA2E0B-C5EA-4692-B042-C6C073AE2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63" y="3071812"/>
            <a:ext cx="1428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218E909C-75CA-4E90-9F37-D1CF07914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Citační manažery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09C56A7-538E-4371-948C-11072E306D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500326"/>
            <a:ext cx="10753200" cy="4331674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1600" dirty="0"/>
              <a:t>nástroje pro správu bibliografických citací (popř. vlastních myšlenek), jejich organizaci či sdílení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/>
              <a:t>efektivní začít je využívat na začátku psaní práce</a:t>
            </a:r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 altLang="cs-CZ" sz="1600" dirty="0"/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cs-CZ" altLang="cs-CZ" sz="1800" dirty="0"/>
              <a:t>Dle typu: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i="1" dirty="0"/>
              <a:t>Software instalovaný do PC </a:t>
            </a:r>
            <a:r>
              <a:rPr lang="cs-CZ" altLang="cs-CZ" sz="1600" dirty="0"/>
              <a:t>(</a:t>
            </a:r>
            <a:r>
              <a:rPr lang="cs-CZ" altLang="cs-CZ" sz="1600" dirty="0" err="1"/>
              <a:t>EndNote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ProCite</a:t>
            </a:r>
            <a:r>
              <a:rPr lang="cs-CZ" altLang="cs-CZ" sz="1600" dirty="0"/>
              <a:t>, Reference </a:t>
            </a:r>
            <a:r>
              <a:rPr lang="cs-CZ" altLang="cs-CZ" sz="1600" dirty="0" err="1"/>
              <a:t>Manager</a:t>
            </a:r>
            <a:r>
              <a:rPr lang="cs-CZ" altLang="cs-CZ" sz="1600" dirty="0"/>
              <a:t>…)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i="1" dirty="0"/>
              <a:t>Webová aplikace </a:t>
            </a:r>
            <a:r>
              <a:rPr lang="cs-CZ" altLang="cs-CZ" sz="1600" dirty="0"/>
              <a:t>(</a:t>
            </a:r>
            <a:r>
              <a:rPr lang="cs-CZ" altLang="cs-CZ" sz="1600" dirty="0" err="1"/>
              <a:t>EndNote</a:t>
            </a:r>
            <a:r>
              <a:rPr lang="cs-CZ" altLang="cs-CZ" sz="1600" dirty="0"/>
              <a:t> Web, </a:t>
            </a:r>
            <a:r>
              <a:rPr lang="cs-CZ" altLang="cs-CZ" sz="1600" dirty="0" err="1"/>
              <a:t>RefWorks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CiteULike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Zotero</a:t>
            </a:r>
            <a:r>
              <a:rPr lang="cs-CZ" altLang="cs-CZ" sz="1600" dirty="0"/>
              <a:t>…)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altLang="cs-CZ" sz="1600" dirty="0"/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cs-CZ" altLang="cs-CZ" sz="1800" dirty="0"/>
              <a:t>Dle dostupnosti:</a:t>
            </a:r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 altLang="cs-CZ" sz="800" dirty="0"/>
          </a:p>
          <a:p>
            <a:pPr marL="72000" indent="0" eaLnBrk="1" hangingPunct="1">
              <a:lnSpc>
                <a:spcPct val="100000"/>
              </a:lnSpc>
              <a:buNone/>
              <a:defRPr/>
            </a:pPr>
            <a:r>
              <a:rPr lang="cs-CZ" altLang="cs-CZ" sz="1600" i="1" dirty="0">
                <a:solidFill>
                  <a:srgbClr val="0000DC"/>
                </a:solidFill>
              </a:rPr>
              <a:t>Volně dostupné: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/>
              <a:t>Citacepro.com – </a:t>
            </a:r>
            <a:r>
              <a:rPr lang="cs-CZ" altLang="cs-CZ" sz="1600" dirty="0">
                <a:hlinkClick r:id="rId2"/>
              </a:rPr>
              <a:t>http://www.citacepro.com</a:t>
            </a:r>
            <a:r>
              <a:rPr lang="cs-CZ" altLang="cs-CZ" sz="1600" dirty="0"/>
              <a:t>, český nástroj pro generování a správu citací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 err="1"/>
              <a:t>CiteULike</a:t>
            </a:r>
            <a:r>
              <a:rPr lang="cs-CZ" altLang="cs-CZ" sz="1600" dirty="0"/>
              <a:t>  – </a:t>
            </a:r>
            <a:r>
              <a:rPr lang="cs-CZ" altLang="cs-CZ" sz="1600" dirty="0">
                <a:hlinkClick r:id="rId3"/>
              </a:rPr>
              <a:t>http://www.citeulike.org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Springer</a:t>
            </a:r>
            <a:r>
              <a:rPr lang="cs-CZ" altLang="cs-CZ" sz="1600" dirty="0"/>
              <a:t> (sponzoruje od léta 2008)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 err="1"/>
              <a:t>Zotero</a:t>
            </a:r>
            <a:r>
              <a:rPr lang="cs-CZ" altLang="cs-CZ" sz="1600" dirty="0"/>
              <a:t> – </a:t>
            </a:r>
            <a:r>
              <a:rPr lang="cs-CZ" altLang="cs-CZ" sz="1600" dirty="0">
                <a:hlinkClick r:id="rId4"/>
              </a:rPr>
              <a:t>http://www.zotero.org</a:t>
            </a:r>
            <a:r>
              <a:rPr lang="cs-CZ" altLang="cs-CZ" sz="1600" dirty="0"/>
              <a:t>, George </a:t>
            </a:r>
            <a:r>
              <a:rPr lang="cs-CZ" altLang="cs-CZ" sz="1600" dirty="0" err="1"/>
              <a:t>Mason</a:t>
            </a:r>
            <a:r>
              <a:rPr lang="cs-CZ" altLang="cs-CZ" sz="1600" dirty="0"/>
              <a:t> University, rozšíření pro Mozillu Firefox 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 err="1"/>
              <a:t>Bibliographix</a:t>
            </a:r>
            <a:r>
              <a:rPr lang="cs-CZ" altLang="cs-CZ" sz="1600" dirty="0"/>
              <a:t> – </a:t>
            </a:r>
            <a:r>
              <a:rPr lang="cs-CZ" altLang="cs-CZ" sz="1600" dirty="0">
                <a:hlinkClick r:id="rId5"/>
              </a:rPr>
              <a:t>http://bibliographix.com</a:t>
            </a:r>
            <a:r>
              <a:rPr lang="cs-CZ" altLang="cs-CZ" sz="1600" dirty="0"/>
              <a:t>, volně dostupná základní verze (Basic)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/>
              <a:t>aj.</a:t>
            </a:r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 altLang="cs-CZ" sz="1600" dirty="0"/>
          </a:p>
          <a:p>
            <a:pPr marL="72000" indent="0" eaLnBrk="1" hangingPunct="1">
              <a:lnSpc>
                <a:spcPct val="100000"/>
              </a:lnSpc>
              <a:buNone/>
              <a:defRPr/>
            </a:pPr>
            <a:r>
              <a:rPr lang="cs-CZ" altLang="cs-CZ" sz="1600" i="1" dirty="0">
                <a:solidFill>
                  <a:srgbClr val="0000DC"/>
                </a:solidFill>
              </a:rPr>
              <a:t>Placené:</a:t>
            </a:r>
            <a:r>
              <a:rPr lang="cs-CZ" altLang="cs-CZ" sz="16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 err="1"/>
              <a:t>EndNote</a:t>
            </a:r>
            <a:r>
              <a:rPr lang="cs-CZ" altLang="cs-CZ" sz="1600" dirty="0"/>
              <a:t> Web –</a:t>
            </a:r>
            <a:r>
              <a:rPr lang="cs-CZ" altLang="cs-CZ" sz="1600" b="1" dirty="0"/>
              <a:t> </a:t>
            </a:r>
            <a:r>
              <a:rPr lang="cs-CZ" altLang="cs-CZ" sz="1600" dirty="0">
                <a:hlinkClick r:id="rId6"/>
              </a:rPr>
              <a:t>http://www.endnoteweb.com</a:t>
            </a:r>
            <a:r>
              <a:rPr lang="cs-CZ" altLang="cs-CZ" sz="1600" dirty="0"/>
              <a:t>, </a:t>
            </a:r>
            <a:r>
              <a:rPr lang="cs-CZ" altLang="cs-CZ" sz="1600" b="1" dirty="0"/>
              <a:t>MU přístup díky předplatnému </a:t>
            </a:r>
            <a:r>
              <a:rPr lang="cs-CZ" altLang="cs-CZ" sz="1600" b="1" dirty="0">
                <a:hlinkClick r:id="rId7"/>
              </a:rPr>
              <a:t>Web </a:t>
            </a:r>
            <a:r>
              <a:rPr lang="cs-CZ" altLang="cs-CZ" sz="1600" b="1" dirty="0" err="1">
                <a:hlinkClick r:id="rId7"/>
              </a:rPr>
              <a:t>of</a:t>
            </a:r>
            <a:r>
              <a:rPr lang="cs-CZ" altLang="cs-CZ" sz="1600" b="1" dirty="0">
                <a:hlinkClick r:id="rId7"/>
              </a:rPr>
              <a:t> Science </a:t>
            </a:r>
            <a:endParaRPr lang="cs-CZ" altLang="cs-CZ" sz="1600" b="1" dirty="0"/>
          </a:p>
          <a:p>
            <a:pPr>
              <a:lnSpc>
                <a:spcPct val="100000"/>
              </a:lnSpc>
              <a:defRPr/>
            </a:pPr>
            <a:r>
              <a:rPr lang="cs-CZ" altLang="cs-CZ" sz="1600" dirty="0" err="1"/>
              <a:t>ProCite</a:t>
            </a:r>
            <a:r>
              <a:rPr lang="cs-CZ" altLang="cs-CZ" sz="1600" dirty="0"/>
              <a:t> – </a:t>
            </a:r>
            <a:r>
              <a:rPr lang="cs-CZ" altLang="cs-CZ" sz="1600" dirty="0">
                <a:hlinkClick r:id="rId8"/>
              </a:rPr>
              <a:t>http://www.procite.com</a:t>
            </a:r>
            <a:r>
              <a:rPr lang="cs-CZ" altLang="cs-CZ" sz="1600" dirty="0"/>
              <a:t>, dále nevyvíjen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1600" dirty="0" err="1"/>
              <a:t>RefWorks</a:t>
            </a:r>
            <a:r>
              <a:rPr lang="cs-CZ" altLang="cs-CZ" sz="1600" dirty="0"/>
              <a:t> – </a:t>
            </a:r>
            <a:r>
              <a:rPr lang="cs-CZ" altLang="cs-CZ" sz="1600" dirty="0">
                <a:hlinkClick r:id="rId9"/>
              </a:rPr>
              <a:t>http://www.refworks.com</a:t>
            </a:r>
            <a:r>
              <a:rPr lang="cs-CZ" altLang="cs-CZ" sz="1600" dirty="0"/>
              <a:t>, CSA/</a:t>
            </a:r>
            <a:r>
              <a:rPr lang="cs-CZ" altLang="cs-CZ" sz="1600" dirty="0" err="1"/>
              <a:t>ProQuest</a:t>
            </a:r>
            <a:r>
              <a:rPr lang="cs-CZ" altLang="cs-CZ" sz="1600" dirty="0"/>
              <a:t>; propojení s databází </a:t>
            </a:r>
            <a:r>
              <a:rPr lang="cs-CZ" altLang="cs-CZ" sz="1600" dirty="0" err="1">
                <a:hlinkClick r:id="rId10"/>
              </a:rPr>
              <a:t>ProQuest</a:t>
            </a:r>
            <a:endParaRPr lang="cs-CZ" altLang="cs-CZ" sz="1600" dirty="0"/>
          </a:p>
          <a:p>
            <a:pPr>
              <a:lnSpc>
                <a:spcPct val="80000"/>
              </a:lnSpc>
              <a:defRPr/>
            </a:pPr>
            <a:endParaRPr lang="cs-CZ" altLang="cs-CZ" sz="1600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9931" y="1455938"/>
            <a:ext cx="10752137" cy="3968164"/>
          </a:xfrm>
        </p:spPr>
        <p:txBody>
          <a:bodyPr/>
          <a:lstStyle/>
          <a:p>
            <a:pPr marL="0" indent="0">
              <a:buNone/>
            </a:pPr>
            <a:endParaRPr lang="cs-CZ" sz="3600" b="1" dirty="0">
              <a:solidFill>
                <a:srgbClr val="0000DC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0000DC"/>
                </a:solidFill>
                <a:latin typeface="+mj-lt"/>
              </a:rPr>
              <a:t>„Čtení“ citací</a:t>
            </a:r>
          </a:p>
          <a:p>
            <a:pPr marL="0" indent="0" algn="ctr">
              <a:buNone/>
            </a:pPr>
            <a:endParaRPr lang="cs-CZ" sz="2000" b="1" dirty="0">
              <a:solidFill>
                <a:srgbClr val="0000DC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altLang="cs-CZ" sz="3600" b="1" dirty="0">
                <a:solidFill>
                  <a:srgbClr val="0000DC"/>
                </a:solidFill>
                <a:latin typeface="+mj-lt"/>
              </a:rPr>
              <a:t>schopnost rozpoznat typ dokumentu podle citace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797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text 1">
            <a:extLst>
              <a:ext uri="{FF2B5EF4-FFF2-40B4-BE49-F238E27FC236}">
                <a16:creationId xmlns:a16="http://schemas.microsoft.com/office/drawing/2014/main" id="{E278E4C5-FD00-45AA-AD49-9C2764BE96B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31" y="1358900"/>
            <a:ext cx="10752137" cy="41402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700"/>
              </a:spcBef>
            </a:pPr>
            <a:r>
              <a:rPr altLang="cs-CZ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Máme k dispozici </a:t>
            </a:r>
            <a:r>
              <a:rPr altLang="cs-CZ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citaci</a:t>
            </a:r>
            <a:r>
              <a:rPr altLang="cs-CZ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cs-CZ" altLang="cs-CZ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–</a:t>
            </a:r>
            <a:r>
              <a:rPr altLang="cs-CZ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čeho</a:t>
            </a:r>
            <a:r>
              <a:rPr altLang="cs-CZ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?:</a:t>
            </a:r>
            <a:endParaRPr lang="cs-CZ" altLang="cs-CZ" dirty="0">
              <a:solidFill>
                <a:srgbClr val="0000DC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</a:pPr>
            <a:endParaRPr altLang="cs-CZ" sz="1000" b="1" dirty="0">
              <a:solidFill>
                <a:srgbClr val="0000DC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Clr>
                <a:srgbClr val="0000DC"/>
              </a:buClr>
              <a:buFont typeface="Trebuchet MS" panose="020B0603020202020204" pitchFamily="34" charset="0"/>
              <a:buChar char="•"/>
            </a:pP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 NĚMEC, Jan. Mírný ráj a úplné peklo: poznámky k deníku Jiřího Cieslara. </a:t>
            </a:r>
            <a:r>
              <a:rPr altLang="cs-CZ" sz="2600" i="1" dirty="0">
                <a:ea typeface="Microsoft YaHei" panose="020B0503020204020204" pitchFamily="34" charset="-122"/>
                <a:cs typeface="Arial" panose="020B0604020202020204" pitchFamily="34" charset="0"/>
              </a:rPr>
              <a:t>Host</a:t>
            </a: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. 2016, </a:t>
            </a:r>
            <a:r>
              <a:rPr altLang="cs-CZ" sz="2600" b="1" dirty="0">
                <a:ea typeface="Microsoft YaHei" panose="020B0503020204020204" pitchFamily="34" charset="-122"/>
                <a:cs typeface="Arial" panose="020B0604020202020204" pitchFamily="34" charset="0"/>
              </a:rPr>
              <a:t>32</a:t>
            </a: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(5), 57</a:t>
            </a:r>
            <a:r>
              <a:rPr lang="cs-CZ"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–</a:t>
            </a: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60. ISSN 1211-9938. </a:t>
            </a:r>
          </a:p>
        </p:txBody>
      </p:sp>
    </p:spTree>
    <p:extLst>
      <p:ext uri="{BB962C8B-B14F-4D97-AF65-F5344CB8AC3E}">
        <p14:creationId xmlns:p14="http://schemas.microsoft.com/office/powerpoint/2010/main" val="2526461058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text 1">
            <a:extLst>
              <a:ext uri="{FF2B5EF4-FFF2-40B4-BE49-F238E27FC236}">
                <a16:creationId xmlns:a16="http://schemas.microsoft.com/office/drawing/2014/main" id="{E278E4C5-FD00-45AA-AD49-9C2764BE96B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31" y="1358900"/>
            <a:ext cx="10752137" cy="41402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700"/>
              </a:spcBef>
            </a:pPr>
            <a:r>
              <a:rPr altLang="cs-CZ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Máme k dispozici citaci </a:t>
            </a:r>
            <a:r>
              <a:rPr altLang="cs-CZ" b="1" u="sng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článku</a:t>
            </a:r>
            <a:r>
              <a:rPr altLang="cs-CZ" b="1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cs-CZ" altLang="cs-CZ" b="1" dirty="0">
              <a:solidFill>
                <a:srgbClr val="0000DC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</a:pPr>
            <a:endParaRPr altLang="cs-CZ" sz="1000" dirty="0">
              <a:solidFill>
                <a:srgbClr val="C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Clr>
                <a:srgbClr val="0000DC"/>
              </a:buClr>
              <a:buFont typeface="Trebuchet MS" panose="020B0603020202020204" pitchFamily="34" charset="0"/>
              <a:buChar char="•"/>
            </a:pP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 NĚMEC, Jan. Mírný ráj a úplné peklo: poznámky k deníku Jiřího Cieslara. </a:t>
            </a:r>
            <a:r>
              <a:rPr altLang="cs-CZ" sz="2600" i="1" dirty="0">
                <a:ea typeface="Microsoft YaHei" panose="020B0503020204020204" pitchFamily="34" charset="-122"/>
                <a:cs typeface="Arial" panose="020B0604020202020204" pitchFamily="34" charset="0"/>
              </a:rPr>
              <a:t>Host</a:t>
            </a: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. 2016, </a:t>
            </a:r>
            <a:r>
              <a:rPr altLang="cs-CZ" sz="2600" b="1" dirty="0">
                <a:ea typeface="Microsoft YaHei" panose="020B0503020204020204" pitchFamily="34" charset="-122"/>
                <a:cs typeface="Arial" panose="020B0604020202020204" pitchFamily="34" charset="0"/>
              </a:rPr>
              <a:t>32</a:t>
            </a: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(5), 57</a:t>
            </a:r>
            <a:r>
              <a:rPr lang="cs-CZ"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–</a:t>
            </a:r>
            <a:r>
              <a:rPr altLang="cs-CZ" sz="2600" dirty="0">
                <a:ea typeface="Microsoft YaHei" panose="020B0503020204020204" pitchFamily="34" charset="-122"/>
                <a:cs typeface="Arial" panose="020B0604020202020204" pitchFamily="34" charset="0"/>
              </a:rPr>
              <a:t>60. ISSN 1211-9938. </a:t>
            </a:r>
          </a:p>
          <a:p>
            <a:pPr>
              <a:spcBef>
                <a:spcPts val="700"/>
              </a:spcBef>
              <a:buClr>
                <a:srgbClr val="000000"/>
              </a:buClr>
              <a:buFont typeface="Trebuchet MS" panose="020B0603020202020204" pitchFamily="34" charset="0"/>
              <a:buChar char="•"/>
            </a:pPr>
            <a:endParaRPr altLang="cs-CZ" dirty="0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altLang="cs-CZ" sz="2400" dirty="0">
              <a:solidFill>
                <a:srgbClr val="0070C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3240000">
              <a:lnSpc>
                <a:spcPct val="100000"/>
              </a:lnSpc>
              <a:spcBef>
                <a:spcPts val="600"/>
              </a:spcBef>
            </a:pPr>
            <a:r>
              <a:rPr lang="cs-CZ"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V</a:t>
            </a:r>
            <a:r>
              <a:rPr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katalozích</a:t>
            </a:r>
            <a:r>
              <a:rPr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knihoven</a:t>
            </a:r>
            <a:endParaRPr lang="cs-CZ" altLang="cs-CZ" sz="2400" dirty="0">
              <a:solidFill>
                <a:srgbClr val="0000DC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3240000">
              <a:lnSpc>
                <a:spcPct val="100000"/>
              </a:lnSpc>
              <a:spcBef>
                <a:spcPts val="600"/>
              </a:spcBef>
            </a:pPr>
            <a:r>
              <a:rPr altLang="cs-CZ" sz="2400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vyhledáváme</a:t>
            </a:r>
            <a:r>
              <a:rPr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zejména</a:t>
            </a:r>
            <a:r>
              <a:rPr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podle</a:t>
            </a:r>
            <a:endParaRPr lang="cs-CZ" altLang="cs-CZ" sz="2400" dirty="0">
              <a:solidFill>
                <a:srgbClr val="0000DC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3240000">
              <a:lnSpc>
                <a:spcPct val="100000"/>
              </a:lnSpc>
              <a:spcBef>
                <a:spcPts val="600"/>
              </a:spcBef>
            </a:pPr>
            <a:r>
              <a:rPr altLang="cs-CZ" sz="2400" dirty="0" err="1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názvu</a:t>
            </a:r>
            <a:r>
              <a:rPr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zdroje 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(název </a:t>
            </a:r>
            <a:r>
              <a:rPr altLang="cs-CZ" sz="2400" dirty="0" err="1">
                <a:ea typeface="Microsoft YaHei" panose="020B0503020204020204" pitchFamily="34" charset="-122"/>
                <a:cs typeface="Arial" panose="020B0604020202020204" pitchFamily="34" charset="0"/>
              </a:rPr>
              <a:t>časopisu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,</a:t>
            </a:r>
            <a:endParaRPr lang="cs-CZ" altLang="cs-CZ" sz="2400" dirty="0"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3240000">
              <a:lnSpc>
                <a:spcPct val="100000"/>
              </a:lnSpc>
              <a:spcBef>
                <a:spcPts val="600"/>
              </a:spcBef>
            </a:pPr>
            <a:r>
              <a:rPr altLang="cs-CZ" sz="2400" dirty="0" err="1">
                <a:ea typeface="Microsoft YaHei" panose="020B0503020204020204" pitchFamily="34" charset="-122"/>
                <a:cs typeface="Arial" panose="020B0604020202020204" pitchFamily="34" charset="0"/>
              </a:rPr>
              <a:t>sborníku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)/</a:t>
            </a:r>
            <a:r>
              <a:rPr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čísla ISSN.</a:t>
            </a:r>
          </a:p>
        </p:txBody>
      </p:sp>
      <p:cxnSp>
        <p:nvCxnSpPr>
          <p:cNvPr id="40963" name="Přímá spojnice se šipkou 2">
            <a:extLst>
              <a:ext uri="{FF2B5EF4-FFF2-40B4-BE49-F238E27FC236}">
                <a16:creationId xmlns:a16="http://schemas.microsoft.com/office/drawing/2014/main" id="{C91F3DD4-53C6-4947-AE84-FE058E5F6BB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681708" y="3163440"/>
            <a:ext cx="1643934" cy="952500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64" name="Přímá spojnice se šipkou 2">
            <a:extLst>
              <a:ext uri="{FF2B5EF4-FFF2-40B4-BE49-F238E27FC236}">
                <a16:creationId xmlns:a16="http://schemas.microsoft.com/office/drawing/2014/main" id="{289B1254-C10D-44C2-B9E0-860EDBF894A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25019" y="3163440"/>
            <a:ext cx="2711450" cy="952500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16386003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text 1">
            <a:extLst>
              <a:ext uri="{FF2B5EF4-FFF2-40B4-BE49-F238E27FC236}">
                <a16:creationId xmlns:a16="http://schemas.microsoft.com/office/drawing/2014/main" id="{0C17EBC3-2BD0-4BF3-9091-921EBC1C106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5927" y="1358900"/>
            <a:ext cx="10972800" cy="41402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700"/>
              </a:spcBef>
            </a:pPr>
            <a:r>
              <a:rPr altLang="cs-CZ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Máme k dispozici citaci </a:t>
            </a:r>
            <a:r>
              <a:rPr lang="cs-CZ" altLang="cs-CZ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–</a:t>
            </a:r>
            <a:r>
              <a:rPr altLang="cs-CZ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dirty="0" err="1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čeho</a:t>
            </a:r>
            <a:r>
              <a:rPr altLang="cs-CZ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?:</a:t>
            </a:r>
            <a:endParaRPr lang="cs-CZ" altLang="cs-CZ" dirty="0">
              <a:solidFill>
                <a:srgbClr val="0000DC"/>
              </a:solidFill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</a:pPr>
            <a:endParaRPr altLang="cs-CZ" sz="1000" b="1" dirty="0">
              <a:solidFill>
                <a:srgbClr val="0000DC"/>
              </a:solidFill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Clr>
                <a:srgbClr val="0000DC"/>
              </a:buClr>
              <a:buFont typeface="Trebuchet MS" panose="020B0603020202020204" pitchFamily="34" charset="0"/>
              <a:buChar char="•"/>
            </a:pP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 ŠMAHELOVÁ, Hana. Mýtus Prahy v české literatuře 19. a 20. </a:t>
            </a:r>
            <a:r>
              <a:rPr altLang="cs-CZ" sz="2400" dirty="0" err="1">
                <a:ea typeface="Microsoft YaHei" panose="020B0503020204020204" pitchFamily="34" charset="-122"/>
                <a:cs typeface="Arial" panose="020B0604020202020204" pitchFamily="34" charset="0"/>
              </a:rPr>
              <a:t>století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 In: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i="1" dirty="0">
                <a:ea typeface="Microsoft YaHei" panose="020B0503020204020204" pitchFamily="34" charset="-122"/>
                <a:cs typeface="Arial" panose="020B0604020202020204" pitchFamily="34" charset="0"/>
              </a:rPr>
              <a:t>Přednášky z 48. běhu Letní školy slovanských studií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. 1. vyd. Praha: Univerzita Karlova, Filozofická fakulta, 2005, 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s.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139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–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149.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ISBN 80-86642-42-9.</a:t>
            </a:r>
          </a:p>
          <a:p>
            <a:pPr>
              <a:spcBef>
                <a:spcPts val="700"/>
              </a:spcBef>
              <a:buClr>
                <a:srgbClr val="000000"/>
              </a:buClr>
            </a:pPr>
            <a:endParaRPr altLang="cs-CZ" dirty="0"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71789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text 1">
            <a:extLst>
              <a:ext uri="{FF2B5EF4-FFF2-40B4-BE49-F238E27FC236}">
                <a16:creationId xmlns:a16="http://schemas.microsoft.com/office/drawing/2014/main" id="{0C17EBC3-2BD0-4BF3-9091-921EBC1C106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5927" y="1358900"/>
            <a:ext cx="10972800" cy="41402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700"/>
              </a:spcBef>
            </a:pPr>
            <a:r>
              <a:rPr altLang="cs-CZ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Máme k dispozici </a:t>
            </a:r>
            <a:r>
              <a:rPr altLang="cs-CZ" dirty="0" err="1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citaci</a:t>
            </a:r>
            <a:r>
              <a:rPr altLang="cs-CZ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cs-CZ" altLang="cs-CZ" b="1" u="sng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příspěvku ve sborníku</a:t>
            </a:r>
            <a:r>
              <a:rPr altLang="cs-CZ" b="1" dirty="0">
                <a:solidFill>
                  <a:srgbClr val="0000DC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cs-CZ" altLang="cs-CZ" b="1" dirty="0">
              <a:solidFill>
                <a:srgbClr val="0000DC"/>
              </a:solidFill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</a:pPr>
            <a:endParaRPr altLang="cs-CZ" sz="1000" b="1" dirty="0">
              <a:solidFill>
                <a:srgbClr val="0000DC"/>
              </a:solidFill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Clr>
                <a:srgbClr val="0000DC"/>
              </a:buClr>
              <a:buFont typeface="Trebuchet MS" panose="020B0603020202020204" pitchFamily="34" charset="0"/>
              <a:buChar char="•"/>
            </a:pPr>
            <a:r>
              <a:rPr altLang="cs-CZ" sz="2500" dirty="0"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ŠMAHELOVÁ, Hana. Mýtus Prahy v české literatuře 19. a 20. </a:t>
            </a:r>
            <a:r>
              <a:rPr altLang="cs-CZ" sz="2400" dirty="0" err="1">
                <a:ea typeface="Microsoft YaHei" panose="020B0503020204020204" pitchFamily="34" charset="-122"/>
                <a:cs typeface="Arial" panose="020B0604020202020204" pitchFamily="34" charset="0"/>
              </a:rPr>
              <a:t>století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 In: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i="1" dirty="0">
                <a:ea typeface="Microsoft YaHei" panose="020B0503020204020204" pitchFamily="34" charset="-122"/>
                <a:cs typeface="Arial" panose="020B0604020202020204" pitchFamily="34" charset="0"/>
              </a:rPr>
              <a:t>Přednášky z 48. běhu Letní školy slovanských studií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. 1. vyd. Praha: Univerzita Karlova, Filozofická fakulta, 2005, 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s. 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139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–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149.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ISBN 80-86642-42-9.</a:t>
            </a:r>
          </a:p>
          <a:p>
            <a:pPr>
              <a:spcBef>
                <a:spcPts val="700"/>
              </a:spcBef>
              <a:buClr>
                <a:srgbClr val="000000"/>
              </a:buClr>
            </a:pPr>
            <a:endParaRPr altLang="cs-CZ" dirty="0"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Přímá spojnice 3">
            <a:extLst>
              <a:ext uri="{FF2B5EF4-FFF2-40B4-BE49-F238E27FC236}">
                <a16:creationId xmlns:a16="http://schemas.microsoft.com/office/drawing/2014/main" id="{4A7C5953-AA79-4457-BEC4-93DD5E9B9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6654" y="2565399"/>
            <a:ext cx="1538533" cy="1811291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0" hangingPunct="0">
              <a:defRPr/>
            </a:pPr>
            <a:endParaRPr lang="en-US" sz="1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" name="Přímá spojnice 3">
            <a:extLst>
              <a:ext uri="{FF2B5EF4-FFF2-40B4-BE49-F238E27FC236}">
                <a16:creationId xmlns:a16="http://schemas.microsoft.com/office/drawing/2014/main" id="{86340B84-95A6-4C27-87DE-EE93CF6F11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74223" y="3429000"/>
            <a:ext cx="1637931" cy="94769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0" hangingPunct="0">
              <a:defRPr/>
            </a:pPr>
            <a:endParaRPr lang="en-US" sz="1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43F4B4-0C00-4294-B5EF-ADC91A91A812}"/>
              </a:ext>
            </a:extLst>
          </p:cNvPr>
          <p:cNvSpPr txBox="1"/>
          <p:nvPr/>
        </p:nvSpPr>
        <p:spPr>
          <a:xfrm>
            <a:off x="4924410" y="4613693"/>
            <a:ext cx="434387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V katalozích knihoven</a:t>
            </a:r>
          </a:p>
          <a:p>
            <a:r>
              <a:rPr lang="cs-CZ"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vyhledáváme zejména podle</a:t>
            </a:r>
          </a:p>
          <a:p>
            <a:r>
              <a:rPr lang="cs-CZ"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názvu zdroje </a:t>
            </a:r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(název časopisu,</a:t>
            </a:r>
          </a:p>
          <a:p>
            <a:r>
              <a:rPr lang="cs-CZ" altLang="cs-CZ" sz="2400" dirty="0">
                <a:ea typeface="Microsoft YaHei" panose="020B0503020204020204" pitchFamily="34" charset="-122"/>
                <a:cs typeface="Arial" panose="020B0604020202020204" pitchFamily="34" charset="0"/>
              </a:rPr>
              <a:t>sborníku)/</a:t>
            </a:r>
            <a:r>
              <a:rPr lang="cs-CZ" altLang="cs-CZ" sz="2400" dirty="0">
                <a:solidFill>
                  <a:srgbClr val="0000DC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čísla ISSN/ISBN.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53296"/>
      </p:ext>
    </p:extLst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Nadpis 1">
            <a:extLst>
              <a:ext uri="{FF2B5EF4-FFF2-40B4-BE49-F238E27FC236}">
                <a16:creationId xmlns:a16="http://schemas.microsoft.com/office/drawing/2014/main" id="{571D5FAC-21E4-47BD-B50E-5705DEED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Užitečné zdroje</a:t>
            </a:r>
          </a:p>
        </p:txBody>
      </p:sp>
      <p:sp>
        <p:nvSpPr>
          <p:cNvPr id="115715" name="Zástupný symbol pro obsah 2">
            <a:extLst>
              <a:ext uri="{FF2B5EF4-FFF2-40B4-BE49-F238E27FC236}">
                <a16:creationId xmlns:a16="http://schemas.microsoft.com/office/drawing/2014/main" id="{8051F23B-8E1D-4C7D-ACAE-4C0763CB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37172"/>
            <a:ext cx="10753200" cy="3594827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Metodika tvorby bibliografických citací</a:t>
            </a:r>
            <a:endParaRPr lang="cs-CZ" altLang="cs-CZ" dirty="0"/>
          </a:p>
          <a:p>
            <a:endParaRPr lang="cs-CZ" altLang="cs-CZ" sz="800" dirty="0"/>
          </a:p>
          <a:p>
            <a:r>
              <a:rPr lang="cs-CZ" altLang="cs-CZ" dirty="0"/>
              <a:t>Interpretace normy </a:t>
            </a:r>
            <a:r>
              <a:rPr lang="cs-CZ" altLang="cs-CZ" dirty="0">
                <a:hlinkClick r:id="rId3"/>
              </a:rPr>
              <a:t>ČSN ISO 690</a:t>
            </a:r>
            <a:endParaRPr lang="cs-CZ" altLang="cs-CZ" dirty="0"/>
          </a:p>
          <a:p>
            <a:endParaRPr lang="cs-CZ" altLang="cs-CZ" sz="800" dirty="0"/>
          </a:p>
          <a:p>
            <a:r>
              <a:rPr lang="cs-CZ" altLang="cs-CZ" dirty="0"/>
              <a:t>vzor </a:t>
            </a:r>
            <a:r>
              <a:rPr lang="cs-CZ" altLang="cs-CZ" dirty="0">
                <a:hlinkClick r:id="rId4"/>
              </a:rPr>
              <a:t>bakalářské</a:t>
            </a:r>
            <a:r>
              <a:rPr lang="cs-CZ" altLang="cs-CZ" dirty="0"/>
              <a:t> a </a:t>
            </a:r>
            <a:r>
              <a:rPr lang="cs-CZ" altLang="cs-CZ" dirty="0">
                <a:hlinkClick r:id="rId5"/>
              </a:rPr>
              <a:t>diplomové</a:t>
            </a:r>
            <a:r>
              <a:rPr lang="cs-CZ" altLang="cs-CZ" dirty="0"/>
              <a:t> práce KISK FF MU</a:t>
            </a:r>
            <a:endParaRPr lang="cs-CZ" altLang="cs-CZ" sz="20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Plagiátorství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720000" y="1899820"/>
            <a:ext cx="10753200" cy="3932179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Zcizíme cizí rukopis a publikujeme jej pod svým jménem.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Převezmeme část textu či odstavců, graficky je nevymezíme a neuvedeme bibliografickou citaci.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Převezmeme něčí myšlenku či výsledky něčí práce, uvedeme je bez upozornění na skutečného autora.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Převezmeme původní text a pouze jej stylisticky upravíme.</a:t>
            </a:r>
          </a:p>
        </p:txBody>
      </p:sp>
    </p:spTree>
    <p:extLst>
      <p:ext uri="{BB962C8B-B14F-4D97-AF65-F5344CB8AC3E}">
        <p14:creationId xmlns:p14="http://schemas.microsoft.com/office/powerpoint/2010/main" val="1005702656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918BE3E-1467-4293-9C6D-2C71C1290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Použité zdroje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10FB3848-0821-40E6-931C-38073BA40A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74237"/>
            <a:ext cx="10753200" cy="43577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dirty="0"/>
              <a:t>BIERNÁTOVÁ, Olga a Jan SKŮPA. Bibliografické odkazy a citace dokumentů dle ČSN ISO 690 (01 0197) platné od 1. dubna 2011.</a:t>
            </a:r>
            <a:r>
              <a:rPr lang="en-US" altLang="cs-CZ" sz="1600" dirty="0"/>
              <a:t> </a:t>
            </a:r>
            <a:r>
              <a:rPr lang="en-US" altLang="cs-CZ" sz="1600" i="1" dirty="0"/>
              <a:t>Citace.com</a:t>
            </a:r>
            <a:r>
              <a:rPr lang="cs-CZ" altLang="cs-CZ" sz="1600" dirty="0"/>
              <a:t> </a:t>
            </a:r>
            <a:r>
              <a:rPr lang="en-US" altLang="cs-CZ" sz="1600" dirty="0"/>
              <a:t>[online]. ©2004</a:t>
            </a:r>
            <a:r>
              <a:rPr lang="cs-CZ" altLang="cs-CZ" sz="1600" dirty="0"/>
              <a:t>-</a:t>
            </a:r>
            <a:r>
              <a:rPr lang="en-US" altLang="cs-CZ" sz="1600" dirty="0"/>
              <a:t>2012 [cit. 2012</a:t>
            </a:r>
            <a:r>
              <a:rPr lang="cs-CZ" altLang="cs-CZ" sz="1600" dirty="0"/>
              <a:t>-04-11</a:t>
            </a:r>
            <a:r>
              <a:rPr lang="en-US" altLang="cs-CZ" sz="1600" dirty="0"/>
              <a:t>]</a:t>
            </a:r>
            <a:r>
              <a:rPr lang="cs-CZ" altLang="cs-CZ" sz="1600" dirty="0"/>
              <a:t>. Dostupné z: </a:t>
            </a:r>
            <a:r>
              <a:rPr lang="cs-CZ" altLang="cs-CZ" sz="1600" dirty="0">
                <a:hlinkClick r:id="rId2"/>
              </a:rPr>
              <a:t>http://citace.com/dokumenty.php</a:t>
            </a:r>
            <a:endParaRPr lang="cs-CZ" altLang="cs-CZ" sz="1600" dirty="0"/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sz="16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dirty="0"/>
              <a:t>Jak správně citovat. </a:t>
            </a:r>
            <a:r>
              <a:rPr lang="cs-CZ" altLang="cs-CZ" sz="1600" i="1" dirty="0"/>
              <a:t>Kurz práce s informacemi</a:t>
            </a:r>
            <a:r>
              <a:rPr lang="cs-CZ" altLang="cs-CZ" sz="1600" dirty="0"/>
              <a:t> [online]. Brno: Filozofická fakulta Masarykovy univerzity, 2007[cit. 2010-04-17]. Dostupné z: </a:t>
            </a:r>
            <a:r>
              <a:rPr lang="cs-CZ" altLang="cs-CZ" sz="1600" dirty="0">
                <a:hlinkClick r:id="rId3"/>
              </a:rPr>
              <a:t>http://is.muni.cz/elportal/estud/ff/js07/informace/materialy/pages/citace_opora.pdf</a:t>
            </a:r>
            <a:endParaRPr lang="cs-CZ" altLang="cs-CZ" sz="1600" dirty="0"/>
          </a:p>
          <a:p>
            <a:pPr eaLnBrk="1" hangingPunct="1">
              <a:lnSpc>
                <a:spcPct val="100000"/>
              </a:lnSpc>
              <a:defRPr/>
            </a:pPr>
            <a:endParaRPr lang="cs-CZ" altLang="cs-CZ" sz="16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dirty="0"/>
              <a:t>JANOŠ, Karel. </a:t>
            </a:r>
            <a:r>
              <a:rPr lang="cs-CZ" altLang="cs-CZ" sz="1600" i="1" dirty="0"/>
              <a:t>Informační etika</a:t>
            </a:r>
            <a:r>
              <a:rPr lang="cs-CZ" altLang="cs-CZ" sz="1600" dirty="0"/>
              <a:t>. 1. vyd. Praha: Česká informační společnost, 1993, 134 s.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altLang="cs-CZ" sz="1600" dirty="0"/>
          </a:p>
          <a:p>
            <a:pPr>
              <a:lnSpc>
                <a:spcPct val="100000"/>
              </a:lnSpc>
              <a:defRPr/>
            </a:pPr>
            <a:r>
              <a:rPr lang="cs-CZ" altLang="cs-CZ" sz="1600" i="1" dirty="0"/>
              <a:t>KTD – Česká terminologická databáze knihovnictví a informační vědy (TDKIV) </a:t>
            </a:r>
            <a:r>
              <a:rPr lang="cs-CZ" altLang="cs-CZ" sz="1600" dirty="0"/>
              <a:t>[online]. Praha: Národní knihovna ČR, 2003 – [cit. 2010-04-17]. Dostupné z: </a:t>
            </a:r>
            <a:r>
              <a:rPr lang="cs-CZ" altLang="cs-CZ" sz="1600" dirty="0">
                <a:hlinkClick r:id="rId4"/>
              </a:rPr>
              <a:t>http://sigma.nkp.cz/cze/ktd</a:t>
            </a:r>
            <a:r>
              <a:rPr lang="cs-CZ" altLang="cs-CZ" sz="1600" dirty="0"/>
              <a:t> </a:t>
            </a:r>
          </a:p>
          <a:p>
            <a:pPr marL="72000" indent="0" eaLnBrk="1" hangingPunct="1">
              <a:lnSpc>
                <a:spcPct val="100000"/>
              </a:lnSpc>
              <a:buNone/>
              <a:defRPr/>
            </a:pPr>
            <a:endParaRPr lang="cs-CZ" altLang="cs-CZ" sz="16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dirty="0"/>
              <a:t>MARVANOVÁ, Eva. </a:t>
            </a:r>
            <a:r>
              <a:rPr lang="cs-CZ" altLang="cs-CZ" sz="1600" i="1" dirty="0"/>
              <a:t>ČSN ISO 690 (01 0197). Informace a dokumentace – Pravidla pro bibliografické odkazy a citace informačních zdrojů.</a:t>
            </a:r>
            <a:r>
              <a:rPr lang="cs-CZ" altLang="cs-CZ" sz="1600" dirty="0"/>
              <a:t> Praha: Úřad pro technickou normalizaci, metrologii a státní zkušebnictví, 2011, 39 s.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altLang="cs-CZ" sz="16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dirty="0"/>
              <a:t>MEŠKO, Dušan, Dušan KATUŠČÁK a Ján FINDRA. </a:t>
            </a:r>
            <a:r>
              <a:rPr lang="cs-CZ" altLang="cs-CZ" sz="1600" i="1" dirty="0"/>
              <a:t>Akademická příručka</a:t>
            </a:r>
            <a:r>
              <a:rPr lang="cs-CZ" altLang="cs-CZ" sz="1600" dirty="0"/>
              <a:t>. České, </a:t>
            </a:r>
            <a:r>
              <a:rPr lang="cs-CZ" altLang="cs-CZ" sz="1600" dirty="0" err="1"/>
              <a:t>upr</a:t>
            </a:r>
            <a:r>
              <a:rPr lang="cs-CZ" altLang="cs-CZ" sz="1600" dirty="0"/>
              <a:t>. vyd. Martin: </a:t>
            </a:r>
            <a:r>
              <a:rPr lang="cs-CZ" altLang="cs-CZ" sz="1600" dirty="0" err="1"/>
              <a:t>Osveta</a:t>
            </a:r>
            <a:r>
              <a:rPr lang="cs-CZ" altLang="cs-CZ" sz="1600" dirty="0"/>
              <a:t>, 2006, 481 s. ISBN 8080632197. 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altLang="cs-CZ" sz="16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600" i="1" dirty="0"/>
              <a:t>Metodika tvorby bibliografických citací </a:t>
            </a:r>
            <a:r>
              <a:rPr lang="cs-CZ" altLang="cs-CZ" sz="1600" dirty="0"/>
              <a:t>[online]. Knihovna univerzitního kampusu MU, Ústřední knihovna </a:t>
            </a:r>
            <a:r>
              <a:rPr lang="cs-CZ" altLang="cs-CZ" sz="1600" dirty="0" err="1"/>
              <a:t>PřF</a:t>
            </a:r>
            <a:r>
              <a:rPr lang="cs-CZ" altLang="cs-CZ" sz="1600" dirty="0"/>
              <a:t> MU. </a:t>
            </a:r>
            <a:r>
              <a:rPr lang="en-US" altLang="cs-CZ" sz="1600" dirty="0"/>
              <a:t>[</a:t>
            </a:r>
            <a:r>
              <a:rPr lang="cs-CZ" altLang="cs-CZ" sz="1600" dirty="0"/>
              <a:t>Brno</a:t>
            </a:r>
            <a:r>
              <a:rPr lang="en-US" altLang="cs-CZ" sz="1600" dirty="0"/>
              <a:t>]</a:t>
            </a:r>
            <a:r>
              <a:rPr lang="cs-CZ" altLang="cs-CZ" sz="1600" dirty="0"/>
              <a:t>: Masarykova univerzita, 2011 [cit. 2014-04-01]. ISSN 1802-128X Dostupné z: </a:t>
            </a:r>
            <a:r>
              <a:rPr lang="cs-CZ" altLang="cs-CZ" sz="1600" dirty="0">
                <a:hlinkClick r:id="rId5"/>
              </a:rPr>
              <a:t>http://is.muni.cz/do/rect/el/estud/prif/ps11/metodika/web/ebook_citace_2011.html</a:t>
            </a:r>
            <a:r>
              <a:rPr lang="cs-CZ" altLang="cs-CZ" sz="1600" dirty="0"/>
              <a:t> </a:t>
            </a:r>
          </a:p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 altLang="cs-CZ" sz="1600" dirty="0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3">
            <a:extLst>
              <a:ext uri="{FF2B5EF4-FFF2-40B4-BE49-F238E27FC236}">
                <a16:creationId xmlns:a16="http://schemas.microsoft.com/office/drawing/2014/main" id="{BA3AE773-FFEB-4C9C-A6CA-38A7DD4645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24063" y="1447060"/>
            <a:ext cx="8229600" cy="4637829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3000" b="1" dirty="0">
              <a:solidFill>
                <a:srgbClr val="0000DC"/>
              </a:solidFill>
              <a:latin typeface="+mj-lt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3000" b="1" dirty="0">
                <a:solidFill>
                  <a:srgbClr val="0000DC"/>
                </a:solidFill>
                <a:latin typeface="+mj-lt"/>
              </a:rPr>
              <a:t>Děkuji za pozornost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5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5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Mgr. Hana Holoubková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hlinkClick r:id="rId3"/>
              </a:rPr>
              <a:t>holoubkova@phil.muni.cz</a:t>
            </a:r>
            <a:endParaRPr lang="cs-CZ" altLang="cs-CZ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5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referenční služby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hlinkClick r:id="rId4"/>
              </a:rPr>
              <a:t>reference@phil.muni.cz</a:t>
            </a:r>
            <a:endParaRPr lang="cs-CZ" altLang="cs-CZ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hlinkClick r:id="rId5"/>
              </a:rPr>
              <a:t>http://www.facebook.com/knihovnaffmu</a:t>
            </a:r>
            <a:endParaRPr lang="cs-CZ" altLang="cs-CZ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hlinkClick r:id="rId6"/>
              </a:rPr>
              <a:t>https://www.facebook.com/groups/infovzdelavani</a:t>
            </a:r>
            <a:r>
              <a:rPr lang="cs-CZ" altLang="cs-CZ" sz="1800" dirty="0"/>
              <a:t> </a:t>
            </a:r>
            <a:r>
              <a:rPr lang="cs-CZ" altLang="cs-CZ" sz="1800" dirty="0">
                <a:hlinkClick r:id="rId7"/>
              </a:rPr>
              <a:t> </a:t>
            </a:r>
            <a:endParaRPr lang="cs-CZ" altLang="cs-CZ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5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Ústřední knihovna FF MU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hlinkClick r:id="rId8"/>
              </a:rPr>
              <a:t>http://knihovna.phil.muni.cz</a:t>
            </a:r>
            <a:endParaRPr lang="cs-CZ" altLang="cs-CZ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Citační (ne)etika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837678"/>
            <a:ext cx="10753200" cy="39943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000" dirty="0"/>
              <a:t>Necitování děl, ze kterých autor čerpal (snaha o zastření plagiátorství nebo pouhá nedbalost). 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sz="2000" dirty="0"/>
              <a:t>Citování děl, která autor nepoužil (citování tzv. „kapacit“ v daném oboru nebo snaha vytvořit dojem, že bylo použito více informačních zdrojů). 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sz="2000" dirty="0"/>
              <a:t>Nadužívání citací vlastních děl – tzv. </a:t>
            </a:r>
            <a:r>
              <a:rPr lang="cs-CZ" altLang="cs-CZ" sz="2000" dirty="0" err="1"/>
              <a:t>autocitace</a:t>
            </a:r>
            <a:r>
              <a:rPr lang="cs-CZ" altLang="cs-CZ" sz="2000" dirty="0"/>
              <a:t> (snaha propagovat sama sebe, i když starší dílo zcela nesouvisí nebo se týká pouze okrajově díla nového). 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sz="2000" dirty="0"/>
              <a:t>Nepřesné a neúplné citace (ztížení identifikace díla, ze kterého autor čerpal). </a:t>
            </a:r>
          </a:p>
        </p:txBody>
      </p:sp>
    </p:spTree>
    <p:extLst>
      <p:ext uri="{BB962C8B-B14F-4D97-AF65-F5344CB8AC3E}">
        <p14:creationId xmlns:p14="http://schemas.microsoft.com/office/powerpoint/2010/main" val="21543315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AD6F3E3-E84D-4501-AFEE-0CF549236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Metody citování  1/3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1F11897-1888-4D3F-9481-AF1F860935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562470"/>
            <a:ext cx="10917818" cy="426953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1)   Citování pomocí prvního údaje v bibliografickém záznamu a data vydání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     (tzv. „Harvardský systém“) 					   </a:t>
            </a:r>
            <a:r>
              <a:rPr lang="cs-CZ" altLang="cs-CZ" sz="1800" b="1" dirty="0">
                <a:solidFill>
                  <a:srgbClr val="FF0000"/>
                </a:solidFill>
              </a:rPr>
              <a:t>Na ÚHV tento systém neužívat!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 místě, kde citujete dané dílo v textu, uvedete do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kulatých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závorek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první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údaj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nebo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slova z bibliografického záznamu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citovaného díla a dále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rok vydání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Volitelně se může uvést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číslo stránky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kde se daný citát nebo parafrázovaná myšlenka vyskytuje.</a:t>
            </a:r>
          </a:p>
          <a:p>
            <a:pPr>
              <a:lnSpc>
                <a:spcPct val="80000"/>
              </a:lnSpc>
            </a:pPr>
            <a:endParaRPr lang="cs-CZ" altLang="cs-CZ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např. v textu: … (Novák, 1995, s. 157) …nebo … se zabývá Novák (1995) …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dokumenty se dvěma autory (Jakubec a Novák, 1926)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dokumenty s více než třemi autory: … (Poláček et al., 2000) …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více dokumentů se stejným prvním údajem i rokem vydání: … (Zouhar, 2009a) … (Zouhar, 2009b, s. 52)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 seznamu bibliografických citací (na konci práce) se poté záznamy uspořádají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abecedně s rokem vydání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nečíslují se (u této metody už se obvykle neopakuje rok vydání v oblasti nakladatelských údajů, pokud není potřeba uvést podrobněji datum):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   	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ČAPEK, Karel, 1984. …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NOVÁK, Arne, 1995.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Česká literatura a národní tradice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1. vyd. Brno: Blok, 450 s. ISBN 80-7029-056-0.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POLÁČEK, Jiří et al., 2000.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Průhledy do české literatury 20. století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Vyd. 1. Brno: CERM, 307 s. ISBN 80-7204-162-2.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ZOUHAR, J., 2009a.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Česká filozofie v šedesátých letech : poznámky k tématu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1. vyd. Brno: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Academicus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168 s.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ISBN 978-80-87192-08-5.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ZOUHAR, J., 2009b.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O Masarykovi.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1. vyd. Brno: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Academicus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104 s. ISBN 978-80-87192-07-8.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FED5FDB-7AF2-4FEB-8830-8592030C8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latin typeface="+mn-lt"/>
              </a:rPr>
              <a:t>Metody citování  2/3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038CD72-9AAA-493C-8051-0C86641179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2) Citování pomocí číselných odkazů					</a:t>
            </a:r>
            <a:r>
              <a:rPr lang="cs-CZ" altLang="cs-CZ" sz="1600" b="1" dirty="0">
                <a:solidFill>
                  <a:srgbClr val="FF0000"/>
                </a:solidFill>
              </a:rPr>
              <a:t>Na ÚHV tento systém neužívat!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altLang="cs-CZ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 místě citování díla v práci uvedete do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kulaté (popř. hranaté) závorky nebo do horního indexu číslo daného dokumentu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v pořadí, v jakém je citován poprvé.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 případě, že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stejné dílo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citujete v textu na několika různých místech, stále používáte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stejné číslo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jako u citace první. Opět je možné volitelně uvést příslušnou stranu nebo rozsah stran, pokud je citována pouze určitá část či myšlenka.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např. v textu:  … (71) nebo [72 s. 16] nebo </a:t>
            </a:r>
            <a:r>
              <a:rPr lang="cs-CZ" altLang="cs-CZ" sz="1600" baseline="30000" dirty="0">
                <a:solidFill>
                  <a:schemeClr val="bg1">
                    <a:lumMod val="65000"/>
                  </a:schemeClr>
                </a:solidFill>
              </a:rPr>
              <a:t>3 s. 259 </a:t>
            </a:r>
            <a:endParaRPr lang="cs-CZ" altLang="cs-CZ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 seznamu bibliografických záznamů jsou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záznamy uspořádány číselně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v pořadí, v němž byly poprvé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  uvedeny v textu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    1.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16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	71. SVOBODA, Mojmír aj.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Aplikovaná psychodiagnostika v České republice: zjištění stavu, potřeb a perspektivy 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         psychologické diagnostiky v České republice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1. vyd. Brno: MSD, 2004, 234 s. ISBN 80-86633-12-8.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	72. MAREŠ, Jiří.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Psychodiagnostika podporovaná počítačem.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Praha: Ústav pro informace ve vzdělávání, 1992. 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        ISBN 80-21101-21-0. 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 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b="1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053E34A-9DFF-47B2-90E9-64B6C8464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>
                <a:latin typeface="+mn-lt"/>
              </a:rPr>
              <a:t>Metody citování  3/3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700A531-DC32-43A5-9915-08611EC4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02671"/>
            <a:ext cx="11220466" cy="4998129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/>
              <a:t>3) Citování pomocí průběžných poznámek</a:t>
            </a:r>
            <a:r>
              <a:rPr lang="cs-CZ" altLang="cs-CZ" sz="1600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b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600" dirty="0"/>
              <a:t>Za každým citovaným místem v textu zapíšete </a:t>
            </a:r>
            <a:r>
              <a:rPr lang="cs-CZ" altLang="cs-CZ" sz="1600" b="1" dirty="0"/>
              <a:t>číslici</a:t>
            </a:r>
            <a:r>
              <a:rPr lang="cs-CZ" altLang="cs-CZ" sz="1600" dirty="0"/>
              <a:t> buď </a:t>
            </a:r>
          </a:p>
          <a:p>
            <a:pPr>
              <a:lnSpc>
                <a:spcPct val="80000"/>
              </a:lnSpc>
              <a:spcBef>
                <a:spcPct val="40000"/>
              </a:spcBef>
              <a:buNone/>
            </a:pPr>
            <a:r>
              <a:rPr lang="cs-CZ" altLang="cs-CZ" sz="1600" dirty="0"/>
              <a:t>	a) v horním indexu</a:t>
            </a:r>
            <a:r>
              <a:rPr lang="en-US" altLang="cs-CZ" sz="1600" dirty="0">
                <a:solidFill>
                  <a:srgbClr val="0000DC"/>
                </a:solidFill>
                <a:cs typeface="Times New Roman" panose="02020603050405020304" pitchFamily="18" charset="0"/>
              </a:rPr>
              <a:t>³</a:t>
            </a:r>
            <a:r>
              <a:rPr lang="cs-CZ" altLang="cs-CZ" sz="1600" dirty="0"/>
              <a:t> nebo						</a:t>
            </a:r>
            <a:r>
              <a:rPr lang="cs-CZ" altLang="cs-CZ" sz="1400" b="1" dirty="0">
                <a:solidFill>
                  <a:srgbClr val="FF0000"/>
                </a:solidFill>
              </a:rPr>
              <a:t>Dle pravidel ÚHV uvádět horní index!</a:t>
            </a:r>
            <a:endParaRPr lang="cs-CZ" altLang="cs-CZ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b) v kulaté nebo hranaté závorce na řádce </a:t>
            </a:r>
            <a:r>
              <a:rPr lang="cs-CZ" altLang="cs-CZ" sz="1600" dirty="0">
                <a:solidFill>
                  <a:srgbClr val="0000DC"/>
                </a:solidFill>
              </a:rPr>
              <a:t>(3)</a:t>
            </a:r>
            <a:r>
              <a:rPr lang="cs-CZ" altLang="cs-CZ" sz="1600" dirty="0"/>
              <a:t>,</a:t>
            </a:r>
            <a:r>
              <a:rPr lang="cs-CZ" altLang="cs-CZ" sz="1600" dirty="0">
                <a:solidFill>
                  <a:srgbClr val="CC3300"/>
                </a:solidFill>
              </a:rPr>
              <a:t> </a:t>
            </a:r>
            <a:r>
              <a:rPr lang="en-US" altLang="cs-CZ" sz="1600" dirty="0">
                <a:solidFill>
                  <a:srgbClr val="0000DC"/>
                </a:solidFill>
              </a:rPr>
              <a:t>[</a:t>
            </a:r>
            <a:r>
              <a:rPr lang="cs-CZ" altLang="cs-CZ" sz="1600" dirty="0">
                <a:solidFill>
                  <a:srgbClr val="0000DC"/>
                </a:solidFill>
              </a:rPr>
              <a:t>4</a:t>
            </a:r>
            <a:r>
              <a:rPr lang="en-US" altLang="cs-CZ" sz="1600" dirty="0">
                <a:solidFill>
                  <a:srgbClr val="0000DC"/>
                </a:solidFill>
                <a:cs typeface="Times New Roman" panose="02020603050405020304" pitchFamily="18" charset="0"/>
              </a:rPr>
              <a:t>]</a:t>
            </a:r>
            <a:r>
              <a:rPr lang="cs-CZ" altLang="cs-CZ" sz="1600" dirty="0">
                <a:solidFill>
                  <a:srgbClr val="CC33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1600" dirty="0"/>
              <a:t>, </a:t>
            </a:r>
          </a:p>
          <a:p>
            <a:pPr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altLang="cs-CZ" sz="1600" dirty="0"/>
              <a:t>	která koresponduje s </a:t>
            </a:r>
            <a:r>
              <a:rPr lang="cs-CZ" altLang="cs-CZ" sz="1600" b="1" dirty="0"/>
              <a:t>číselně řazenými poznámkami</a:t>
            </a:r>
            <a:r>
              <a:rPr lang="cs-CZ" altLang="cs-CZ" sz="1600" dirty="0"/>
              <a:t>, uspořádanými podle pořadí jejich výskytu v textu. 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cs-CZ" altLang="cs-CZ" sz="1600" dirty="0"/>
              <a:t>Poznámky mohou obsahovat celý </a:t>
            </a:r>
            <a:r>
              <a:rPr lang="cs-CZ" altLang="cs-CZ" sz="1600" b="1" dirty="0"/>
              <a:t>bibliografický záznam citovaného díla</a:t>
            </a:r>
            <a:r>
              <a:rPr lang="cs-CZ" altLang="cs-CZ" sz="1600" dirty="0"/>
              <a:t>, ale také lze uvést pouze následující údaje oddělené čárkou: </a:t>
            </a:r>
            <a:r>
              <a:rPr lang="cs-CZ" altLang="cs-CZ" sz="1600" b="1" dirty="0"/>
              <a:t>jméno autora, název díla a volitelně přesné vymezení stránek</a:t>
            </a:r>
            <a:r>
              <a:rPr lang="cs-CZ" altLang="cs-CZ" sz="1600" dirty="0"/>
              <a:t>.  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cs-CZ" altLang="cs-CZ" sz="1600" dirty="0"/>
              <a:t>V poznámkách pod čarou nemusí být pouze citace.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altLang="cs-CZ" sz="1600" dirty="0"/>
              <a:t>Př. poznámek pod čarou: </a:t>
            </a:r>
          </a:p>
          <a:p>
            <a:pPr>
              <a:lnSpc>
                <a:spcPct val="80000"/>
              </a:lnSpc>
              <a:spcBef>
                <a:spcPct val="40000"/>
              </a:spcBef>
              <a:buFontTx/>
              <a:buNone/>
            </a:pPr>
            <a:endParaRPr lang="cs-CZ" altLang="cs-CZ" sz="500" dirty="0"/>
          </a:p>
          <a:p>
            <a:pPr>
              <a:lnSpc>
                <a:spcPct val="100000"/>
              </a:lnSpc>
              <a:spcAft>
                <a:spcPts val="500"/>
              </a:spcAft>
              <a:buFontTx/>
              <a:buNone/>
            </a:pPr>
            <a:r>
              <a:rPr lang="cs-CZ" altLang="cs-CZ" sz="1600" dirty="0"/>
              <a:t>    </a:t>
            </a:r>
            <a:r>
              <a:rPr lang="cs-CZ" altLang="cs-CZ" sz="1200" dirty="0"/>
              <a:t>3. VIDOVIĆOVÁ, Lucie a Eva GREGOROVÁ. Věkové normy v sociologické perspektivě. </a:t>
            </a:r>
            <a:r>
              <a:rPr lang="cs-CZ" altLang="cs-CZ" sz="1200" i="1" dirty="0"/>
              <a:t>Sociální studia.</a:t>
            </a:r>
            <a:r>
              <a:rPr lang="cs-CZ" altLang="cs-CZ" sz="1200" dirty="0"/>
              <a:t> 2007, 1–2, s. 201–217. ISSN 1214-813X.</a:t>
            </a:r>
          </a:p>
          <a:p>
            <a:pPr>
              <a:lnSpc>
                <a:spcPct val="100000"/>
              </a:lnSpc>
              <a:spcAft>
                <a:spcPts val="500"/>
              </a:spcAft>
              <a:buFontTx/>
              <a:buNone/>
            </a:pPr>
            <a:r>
              <a:rPr lang="cs-CZ" altLang="cs-CZ" sz="1200" dirty="0"/>
              <a:t>							                  </a:t>
            </a:r>
            <a:r>
              <a:rPr lang="cs-CZ" altLang="cs-CZ" sz="1400" b="1" dirty="0">
                <a:solidFill>
                  <a:srgbClr val="FF0000"/>
                </a:solidFill>
              </a:rPr>
              <a:t>Dle pravidel ÚHV neuvádět ISBN a nepovinné údaje!</a:t>
            </a:r>
          </a:p>
          <a:p>
            <a:pPr marL="285750" indent="-285750">
              <a:lnSpc>
                <a:spcPct val="100000"/>
              </a:lnSpc>
            </a:pPr>
            <a:r>
              <a:rPr lang="cs-CZ" altLang="cs-CZ" sz="1600" dirty="0"/>
              <a:t>Při odkazování na zdroj uvedený v předchozí poznámce se buď </a:t>
            </a:r>
            <a:r>
              <a:rPr lang="cs-CZ" altLang="cs-CZ" sz="1600" b="1" dirty="0"/>
              <a:t>opakuje celá citace </a:t>
            </a:r>
            <a:r>
              <a:rPr lang="cs-CZ" altLang="cs-CZ" sz="1600" dirty="0"/>
              <a:t>nebo se uvede </a:t>
            </a:r>
            <a:r>
              <a:rPr lang="cs-CZ" altLang="cs-CZ" sz="1600" b="1" dirty="0"/>
              <a:t>číslo dřívější poznámky s případným rozsahem stran</a:t>
            </a:r>
            <a:r>
              <a:rPr lang="cs-CZ" altLang="cs-CZ" sz="1600" dirty="0"/>
              <a:t>.</a:t>
            </a:r>
            <a:endParaRPr lang="cs-CZ" altLang="cs-CZ" sz="500" dirty="0"/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cs-CZ" altLang="cs-CZ" sz="1300" dirty="0"/>
              <a:t>    </a:t>
            </a:r>
            <a:r>
              <a:rPr lang="cs-CZ" altLang="cs-CZ" sz="1200" dirty="0"/>
              <a:t>20. VIDOVIČOVÁ,</a:t>
            </a:r>
            <a:r>
              <a:rPr lang="cs-CZ" altLang="cs-CZ" sz="1200" dirty="0">
                <a:solidFill>
                  <a:srgbClr val="CC3300"/>
                </a:solidFill>
              </a:rPr>
              <a:t> </a:t>
            </a:r>
            <a:r>
              <a:rPr lang="cs-CZ" altLang="cs-CZ" sz="1200" dirty="0" err="1">
                <a:solidFill>
                  <a:srgbClr val="0000DC"/>
                </a:solidFill>
              </a:rPr>
              <a:t>ref</a:t>
            </a:r>
            <a:r>
              <a:rPr lang="cs-CZ" altLang="cs-CZ" sz="1200" dirty="0">
                <a:solidFill>
                  <a:srgbClr val="0000DC"/>
                </a:solidFill>
              </a:rPr>
              <a:t>.</a:t>
            </a:r>
            <a:r>
              <a:rPr lang="cs-CZ" altLang="cs-CZ" sz="1200" dirty="0">
                <a:solidFill>
                  <a:srgbClr val="CC3300"/>
                </a:solidFill>
              </a:rPr>
              <a:t> </a:t>
            </a:r>
            <a:r>
              <a:rPr lang="cs-CZ" altLang="cs-CZ" sz="1200" dirty="0"/>
              <a:t>3, s. 215.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600" dirty="0"/>
              <a:t>Seznam bibliografických citací (na konci práce) </a:t>
            </a:r>
            <a:r>
              <a:rPr lang="cs-CZ" altLang="cs-CZ" sz="1600" b="1" dirty="0"/>
              <a:t>není povinný</a:t>
            </a:r>
            <a:r>
              <a:rPr lang="cs-CZ" altLang="cs-CZ" sz="1600" dirty="0"/>
              <a:t>, ale doporučuje se; záznamy se uspořádají </a:t>
            </a:r>
            <a:r>
              <a:rPr lang="cs-CZ" altLang="cs-CZ" sz="1600" b="1" dirty="0"/>
              <a:t>abecedně</a:t>
            </a:r>
            <a:r>
              <a:rPr lang="cs-CZ" altLang="cs-CZ" sz="1600" dirty="0"/>
              <a:t>, nečíslují se:						</a:t>
            </a:r>
            <a:r>
              <a:rPr lang="cs-CZ" altLang="cs-CZ" sz="1400" b="1" dirty="0">
                <a:solidFill>
                  <a:srgbClr val="FF0000"/>
                </a:solidFill>
              </a:rPr>
              <a:t>             Dle pravidel ÚHV se seznam zdrojů uvádí!</a:t>
            </a:r>
            <a:endParaRPr lang="cs-CZ" altLang="cs-CZ" sz="1400" dirty="0"/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cs-CZ" altLang="cs-CZ" sz="1300" dirty="0"/>
              <a:t>	</a:t>
            </a:r>
            <a:r>
              <a:rPr lang="cs-CZ" altLang="cs-CZ" sz="1200" dirty="0"/>
              <a:t>BLACKSMITH, A. 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/>
              <a:t>	…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cs-CZ" altLang="cs-CZ" sz="1200" dirty="0"/>
              <a:t>	VIDOVIĆOVÁ, Lucie a Eva GREGOROVÁ. Věkové normy v sociologické perspektivě. </a:t>
            </a:r>
            <a:r>
              <a:rPr lang="cs-CZ" altLang="cs-CZ" sz="1200" i="1" dirty="0"/>
              <a:t>Sociální studia</a:t>
            </a:r>
            <a:r>
              <a:rPr lang="cs-CZ" altLang="cs-CZ" sz="1200" dirty="0"/>
              <a:t>. 2007, 1–2,  s. 201–217. ISSN 1214-813X.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/>
              <a:t>    …</a:t>
            </a:r>
          </a:p>
        </p:txBody>
      </p:sp>
      <p:sp>
        <p:nvSpPr>
          <p:cNvPr id="28676" name="Line 4">
            <a:extLst>
              <a:ext uri="{FF2B5EF4-FFF2-40B4-BE49-F238E27FC236}">
                <a16:creationId xmlns:a16="http://schemas.microsoft.com/office/drawing/2014/main" id="{4617B534-434B-4337-AACE-BA4D05A6D8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7296" y="3915052"/>
            <a:ext cx="4759924" cy="98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4397A367-7152-4083-82A1-F6B78A4C190F}" vid="{923409CC-8BE3-4428-A336-08A8819629F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muni-arts-prezentace-16x9-cs</Template>
  <TotalTime>4543</TotalTime>
  <Words>6247</Words>
  <Application>Microsoft Office PowerPoint</Application>
  <PresentationFormat>Širokoúhlá obrazovka</PresentationFormat>
  <Paragraphs>536</Paragraphs>
  <Slides>51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8" baseType="lpstr">
      <vt:lpstr>Arial</vt:lpstr>
      <vt:lpstr>Calibri</vt:lpstr>
      <vt:lpstr>Franklin Gothic Book</vt:lpstr>
      <vt:lpstr>Tahoma</vt:lpstr>
      <vt:lpstr>Trebuchet MS</vt:lpstr>
      <vt:lpstr>Wingdings</vt:lpstr>
      <vt:lpstr>Prezentace_MU_CZ</vt:lpstr>
      <vt:lpstr>Jak na citace podle ISO 690 </vt:lpstr>
      <vt:lpstr>Co nás čeká…</vt:lpstr>
      <vt:lpstr>Proč je nutné citovat…</vt:lpstr>
      <vt:lpstr>Terminologie</vt:lpstr>
      <vt:lpstr>Plagiátorství</vt:lpstr>
      <vt:lpstr>Citační (ne)etika</vt:lpstr>
      <vt:lpstr>Metody citování  1/3</vt:lpstr>
      <vt:lpstr>Metody citování  2/3</vt:lpstr>
      <vt:lpstr>Metody citování  3/3</vt:lpstr>
      <vt:lpstr>Zprostředkovaná (sekundární) citace</vt:lpstr>
      <vt:lpstr>Citační normy, styly</vt:lpstr>
      <vt:lpstr>Zásady při tvorbě citací</vt:lpstr>
      <vt:lpstr>Struktura bibliografických citací</vt:lpstr>
      <vt:lpstr>Obecná pravidla tvorby citací</vt:lpstr>
      <vt:lpstr>Obecná pravidla tvorby citací</vt:lpstr>
      <vt:lpstr>Přehled základních prvků pro monografie</vt:lpstr>
      <vt:lpstr>PRVKY CITACE Tvůrce (osoba nebo korporace)</vt:lpstr>
      <vt:lpstr>PRVKY CITACE Názvové údaje (název: podnázev)</vt:lpstr>
      <vt:lpstr>PRVKY CITACE Vedlejší tvůrce (nepovinné)</vt:lpstr>
      <vt:lpstr>PRVKY CITACE Nakladatelské informace</vt:lpstr>
      <vt:lpstr>PRVKY CITACE Rozsah</vt:lpstr>
      <vt:lpstr>PRVKY CITACE Dílčí části (svazek – příspěvek – článek)</vt:lpstr>
      <vt:lpstr>Způsoby zápisu bibliografické citace</vt:lpstr>
      <vt:lpstr>Monografie jako celek</vt:lpstr>
      <vt:lpstr>Monografie jako celek – vedlejší tvůrce</vt:lpstr>
      <vt:lpstr>Prezentace aplikace PowerPoint</vt:lpstr>
      <vt:lpstr>Citování monografie</vt:lpstr>
      <vt:lpstr>Příspěvek v monografické publikaci/ve sborníku</vt:lpstr>
      <vt:lpstr>Prezentace aplikace PowerPoint</vt:lpstr>
      <vt:lpstr>Citace příspěvku ve sborníku</vt:lpstr>
      <vt:lpstr>Seriálové publikace 1/2</vt:lpstr>
      <vt:lpstr>Seriálové publikace 2/2</vt:lpstr>
      <vt:lpstr>Články v seriálových publikacích</vt:lpstr>
      <vt:lpstr>Specifika citování elektronických zdrojů</vt:lpstr>
      <vt:lpstr>Elektronická kniha, online monografie jako celek</vt:lpstr>
      <vt:lpstr>Články v online seriálových publikacích</vt:lpstr>
      <vt:lpstr>Prezentace aplikace PowerPoint</vt:lpstr>
      <vt:lpstr>Citace článku v elektronickém časopise</vt:lpstr>
      <vt:lpstr>Webové stránky</vt:lpstr>
      <vt:lpstr>Závěrečné práce</vt:lpstr>
      <vt:lpstr>Film</vt:lpstr>
      <vt:lpstr>Generátory citací</vt:lpstr>
      <vt:lpstr>Citační manažery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Užitečné zdroje</vt:lpstr>
      <vt:lpstr>Použité zdroje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citace podle ISO 690</dc:title>
  <dc:creator>Hana Holoubková</dc:creator>
  <cp:lastModifiedBy>Dagmar Koudelková</cp:lastModifiedBy>
  <cp:revision>79</cp:revision>
  <cp:lastPrinted>1601-01-01T00:00:00Z</cp:lastPrinted>
  <dcterms:created xsi:type="dcterms:W3CDTF">2020-11-05T17:31:50Z</dcterms:created>
  <dcterms:modified xsi:type="dcterms:W3CDTF">2021-03-19T10:07:23Z</dcterms:modified>
</cp:coreProperties>
</file>