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2"/>
  </p:notesMasterIdLst>
  <p:handoutMasterIdLst>
    <p:handoutMasterId r:id="rId33"/>
  </p:handoutMasterIdLst>
  <p:sldIdLst>
    <p:sldId id="272" r:id="rId2"/>
    <p:sldId id="303" r:id="rId3"/>
    <p:sldId id="274" r:id="rId4"/>
    <p:sldId id="304" r:id="rId5"/>
    <p:sldId id="273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301" r:id="rId27"/>
    <p:sldId id="302" r:id="rId28"/>
    <p:sldId id="305" r:id="rId29"/>
    <p:sldId id="306" r:id="rId30"/>
    <p:sldId id="307" r:id="rId31"/>
  </p:sldIdLst>
  <p:sldSz cx="12192000" cy="6858000"/>
  <p:notesSz cx="9945688" cy="6858000"/>
  <p:custDataLst>
    <p:tags r:id="rId34"/>
  </p:custDataLst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33588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5D51B-5C68-48DD-85C7-F8CFB7459116}" type="datetime1">
              <a:rPr lang="cs-CZ" smtClean="0"/>
              <a:t>23.04.2021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33588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AD57-2836-4759-BC8C-6C1C7D6F0AA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6670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33588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6954572-A6DF-4744-88DD-FC3B7EDA3223}" type="datetime1">
              <a:rPr lang="cs-CZ" noProof="0" smtClean="0"/>
              <a:t>23.04.2021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14650" y="857250"/>
            <a:ext cx="4116388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4569" y="3300412"/>
            <a:ext cx="795655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 předlohy textů.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33588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53820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76447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92344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51911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06890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06966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84323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51616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61588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1507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8697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9631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37021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1331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63686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00308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24856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75534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854589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281433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8326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133124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5172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008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8697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19937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33704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12558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9377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Obdélník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Přímá spojnice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cs-CZ" noProof="0"/>
              <a:t>Kliknutím lze upravit styl předlohy.</a:t>
            </a:r>
            <a:endParaRPr kumimoji="0" lang="cs-CZ" noProof="0" dirty="0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449FCF-A4CF-4B19-A57B-1DF296D8471F}" type="datetime1">
              <a:rPr lang="cs-CZ" noProof="0" smtClean="0"/>
              <a:t>23.04.2021</a:t>
            </a:fld>
            <a:endParaRPr lang="cs-CZ" noProof="0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1249FD-767E-4BB5-A7EB-2ACB069BD758}" type="datetime1">
              <a:rPr lang="cs-CZ" noProof="0" smtClean="0"/>
              <a:t>23.04.2021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3A2219-AEE0-46C8-8BDC-D79EF86D2978}" type="datetime1">
              <a:rPr lang="cs-CZ" noProof="0" smtClean="0"/>
              <a:t>23.04.2021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B25DF4-6595-4FE8-A302-1A34E059F8B6}" type="datetime1">
              <a:rPr lang="cs-CZ" noProof="0" smtClean="0"/>
              <a:t>23.04.2021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A96FED-491C-4B95-B54C-B9E02C15436B}" type="datetime1">
              <a:rPr lang="cs-CZ" noProof="0" smtClean="0"/>
              <a:t>23.04.2021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67D067-3FDD-4F37-B996-13345DDC619F}" type="datetime1">
              <a:rPr lang="cs-CZ" noProof="0" smtClean="0"/>
              <a:t>23.04.2021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DC9654-98FC-4E04-B730-31C9A4382D4A}" type="datetime1">
              <a:rPr lang="cs-CZ" noProof="0" smtClean="0"/>
              <a:t>23.04.2021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480630-3D0B-4451-9A78-833047F86168}" type="datetime1">
              <a:rPr lang="cs-CZ" noProof="0" smtClean="0"/>
              <a:t>23.04.2021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9DBE03-E961-4BC3-8C7E-0BE76D46F765}" type="datetime1">
              <a:rPr lang="cs-CZ" noProof="0" smtClean="0"/>
              <a:t>23.04.2021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BDEBAC-8C05-4708-B7A9-A2593B7C16E9}" type="datetime1">
              <a:rPr lang="cs-CZ" noProof="0" smtClean="0"/>
              <a:t>23.04.2021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jedním odříznutým a jedním zaobleným rohem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cs-CZ" noProof="0"/>
              <a:t>Kliknutím na ikonu přidáte obrázek.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cs-CZ" noProof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18F344-0803-4CB8-B7CD-DB68295A6141}" type="datetime1">
              <a:rPr lang="cs-CZ" noProof="0" smtClean="0"/>
              <a:t>23.04.2021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kupina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Obdélník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grpSp>
          <p:nvGrpSpPr>
            <p:cNvPr id="27" name="Skupina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Volný tvar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Volný tvar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Skupina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Volný tvar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  <p:sp>
              <p:nvSpPr>
                <p:cNvPr id="33" name="Volný tvar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</p:grpSp>
        </p:grpSp>
      </p:grp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  <a:endParaRPr kumimoji="0" lang="cs-CZ" noProof="0" dirty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cs-CZ" noProof="0" dirty="0"/>
              <a:t>Kliknutím můžete upravit styl předlohy textů.</a:t>
            </a:r>
          </a:p>
          <a:p>
            <a:pPr lvl="1" rtl="0" eaLnBrk="1" latinLnBrk="0" hangingPunct="1"/>
            <a:r>
              <a:rPr lang="cs-CZ" noProof="0" dirty="0"/>
              <a:t>Druhá úroveň</a:t>
            </a:r>
          </a:p>
          <a:p>
            <a:pPr lvl="2" rtl="0" eaLnBrk="1" latinLnBrk="0" hangingPunct="1"/>
            <a:r>
              <a:rPr lang="cs-CZ" noProof="0" dirty="0"/>
              <a:t>Třetí úroveň</a:t>
            </a:r>
          </a:p>
          <a:p>
            <a:pPr lvl="3" rtl="0" eaLnBrk="1" latinLnBrk="0" hangingPunct="1"/>
            <a:r>
              <a:rPr lang="cs-CZ" noProof="0" dirty="0"/>
              <a:t>Čtvrtá úroveň</a:t>
            </a:r>
          </a:p>
          <a:p>
            <a:pPr lvl="4" rtl="0" eaLnBrk="1" latinLnBrk="0" hangingPunct="1"/>
            <a:r>
              <a:rPr lang="cs-CZ" noProof="0" dirty="0"/>
              <a:t>Pátá úroveň</a:t>
            </a:r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F3102197-132B-4776-A362-180FE6F93860}" type="datetime1">
              <a:rPr lang="cs-CZ" noProof="0" smtClean="0"/>
              <a:t>23.04.2021</a:t>
            </a:fld>
            <a:endParaRPr lang="cs-CZ" noProof="0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algn="l" rtl="0"/>
            <a:r>
              <a:rPr lang="cs-CZ" dirty="0">
                <a:solidFill>
                  <a:schemeClr val="tx1"/>
                </a:solidFill>
              </a:rPr>
              <a:t>Autorské právo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algn="l" rtl="0"/>
            <a:r>
              <a:rPr lang="cs-CZ" dirty="0"/>
              <a:t>Kateřina Krčálová Konečná</a:t>
            </a:r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8 Spoluautoři</a:t>
            </a:r>
          </a:p>
          <a:p>
            <a:r>
              <a:rPr lang="cs-CZ" u="sng" dirty="0"/>
              <a:t>dílo spoluautorů</a:t>
            </a:r>
            <a:r>
              <a:rPr lang="cs-CZ" dirty="0"/>
              <a:t> = vzniklo společnou činností dvou nebo více autorů; autorské právo náleží spoluautorům společně a nerozdílně</a:t>
            </a:r>
          </a:p>
          <a:p>
            <a:r>
              <a:rPr lang="cs-CZ" dirty="0"/>
              <a:t>spoluautorem není ten, kdo ke vzniku díla přispěl jen formou odborné, technické nebo administrativní pomoci nebo rady nebo poskytnutím dokumentačního či technického materiálu</a:t>
            </a:r>
          </a:p>
          <a:p>
            <a:r>
              <a:rPr lang="cs-CZ" dirty="0"/>
              <a:t>o nakládání s dílem rozhodují spoluautoři společně</a:t>
            </a:r>
          </a:p>
          <a:p>
            <a:r>
              <a:rPr lang="cs-CZ" dirty="0"/>
              <a:t>podíl z výnosů z autorského práva pro jednotlivé autory je úměrný velikosti jejich tvůrčího přispění ke vzniku díla, pokud se autoři mezi sebou nedohodnou jinak</a:t>
            </a:r>
          </a:p>
        </p:txBody>
      </p:sp>
    </p:spTree>
    <p:extLst>
      <p:ext uri="{BB962C8B-B14F-4D97-AF65-F5344CB8AC3E}">
        <p14:creationId xmlns:p14="http://schemas.microsoft.com/office/powerpoint/2010/main" val="3029397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9 Vznik autorského práva (AP)</a:t>
            </a:r>
          </a:p>
          <a:p>
            <a:r>
              <a:rPr lang="cs-CZ" dirty="0"/>
              <a:t>AP vzniká okamžikem, kdy je dílo vyjádřeno v jakékoli objektivně vnímatelné podobě (vzniká tedy ještě před zveřejněním díla)</a:t>
            </a:r>
          </a:p>
          <a:p>
            <a:r>
              <a:rPr lang="cs-CZ" dirty="0"/>
              <a:t>zničením věci, jejímž prostřednictvím je dílo vyjádřeno (např. kniha, CD), AP nezaniká</a:t>
            </a:r>
          </a:p>
          <a:p>
            <a:r>
              <a:rPr lang="cs-CZ" dirty="0"/>
              <a:t>vlastník či jiný uživatel věci, jejímž prostřednictvím je dílo vyjádřeno (např. kniha, CD), není povinen tuto věc udržovat a chránit před zničením (může být ale dohodnuto jinak – např. knihoví řád ukládá uživateli povinnost nepoškozovat knihy, zabránit jejich poškození)</a:t>
            </a:r>
          </a:p>
          <a:p>
            <a:r>
              <a:rPr lang="cs-CZ" dirty="0"/>
              <a:t>AP náleží autorovi díla</a:t>
            </a:r>
          </a:p>
        </p:txBody>
      </p:sp>
    </p:spTree>
    <p:extLst>
      <p:ext uri="{BB962C8B-B14F-4D97-AF65-F5344CB8AC3E}">
        <p14:creationId xmlns:p14="http://schemas.microsoft.com/office/powerpoint/2010/main" val="1982294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10 Obsah AP</a:t>
            </a:r>
          </a:p>
          <a:p>
            <a:r>
              <a:rPr lang="cs-CZ" dirty="0"/>
              <a:t>AP zahrnuje </a:t>
            </a:r>
            <a:r>
              <a:rPr lang="cs-CZ" u="sng" dirty="0"/>
              <a:t>práva osobnostní</a:t>
            </a:r>
            <a:r>
              <a:rPr lang="cs-CZ" dirty="0"/>
              <a:t> a </a:t>
            </a:r>
            <a:r>
              <a:rPr lang="cs-CZ" u="sng" dirty="0"/>
              <a:t>práva majetková</a:t>
            </a:r>
          </a:p>
        </p:txBody>
      </p:sp>
    </p:spTree>
    <p:extLst>
      <p:ext uri="{BB962C8B-B14F-4D97-AF65-F5344CB8AC3E}">
        <p14:creationId xmlns:p14="http://schemas.microsoft.com/office/powerpoint/2010/main" val="247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>
            <a:normAutofit lnSpcReduction="10000"/>
          </a:bodyPr>
          <a:lstStyle/>
          <a:p>
            <a:pPr marL="0" indent="0" rtl="0">
              <a:buNone/>
            </a:pPr>
            <a:r>
              <a:rPr lang="cs-CZ" b="1" dirty="0"/>
              <a:t>§ 11 Osobnostní práva (OP)</a:t>
            </a:r>
          </a:p>
          <a:p>
            <a:r>
              <a:rPr lang="cs-CZ" dirty="0"/>
              <a:t>právo rozhodnout o zveřejnění svého díla</a:t>
            </a:r>
          </a:p>
          <a:p>
            <a:r>
              <a:rPr lang="cs-CZ" u="sng" dirty="0"/>
              <a:t>právo na autorství:</a:t>
            </a:r>
            <a:r>
              <a:rPr lang="cs-CZ" dirty="0"/>
              <a:t> právo na autorské označení díla, právo na utajení autorství apod.</a:t>
            </a:r>
          </a:p>
          <a:p>
            <a:r>
              <a:rPr lang="cs-CZ" u="sng" dirty="0"/>
              <a:t>právo na nedotknutelnost díla:</a:t>
            </a:r>
            <a:r>
              <a:rPr lang="cs-CZ" dirty="0"/>
              <a:t> bez svolení autora nemůže nikdo jakkoli zasahovat do díla (včetně zařazení do souboru a spojení s jiným dílem), uživatel nesmí snižovat a znevažovat hodnotu díla, autor má právo na dohled na plnění těchto povinností, pokud to lze</a:t>
            </a:r>
          </a:p>
          <a:p>
            <a:r>
              <a:rPr lang="cs-CZ" dirty="0"/>
              <a:t>jsou spojena s osobou autora a jeho smrtí zanikají</a:t>
            </a:r>
          </a:p>
          <a:p>
            <a:r>
              <a:rPr lang="cs-CZ" dirty="0"/>
              <a:t>OP se autor nemůže vzdát a jsou nepřevoditelná</a:t>
            </a:r>
          </a:p>
          <a:p>
            <a:r>
              <a:rPr lang="cs-CZ" dirty="0"/>
              <a:t>po smrti autora lze dílo užít způsobem nesnižujícím jeho hodnotu a s uvedením autora</a:t>
            </a:r>
          </a:p>
          <a:p>
            <a:endParaRPr lang="cs-CZ" dirty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69363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Majetková práva (MP)</a:t>
            </a:r>
          </a:p>
          <a:p>
            <a:r>
              <a:rPr lang="cs-CZ" dirty="0"/>
              <a:t>po smrti autora přecházejí na jeho dědice a právní nástupce</a:t>
            </a:r>
          </a:p>
          <a:p>
            <a:pPr marL="0" indent="0" rtl="0">
              <a:buNone/>
            </a:pPr>
            <a:r>
              <a:rPr lang="cs-CZ" b="1" dirty="0"/>
              <a:t>§ 12 Právo dílo užít</a:t>
            </a:r>
          </a:p>
          <a:p>
            <a:r>
              <a:rPr lang="cs-CZ" dirty="0"/>
              <a:t>výlučné právo autora</a:t>
            </a:r>
          </a:p>
          <a:p>
            <a:r>
              <a:rPr lang="cs-CZ" dirty="0"/>
              <a:t>jakékoli nakládání s dílem, zejména nakládání směřující k jeho poskytnutí jiné osobě</a:t>
            </a:r>
          </a:p>
          <a:p>
            <a:r>
              <a:rPr lang="cs-CZ" u="sng" dirty="0"/>
              <a:t>právo užít</a:t>
            </a:r>
            <a:r>
              <a:rPr lang="cs-CZ" dirty="0"/>
              <a:t> dílo v původní nebo jiným zpracované či jinak změněné podobě (týká se formy ne obsahu!), samostatně nebo v souboru či spojení s jiným dílem a udělit jiné osobě smlouvou oprávnění k užití svého díla třetím osobám (poskytnutí licence)</a:t>
            </a:r>
          </a:p>
        </p:txBody>
      </p:sp>
    </p:spTree>
    <p:extLst>
      <p:ext uri="{BB962C8B-B14F-4D97-AF65-F5344CB8AC3E}">
        <p14:creationId xmlns:p14="http://schemas.microsoft.com/office/powerpoint/2010/main" val="320108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12 Právo dílo užít</a:t>
            </a:r>
          </a:p>
          <a:p>
            <a:r>
              <a:rPr lang="cs-CZ" dirty="0"/>
              <a:t>právo užít dílo je zejména:</a:t>
            </a:r>
          </a:p>
          <a:p>
            <a:pPr>
              <a:buFontTx/>
              <a:buChar char="-"/>
            </a:pPr>
            <a:r>
              <a:rPr lang="cs-CZ" dirty="0"/>
              <a:t>právo na rozmnožování díla</a:t>
            </a:r>
          </a:p>
          <a:p>
            <a:pPr>
              <a:buFontTx/>
              <a:buChar char="-"/>
            </a:pPr>
            <a:r>
              <a:rPr lang="cs-CZ" dirty="0"/>
              <a:t>právo na rozšiřování originálu nebo rozmnoženiny</a:t>
            </a:r>
          </a:p>
          <a:p>
            <a:pPr>
              <a:buFontTx/>
              <a:buChar char="-"/>
            </a:pPr>
            <a:r>
              <a:rPr lang="cs-CZ" dirty="0"/>
              <a:t>právo na pronájem originálu nebo rozmnoženiny</a:t>
            </a:r>
          </a:p>
          <a:p>
            <a:pPr>
              <a:buFontTx/>
              <a:buChar char="-"/>
            </a:pPr>
            <a:r>
              <a:rPr lang="cs-CZ" dirty="0"/>
              <a:t>právo na půjčování originálu nebo rozmnoženiny</a:t>
            </a:r>
          </a:p>
          <a:p>
            <a:pPr>
              <a:buFontTx/>
              <a:buChar char="-"/>
            </a:pPr>
            <a:r>
              <a:rPr lang="cs-CZ" dirty="0"/>
              <a:t>právo na vystavování originálu nebo rozmnoženiny</a:t>
            </a:r>
          </a:p>
          <a:p>
            <a:pPr>
              <a:buFontTx/>
              <a:buChar char="-"/>
            </a:pPr>
            <a:r>
              <a:rPr lang="cs-CZ" dirty="0"/>
              <a:t>právo na sdělování díla veřejnosti, zejména: provozování díla živě nebo ze záznamu a přenos provozování díla, vysílání díla rozhlasem či televizí, přenos rozhlasového či televizního vysílání díla, provozování rozhlasového či televizního vysílání díla</a:t>
            </a:r>
          </a:p>
        </p:txBody>
      </p:sp>
    </p:spTree>
    <p:extLst>
      <p:ext uri="{BB962C8B-B14F-4D97-AF65-F5344CB8AC3E}">
        <p14:creationId xmlns:p14="http://schemas.microsoft.com/office/powerpoint/2010/main" val="313313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13 Rozmnožování</a:t>
            </a:r>
          </a:p>
          <a:p>
            <a:r>
              <a:rPr lang="cs-CZ" dirty="0"/>
              <a:t>zhotovování dočasných nebo trvalých, přímých nebo nepřímých rozmnoženin díla nebo jeho části, a to jakýmikoli prostředky a v jakékoli formě</a:t>
            </a:r>
          </a:p>
          <a:p>
            <a:r>
              <a:rPr lang="cs-CZ" dirty="0"/>
              <a:t>zejména rozmnoženina tisková, fotografická, zvuková, obrazová nebo zvukově obrazová, stavba architektonického díla nebo rozmnoženina ve formě elektronické</a:t>
            </a:r>
          </a:p>
        </p:txBody>
      </p:sp>
    </p:spTree>
    <p:extLst>
      <p:ext uri="{BB962C8B-B14F-4D97-AF65-F5344CB8AC3E}">
        <p14:creationId xmlns:p14="http://schemas.microsoft.com/office/powerpoint/2010/main" val="3853485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14 Rozšiřování</a:t>
            </a:r>
          </a:p>
          <a:p>
            <a:r>
              <a:rPr lang="cs-CZ" dirty="0"/>
              <a:t>zpřístupňování díla v hmotné podobě </a:t>
            </a:r>
            <a:r>
              <a:rPr lang="cs-CZ" b="1" dirty="0"/>
              <a:t>prodejem</a:t>
            </a:r>
            <a:r>
              <a:rPr lang="cs-CZ" dirty="0"/>
              <a:t> nebo jiným převodem vlastnického práva k originálu nebo k rozmnoženině díla, </a:t>
            </a:r>
            <a:r>
              <a:rPr lang="cs-CZ" b="1" dirty="0"/>
              <a:t>včetně nabízení</a:t>
            </a:r>
            <a:r>
              <a:rPr lang="cs-CZ" dirty="0"/>
              <a:t>, dále je to typicky </a:t>
            </a:r>
            <a:r>
              <a:rPr lang="cs-CZ" b="1" dirty="0"/>
              <a:t>darování</a:t>
            </a:r>
          </a:p>
        </p:txBody>
      </p:sp>
    </p:spTree>
    <p:extLst>
      <p:ext uri="{BB962C8B-B14F-4D97-AF65-F5344CB8AC3E}">
        <p14:creationId xmlns:p14="http://schemas.microsoft.com/office/powerpoint/2010/main" val="170481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15 Pronájem</a:t>
            </a:r>
          </a:p>
          <a:p>
            <a:r>
              <a:rPr lang="cs-CZ" dirty="0"/>
              <a:t>zpřístupňování díla </a:t>
            </a:r>
            <a:r>
              <a:rPr lang="cs-CZ" u="sng" dirty="0"/>
              <a:t>v hmotné podobě</a:t>
            </a:r>
            <a:r>
              <a:rPr lang="cs-CZ" dirty="0"/>
              <a:t> za účelem přímého nebo nepřímého hospodářského nebo obchodního prospěchu poskytnutím originálu nebo rozmnoženiny na dobu určitou</a:t>
            </a:r>
          </a:p>
          <a:p>
            <a:r>
              <a:rPr lang="cs-CZ" dirty="0"/>
              <a:t>pronajímatelem může být sám autor, osoba vykonávající majetková práva autora nebo nabyvatel licence</a:t>
            </a:r>
          </a:p>
          <a:p>
            <a:r>
              <a:rPr lang="cs-CZ" dirty="0"/>
              <a:t>zejména rozmnoženiny literárního díla, zvukové a zvukově obrazové záznamy díla provedeného výkonnými umělci</a:t>
            </a:r>
          </a:p>
          <a:p>
            <a:r>
              <a:rPr lang="cs-CZ" dirty="0"/>
              <a:t>nepatří sem promítání filmu v kině, pouštění zvukového záznamu na diskotéce, vystavování díla</a:t>
            </a:r>
          </a:p>
        </p:txBody>
      </p:sp>
    </p:spTree>
    <p:extLst>
      <p:ext uri="{BB962C8B-B14F-4D97-AF65-F5344CB8AC3E}">
        <p14:creationId xmlns:p14="http://schemas.microsoft.com/office/powerpoint/2010/main" val="2309842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16 Půjčování</a:t>
            </a:r>
          </a:p>
          <a:p>
            <a:r>
              <a:rPr lang="cs-CZ" dirty="0"/>
              <a:t>zpřístupňování díla v hmotné podobě zařízením přístupným veřejnosti </a:t>
            </a:r>
            <a:r>
              <a:rPr lang="cs-CZ" u="sng" dirty="0"/>
              <a:t>nikoli</a:t>
            </a:r>
            <a:r>
              <a:rPr lang="cs-CZ" dirty="0"/>
              <a:t> za účelem přímého nebo nepřímého hospodářského nebo obchodního prospěchu poskytnutí originálu nebo rozmnoženiny díla na dobu určitou</a:t>
            </a:r>
          </a:p>
          <a:p>
            <a:r>
              <a:rPr lang="cs-CZ" dirty="0"/>
              <a:t>např. veřejná knihovna</a:t>
            </a:r>
          </a:p>
        </p:txBody>
      </p:sp>
    </p:spTree>
    <p:extLst>
      <p:ext uri="{BB962C8B-B14F-4D97-AF65-F5344CB8AC3E}">
        <p14:creationId xmlns:p14="http://schemas.microsoft.com/office/powerpoint/2010/main" val="1879372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09600" y="1255922"/>
            <a:ext cx="10972800" cy="3470313"/>
          </a:xfrm>
        </p:spPr>
        <p:txBody>
          <a:bodyPr rtlCol="0">
            <a:normAutofit fontScale="90000"/>
          </a:bodyPr>
          <a:lstStyle/>
          <a:p>
            <a:pPr rtl="0"/>
            <a:r>
              <a:rPr lang="cs-CZ" b="1" dirty="0"/>
              <a:t>zákon č. 121/2000 Sb., </a:t>
            </a:r>
            <a:r>
              <a:rPr lang="cs-CZ" dirty="0"/>
              <a:t>o právu autorském, o právech souvisejících s právem autorským a o změně některých zákonů (autorský zákon) ze dne 7. dubna 2000</a:t>
            </a:r>
          </a:p>
        </p:txBody>
      </p:sp>
    </p:spTree>
    <p:extLst>
      <p:ext uri="{BB962C8B-B14F-4D97-AF65-F5344CB8AC3E}">
        <p14:creationId xmlns:p14="http://schemas.microsoft.com/office/powerpoint/2010/main" val="947674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17 Vystavování</a:t>
            </a:r>
          </a:p>
          <a:p>
            <a:r>
              <a:rPr lang="cs-CZ" dirty="0"/>
              <a:t>zpřístupňování díla v hmotné podobě umožněním shlédnutí nebo jeho vnímání originálu nebo rozmnoženiny díla, zejména díla výtvarného, fotografického, architektonického včetně urbanistického, díla užitého umění nebo díla kartografického</a:t>
            </a:r>
          </a:p>
          <a:p>
            <a:r>
              <a:rPr lang="cs-CZ" dirty="0"/>
              <a:t>vlastník originálu či rozmnoženiny díla je oprávněn v zájmu přístupu veřejnosti ke kulturnímu bohatství zapůjčit dílo k vystavení bez souhlasu autora</a:t>
            </a:r>
          </a:p>
        </p:txBody>
      </p:sp>
    </p:spTree>
    <p:extLst>
      <p:ext uri="{BB962C8B-B14F-4D97-AF65-F5344CB8AC3E}">
        <p14:creationId xmlns:p14="http://schemas.microsoft.com/office/powerpoint/2010/main" val="213112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18 Sdělování veřejnosti – obecná ustanovení</a:t>
            </a:r>
          </a:p>
          <a:p>
            <a:r>
              <a:rPr lang="cs-CZ" dirty="0"/>
              <a:t>zpřístupnění díla v nehmotné podobě, živě nebo ze záznamu, po drátě nebo bezdrátově</a:t>
            </a:r>
          </a:p>
          <a:p>
            <a:r>
              <a:rPr lang="cs-CZ" dirty="0"/>
              <a:t>Také zpřístupňování způsobem, že kdokoli může mít k němu přístup v místě a čase dle vlastní volby a možnosti, zejména prostřednictvím počítačové nebo obdobné sítě</a:t>
            </a:r>
          </a:p>
          <a:p>
            <a:r>
              <a:rPr lang="cs-CZ" dirty="0"/>
              <a:t>sdělováním není pouhé provozování zařízení umožňující takové sdělování</a:t>
            </a:r>
          </a:p>
          <a:p>
            <a:r>
              <a:rPr lang="cs-CZ" dirty="0"/>
              <a:t>podrobnosti v § 19 – 23: živé provozování a jeho přenos, provozování ze záznamu a jeho přenos, vysílání rozhlasem nebo televizí, přenos nebo provozování </a:t>
            </a:r>
            <a:r>
              <a:rPr lang="cs-CZ" dirty="0" err="1"/>
              <a:t>rozhl</a:t>
            </a:r>
            <a:r>
              <a:rPr lang="cs-CZ" dirty="0"/>
              <a:t>. a televizního vysílání</a:t>
            </a:r>
          </a:p>
        </p:txBody>
      </p:sp>
    </p:spTree>
    <p:extLst>
      <p:ext uri="{BB962C8B-B14F-4D97-AF65-F5344CB8AC3E}">
        <p14:creationId xmlns:p14="http://schemas.microsoft.com/office/powerpoint/2010/main" val="1969625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§ 24 Právo na odměnu při opětném prodeji originálu uměleckého díla</a:t>
            </a:r>
          </a:p>
          <a:p>
            <a:r>
              <a:rPr lang="cs-CZ" dirty="0"/>
              <a:t>při opětovném prodeji originálu uměleckého díla (např. obraz) má autor právo na odměnu</a:t>
            </a:r>
          </a:p>
          <a:p>
            <a:r>
              <a:rPr lang="cs-CZ" dirty="0"/>
              <a:t>podmínky pro přiznání odměny: výše ceny (alespoň 1500 EUR), účast obchodníka na prodeji (galerista, dražebník, obchodník s uměleckými díly) a absence zákonných podmínek pro uplatnění výjimky</a:t>
            </a:r>
          </a:p>
          <a:p>
            <a:r>
              <a:rPr lang="cs-CZ" dirty="0"/>
              <a:t>právo na odměnu spravuje kolektivní správce aut. práv, výši odměny stanoví příloha zákona</a:t>
            </a:r>
          </a:p>
          <a:p>
            <a:r>
              <a:rPr lang="cs-CZ" u="sng" dirty="0"/>
              <a:t>originál uměleckého díla je:</a:t>
            </a:r>
            <a:r>
              <a:rPr lang="cs-CZ" dirty="0"/>
              <a:t> obraz, kresba, malba, koláž, socha, rytina, litografie, fotografie, tapiserie, keramika, sklo, autorský šperk apod. a jsou zhotoveny samotným autorem</a:t>
            </a:r>
          </a:p>
          <a:p>
            <a:r>
              <a:rPr lang="cs-CZ" u="sng" dirty="0"/>
              <a:t>nevztahuje se na:</a:t>
            </a:r>
            <a:r>
              <a:rPr lang="cs-CZ" dirty="0"/>
              <a:t> stavby, díla užitého umění (pokud nejsou originálem), rukopisy skladatelů a spisovatelů</a:t>
            </a:r>
          </a:p>
          <a:p>
            <a:r>
              <a:rPr lang="cs-CZ" dirty="0"/>
              <a:t>obchodník informuje o prodeji kolektivního správce</a:t>
            </a:r>
          </a:p>
          <a:p>
            <a:r>
              <a:rPr lang="cs-CZ" dirty="0"/>
              <a:t>odměnu platí prodávající a obchodník společně a nerozdílně</a:t>
            </a:r>
          </a:p>
        </p:txBody>
      </p:sp>
    </p:spTree>
    <p:extLst>
      <p:ext uri="{BB962C8B-B14F-4D97-AF65-F5344CB8AC3E}">
        <p14:creationId xmlns:p14="http://schemas.microsoft.com/office/powerpoint/2010/main" val="411113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§ 25 Právo na odměnu v souvislosti s rozmnožováním díla pro osobní potřebu a vlastní vnitřní potřebu</a:t>
            </a:r>
          </a:p>
          <a:p>
            <a:r>
              <a:rPr lang="cs-CZ" dirty="0"/>
              <a:t>u zveřejněných děl, která </a:t>
            </a:r>
            <a:r>
              <a:rPr lang="cs-CZ" u="sng" dirty="0"/>
              <a:t>lze rozmnožovat</a:t>
            </a:r>
            <a:r>
              <a:rPr lang="cs-CZ" dirty="0"/>
              <a:t> pomocí přístroje k zhotovování tiskových rozmnoženin na papír nebo obdobný podklad nebo která </a:t>
            </a:r>
            <a:r>
              <a:rPr lang="cs-CZ" u="sng" dirty="0"/>
              <a:t>lze rozmnožovat</a:t>
            </a:r>
            <a:r>
              <a:rPr lang="cs-CZ" dirty="0"/>
              <a:t> na základě zvukového, zvukově obrazového nebo jiného záznamu či rozhlasového nebo televizního vysílání přenesením na nenahrané nosiče</a:t>
            </a:r>
          </a:p>
          <a:p>
            <a:r>
              <a:rPr lang="cs-CZ" u="sng" dirty="0"/>
              <a:t>osoby povinné z platby odměny:</a:t>
            </a:r>
            <a:r>
              <a:rPr lang="cs-CZ" dirty="0"/>
              <a:t> výrobce, dovozce a příjemce přístrojů pro rozmnožování a nenahraných nosičů záznamů, poskytovatel rozmnožovacích služeb za úplatu</a:t>
            </a:r>
          </a:p>
          <a:p>
            <a:r>
              <a:rPr lang="cs-CZ" dirty="0"/>
              <a:t>odměna, kterou platí poskytovatel rozmnož. služeb závisí na pravděpodobném počtu tiskových rozmnoženin děl (bez ohledu na to, zda jsou to autorská díla); pravidla v příloze zákona</a:t>
            </a:r>
          </a:p>
        </p:txBody>
      </p:sp>
    </p:spTree>
    <p:extLst>
      <p:ext uri="{BB962C8B-B14F-4D97-AF65-F5344CB8AC3E}">
        <p14:creationId xmlns:p14="http://schemas.microsoft.com/office/powerpoint/2010/main" val="1407853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cs-CZ" b="1" dirty="0"/>
              <a:t>§ 25 Právo na odměnu v souvislosti s rozmnožováním díla pro osobní potřebu a vlastní vnitřní potřebu</a:t>
            </a:r>
          </a:p>
          <a:p>
            <a:r>
              <a:rPr lang="cs-CZ" dirty="0"/>
              <a:t>povinné osoby předkládají kolektivnímu správci rozhodné informace:</a:t>
            </a:r>
          </a:p>
          <a:p>
            <a:pPr>
              <a:buFontTx/>
              <a:buChar char="-"/>
            </a:pPr>
            <a:r>
              <a:rPr lang="cs-CZ" dirty="0"/>
              <a:t>druh a počet prodaných, dovezených nebo přijatých přístrojů k zhotovování rozmnoženin, přístrojů ke zhotovování tiskových rozmnoženin a nenahraných nosičů</a:t>
            </a:r>
          </a:p>
          <a:p>
            <a:pPr>
              <a:buFontTx/>
              <a:buChar char="-"/>
            </a:pPr>
            <a:r>
              <a:rPr lang="cs-CZ" dirty="0"/>
              <a:t>počet provedených tiskových rozmnoženin (počet placených kopií provedených na kopírce)</a:t>
            </a:r>
          </a:p>
          <a:p>
            <a:r>
              <a:rPr lang="cs-CZ" dirty="0"/>
              <a:t>vyhláška Ministerstva kultury č. 488/2006 Sb. stanoví typy přístrojů a nenahraných nosičů, z nichž se platí odměna</a:t>
            </a:r>
          </a:p>
        </p:txBody>
      </p:sp>
    </p:spTree>
    <p:extLst>
      <p:ext uri="{BB962C8B-B14F-4D97-AF65-F5344CB8AC3E}">
        <p14:creationId xmlns:p14="http://schemas.microsoft.com/office/powerpoint/2010/main" val="1849010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cs-CZ" b="1" dirty="0"/>
              <a:t>§ 25 Právo na odměnu v souvislosti s rozmnožováním díla pro osobní potřebu a vlastní vnitřní potřebu</a:t>
            </a:r>
          </a:p>
          <a:p>
            <a:r>
              <a:rPr lang="cs-CZ" u="sng" dirty="0"/>
              <a:t>odměna se neplatí:</a:t>
            </a:r>
            <a:r>
              <a:rPr lang="cs-CZ" dirty="0"/>
              <a:t> pokud jsou přístroje nebo nosiče vyvezeny nebo odeslány do zahraničí za účelem jejich dalšího prodeje; pokud jsou dovezené přístroje a nosiče používány jen k provozní potřebě nabyvatele při jeho podnikání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4288863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cs-CZ" b="1" dirty="0"/>
              <a:t>§ 26 Přechod majetkových práv (MP)</a:t>
            </a:r>
          </a:p>
          <a:p>
            <a:r>
              <a:rPr lang="cs-CZ" dirty="0"/>
              <a:t>MP se autor nemůže vzdát, jsou nepřevoditelná (autor ale může jiné osobě udělit smlouvou svolení k výkonu MP)</a:t>
            </a:r>
          </a:p>
          <a:p>
            <a:r>
              <a:rPr lang="cs-CZ" dirty="0"/>
              <a:t>MP jsou předmětem dědictví, o nakládání s dílem rozhodují dědicové jednomyslně, výnosy z autorských práv splatné po smrti autora jsou příjmem dědiců</a:t>
            </a:r>
          </a:p>
          <a:p>
            <a:r>
              <a:rPr lang="cs-CZ" dirty="0"/>
              <a:t>MP může zdědit i stát (Státní fond kultury ČR nebo Státní fond kinematografie), státní fondy vedou a uveřejňují seznam autorů, jejichž MP stát zdědil – v současnosti asi 170 osob (např. básník Ivan Blatný, spisovatelka Zdeňka Bezděková, herec Jiří Pomeje)</a:t>
            </a:r>
          </a:p>
          <a:p>
            <a:r>
              <a:rPr lang="cs-CZ" dirty="0"/>
              <a:t>zanikne-li právnická osoba, která MP zdědila, bez právního nástupce, připadají MP opět státu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47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/>
              <a:t>§ 27 Doba ochrany</a:t>
            </a:r>
          </a:p>
          <a:p>
            <a:r>
              <a:rPr lang="cs-CZ" dirty="0"/>
              <a:t>MP trvají zpravidla po dobu autorova života a 70 let po jeho smrti</a:t>
            </a:r>
          </a:p>
          <a:p>
            <a:r>
              <a:rPr lang="cs-CZ" dirty="0"/>
              <a:t>v případě spoluautorů se počítá doba trvání MP od smrti spoluautora, který žil nejdéle</a:t>
            </a:r>
          </a:p>
          <a:p>
            <a:r>
              <a:rPr lang="cs-CZ" dirty="0"/>
              <a:t>pokud není jméno autora obecně známo nebo se sám veřejně nepřihlásí, MP k dílu anonymnímu a pseudonymnímu trvají 70 let od oprávněného zveřejnění díla</a:t>
            </a:r>
          </a:p>
          <a:p>
            <a:r>
              <a:rPr lang="cs-CZ" dirty="0"/>
              <a:t>doba trvání MP k audiovizuálnímu dílu se počítá od smrti poslední přeživší z těchto osob: režisér, autor scénáře, autor dialogů, skladatel hudby</a:t>
            </a:r>
          </a:p>
          <a:p>
            <a:r>
              <a:rPr lang="cs-CZ" dirty="0"/>
              <a:t>doba trvání MP k hudebnímu dílu s textem, které není dílem spoluautorů, se počítá v závislosti na smrti déle žijícího autora hudební nebo textové složky díla</a:t>
            </a:r>
          </a:p>
          <a:p>
            <a:r>
              <a:rPr lang="cs-CZ" dirty="0"/>
              <a:t>v případě děl vycházejících v několika svazcích, na pokračování se počítá trvání MP pro každou část zvlášť</a:t>
            </a:r>
          </a:p>
          <a:p>
            <a:r>
              <a:rPr lang="cs-CZ" dirty="0"/>
              <a:t>pro počítání trvání MP se stanoví jednotný počátek na první den roku následujícího po roce, v němž došlo k rozhodné skutečnosti (např. zveřejnění díla)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3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cs-CZ" b="1" dirty="0"/>
              <a:t>§ 27a Osiřelé dílo</a:t>
            </a:r>
          </a:p>
          <a:p>
            <a:r>
              <a:rPr lang="cs-CZ" dirty="0"/>
              <a:t>dílo, u kterého není určen autor, nebo i když je určen, není nalezen (nedá se dohledat) ani po provedené důsledného vyhledávání dle § 27b</a:t>
            </a:r>
          </a:p>
          <a:p>
            <a:r>
              <a:rPr lang="cs-CZ" u="sng" dirty="0"/>
              <a:t>spoluautorství:</a:t>
            </a:r>
            <a:r>
              <a:rPr lang="cs-CZ" dirty="0"/>
              <a:t> pokud existuje více autorů díla, náleží spoluautorům autorská práva a o osiřelé dílo jde pouze ohledně autorů, kteří nebyli určeni nebo nalezeni</a:t>
            </a:r>
          </a:p>
          <a:p>
            <a:r>
              <a:rPr lang="cs-CZ" dirty="0"/>
              <a:t>za osiřelá se považují </a:t>
            </a:r>
            <a:r>
              <a:rPr lang="cs-CZ" u="sng" dirty="0"/>
              <a:t>všechna</a:t>
            </a:r>
            <a:r>
              <a:rPr lang="cs-CZ" dirty="0"/>
              <a:t> díla autora, který nebyl nalezen ani po důsledném vyhledávání</a:t>
            </a:r>
          </a:p>
          <a:p>
            <a:r>
              <a:rPr lang="cs-CZ" dirty="0"/>
              <a:t>pokud dojde k určení nebo nalezení autora, dílo přestává </a:t>
            </a:r>
            <a:r>
              <a:rPr lang="cs-CZ"/>
              <a:t>být osiřelým</a:t>
            </a:r>
            <a:endParaRPr lang="cs-CZ" dirty="0"/>
          </a:p>
          <a:p>
            <a:r>
              <a:rPr lang="cs-CZ" dirty="0"/>
              <a:t>rejstříky osiřelých děl, databáze EU</a:t>
            </a:r>
          </a:p>
        </p:txBody>
      </p:sp>
    </p:spTree>
    <p:extLst>
      <p:ext uri="{BB962C8B-B14F-4D97-AF65-F5344CB8AC3E}">
        <p14:creationId xmlns:p14="http://schemas.microsoft.com/office/powerpoint/2010/main" val="4005940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cs-CZ" b="1" dirty="0"/>
              <a:t>§ 27b Důsledné vyhledávání</a:t>
            </a:r>
          </a:p>
          <a:p>
            <a:r>
              <a:rPr lang="cs-CZ" dirty="0"/>
              <a:t>týká se určení nebo nalezení autora v informačních zdrojích uvedených v příloze zákona (např. katalog Národní knihovny, Národního archivu a zahraničních knihoven, sdružení vydavatelů a autorů, rejstříky ISBN, ISSN, databáze vydaných knih, povinné výtisky, databáze institucí pečujících o filmové nebo zvukové dědictví, databáze fotobank atd.)</a:t>
            </a:r>
          </a:p>
          <a:p>
            <a:r>
              <a:rPr lang="cs-CZ" dirty="0"/>
              <a:t>může být i v informačních zdrojích jiných států, nejen ČR</a:t>
            </a:r>
          </a:p>
          <a:p>
            <a:r>
              <a:rPr lang="cs-CZ" dirty="0"/>
              <a:t>záznam o provedení důsledného vyhledávání</a:t>
            </a:r>
          </a:p>
          <a:p>
            <a:r>
              <a:rPr lang="cs-CZ" dirty="0"/>
              <a:t>nestačí dohledat jméno autora, je třeba dohledat i kontakt a bližší informace, pokud se to nepodaří, jsou díla tohoto autora označena jako </a:t>
            </a:r>
            <a:r>
              <a:rPr lang="cs-CZ" u="sng" dirty="0"/>
              <a:t>osiřelá</a:t>
            </a:r>
          </a:p>
        </p:txBody>
      </p:sp>
    </p:spTree>
    <p:extLst>
      <p:ext uri="{BB962C8B-B14F-4D97-AF65-F5344CB8AC3E}">
        <p14:creationId xmlns:p14="http://schemas.microsoft.com/office/powerpoint/2010/main" val="3152924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90670"/>
            <a:ext cx="10972800" cy="5233930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1 Předmět úpravy</a:t>
            </a:r>
          </a:p>
          <a:p>
            <a:r>
              <a:rPr lang="cs-CZ" dirty="0"/>
              <a:t>zákon zpracovává příslušné směrnice EU</a:t>
            </a:r>
          </a:p>
          <a:p>
            <a:r>
              <a:rPr lang="cs-CZ" u="sng" dirty="0"/>
              <a:t>upravuje:</a:t>
            </a:r>
            <a:r>
              <a:rPr lang="cs-CZ" dirty="0"/>
              <a:t> práva autora k jeho dílu; práva výkonného umělce k jeho uměleckému výkonu, právo výrobce zvukového záznamu k jeho záznamu, právo výrobce zvukově obrazového záznamu k jeho záznamu, právo rozhlasového nebo televizního vysílatele k jeho vysílání, právo </a:t>
            </a:r>
            <a:r>
              <a:rPr lang="cs-CZ" dirty="0" err="1"/>
              <a:t>zveřejnitele</a:t>
            </a:r>
            <a:r>
              <a:rPr lang="cs-CZ" dirty="0"/>
              <a:t> k dosud nezveřejněnému dílu, k němuž uplynula doba trvání majetkových práv, právo nakladatele na odměnu; právo pořizovatele k jím pořízené databázi; ochranu autorských práv; kolektivní správu autorských práv</a:t>
            </a:r>
          </a:p>
        </p:txBody>
      </p:sp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cs-CZ" b="1" dirty="0"/>
              <a:t>§ 28 Volné dílo</a:t>
            </a:r>
          </a:p>
          <a:p>
            <a:r>
              <a:rPr lang="cs-CZ" dirty="0"/>
              <a:t>dílo, u kterého uplynula doba trvání majetkových autorských práv</a:t>
            </a:r>
          </a:p>
          <a:p>
            <a:r>
              <a:rPr lang="cs-CZ" dirty="0"/>
              <a:t>dílo může každý volně užít</a:t>
            </a:r>
          </a:p>
          <a:p>
            <a:r>
              <a:rPr lang="cs-CZ" dirty="0"/>
              <a:t>pokud se jedná o dílo, které dosud nebylo zveřejněno, prvnímu </a:t>
            </a:r>
            <a:r>
              <a:rPr lang="cs-CZ" dirty="0" err="1"/>
              <a:t>zveřejniteli</a:t>
            </a:r>
            <a:r>
              <a:rPr lang="cs-CZ" dirty="0"/>
              <a:t> vznikají majetková autorská práva</a:t>
            </a:r>
          </a:p>
        </p:txBody>
      </p:sp>
    </p:spTree>
    <p:extLst>
      <p:ext uri="{BB962C8B-B14F-4D97-AF65-F5344CB8AC3E}">
        <p14:creationId xmlns:p14="http://schemas.microsoft.com/office/powerpoint/2010/main" val="3474912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90670"/>
            <a:ext cx="10972800" cy="5233930"/>
          </a:xfrm>
        </p:spPr>
        <p:txBody>
          <a:bodyPr rtlCol="0">
            <a:normAutofit fontScale="92500"/>
          </a:bodyPr>
          <a:lstStyle/>
          <a:p>
            <a:pPr marL="0" indent="0" rtl="0">
              <a:buNone/>
            </a:pPr>
            <a:r>
              <a:rPr lang="cs-CZ" b="1" dirty="0"/>
              <a:t>§ 2 Autorské dílo</a:t>
            </a:r>
          </a:p>
          <a:p>
            <a:r>
              <a:rPr lang="cs-CZ" dirty="0"/>
              <a:t>dílo literární a jiné dílo umělecké a dílo vědecké</a:t>
            </a:r>
          </a:p>
          <a:p>
            <a:r>
              <a:rPr lang="cs-CZ" b="1" dirty="0"/>
              <a:t>jedinečný</a:t>
            </a:r>
            <a:r>
              <a:rPr lang="cs-CZ" dirty="0"/>
              <a:t> výsledek </a:t>
            </a:r>
            <a:r>
              <a:rPr lang="cs-CZ" b="1" dirty="0"/>
              <a:t>tvůrčí</a:t>
            </a:r>
            <a:r>
              <a:rPr lang="cs-CZ" dirty="0"/>
              <a:t> činnosti autora v trvale nebo dočasně </a:t>
            </a:r>
            <a:r>
              <a:rPr lang="cs-CZ" b="1" dirty="0"/>
              <a:t>objektivně vnímatelné</a:t>
            </a:r>
            <a:r>
              <a:rPr lang="cs-CZ" dirty="0"/>
              <a:t> podobě (včetně elektronické)</a:t>
            </a:r>
          </a:p>
          <a:p>
            <a:r>
              <a:rPr lang="cs-CZ" u="sng" dirty="0"/>
              <a:t>zejména:</a:t>
            </a:r>
            <a:r>
              <a:rPr lang="cs-CZ" dirty="0"/>
              <a:t> slovesné dílo, hudební dílo, dramatické dílo, hudebně dramatické dílo, choreografické dílo, pantomimické dílo, fotografické dílo, audiovizuální dílo, kinematografické dílo, výtvarné dílo, malířské, grafické a sochařské dílo, architektonické dílo, dílo užitého umění, kartografické dílo</a:t>
            </a:r>
          </a:p>
          <a:p>
            <a:r>
              <a:rPr lang="cs-CZ" u="sng" dirty="0"/>
              <a:t>počítačový program</a:t>
            </a:r>
            <a:r>
              <a:rPr lang="cs-CZ" dirty="0"/>
              <a:t> – dílo, které je autorovým vlastním duševním výtvorem; rutinní programy nejsou chráněny dle autorského zákona</a:t>
            </a:r>
          </a:p>
          <a:p>
            <a:r>
              <a:rPr lang="cs-CZ" u="sng" dirty="0"/>
              <a:t>databáze</a:t>
            </a:r>
            <a:r>
              <a:rPr lang="cs-CZ" dirty="0"/>
              <a:t> – dílo souborné, autorovým duševním výtvorem je způsob výběru nebo uspořádání obsahu, součásti </a:t>
            </a:r>
            <a:r>
              <a:rPr lang="cs-CZ" dirty="0" err="1"/>
              <a:t>db</a:t>
            </a:r>
            <a:r>
              <a:rPr lang="cs-CZ" dirty="0"/>
              <a:t> jsou systematicky uspořádány a jednotlivě zpřístupněny elektronicky či jiným způsobem</a:t>
            </a:r>
          </a:p>
        </p:txBody>
      </p:sp>
    </p:spTree>
    <p:extLst>
      <p:ext uri="{BB962C8B-B14F-4D97-AF65-F5344CB8AC3E}">
        <p14:creationId xmlns:p14="http://schemas.microsoft.com/office/powerpoint/2010/main" val="4001127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3 Výjimky z ochrany ve veřejném zájmu</a:t>
            </a:r>
          </a:p>
          <a:p>
            <a:r>
              <a:rPr lang="cs-CZ" dirty="0"/>
              <a:t>úřední dílo (právní předpis, rozhodnutí, opatření obecné povahy, veřejná listina, veřejně přístupný rejstřík a sbírka listin, obecní kroniky, státní symbol atd. i databáze úředních děl) není aut. zákonem chráněno, existuje veřejný zájem na vyloučení z ochrany </a:t>
            </a:r>
          </a:p>
          <a:p>
            <a:r>
              <a:rPr lang="cs-CZ" dirty="0"/>
              <a:t>výtvory tradiční lidové kultury (není-li známo jméno autora, jeho pseudonym, nejedná se o dílo anonymní) nejsou aut. zákonem chráněny</a:t>
            </a:r>
          </a:p>
          <a:p>
            <a:r>
              <a:rPr lang="cs-CZ" dirty="0"/>
              <a:t>často jsou tato díla chráněna jiným předpisem, který upravuje nakládání s nimi (např. státní symboly, bankovky a mince)</a:t>
            </a:r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4 Zveřejnění a vydání díla</a:t>
            </a:r>
          </a:p>
          <a:p>
            <a:r>
              <a:rPr lang="cs-CZ" u="sng" dirty="0"/>
              <a:t>zveřejnění</a:t>
            </a:r>
            <a:r>
              <a:rPr lang="cs-CZ" dirty="0"/>
              <a:t> = první oprávněné veřejné přednesení, provedení, předvedení, vystavení, vydání; veřejnost – individuálně neurčený okruh osob</a:t>
            </a:r>
          </a:p>
          <a:p>
            <a:r>
              <a:rPr lang="cs-CZ" u="sng" dirty="0"/>
              <a:t>vydání</a:t>
            </a:r>
            <a:r>
              <a:rPr lang="cs-CZ" dirty="0"/>
              <a:t> = zahájení oprávněného veřejného rozšiřování rozmnoženin díla</a:t>
            </a:r>
          </a:p>
        </p:txBody>
      </p:sp>
    </p:spTree>
    <p:extLst>
      <p:ext uri="{BB962C8B-B14F-4D97-AF65-F5344CB8AC3E}">
        <p14:creationId xmlns:p14="http://schemas.microsoft.com/office/powerpoint/2010/main" val="3021733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5 Autorství</a:t>
            </a:r>
          </a:p>
          <a:p>
            <a:r>
              <a:rPr lang="cs-CZ" u="sng" dirty="0"/>
              <a:t>autor</a:t>
            </a:r>
            <a:r>
              <a:rPr lang="cs-CZ" dirty="0"/>
              <a:t> = fyzická osoba, která dílo vytvořila</a:t>
            </a:r>
          </a:p>
          <a:p>
            <a:r>
              <a:rPr lang="cs-CZ" u="sng" dirty="0"/>
              <a:t>autor souborného díla</a:t>
            </a:r>
            <a:r>
              <a:rPr lang="cs-CZ" dirty="0"/>
              <a:t> = fyzická osoba, která dílo tvůrčím způsobem vybrala a uspořádala</a:t>
            </a:r>
          </a:p>
          <a:p>
            <a:r>
              <a:rPr lang="cs-CZ" dirty="0"/>
              <a:t>autorem může být jen fyzická osoba (má se ta to, že jen FO je nadána tvůrčí a duševní schopností)</a:t>
            </a:r>
          </a:p>
          <a:p>
            <a:r>
              <a:rPr lang="cs-CZ" dirty="0"/>
              <a:t>autor souborného díla musí mít souhlas k zařazení do souboru od autorů jednotlivých zařazovaných děl</a:t>
            </a:r>
          </a:p>
        </p:txBody>
      </p:sp>
    </p:spTree>
    <p:extLst>
      <p:ext uri="{BB962C8B-B14F-4D97-AF65-F5344CB8AC3E}">
        <p14:creationId xmlns:p14="http://schemas.microsoft.com/office/powerpoint/2010/main" val="4145767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6 Zákonná domněnka autorství</a:t>
            </a:r>
          </a:p>
          <a:p>
            <a:r>
              <a:rPr lang="cs-CZ" dirty="0"/>
              <a:t>autorem je osoba, jejíž jméno je obvyklým způsobem uvedeno na díle nebo je u díla uvedeno v seznamu, který vede kolektivní správce autorských práv, pokud se neprokáže opak</a:t>
            </a:r>
          </a:p>
          <a:p>
            <a:r>
              <a:rPr lang="cs-CZ" dirty="0"/>
              <a:t>týká se všech děl bez rozdílu</a:t>
            </a:r>
          </a:p>
        </p:txBody>
      </p:sp>
    </p:spTree>
    <p:extLst>
      <p:ext uri="{BB962C8B-B14F-4D97-AF65-F5344CB8AC3E}">
        <p14:creationId xmlns:p14="http://schemas.microsoft.com/office/powerpoint/2010/main" val="2033663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83212"/>
            <a:ext cx="10972800" cy="5241388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§ 7 Anonym a pseudonym</a:t>
            </a:r>
          </a:p>
          <a:p>
            <a:r>
              <a:rPr lang="cs-CZ" u="sng" dirty="0"/>
              <a:t>anonymní dílo</a:t>
            </a:r>
            <a:r>
              <a:rPr lang="cs-CZ" dirty="0"/>
              <a:t> = dílo bylo podle projevu vůle autora zveřejněno bez udání jména autora</a:t>
            </a:r>
          </a:p>
          <a:p>
            <a:r>
              <a:rPr lang="cs-CZ" u="sng" dirty="0"/>
              <a:t>pseudonymní dílo</a:t>
            </a:r>
            <a:r>
              <a:rPr lang="cs-CZ" dirty="0"/>
              <a:t> = dílo bylo podle projevu vůle autora zveřejněno pod krycím jménem nebo pod uměleckou značkou</a:t>
            </a:r>
          </a:p>
          <a:p>
            <a:r>
              <a:rPr lang="cs-CZ" dirty="0"/>
              <a:t>totožnost autora nelze bez jeho souhlasu zveřejnit </a:t>
            </a:r>
          </a:p>
        </p:txBody>
      </p:sp>
    </p:spTree>
    <p:extLst>
      <p:ext uri="{BB962C8B-B14F-4D97-AF65-F5344CB8AC3E}">
        <p14:creationId xmlns:p14="http://schemas.microsoft.com/office/powerpoint/2010/main" val="731427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dd4a28ee732d51a9e2c3ce7aa429c494675bed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e týkající se debaty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284_TF03460637.potx" id="{1C1AAE4E-B432-436B-89A4-0D98EAE1EFA0}" vid="{E9858E47-2158-47B3-ACA8-7F29F0A48FC8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pro firemní debatu</Template>
  <TotalTime>767</TotalTime>
  <Words>2220</Words>
  <Application>Microsoft Office PowerPoint</Application>
  <PresentationFormat>Širokoúhlá obrazovka</PresentationFormat>
  <Paragraphs>162</Paragraphs>
  <Slides>30</Slides>
  <Notes>30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Calibri</vt:lpstr>
      <vt:lpstr>Century Gothic</vt:lpstr>
      <vt:lpstr>Palatino Linotype</vt:lpstr>
      <vt:lpstr>Wingdings 2</vt:lpstr>
      <vt:lpstr>Prezentace týkající se debaty</vt:lpstr>
      <vt:lpstr>Autorské právo</vt:lpstr>
      <vt:lpstr>zákon č. 121/2000 Sb., o právu autorském, o právech souvisejících s právem autorským a o změně některých zákonů (autorský zákon) ze dne 7. dubna 2000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Autorské právo</dc:title>
  <dc:creator>knihovna recepce</dc:creator>
  <cp:lastModifiedBy>Martin Krčál</cp:lastModifiedBy>
  <cp:revision>51</cp:revision>
  <cp:lastPrinted>2019-04-05T06:11:00Z</cp:lastPrinted>
  <dcterms:created xsi:type="dcterms:W3CDTF">2019-04-04T11:28:49Z</dcterms:created>
  <dcterms:modified xsi:type="dcterms:W3CDTF">2021-04-23T11:31:25Z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