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93" r:id="rId9"/>
    <p:sldId id="294" r:id="rId10"/>
    <p:sldId id="295" r:id="rId11"/>
    <p:sldId id="296" r:id="rId12"/>
    <p:sldId id="297" r:id="rId13"/>
    <p:sldId id="279" r:id="rId14"/>
    <p:sldId id="280" r:id="rId15"/>
    <p:sldId id="281" r:id="rId16"/>
    <p:sldId id="282" r:id="rId17"/>
    <p:sldId id="283" r:id="rId18"/>
    <p:sldId id="285" r:id="rId19"/>
    <p:sldId id="284" r:id="rId20"/>
    <p:sldId id="298" r:id="rId21"/>
    <p:sldId id="299" r:id="rId22"/>
    <p:sldId id="286" r:id="rId23"/>
    <p:sldId id="300" r:id="rId24"/>
    <p:sldId id="287" r:id="rId25"/>
    <p:sldId id="288" r:id="rId26"/>
    <p:sldId id="301" r:id="rId27"/>
    <p:sldId id="289" r:id="rId28"/>
    <p:sldId id="290" r:id="rId29"/>
    <p:sldId id="302" r:id="rId30"/>
    <p:sldId id="291" r:id="rId31"/>
    <p:sldId id="292" r:id="rId32"/>
    <p:sldId id="304" r:id="rId33"/>
    <p:sldId id="305" r:id="rId34"/>
    <p:sldId id="306" r:id="rId35"/>
    <p:sldId id="307" r:id="rId36"/>
    <p:sldId id="308" r:id="rId37"/>
    <p:sldId id="303" r:id="rId38"/>
  </p:sldIdLst>
  <p:sldSz cx="12192000" cy="6858000"/>
  <p:notesSz cx="9926638" cy="6797675"/>
  <p:custDataLst>
    <p:tags r:id="rId41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26.03.2021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04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354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45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10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737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51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227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945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67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544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559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50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3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46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26.03.2021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/>
              <a:t>Ochrana osobních údajů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algn="l" rtl="0"/>
            <a:r>
              <a:rPr lang="cs-CZ" dirty="0"/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/>
              <a:t>omezení zpracování</a:t>
            </a:r>
          </a:p>
          <a:p>
            <a:r>
              <a:rPr lang="cs-CZ"/>
              <a:t>označení uložených OÚ za účelem omezení jejich zpracování v budoucnu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profilování</a:t>
            </a:r>
          </a:p>
          <a:p>
            <a:r>
              <a:rPr lang="cs-CZ"/>
              <a:t>jakákoli forma automatizovaného zpracování OÚ směřující k hodnocení některých osobních aspektů fyzické osoby, zejména k rozboru nebo odhadu aspektů týkajících se jejího pracovního výkonu, ekonomické situace, zdravotního stavu, osobních preferencí, zájmů, spolehlivosti, chování, místa, kde se nachází nebo pohybu</a:t>
            </a:r>
          </a:p>
        </p:txBody>
      </p:sp>
    </p:spTree>
    <p:extLst>
      <p:ext uri="{BB962C8B-B14F-4D97-AF65-F5344CB8AC3E}">
        <p14:creationId xmlns:p14="http://schemas.microsoft.com/office/powerpoint/2010/main" val="368702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 err="1"/>
              <a:t>pseudonymizace</a:t>
            </a:r>
            <a:endParaRPr lang="cs-CZ" sz="2800" dirty="0"/>
          </a:p>
          <a:p>
            <a:r>
              <a:rPr lang="cs-CZ" dirty="0"/>
              <a:t>zpracování OÚ tak, že již nemohou být přiřazeny konkrétní osobě bez použití dodatečných informací, pokud jsou tyto dodatečné informace uchovávány odděleně a vztahují se na ně opatření, která zajistí, že nebudou přiřazeny k identifikované nebo identifikovatelné fyzické osobě (např. OÚ jsou uloženy tak, že osoby, kterým OÚ patří jsou označeny čísly, jmenný seznam číslo=jméno je uložen odděleně)</a:t>
            </a:r>
          </a:p>
          <a:p>
            <a:r>
              <a:rPr lang="cs-CZ" dirty="0"/>
              <a:t>i po </a:t>
            </a:r>
            <a:r>
              <a:rPr lang="cs-CZ" dirty="0" err="1"/>
              <a:t>pseudonymizaci</a:t>
            </a:r>
            <a:r>
              <a:rPr lang="cs-CZ" dirty="0"/>
              <a:t> se jedná o OÚ dle nařízení, </a:t>
            </a:r>
            <a:r>
              <a:rPr lang="cs-CZ" dirty="0" err="1"/>
              <a:t>pseudonymizace</a:t>
            </a:r>
            <a:r>
              <a:rPr lang="cs-CZ" dirty="0"/>
              <a:t> napomáhá jejich zabezpečení</a:t>
            </a:r>
          </a:p>
          <a:p>
            <a:r>
              <a:rPr lang="cs-CZ" u="sng" dirty="0"/>
              <a:t>anonymizace:</a:t>
            </a:r>
            <a:r>
              <a:rPr lang="cs-CZ" dirty="0"/>
              <a:t> anonymizované OÚ se nepovažují za OÚ a do působnosti nařízení nespadají, nelze je přiřadit ke konkrétní osobě (neexistuje jmenný seznam číslo=jméno)</a:t>
            </a:r>
          </a:p>
          <a:p>
            <a:r>
              <a:rPr lang="cs-CZ" dirty="0"/>
              <a:t>rozdíl mezi </a:t>
            </a:r>
            <a:r>
              <a:rPr lang="cs-CZ" dirty="0" err="1"/>
              <a:t>anonymizací</a:t>
            </a:r>
            <a:r>
              <a:rPr lang="cs-CZ" dirty="0"/>
              <a:t> a </a:t>
            </a:r>
            <a:r>
              <a:rPr lang="cs-CZ" dirty="0" err="1"/>
              <a:t>pseudoanonymizací</a:t>
            </a:r>
            <a:r>
              <a:rPr lang="cs-CZ" dirty="0"/>
              <a:t> je v tom, že </a:t>
            </a:r>
            <a:r>
              <a:rPr lang="cs-CZ" dirty="0" err="1"/>
              <a:t>anonymizace</a:t>
            </a:r>
            <a:r>
              <a:rPr lang="cs-CZ" dirty="0"/>
              <a:t> je nevratný proces, anonymizované údaje nelze zpětně přiřadit k fyzické osobě</a:t>
            </a:r>
          </a:p>
        </p:txBody>
      </p:sp>
    </p:spTree>
    <p:extLst>
      <p:ext uri="{BB962C8B-B14F-4D97-AF65-F5344CB8AC3E}">
        <p14:creationId xmlns:p14="http://schemas.microsoft.com/office/powerpoint/2010/main" val="171180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evidence</a:t>
            </a:r>
          </a:p>
          <a:p>
            <a:r>
              <a:rPr lang="cs-CZ" dirty="0"/>
              <a:t>jakýkoli strukturovaný soubor OÚ přístupných podle zvláštních kritérií, ať již centralizovaný, decentralizovaný, nebo rozdělený podle funkčního či zeměpisného hlediska</a:t>
            </a:r>
          </a:p>
          <a:p>
            <a:r>
              <a:rPr lang="cs-CZ" dirty="0"/>
              <a:t>personální kartotéky, lékařské kartotéky, evidence čtenářů, evidence zákazníků, soubor jmenných autorit atd.</a:t>
            </a:r>
          </a:p>
        </p:txBody>
      </p:sp>
    </p:spTree>
    <p:extLst>
      <p:ext uri="{BB962C8B-B14F-4D97-AF65-F5344CB8AC3E}">
        <p14:creationId xmlns:p14="http://schemas.microsoft.com/office/powerpoint/2010/main" val="50616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5 Zásady zpracování osobních údajů</a:t>
            </a:r>
          </a:p>
          <a:p>
            <a:r>
              <a:rPr lang="cs-CZ" u="sng" dirty="0"/>
              <a:t>zákonnost, korektnost, transparentnost:</a:t>
            </a:r>
            <a:r>
              <a:rPr lang="cs-CZ" dirty="0"/>
              <a:t> zpracování nesmí být v rozporu se zákonem, správce OÚ musí plnit informační povinnost vůči subjektu údajů</a:t>
            </a:r>
          </a:p>
          <a:p>
            <a:r>
              <a:rPr lang="cs-CZ" u="sng" dirty="0"/>
              <a:t>zásada účelového omezení:</a:t>
            </a:r>
            <a:r>
              <a:rPr lang="cs-CZ" dirty="0"/>
              <a:t> zpracování OÚ jen za účelem, kvůli kterému byly shromážděny</a:t>
            </a:r>
          </a:p>
          <a:p>
            <a:r>
              <a:rPr lang="cs-CZ" u="sng" dirty="0"/>
              <a:t>zásada minimalizace údajů:</a:t>
            </a:r>
            <a:r>
              <a:rPr lang="cs-CZ" dirty="0"/>
              <a:t> zpracování OÚ nezbytně nutných pro daný účel, nelze zpracovávat OÚ jen z důvodu „jednou by se mohly hodit“</a:t>
            </a:r>
          </a:p>
          <a:p>
            <a:r>
              <a:rPr lang="cs-CZ" u="sng" dirty="0"/>
              <a:t>zásada přesnosti:</a:t>
            </a:r>
            <a:r>
              <a:rPr lang="cs-CZ" dirty="0"/>
              <a:t> zpracovávat přesné OÚ</a:t>
            </a:r>
          </a:p>
          <a:p>
            <a:r>
              <a:rPr lang="cs-CZ" u="sng" dirty="0"/>
              <a:t>zásada omezení uložení:</a:t>
            </a:r>
            <a:r>
              <a:rPr lang="cs-CZ" dirty="0"/>
              <a:t> zpracování OÚ jen po dobu, pokud je to nutné</a:t>
            </a:r>
          </a:p>
          <a:p>
            <a:r>
              <a:rPr lang="cs-CZ" u="sng" dirty="0"/>
              <a:t>zásada integrity a důvěrnosti:</a:t>
            </a:r>
            <a:r>
              <a:rPr lang="cs-CZ" dirty="0"/>
              <a:t> povinnost zabezpečit zpracování OÚ správcem, přijetí bezpečnostních opatření</a:t>
            </a:r>
          </a:p>
          <a:p>
            <a:r>
              <a:rPr lang="cs-CZ" u="sng" dirty="0"/>
              <a:t>zásada odpovědnosti:</a:t>
            </a:r>
            <a:r>
              <a:rPr lang="cs-CZ" dirty="0"/>
              <a:t> povinnost správce zajistit soulad se zásadami a být schopen soulad prokázat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6 Zákonnost zpracování</a:t>
            </a:r>
          </a:p>
          <a:p>
            <a:r>
              <a:rPr lang="cs-CZ" dirty="0"/>
              <a:t>zpracování musí být založeno na jednom z právních titulů vyjmenovaných v čl. 6:</a:t>
            </a:r>
          </a:p>
          <a:p>
            <a:pPr>
              <a:buFontTx/>
              <a:buChar char="-"/>
            </a:pPr>
            <a:r>
              <a:rPr lang="cs-CZ" dirty="0"/>
              <a:t>souhlas se zpracováním OÚ</a:t>
            </a:r>
          </a:p>
          <a:p>
            <a:pPr>
              <a:buFontTx/>
              <a:buChar char="-"/>
            </a:pPr>
            <a:r>
              <a:rPr lang="cs-CZ" dirty="0"/>
              <a:t>plnění smlouvy</a:t>
            </a:r>
          </a:p>
          <a:p>
            <a:pPr>
              <a:buFontTx/>
              <a:buChar char="-"/>
            </a:pPr>
            <a:r>
              <a:rPr lang="cs-CZ" dirty="0"/>
              <a:t>splnění právní povinnosti správcem</a:t>
            </a:r>
          </a:p>
          <a:p>
            <a:pPr>
              <a:buFontTx/>
              <a:buChar char="-"/>
            </a:pPr>
            <a:r>
              <a:rPr lang="cs-CZ" dirty="0"/>
              <a:t>ochrana životně důležitých zájmů</a:t>
            </a:r>
          </a:p>
          <a:p>
            <a:pPr>
              <a:buFontTx/>
              <a:buChar char="-"/>
            </a:pPr>
            <a:r>
              <a:rPr lang="cs-CZ" dirty="0"/>
              <a:t>splnění úkolu prováděného ve veřejném zájmu nebo při výkonu veřejné moci</a:t>
            </a:r>
          </a:p>
          <a:p>
            <a:pPr>
              <a:buFontTx/>
              <a:buChar char="-"/>
            </a:pPr>
            <a:r>
              <a:rPr lang="cs-CZ" dirty="0"/>
              <a:t>zpracování OÚ je nezbytné pro účely oprávněných zájmů správce OÚ</a:t>
            </a:r>
          </a:p>
        </p:txBody>
      </p:sp>
    </p:spTree>
    <p:extLst>
      <p:ext uri="{BB962C8B-B14F-4D97-AF65-F5344CB8AC3E}">
        <p14:creationId xmlns:p14="http://schemas.microsoft.com/office/powerpoint/2010/main" val="90108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7 Podmínky vyjádření souhlasu</a:t>
            </a:r>
          </a:p>
          <a:p>
            <a:r>
              <a:rPr lang="cs-CZ" dirty="0"/>
              <a:t>správce OÚ musí být schopen doložit, že souhlas se zpracováním OÚ byl udělen (zpravidla tedy písemný souhlas)</a:t>
            </a:r>
          </a:p>
          <a:p>
            <a:r>
              <a:rPr lang="cs-CZ" dirty="0"/>
              <a:t>písemný souhlas je srozumitelný, provedený jasnými a jednoduchými jazykovými prostředky</a:t>
            </a:r>
          </a:p>
          <a:p>
            <a:r>
              <a:rPr lang="cs-CZ" dirty="0"/>
              <a:t>souhlas musí být jednoduše odvolatelný</a:t>
            </a:r>
          </a:p>
          <a:p>
            <a:r>
              <a:rPr lang="cs-CZ" dirty="0"/>
              <a:t>plnění smlouvy a následné poskytnutí služby nelze podmiňovat udělením souhlasu, pokud souhlas se zpracováním není pro tuto smlouvu a službu bezpodmínečně nutný</a:t>
            </a:r>
          </a:p>
        </p:txBody>
      </p:sp>
    </p:spTree>
    <p:extLst>
      <p:ext uri="{BB962C8B-B14F-4D97-AF65-F5344CB8AC3E}">
        <p14:creationId xmlns:p14="http://schemas.microsoft.com/office/powerpoint/2010/main" val="11429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8 Souhlas dítěte u služeb informační společnosti</a:t>
            </a:r>
          </a:p>
          <a:p>
            <a:r>
              <a:rPr lang="cs-CZ" dirty="0"/>
              <a:t>udělení souhlasu se zpracováním OÚ dítětem</a:t>
            </a:r>
          </a:p>
          <a:p>
            <a:r>
              <a:rPr lang="cs-CZ" dirty="0"/>
              <a:t>souhlas je zákonný, pokud je dítěti nejméně 16 let. Je-li dítě mladší než 16 let musí být souhlas vyjádřen nebo schválen osobou vykonávající rodičovskou zodpovědnost vůči dítěti.</a:t>
            </a:r>
          </a:p>
          <a:p>
            <a:r>
              <a:rPr lang="cs-CZ" dirty="0"/>
              <a:t>čl. státy mohou stanovit věk nižší než 16 let, nesmí to však být méně než 13 let; Česká republika: 15 let</a:t>
            </a:r>
          </a:p>
          <a:p>
            <a:r>
              <a:rPr lang="cs-CZ" dirty="0"/>
              <a:t>správce vyvine přiměřené úsilí s ohledem na dostupnou technologii, aby ověřil, že byl souhlas vyjádřen či schválen osobou s rodičovskou zodpovědností (to může být problematické; např. uvedení emailu rodiče a následné potvrzení souhlasu dítěte rodičem)</a:t>
            </a:r>
          </a:p>
        </p:txBody>
      </p:sp>
    </p:spTree>
    <p:extLst>
      <p:ext uri="{BB962C8B-B14F-4D97-AF65-F5344CB8AC3E}">
        <p14:creationId xmlns:p14="http://schemas.microsoft.com/office/powerpoint/2010/main" val="373514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9 Zpracování zvláštních kategorií OÚ (citlivé údaje)</a:t>
            </a:r>
          </a:p>
          <a:p>
            <a:r>
              <a:rPr lang="cs-CZ" u="sng" dirty="0"/>
              <a:t>zvláštní kategorie OÚ:</a:t>
            </a:r>
            <a:r>
              <a:rPr lang="cs-CZ" dirty="0"/>
              <a:t> údaje o rasovém či etnickém původu, politických názorech, náboženském vyznání či filozofickém přesvědčení nebo členství v odborech, genetické údaje, biometrické údaje, údaje o zdravotním stavu, sexuálním životě, sexuální orientaci</a:t>
            </a:r>
          </a:p>
          <a:p>
            <a:r>
              <a:rPr lang="cs-CZ" dirty="0"/>
              <a:t>zpracování zvláštních OÚ je zakázáno</a:t>
            </a:r>
          </a:p>
          <a:p>
            <a:r>
              <a:rPr lang="cs-CZ" u="sng" dirty="0"/>
              <a:t>výjimky ze zákazu:</a:t>
            </a:r>
            <a:r>
              <a:rPr lang="cs-CZ" dirty="0"/>
              <a:t> udělení výslovného souhlasu se zpracováním; povinnosti vyplývající z pracovního práva, sociálního zabezpečení, sociální ochrany; ochrana životně důležitých zájmů; obhajoba právních nároků a soudní pravomoc; preventivní a pracovní lékařství, posouzení pracovní schopnosti; ochrana veřejného zdraví atd.</a:t>
            </a:r>
          </a:p>
          <a:p>
            <a:r>
              <a:rPr lang="cs-CZ" dirty="0"/>
              <a:t>rodné číslo do zvláštní kategorie OÚ nepatří!</a:t>
            </a:r>
          </a:p>
        </p:txBody>
      </p:sp>
    </p:spTree>
    <p:extLst>
      <p:ext uri="{BB962C8B-B14F-4D97-AF65-F5344CB8AC3E}">
        <p14:creationId xmlns:p14="http://schemas.microsoft.com/office/powerpoint/2010/main" val="183624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Práva subjektu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12 – 23</a:t>
            </a:r>
          </a:p>
          <a:p>
            <a:r>
              <a:rPr lang="cs-CZ" dirty="0"/>
              <a:t>transparentnost a korektnost zpracování (čl. 12 - 14)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 ve stanovených případech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přímý marketing, profilování, automatizované rozhodování</a:t>
            </a:r>
          </a:p>
        </p:txBody>
      </p:sp>
    </p:spTree>
    <p:extLst>
      <p:ext uri="{BB962C8B-B14F-4D97-AF65-F5344CB8AC3E}">
        <p14:creationId xmlns:p14="http://schemas.microsoft.com/office/powerpoint/2010/main" val="47572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12 Transparentní informace, sdělení a postupy pro výkon práv subjektu údajů</a:t>
            </a:r>
          </a:p>
          <a:p>
            <a:r>
              <a:rPr lang="cs-CZ" dirty="0"/>
              <a:t>správce přijme vhodná opatření, aby poskytl subjektu údajů stručným, </a:t>
            </a:r>
            <a:r>
              <a:rPr lang="cs-CZ" dirty="0" err="1"/>
              <a:t>transparetním</a:t>
            </a:r>
            <a:r>
              <a:rPr lang="cs-CZ" dirty="0"/>
              <a:t>, srozumitelným a snadno přístupným způsobem za použití jasných a jednoduchých jazykových prostředků veškeré informace, které se týkají způsobu zpracování OÚ, které provádí</a:t>
            </a:r>
          </a:p>
          <a:p>
            <a:r>
              <a:rPr lang="cs-CZ" dirty="0"/>
              <a:t>např. srozumitelné a jasné sepsání veškerých postupů zpracování OÚ, účelu zpracování, nakládání s OÚ apod., které je snadno dostupné přes webové stránky nebo v tištěné podobě v provozovně správce</a:t>
            </a:r>
          </a:p>
        </p:txBody>
      </p:sp>
    </p:spTree>
    <p:extLst>
      <p:ext uri="{BB962C8B-B14F-4D97-AF65-F5344CB8AC3E}">
        <p14:creationId xmlns:p14="http://schemas.microsoft.com/office/powerpoint/2010/main" val="4570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Legislativa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Nařízení Evropského parlamentu a Rady (EU) 2016/679</a:t>
            </a:r>
            <a:r>
              <a:rPr lang="cs-CZ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b="1" dirty="0"/>
              <a:t>obecné nařízení GDPR</a:t>
            </a:r>
          </a:p>
          <a:p>
            <a:r>
              <a:rPr lang="cs-CZ" dirty="0"/>
              <a:t>ochrana fyzických osob v souvislosti se zpracováním jejich osobních údajů (OÚ) je jejich </a:t>
            </a:r>
            <a:r>
              <a:rPr lang="cs-CZ" b="1" dirty="0"/>
              <a:t>základním právem</a:t>
            </a:r>
          </a:p>
          <a:p>
            <a:r>
              <a:rPr lang="cs-CZ" dirty="0"/>
              <a:t>Listina základních práv EU a Smlouva o fungování EU přiznávají každému právo na ochranu OÚ</a:t>
            </a:r>
          </a:p>
          <a:p>
            <a:r>
              <a:rPr lang="cs-CZ" dirty="0"/>
              <a:t>účelem nařízení GDPR je harmonizovat zpracování OÚ v jednotlivých čl. státech EU a zajistit volný pohyb OÚ mezi čl. státy</a:t>
            </a:r>
          </a:p>
          <a:p>
            <a:r>
              <a:rPr lang="cs-CZ" dirty="0"/>
              <a:t>nařízení obsahuje v úvodu rozsáhlé zdůvodnění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/>
              <a:t>při získávání OÚ od subjektu údajů správce má povinnost poskytnout tyto informace:</a:t>
            </a:r>
          </a:p>
          <a:p>
            <a:pPr>
              <a:buFontTx/>
              <a:buChar char="-"/>
            </a:pPr>
            <a:r>
              <a:rPr lang="cs-CZ" dirty="0"/>
              <a:t>kontaktní údaje správce</a:t>
            </a:r>
          </a:p>
          <a:p>
            <a:pPr>
              <a:buFontTx/>
              <a:buChar char="-"/>
            </a:pPr>
            <a:r>
              <a:rPr lang="cs-CZ" dirty="0"/>
              <a:t>kontaktní údaje pověřence pro ochranu OÚ</a:t>
            </a:r>
          </a:p>
          <a:p>
            <a:pPr>
              <a:buFontTx/>
              <a:buChar char="-"/>
            </a:pPr>
            <a:r>
              <a:rPr lang="cs-CZ" dirty="0"/>
              <a:t>účel zpracování OÚ a právní základ pro zpracování</a:t>
            </a:r>
          </a:p>
          <a:p>
            <a:pPr>
              <a:buFontTx/>
              <a:buChar char="-"/>
            </a:pPr>
            <a:r>
              <a:rPr lang="cs-CZ" dirty="0"/>
              <a:t>oprávněný zájem, pokud existuje</a:t>
            </a:r>
          </a:p>
          <a:p>
            <a:pPr>
              <a:buFontTx/>
              <a:buChar char="-"/>
            </a:pPr>
            <a:r>
              <a:rPr lang="cs-CZ" dirty="0"/>
              <a:t>případné příjemce nebo kategorie příjemců OÚ</a:t>
            </a:r>
          </a:p>
          <a:p>
            <a:pPr>
              <a:buFontTx/>
              <a:buChar char="-"/>
            </a:pPr>
            <a:r>
              <a:rPr lang="cs-CZ" dirty="0"/>
              <a:t>případný úmysl předat OÚ do třetí země nebo mezinárodní organizaci</a:t>
            </a:r>
          </a:p>
          <a:p>
            <a:pPr>
              <a:buFontTx/>
              <a:buChar char="-"/>
            </a:pPr>
            <a:r>
              <a:rPr lang="cs-CZ" dirty="0"/>
              <a:t>další informace, pokud je to nezbytné: doba uložení OÚ, existence práv subjektu údajů, právo podat stížnost u ÚOOÚ atd.</a:t>
            </a:r>
          </a:p>
        </p:txBody>
      </p:sp>
    </p:spTree>
    <p:extLst>
      <p:ext uri="{BB962C8B-B14F-4D97-AF65-F5344CB8AC3E}">
        <p14:creationId xmlns:p14="http://schemas.microsoft.com/office/powerpoint/2010/main" val="5767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 err="1"/>
              <a:t>inf</a:t>
            </a:r>
            <a:r>
              <a:rPr lang="cs-CZ" dirty="0"/>
              <a:t>. povinnost lze řešit písemným poučením fyzické osoby o zpracování OÚ</a:t>
            </a:r>
          </a:p>
          <a:p>
            <a:r>
              <a:rPr lang="cs-CZ" dirty="0"/>
              <a:t>v praxi knihoven jsou knihovní řády doplňovány o poučení uživatele o zpracování OÚ, je dobré informovat uživatele při vyplňování přihlášky (uzavírání smlouvy o poskytnutí služeb), informace na webových stránkách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čl. 15 – 22 Práva subjektu údajů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profilování, přímý marketing, automatizované zpracování OÚ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28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Správce OÚ, zpracovatel, pověřenec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čl. 24 – 43</a:t>
            </a:r>
          </a:p>
          <a:p>
            <a:r>
              <a:rPr lang="cs-CZ" u="sng" dirty="0"/>
              <a:t>správce:</a:t>
            </a:r>
            <a:r>
              <a:rPr lang="cs-CZ" dirty="0"/>
              <a:t> subjekt, který sám nebo společně s jinými určuje účely a prostředky zpracování OÚ</a:t>
            </a:r>
          </a:p>
          <a:p>
            <a:r>
              <a:rPr lang="cs-CZ" u="sng" dirty="0"/>
              <a:t>zpracovatel:</a:t>
            </a:r>
            <a:r>
              <a:rPr lang="cs-CZ" dirty="0"/>
              <a:t> subjekt, který zpracovává OÚ pro správce; zpracovatelem není zaměstnanec správce, ale zpravidla externí subjekt</a:t>
            </a:r>
          </a:p>
          <a:p>
            <a:r>
              <a:rPr lang="cs-CZ" dirty="0"/>
              <a:t>správce musí mít se zpracovatelem uzavřenou smlouvu o zpracování (nebo jiný obdobný dokument dle práva EU), která stanoví: předmět a dobu trvání zpracování, povahu a účel zpracování, typ osobních údajů a kategorie subjektu údajů, povinnosti a práva správce, mimo jiné je zpracovatel povinen zajistit mlčenlivost osob oprávněných zpracovávat OÚ</a:t>
            </a:r>
          </a:p>
          <a:p>
            <a:r>
              <a:rPr lang="cs-CZ" dirty="0"/>
              <a:t>záznamy o činnostech zpracování</a:t>
            </a:r>
          </a:p>
          <a:p>
            <a:r>
              <a:rPr lang="cs-CZ" dirty="0"/>
              <a:t>zabezpečení zpracování</a:t>
            </a:r>
          </a:p>
          <a:p>
            <a:r>
              <a:rPr lang="cs-CZ" dirty="0"/>
              <a:t>ohlašování případů porušení zabezpečení OÚ dozorovému úřadu</a:t>
            </a:r>
          </a:p>
        </p:txBody>
      </p:sp>
    </p:spTree>
    <p:extLst>
      <p:ext uri="{BB962C8B-B14F-4D97-AF65-F5344CB8AC3E}">
        <p14:creationId xmlns:p14="http://schemas.microsoft.com/office/powerpoint/2010/main" val="270523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>
            <a:normAutofit lnSpcReduction="10000"/>
          </a:bodyPr>
          <a:lstStyle/>
          <a:p>
            <a:r>
              <a:rPr lang="cs-CZ" u="sng"/>
              <a:t>pověřenec pro ochranu OÚ:</a:t>
            </a:r>
            <a:r>
              <a:rPr lang="cs-CZ"/>
              <a:t> nařízení osobu pověřence nedefinuje, vymezuje situace, kdy je správce či zpracovatel povinen pověřence jmenovat, pravomoci pověřence a úkoly, které má vykonávat</a:t>
            </a:r>
          </a:p>
          <a:p>
            <a:r>
              <a:rPr lang="cs-CZ" u="sng"/>
              <a:t>pověřence jmenuje:</a:t>
            </a:r>
            <a:r>
              <a:rPr lang="cs-CZ"/>
              <a:t> orgán veřejné moci či veřejný subjekt; instituce provádějící zpracování, které vyžaduje rozsáhlé pravidelné a systematické monitorování subjektů údajů; orgány zpracovávající zvláštní kategorie OÚ nebo údajů týkajících se trestních rozsudků</a:t>
            </a:r>
          </a:p>
          <a:p>
            <a:r>
              <a:rPr lang="cs-CZ"/>
              <a:t>pověřenec musí mít odborné znalosti práva a praxi v oblasti ochrany OÚ</a:t>
            </a:r>
          </a:p>
          <a:p>
            <a:r>
              <a:rPr lang="cs-CZ" u="sng"/>
              <a:t>úkoly pověřence:</a:t>
            </a:r>
            <a:r>
              <a:rPr lang="cs-CZ"/>
              <a:t> poskytování informací a poradenství správcům nebo zpracovatelům a zaměstnancům, monitorování souladu zpracování OÚ s nařízením, poskytování poradenství na požádání a spolupráce s dozorovým úřadem</a:t>
            </a:r>
            <a:endParaRPr lang="cs-CZ" u="sng"/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444752"/>
          </a:xfrm>
        </p:spPr>
        <p:txBody>
          <a:bodyPr>
            <a:noAutofit/>
          </a:bodyPr>
          <a:lstStyle/>
          <a:p>
            <a:r>
              <a:rPr lang="cs-CZ" sz="4000"/>
              <a:t>Předávání OÚ do třetích zemí nebo mez. organizacím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545080"/>
            <a:ext cx="10972800" cy="3779520"/>
          </a:xfrm>
        </p:spPr>
        <p:txBody>
          <a:bodyPr/>
          <a:lstStyle/>
          <a:p>
            <a:r>
              <a:rPr lang="cs-CZ"/>
              <a:t>čl. 44 - 50 </a:t>
            </a:r>
          </a:p>
        </p:txBody>
      </p:sp>
    </p:spTree>
    <p:extLst>
      <p:ext uri="{BB962C8B-B14F-4D97-AF65-F5344CB8AC3E}">
        <p14:creationId xmlns:p14="http://schemas.microsoft.com/office/powerpoint/2010/main" val="38181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Nezávislé dozorové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51 – 77</a:t>
            </a:r>
          </a:p>
          <a:p>
            <a:r>
              <a:rPr lang="cs-CZ" dirty="0"/>
              <a:t>Úřad pro ochranu osobních údajů</a:t>
            </a:r>
          </a:p>
          <a:p>
            <a:pPr>
              <a:buFontTx/>
              <a:buChar char="-"/>
            </a:pPr>
            <a:r>
              <a:rPr lang="cs-CZ" dirty="0"/>
              <a:t>dozorový úřad v ČR; je nezávislý</a:t>
            </a:r>
          </a:p>
          <a:p>
            <a:pPr>
              <a:buFontTx/>
              <a:buChar char="-"/>
            </a:pPr>
            <a:r>
              <a:rPr lang="cs-CZ" dirty="0"/>
              <a:t>vydává metodiky, stanoviska, doporučení</a:t>
            </a:r>
          </a:p>
          <a:p>
            <a:pPr>
              <a:buFontTx/>
              <a:buChar char="-"/>
            </a:pPr>
            <a:r>
              <a:rPr lang="cs-CZ" dirty="0"/>
              <a:t>řeší stížnosti subjektů údajů na údajné porušení ochrany OÚ, provádí kontrolní a monitorovací činnost, osvětovou činnost pro veřejnost, poradenskou činnost, vede seznam druhů operací, které podléhají požadavku na posouzení vlivu na ochranu OÚ, podporuje vypracování kodexů chování, spolupracuje s dalšími dozorovými úřady a Evropským sborem pro ochranu osobních údajů</a:t>
            </a:r>
          </a:p>
          <a:p>
            <a:pPr>
              <a:buFontTx/>
              <a:buChar char="-"/>
            </a:pPr>
            <a:r>
              <a:rPr lang="cs-CZ" dirty="0"/>
              <a:t>oprávněn ukládat správní pokuty v souvislosti s porušením nařízení</a:t>
            </a:r>
          </a:p>
        </p:txBody>
      </p:sp>
    </p:spTree>
    <p:extLst>
      <p:ext uri="{BB962C8B-B14F-4D97-AF65-F5344CB8AC3E}">
        <p14:creationId xmlns:p14="http://schemas.microsoft.com/office/powerpoint/2010/main" val="29116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Evropský sbor pro ochranu osobních údajů</a:t>
            </a:r>
          </a:p>
          <a:p>
            <a:pPr>
              <a:buFontTx/>
              <a:buChar char="-"/>
            </a:pPr>
            <a:r>
              <a:rPr lang="cs-CZ" dirty="0"/>
              <a:t>původně jako pracovní skupina 29 (WP29) ustanovená dřívější směrnicí</a:t>
            </a:r>
          </a:p>
          <a:p>
            <a:pPr>
              <a:buFontTx/>
              <a:buChar char="-"/>
            </a:pPr>
            <a:r>
              <a:rPr lang="cs-CZ" dirty="0"/>
              <a:t>zajišťuje jednotné uplatňování nařízení, má rozsáhlé pravomoci, vydává pokyny a stanoviska k postupům a činnostem dozorových úřadů čl. států EU, ke kodexům chování, podporuje spolupráci dozorových úřadů, konzultační činnost, poskytuje poradenství ve věcech ochrany a zpracování OÚ Evropské komisi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Právní ochrana a sankce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77 – 84</a:t>
            </a:r>
          </a:p>
          <a:p>
            <a:r>
              <a:rPr lang="cs-CZ" dirty="0"/>
              <a:t>právo podat stížnost u dozorového úřadu: podává subjekt údajů, pokud se domnívá, že zpracováním jeho osobních údajů je porušeno toto nařízení</a:t>
            </a:r>
          </a:p>
          <a:p>
            <a:r>
              <a:rPr lang="cs-CZ" dirty="0"/>
              <a:t>právo na účinnou soudní ochranu vůči dozorovému úřadu: soudní ochrana proti závaznému rozhodnutí dozorového úřadu, nejprve je třeba vyčerpat řádné opravné prostředky v řízení před správním orgánem (rozklad); soudní ochrana před nečinností úřadu při řešení stížnosti</a:t>
            </a:r>
          </a:p>
          <a:p>
            <a:r>
              <a:rPr lang="cs-CZ" dirty="0"/>
              <a:t>soudní ochrana vůči správci nebo zpracovateli</a:t>
            </a:r>
          </a:p>
          <a:p>
            <a:r>
              <a:rPr lang="cs-CZ" dirty="0"/>
              <a:t>právo na náhradu újmy</a:t>
            </a:r>
          </a:p>
          <a:p>
            <a:r>
              <a:rPr lang="cs-CZ" dirty="0"/>
              <a:t>správní pokuty</a:t>
            </a:r>
          </a:p>
          <a:p>
            <a:r>
              <a:rPr lang="cs-CZ" dirty="0"/>
              <a:t>jiné sankce za porušení, na která se nevztahují správní pokuty</a:t>
            </a:r>
          </a:p>
        </p:txBody>
      </p:sp>
    </p:spTree>
    <p:extLst>
      <p:ext uri="{BB962C8B-B14F-4D97-AF65-F5344CB8AC3E}">
        <p14:creationId xmlns:p14="http://schemas.microsoft.com/office/powerpoint/2010/main" val="18695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Zvláštní situace zpracování OÚ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85 – 91</a:t>
            </a:r>
          </a:p>
          <a:p>
            <a:r>
              <a:rPr lang="cs-CZ" dirty="0"/>
              <a:t>čl. státy uvedou prostřednictvím právních předpisů právo na ochranu osobních údajů podle nařízení do souladu s právem na svobodu projevu a informací, včetně zpracování pro novinářské účely a pro účely akademického, uměleckého či literárního projevu</a:t>
            </a:r>
          </a:p>
          <a:p>
            <a:r>
              <a:rPr lang="cs-CZ" dirty="0"/>
              <a:t>OÚ v úředních dokumentech, které jsou v držení orgánu veřejné moci či veřejného nebo soukromého subjektu za účelem plnění úkolu ve veřejném zájmu, může tento orgán či subjekt zpřístupnit v souladu s právem EU nebo čl. státu, tak aby zajistil soulad mezi přístupem veřejnosti k </a:t>
            </a:r>
            <a:r>
              <a:rPr lang="cs-CZ" dirty="0" err="1"/>
              <a:t>úř</a:t>
            </a:r>
            <a:r>
              <a:rPr lang="cs-CZ" dirty="0"/>
              <a:t>. dokumentům a právem na ochranu OÚ podle nařízení</a:t>
            </a:r>
          </a:p>
        </p:txBody>
      </p:sp>
    </p:spTree>
    <p:extLst>
      <p:ext uri="{BB962C8B-B14F-4D97-AF65-F5344CB8AC3E}">
        <p14:creationId xmlns:p14="http://schemas.microsoft.com/office/powerpoint/2010/main" val="197276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zpracování národních identifikačních čísel</a:t>
            </a:r>
          </a:p>
          <a:p>
            <a:pPr>
              <a:buFontTx/>
              <a:buChar char="-"/>
            </a:pPr>
            <a:r>
              <a:rPr lang="cs-CZ" dirty="0"/>
              <a:t>čl. státy mohou dále stanovit zvláštní podmínky pro zpracování národních identifikačních čísel nebo jakýchkoliv jiných všeobecně uplatňovaných identifikátorů. V takovém případě se národní identifikační číslo použije pouze v závislosti na vhodných zárukách práv a svobod daného subjektu údajů podle tohoto nařízení</a:t>
            </a:r>
          </a:p>
          <a:p>
            <a:pPr>
              <a:buFontTx/>
              <a:buChar char="-"/>
            </a:pPr>
            <a:r>
              <a:rPr lang="cs-CZ" dirty="0"/>
              <a:t>v ČR rodná čísla upravená v § 13 zákona o evidenci obyvatel; není citlivým údajem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6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17037"/>
            <a:ext cx="10972800" cy="5307563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čl. 1 Předmět a cíle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pravidla ochrany fyzických osob (FO) v souvislosti se zpracováním OÚ a pravidla týkající se volného pohybu OÚ</a:t>
            </a:r>
          </a:p>
          <a:p>
            <a:r>
              <a:rPr lang="cs-CZ" dirty="0"/>
              <a:t>volný pohyb OÚ není v EU omezen ani zakázán (ale musí podléhat stanoveným pravidlům)</a:t>
            </a:r>
          </a:p>
          <a:p>
            <a:r>
              <a:rPr lang="cs-CZ" dirty="0"/>
              <a:t>při předání OÚ mimo území EU jsou stanoveny dodatečné podmínky (čl. 44 - čl. 50)</a:t>
            </a:r>
          </a:p>
          <a:p>
            <a:r>
              <a:rPr lang="cs-CZ" dirty="0"/>
              <a:t>nařízení se vztahuje jen na fyzické osoby, nedopadá na OÚ právnických osob</a:t>
            </a:r>
          </a:p>
          <a:p>
            <a:r>
              <a:rPr lang="cs-CZ" dirty="0"/>
              <a:t>nařízení se nevztahuje na OÚ zesnulých osob (řeší se národním právem)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Prováděcí akty, závěrečná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94 – 99</a:t>
            </a:r>
          </a:p>
          <a:p>
            <a:r>
              <a:rPr lang="cs-CZ" u="sng" dirty="0"/>
              <a:t>čl. 96 vztah k dříve uzavřeným dohodám:</a:t>
            </a:r>
            <a:r>
              <a:rPr lang="cs-CZ" dirty="0"/>
              <a:t> mezinárodní dohody, které byly uzavřeny před datem 24. 5. 2016 (nařízení vstoupilo v platnost 25. 5. 2016) a jsou v souladu s právem EU, zůstávají v platnosti, dokud nebudou změněny, nahrazeny či zrušeny.</a:t>
            </a:r>
          </a:p>
          <a:p>
            <a:r>
              <a:rPr lang="cs-CZ" dirty="0"/>
              <a:t>čl. 94: zrušení směrnice 95/46/ES, která upravovala zpracování OÚ dříve; stávající odkazy na tuto směrnici jsou považovány za odkazy na nařízení</a:t>
            </a:r>
          </a:p>
          <a:p>
            <a:r>
              <a:rPr lang="cs-CZ" dirty="0" err="1"/>
              <a:t>legisvakanční</a:t>
            </a:r>
            <a:r>
              <a:rPr lang="cs-CZ" dirty="0"/>
              <a:t> doba: 25. 5. 2016 – 24. 5. 2018</a:t>
            </a:r>
          </a:p>
        </p:txBody>
      </p:sp>
    </p:spTree>
    <p:extLst>
      <p:ext uri="{BB962C8B-B14F-4D97-AF65-F5344CB8AC3E}">
        <p14:creationId xmlns:p14="http://schemas.microsoft.com/office/powerpoint/2010/main" val="4005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zákon č. 110/2019 Sb</a:t>
            </a:r>
            <a:r>
              <a:rPr lang="cs-CZ" dirty="0"/>
              <a:t>., zákon o ochraně osobních údajů a o změně některých zákonů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upravuje: zpracování OÚ podle nařízení GDPR, zpracování OÚ související s trestnou činností a jejím postihováním, s bezpečností ČR, se zajišťování veřejného pořádku, se zajišťováním obranných a bezpečnostních zájmů ČR a další zpracování OÚ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správce je oprávněn zpracovávat OÚ, pokud je to nezbytné pro plnění povinností uložených právním předpisem nebo pro naplnění veřejného zájmu a při výkonu veřejné moci – </a:t>
            </a:r>
            <a:r>
              <a:rPr lang="cs-CZ" i="1" dirty="0"/>
              <a:t>výslovné uvedení, aby nedocházelo k pochybnostem, pokud by toto oprávnění nebylo výslovně uvedeno v jiných předpisech správního práva</a:t>
            </a:r>
            <a:endParaRPr lang="cs-CZ" dirty="0"/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25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posuzování slučitelnosti účelů (čl. 6 odst. 4 GDPR) zpracování OÚ: povinnost posuzovat slučitelnost vyplývá z nařízení GDPR; při zajišťování chráněného zájmu není nutné slučitelnost posuzovat, chráněný zájem = obranný nebo bezpečnostní zájem ČR, veřejný pořádek, vnitřní bezpečnost, odhalování trestné činnosti, ochrana nezávislosti soudů a soudců, ochrana práv a svobod osob atd.; další výjimky na základě chráněných zájmů </a:t>
            </a:r>
            <a:r>
              <a:rPr lang="cs-CZ" i="1" dirty="0"/>
              <a:t>– účelem je usnadnit zpracování OÚ v souvislosti s chráněným zájmem</a:t>
            </a:r>
            <a:endParaRPr lang="cs-CZ" dirty="0"/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povinnosti posouzení vlivu zpracování OÚ na ochranu OÚ: není třeba posuzovat vliv, pokud správce má zákonnou povinnost takové zpracování OÚ provádět</a:t>
            </a:r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8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za účelem vědeckého nebo historického výzkumu nebo pro statické účely(§16): povinnost zajistit dodržování konkrétních opatření pro ochranu zájmů subjektu osobních údajů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prováděné pro novinářské účely nebo pro účely akademického, uměleckého nebo literárního projevu (§17-§23): není podmíněno schválením Úřadu pro ochranu osobních údajů a náleží mu ochrana zdroje a obsahu informací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ochrana zdroje a obsahu informací, výjimky týkající se novinářského účelů zpracování OÚ a akademického, uměleckého nebo literárního projevu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organizace a činnost Úřadu pro ochranu osobních údajů: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sídlí v Praze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je nezávislý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upozorňuje správce nebo zpracovatele na hrozící porušení povinností při jejich způsobu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stanoví vyhláškou kritéria pro vydávání osvědčení o zpracování OÚ a pro monitorování kodexů chování při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schvaluje kodexy chování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zpracovává výroční zprávy o své činnosti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zajišťuje plnění povinností vyplývajících z </a:t>
            </a:r>
            <a:r>
              <a:rPr lang="cs-CZ" dirty="0" err="1"/>
              <a:t>mezinár</a:t>
            </a:r>
            <a:r>
              <a:rPr lang="cs-CZ" dirty="0"/>
              <a:t>. smluv a z předpisů EU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řeší stížnosti a přestupky v oblasti zpracování OÚ, </a:t>
            </a:r>
            <a:r>
              <a:rPr lang="cs-CZ"/>
              <a:t>vybírá pokuty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11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dirty="0"/>
              <a:t>- fyzická osoba, právnická osoba nebo fyzická osoba-podnikatel se dopustí přestupku, když poruší zákaz zveřejnění OÚ stanovený trestním řádem nebo zákonem o soudnictví ve věcech mládeže – sankce 1 mil. Kč nebo 5 mil. Kč, pokud je přestupek spáchán např. pomocí tisku, filmu, rozhlasu, televize…</a:t>
            </a:r>
          </a:p>
        </p:txBody>
      </p:sp>
    </p:spTree>
    <p:extLst>
      <p:ext uri="{BB962C8B-B14F-4D97-AF65-F5344CB8AC3E}">
        <p14:creationId xmlns:p14="http://schemas.microsoft.com/office/powerpoint/2010/main" val="126375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správce nebo zpracovatel se dopustí přestupku např. tím, že poruší některou ze základních zásad pro zpracování OÚ, poruší některé z práv subjektu údajů, neposkytne Úřadu pro ochranu osobních údajů přístup k údajům, informacím a prostorám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§ 63 odst. 3: za přestupek podle odstavců 1 a 2 lze uložit pokutu do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dirty="0"/>
              <a:t>   10 000 000 Kč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velké množství dalších přestupků při zpracování OÚ</a:t>
            </a:r>
          </a:p>
        </p:txBody>
      </p:sp>
    </p:spTree>
    <p:extLst>
      <p:ext uri="{BB962C8B-B14F-4D97-AF65-F5344CB8AC3E}">
        <p14:creationId xmlns:p14="http://schemas.microsoft.com/office/powerpoint/2010/main" val="230837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Nařízení Evropského parlamentu a Rady (EU) 2016/679</a:t>
            </a:r>
            <a:r>
              <a:rPr lang="cs-CZ" sz="2000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sz="2000" b="1" dirty="0"/>
              <a:t>obecné nařízení GDPR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NULÍČEK, Michal. </a:t>
            </a:r>
            <a:r>
              <a:rPr lang="cs-CZ" sz="2000" i="1" dirty="0"/>
              <a:t>GDPR - obecné nařízení o ochraně osobních údajů</a:t>
            </a:r>
            <a:r>
              <a:rPr lang="cs-CZ" sz="2000" dirty="0"/>
              <a:t>. 2. vydání. Praha: Wolters Kluwer, 2018. Praktický komentář. ISBN 978-80-7598-068-7.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Zákon č. 110/2019 Sb., o zpracování osobních údajů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22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3256"/>
            <a:ext cx="10972800" cy="526134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2 Věcná působnost</a:t>
            </a:r>
          </a:p>
          <a:p>
            <a:r>
              <a:rPr lang="cs-CZ" dirty="0"/>
              <a:t>nařízení se vztahuje na zcela nebo částečně automatizované zpracování OÚ a na neautomatizované zpracování těch OÚ, které jsou obsaženy </a:t>
            </a:r>
            <a:r>
              <a:rPr lang="cs-CZ" u="sng" dirty="0"/>
              <a:t>v evidenci </a:t>
            </a:r>
            <a:r>
              <a:rPr lang="cs-CZ" dirty="0"/>
              <a:t>nebo do ní mají být zařazeny.</a:t>
            </a:r>
          </a:p>
          <a:p>
            <a:r>
              <a:rPr lang="cs-CZ" dirty="0"/>
              <a:t>nařízení se nevztahuje na zpracování OÚ při činnostech, které neupravuje právo EU (např. národní bezpečnost čl. státu EU); při výkonu činností v oblasti společné zahraniční a bezpečnostní politiky EU (</a:t>
            </a:r>
            <a:r>
              <a:rPr lang="cs-CZ" dirty="0" err="1"/>
              <a:t>Eurojust</a:t>
            </a:r>
            <a:r>
              <a:rPr lang="cs-CZ" dirty="0"/>
              <a:t>, </a:t>
            </a:r>
            <a:r>
              <a:rPr lang="cs-CZ" dirty="0" err="1"/>
              <a:t>Europol</a:t>
            </a:r>
            <a:r>
              <a:rPr lang="cs-CZ" dirty="0"/>
              <a:t>); domácí a osobní použití (výjimka – sdílení OÚ třetích osob s uživateli určité služby, např. sociální sítě); prevence, vyšetřování, odhalování či stíhání trestných činů</a:t>
            </a:r>
          </a:p>
          <a:p>
            <a:r>
              <a:rPr lang="cs-CZ" dirty="0"/>
              <a:t>nařízení se však </a:t>
            </a:r>
            <a:r>
              <a:rPr lang="cs-CZ" u="sng" dirty="0"/>
              <a:t>vztahuje</a:t>
            </a:r>
            <a:r>
              <a:rPr lang="cs-CZ" dirty="0"/>
              <a:t> na instalace kamerového systému, který sleduje veřejné prostranství za účelem ochrany majetku, zdraví a života FO a její rodiny (viz rozsudek C-212/13 František Ryneš proti Úřadu pro ochranu osobních údajů)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27051"/>
            <a:ext cx="10972800" cy="5197549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dirty="0"/>
              <a:t>rozsudek C-101/01 </a:t>
            </a:r>
            <a:r>
              <a:rPr lang="cs-CZ" dirty="0" err="1"/>
              <a:t>Lidquist</a:t>
            </a:r>
            <a:endParaRPr lang="cs-CZ" dirty="0"/>
          </a:p>
          <a:p>
            <a:pPr marL="0" indent="0" rtl="0">
              <a:buNone/>
            </a:pPr>
            <a:r>
              <a:rPr lang="cs-CZ" dirty="0"/>
              <a:t>SDEU judikoval, že i samotné zveřejnění informací o jiné fyzické osobě na webové stránce je zpracováním OÚ, které navíc nespadá do výjimky pro osobní a domácí činnosti. Za zpracování OÚ je proto nutné v souladu s výše uvedeným považovat jejich zveřejnění na osobních blozích či otevřených profilech na sociálních sítích.</a:t>
            </a:r>
          </a:p>
          <a:p>
            <a:pPr marL="0" indent="0" rtl="0">
              <a:buNone/>
            </a:pPr>
            <a:r>
              <a:rPr lang="cs-CZ" dirty="0"/>
              <a:t>- pokud jsou na webových stránkách např. zájmových spolků, farností apod. zveřejněny osobní údaje fyzických osob, jedná se o zpracování osobních údajů a je třeba se řídit právním předpisem upravujícím zpracování OÚ (pravděpodobně by bylo potřeba zajistit souhlas subjektu OÚ s jejich zpracováním a uvedením na webu)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8636"/>
            <a:ext cx="10972800" cy="525596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3 Místní působnost</a:t>
            </a:r>
          </a:p>
          <a:p>
            <a:r>
              <a:rPr lang="cs-CZ" dirty="0"/>
              <a:t>nařízení se vztahuje na:</a:t>
            </a:r>
          </a:p>
          <a:p>
            <a:pPr>
              <a:buFontTx/>
              <a:buChar char="-"/>
            </a:pPr>
            <a:r>
              <a:rPr lang="cs-CZ" dirty="0"/>
              <a:t>zpracování OÚ správcem či zpracovatelem z EU (bez ohledu na to, zda samotné zpracování probíhá na území EU či nikoli)</a:t>
            </a:r>
          </a:p>
          <a:p>
            <a:pPr>
              <a:buFontTx/>
              <a:buChar char="-"/>
            </a:pPr>
            <a:r>
              <a:rPr lang="cs-CZ" dirty="0"/>
              <a:t>zpracování OÚ subjektů z EU správcem či zpracovatelem, který není z EU, ale zpracování souvisí s nabídkou služeb, zboží nebo monitorování chování na území EU</a:t>
            </a:r>
          </a:p>
          <a:p>
            <a:pPr>
              <a:buFontTx/>
              <a:buChar char="-"/>
            </a:pPr>
            <a:r>
              <a:rPr lang="cs-CZ" dirty="0"/>
              <a:t>zpracování OÚ správcem, který není z EU, ale nařízení se na zpracování OÚ vztahuje na základě mezinárodního práva veřejného</a:t>
            </a:r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4 Definice</a:t>
            </a:r>
          </a:p>
          <a:p>
            <a:r>
              <a:rPr lang="cs-CZ" dirty="0"/>
              <a:t>definice pojmů</a:t>
            </a:r>
          </a:p>
          <a:p>
            <a:pPr>
              <a:buFontTx/>
              <a:buChar char="-"/>
            </a:pPr>
            <a:r>
              <a:rPr lang="cs-CZ" dirty="0"/>
              <a:t>osobní údaj</a:t>
            </a:r>
          </a:p>
          <a:p>
            <a:pPr>
              <a:buFontTx/>
              <a:buChar char="-"/>
            </a:pPr>
            <a:r>
              <a:rPr lang="cs-CZ" dirty="0"/>
              <a:t>zpracování</a:t>
            </a:r>
          </a:p>
          <a:p>
            <a:pPr>
              <a:buFontTx/>
              <a:buChar char="-"/>
            </a:pPr>
            <a:r>
              <a:rPr lang="cs-CZ" dirty="0"/>
              <a:t>omezení zpracování</a:t>
            </a:r>
          </a:p>
          <a:p>
            <a:pPr>
              <a:buFontTx/>
              <a:buChar char="-"/>
            </a:pPr>
            <a:r>
              <a:rPr lang="cs-CZ" dirty="0"/>
              <a:t>profilování</a:t>
            </a:r>
          </a:p>
          <a:p>
            <a:pPr>
              <a:buFontTx/>
              <a:buChar char="-"/>
            </a:pPr>
            <a:r>
              <a:rPr lang="cs-CZ" dirty="0" err="1"/>
              <a:t>pseudonymizace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evidence</a:t>
            </a:r>
          </a:p>
          <a:p>
            <a:pPr>
              <a:buFontTx/>
              <a:buChar char="-"/>
            </a:pPr>
            <a:r>
              <a:rPr lang="cs-CZ" dirty="0"/>
              <a:t>správce</a:t>
            </a:r>
          </a:p>
          <a:p>
            <a:pPr>
              <a:buFontTx/>
              <a:buChar char="-"/>
            </a:pPr>
            <a:r>
              <a:rPr lang="cs-CZ" dirty="0"/>
              <a:t>zpracovatel</a:t>
            </a:r>
          </a:p>
          <a:p>
            <a:pPr>
              <a:buFontTx/>
              <a:buChar char="-"/>
            </a:pPr>
            <a:r>
              <a:rPr lang="cs-CZ" dirty="0"/>
              <a:t>souhlas</a:t>
            </a: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osobní údaj</a:t>
            </a:r>
          </a:p>
          <a:p>
            <a:r>
              <a:rPr lang="cs-CZ" dirty="0"/>
              <a:t>veškeré informace o identifikované nebo identifikovatelné fyzické osobě; </a:t>
            </a:r>
            <a:r>
              <a:rPr lang="cs-CZ" u="sng" dirty="0"/>
              <a:t>zejména</a:t>
            </a:r>
            <a:r>
              <a:rPr lang="cs-CZ" dirty="0"/>
              <a:t> jméno, identifikační číslo, lokační údaje, síťový identifikátor, zvláštní prvky fyzické, fyziologické, genetické, psychické, ekonomické, kulturní nebo společenské identity</a:t>
            </a:r>
            <a:endParaRPr lang="cs-CZ" u="sng" dirty="0"/>
          </a:p>
          <a:p>
            <a:r>
              <a:rPr lang="cs-CZ" dirty="0"/>
              <a:t>není rozhodující, zda je údaj zcela pravdivý a objektivně měřitelný nebo zda jde o pouhý odhad charakteristiky člověka (např. odhad nákupních preferencí nebo zájmu o určitý druh literatury, informací)</a:t>
            </a:r>
          </a:p>
          <a:p>
            <a:r>
              <a:rPr lang="cs-CZ" dirty="0"/>
              <a:t>identifikovatelná osoba = osoba, kterou správce nebo zpracovatel OÚ  dokáže odlišit od ostatních osob dle OÚ, které má k dispozici (i nepřímo v součinnosti s jiným subjektem)</a:t>
            </a:r>
          </a:p>
        </p:txBody>
      </p:sp>
    </p:spTree>
    <p:extLst>
      <p:ext uri="{BB962C8B-B14F-4D97-AF65-F5344CB8AC3E}">
        <p14:creationId xmlns:p14="http://schemas.microsoft.com/office/powerpoint/2010/main" val="101919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/>
              <a:t>zpracování OÚ</a:t>
            </a:r>
          </a:p>
          <a:p>
            <a:r>
              <a:rPr lang="cs-CZ" dirty="0"/>
              <a:t>jakákoliv operace nebo soubor operací s OÚ, který je prováděn pomocí či bez pomoci automatizovaných postupů, jako je: shromáždění, zaznamenání, uspořádání, strukturování, uložení, přizpůsobení nebo pozměnění, vyhledání, nahlédnutí, použití, zpřístupnění přenosem, šíření nebo jakékoliv jiné zpřístupnění, seřazení, zkombinování, omezení, výmaz nebo zničení</a:t>
            </a:r>
          </a:p>
          <a:p>
            <a:r>
              <a:rPr lang="cs-CZ" dirty="0"/>
              <a:t>systematický proces za určitým účelem či cílem</a:t>
            </a:r>
          </a:p>
          <a:p>
            <a:r>
              <a:rPr lang="cs-CZ" dirty="0"/>
              <a:t>může být manuální, elektronické, s využitím software nebo kombinace</a:t>
            </a:r>
          </a:p>
          <a:p>
            <a:r>
              <a:rPr lang="cs-CZ" u="sng" dirty="0"/>
              <a:t>příklad zpracování OÚ:</a:t>
            </a:r>
            <a:r>
              <a:rPr lang="cs-CZ" dirty="0"/>
              <a:t> vedení personální evidence, evidence čtenářů, databáze klientů banky</a:t>
            </a:r>
          </a:p>
          <a:p>
            <a:r>
              <a:rPr lang="cs-CZ" dirty="0"/>
              <a:t>ne každý přístup k OÚ je jejich zpracováním dle nařízení: je-li účelem zpracování OÚ práce s OÚ jako takovými, jedná se o zpracování, pokud jde o práci nahodilou a nepravidelnou, o zpracování se nejedná (např. servisní práce na hardware, software)</a:t>
            </a:r>
          </a:p>
        </p:txBody>
      </p:sp>
    </p:spTree>
    <p:extLst>
      <p:ext uri="{BB962C8B-B14F-4D97-AF65-F5344CB8AC3E}">
        <p14:creationId xmlns:p14="http://schemas.microsoft.com/office/powerpoint/2010/main" val="159909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56378671b7fa843dccc4629f1f51eaed2bea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1721</TotalTime>
  <Words>3220</Words>
  <Application>Microsoft Office PowerPoint</Application>
  <PresentationFormat>Širokoúhlá obrazovka</PresentationFormat>
  <Paragraphs>227</Paragraphs>
  <Slides>37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Ochrana osobních údajů</vt:lpstr>
      <vt:lpstr>Legislativa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Práva subjektu údajů</vt:lpstr>
      <vt:lpstr>Prezentace aplikace PowerPoint</vt:lpstr>
      <vt:lpstr>Prezentace aplikace PowerPoint</vt:lpstr>
      <vt:lpstr>Prezentace aplikace PowerPoint</vt:lpstr>
      <vt:lpstr>Správce OÚ, zpracovatel, pověřenec</vt:lpstr>
      <vt:lpstr>Prezentace aplikace PowerPoint</vt:lpstr>
      <vt:lpstr>Předávání OÚ do třetích zemí nebo mez. organizacím</vt:lpstr>
      <vt:lpstr>Nezávislé dozorové úřady</vt:lpstr>
      <vt:lpstr>Prezentace aplikace PowerPoint</vt:lpstr>
      <vt:lpstr>Právní ochrana a sankce</vt:lpstr>
      <vt:lpstr>Zvláštní situace zpracování OÚ</vt:lpstr>
      <vt:lpstr>Prezentace aplikace PowerPoint</vt:lpstr>
      <vt:lpstr>Prováděcí akty, závěrečná ustanovení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osobních údajů</dc:title>
  <dc:creator>Martin Krčál</dc:creator>
  <cp:lastModifiedBy>Martin Krčál</cp:lastModifiedBy>
  <cp:revision>84</cp:revision>
  <cp:lastPrinted>2020-03-06T09:05:32Z</cp:lastPrinted>
  <dcterms:created xsi:type="dcterms:W3CDTF">2019-03-20T19:33:56Z</dcterms:created>
  <dcterms:modified xsi:type="dcterms:W3CDTF">2021-03-26T11:29:57Z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