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72" r:id="rId2"/>
    <p:sldId id="299" r:id="rId3"/>
    <p:sldId id="300" r:id="rId4"/>
    <p:sldId id="301" r:id="rId5"/>
    <p:sldId id="302" r:id="rId6"/>
    <p:sldId id="280" r:id="rId7"/>
    <p:sldId id="281" r:id="rId8"/>
    <p:sldId id="282" r:id="rId9"/>
    <p:sldId id="283" r:id="rId10"/>
    <p:sldId id="27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8" r:id="rId23"/>
    <p:sldId id="303" r:id="rId24"/>
    <p:sldId id="304" r:id="rId25"/>
    <p:sldId id="305" r:id="rId26"/>
    <p:sldId id="297" r:id="rId27"/>
    <p:sldId id="306" r:id="rId28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04.05.2020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067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0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124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25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048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579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426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2815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14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54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743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712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968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7742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4522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42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574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0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369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57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944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225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100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12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04.05.2020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Zákon o neperiodických publikacích, tiskový zákon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endParaRPr lang="cs-CZ" dirty="0"/>
          </a:p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979714"/>
            <a:ext cx="10972800" cy="1604866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sz="3600" b="1" dirty="0">
                <a:solidFill>
                  <a:schemeClr val="tx1"/>
                </a:solidFill>
              </a:rPr>
              <a:t>Zákon o právech a povinnostech při vydávání periodického tisku a o změně některých dalších zákonů (tiskový zákon)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2789854"/>
            <a:ext cx="10972800" cy="3534746"/>
          </a:xfrm>
        </p:spPr>
        <p:txBody>
          <a:bodyPr rtlCol="0"/>
          <a:lstStyle/>
          <a:p>
            <a:pPr rtl="0"/>
            <a:r>
              <a:rPr lang="cs-CZ" dirty="0"/>
              <a:t>zákon č. 46/2000 Sb. ze dne 22. února 2000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 Předmět úpravy</a:t>
            </a:r>
          </a:p>
          <a:p>
            <a:r>
              <a:rPr lang="cs-CZ" dirty="0"/>
              <a:t>práva a povinnosti vydavatelů a dalších fyzických a právnických osob v souvislosti s vydáváním periodického tisku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§ 2 Působnost zákona</a:t>
            </a:r>
          </a:p>
          <a:p>
            <a:r>
              <a:rPr lang="cs-CZ" dirty="0"/>
              <a:t>zákon se vztahuje na periodický tisk vydávaný nebo šířený na území ČR</a:t>
            </a:r>
          </a:p>
          <a:p>
            <a:r>
              <a:rPr lang="cs-CZ" dirty="0"/>
              <a:t>§§ 6 - 9 a § 17 se nevztahuje na periodika vydávaná mimo území ČR</a:t>
            </a:r>
          </a:p>
          <a:p>
            <a:r>
              <a:rPr lang="cs-CZ" dirty="0"/>
              <a:t>nevztahuje se na Sbírku zákonů, Sbírku mezinárodních smluv, věstníky, úřední tiskoviny, periodika vydávaná pro vnitřní potřebu vydavatele</a:t>
            </a:r>
          </a:p>
        </p:txBody>
      </p:sp>
    </p:spTree>
    <p:extLst>
      <p:ext uri="{BB962C8B-B14F-4D97-AF65-F5344CB8AC3E}">
        <p14:creationId xmlns:p14="http://schemas.microsoft.com/office/powerpoint/2010/main" val="34745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cs-CZ" b="1" dirty="0"/>
              <a:t>§ 3 Vymezení pojmů</a:t>
            </a:r>
          </a:p>
          <a:p>
            <a:r>
              <a:rPr lang="cs-CZ" dirty="0"/>
              <a:t>periodický tisk – noviny, časopisy a jiné tiskoviny vydávané </a:t>
            </a:r>
            <a:r>
              <a:rPr lang="cs-CZ" u="sng" dirty="0"/>
              <a:t>pod stejným názvem</a:t>
            </a:r>
            <a:r>
              <a:rPr lang="cs-CZ" dirty="0"/>
              <a:t>, </a:t>
            </a:r>
            <a:r>
              <a:rPr lang="cs-CZ" u="sng" dirty="0"/>
              <a:t>se stejným obsahovým zaměřením</a:t>
            </a:r>
            <a:r>
              <a:rPr lang="cs-CZ" dirty="0"/>
              <a:t> a </a:t>
            </a:r>
            <a:r>
              <a:rPr lang="cs-CZ" u="sng" dirty="0"/>
              <a:t>v jednotné grafické úpravě</a:t>
            </a:r>
            <a:r>
              <a:rPr lang="cs-CZ" dirty="0"/>
              <a:t> nejméně </a:t>
            </a:r>
            <a:r>
              <a:rPr lang="cs-CZ" u="sng" dirty="0"/>
              <a:t>dvakrát v kalendářním roce</a:t>
            </a:r>
          </a:p>
          <a:p>
            <a:r>
              <a:rPr lang="cs-CZ" dirty="0"/>
              <a:t>vydavatel – fyzická nebo právnická osoba, která vydává periodický tisk</a:t>
            </a:r>
          </a:p>
          <a:p>
            <a:r>
              <a:rPr lang="cs-CZ" dirty="0"/>
              <a:t>vydávání periodického tisku – činnost vydavatele, při které na svůj účet a na svou odpovědnost zajišťuje jeho obsah, vydání a veřejné šíření</a:t>
            </a:r>
          </a:p>
          <a:p>
            <a:r>
              <a:rPr lang="cs-CZ" dirty="0"/>
              <a:t>vydání periodického tisku – soubor stejných či pouze regionální částí se lišících hmotných rozmnoženin (tj. výtisků) periodického tisku</a:t>
            </a:r>
          </a:p>
          <a:p>
            <a:r>
              <a:rPr lang="cs-CZ" dirty="0"/>
              <a:t>veřejné šíření per. tisku – zpřístupnění předem neurčenému okruhu osob nebo i osob určených, pokud překračují okruh členů rodiny vydavatele, který je fyzickou osobou, a s ním spjatého okruhu osobních přátel; za úplatu i bezplatně</a:t>
            </a:r>
          </a:p>
          <a:p>
            <a:r>
              <a:rPr lang="cs-CZ" dirty="0"/>
              <a:t>den vydání – kalendářní den, kdy bylo zahájeno veřejné šíření</a:t>
            </a:r>
          </a:p>
          <a:p>
            <a:r>
              <a:rPr lang="cs-CZ" dirty="0"/>
              <a:t>periodický tisk územního samosprávného celku</a:t>
            </a:r>
          </a:p>
        </p:txBody>
      </p:sp>
    </p:spTree>
    <p:extLst>
      <p:ext uri="{BB962C8B-B14F-4D97-AF65-F5344CB8AC3E}">
        <p14:creationId xmlns:p14="http://schemas.microsoft.com/office/powerpoint/2010/main" val="350889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 Odpovědnost za obsah periodického tisku</a:t>
            </a:r>
          </a:p>
          <a:p>
            <a:r>
              <a:rPr lang="cs-CZ" dirty="0"/>
              <a:t>za obsah periodického tisku odpovídá vydavatel</a:t>
            </a:r>
            <a:endParaRPr lang="cs-CZ" u="sng" dirty="0"/>
          </a:p>
          <a:p>
            <a:r>
              <a:rPr lang="cs-CZ" dirty="0"/>
              <a:t>Evropský soud pro lidská práva ve svých nálezech vyjádřil názor, že skutečnost, že má vydavatel pouze komerční, a nikoliv redaktorský vztah k novinám nebo časopisu, ho nemůže zbavit odpovědnosti</a:t>
            </a:r>
          </a:p>
          <a:p>
            <a:r>
              <a:rPr lang="cs-CZ" dirty="0"/>
              <a:t>vydavatel odpovídá za to, aby obsahem neporušil chráněná práva třetích osob</a:t>
            </a:r>
          </a:p>
        </p:txBody>
      </p:sp>
    </p:spTree>
    <p:extLst>
      <p:ext uri="{BB962C8B-B14F-4D97-AF65-F5344CB8AC3E}">
        <p14:creationId xmlns:p14="http://schemas.microsoft.com/office/powerpoint/2010/main" val="8692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4a Sdělení v periodickém tisku územního samosprávného celku</a:t>
            </a:r>
          </a:p>
          <a:p>
            <a:r>
              <a:rPr lang="cs-CZ" dirty="0"/>
              <a:t>vydavatel je povinen poskytovat objektivní a vyvážené informace o územním samosprávném celku a poskytnout přiměřený prostor pro uveřejnění sdělení, které vyjadřuje názory členů zastupitelstva územního samosprávného celku</a:t>
            </a:r>
          </a:p>
        </p:txBody>
      </p:sp>
    </p:spTree>
    <p:extLst>
      <p:ext uri="{BB962C8B-B14F-4D97-AF65-F5344CB8AC3E}">
        <p14:creationId xmlns:p14="http://schemas.microsoft.com/office/powerpoint/2010/main" val="41813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5 Odpovědnost za obsah reklamy a inzerce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neodpovídá ze pravdivost údajů obsažených v reklamě a v inzerci uveřejněné v periodickém tisku. To neplatí, pokud jde o reklamu samotného vydavatele.</a:t>
            </a:r>
          </a:p>
          <a:p>
            <a:r>
              <a:rPr lang="cs-CZ" dirty="0"/>
              <a:t>v případě reklamy a inzerce nemůže být uplatňováno právo na odpověď a dodatečné sdělení, a to ani tehdy, pokud by obsahem inzerátu bylo sdělení obsahující skutkové tvrzení, které se dotýká cti nebo dobrého jména, případně i údaj o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97224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6 Oznámení v naléhavém veřejném zájmu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 naléhavém veřejném zájmu je vydavatel povinen uveřejnit důležité a neodkladné oznámení státního orgánu a orgánu územní samosprávy, zejména je povinen uveřejnit rozhodnutí o nouzovém stavu, o stavu ohrožení státu nebo o válečném stavu</a:t>
            </a:r>
          </a:p>
          <a:p>
            <a:r>
              <a:rPr lang="cs-CZ" dirty="0"/>
              <a:t>oznámení musí být graficky zvýrazněné a odlišené od ostatního obsahu</a:t>
            </a:r>
          </a:p>
        </p:txBody>
      </p:sp>
    </p:spTree>
    <p:extLst>
      <p:ext uri="{BB962C8B-B14F-4D97-AF65-F5344CB8AC3E}">
        <p14:creationId xmlns:p14="http://schemas.microsoft.com/office/powerpoint/2010/main" val="172521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7 Evidence periodického tisku</a:t>
            </a:r>
          </a:p>
          <a:p>
            <a:r>
              <a:rPr lang="cs-CZ" dirty="0"/>
              <a:t>vede Ministerstvo kultury</a:t>
            </a:r>
          </a:p>
          <a:p>
            <a:r>
              <a:rPr lang="cs-CZ" dirty="0"/>
              <a:t>povinnost vydavatele doručit ministerstvu nejpozději 30 dnů před zahájením vydávání periodika písemné oznámení</a:t>
            </a:r>
          </a:p>
          <a:p>
            <a:r>
              <a:rPr lang="cs-CZ" u="sng" dirty="0"/>
              <a:t>povinné údaje:</a:t>
            </a:r>
            <a:r>
              <a:rPr lang="cs-CZ" dirty="0"/>
              <a:t> název periodika, obsahové zaměření, periodicita, údaj o regionálních mutacích, název, adresa sídla a identifikační číslo vydavatele</a:t>
            </a:r>
          </a:p>
          <a:p>
            <a:r>
              <a:rPr lang="cs-CZ" dirty="0"/>
              <a:t>ministerstvo do 15 dnů ode dne doručení oznámení sdělí přidělené evidenční číslo</a:t>
            </a:r>
          </a:p>
          <a:p>
            <a:r>
              <a:rPr lang="cs-CZ" dirty="0"/>
              <a:t>jestliže vydávání periodika nezačalo do 1 roku od zápisu nebo bylo přerušeno na dobu delší než 1 rok, považuje se za ukončené (pro obnovu opět písemné oznámení)</a:t>
            </a:r>
          </a:p>
          <a:p>
            <a:r>
              <a:rPr lang="cs-CZ" dirty="0"/>
              <a:t>povinnost písemně oznámit změnu evidovaných údajů, přerušení nebo ukončení vydávání</a:t>
            </a:r>
          </a:p>
        </p:txBody>
      </p:sp>
    </p:spTree>
    <p:extLst>
      <p:ext uri="{BB962C8B-B14F-4D97-AF65-F5344CB8AC3E}">
        <p14:creationId xmlns:p14="http://schemas.microsoft.com/office/powerpoint/2010/main" val="42700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7 Evidence periodického tisku</a:t>
            </a:r>
          </a:p>
          <a:p>
            <a:r>
              <a:rPr lang="cs-CZ" dirty="0"/>
              <a:t>potřebná pro ochranu práv osob, které mohou být poškozeny obsahem tisku, z důvodu identifikace jednotlivých vydavatelů a jimi vydávaných periodik; pro účely statistiky</a:t>
            </a:r>
          </a:p>
          <a:p>
            <a:r>
              <a:rPr lang="cs-CZ" dirty="0"/>
              <a:t>do evidence lze nahlížet a pořizovat opisy</a:t>
            </a:r>
          </a:p>
        </p:txBody>
      </p:sp>
    </p:spTree>
    <p:extLst>
      <p:ext uri="{BB962C8B-B14F-4D97-AF65-F5344CB8AC3E}">
        <p14:creationId xmlns:p14="http://schemas.microsoft.com/office/powerpoint/2010/main" val="30667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8 Povinné údaje</a:t>
            </a:r>
          </a:p>
          <a:p>
            <a:r>
              <a:rPr lang="cs-CZ" dirty="0"/>
              <a:t>vydavatel má povinnost zajistit na každém vydání periodika tyto údaje:</a:t>
            </a:r>
          </a:p>
          <a:p>
            <a:pPr>
              <a:buFontTx/>
              <a:buChar char="-"/>
            </a:pPr>
            <a:r>
              <a:rPr lang="cs-CZ" dirty="0"/>
              <a:t>název periodika, označení „periodický tisk územního samosprávného celku“, periodicita, označení regionální mutace, místo vydávání, číslo a den vydání, evidenční číslo přidělené ministerstvem, identifikační údaje vydavatele</a:t>
            </a:r>
          </a:p>
          <a:p>
            <a:r>
              <a:rPr lang="cs-CZ" dirty="0"/>
              <a:t>periodikum, které tyto údaje neobsahuje, nesmí být veřejně šířeno</a:t>
            </a:r>
          </a:p>
          <a:p>
            <a:r>
              <a:rPr lang="cs-CZ" dirty="0"/>
              <a:t>vyjádření periodicity by mělo být dostatečně určité, aby nebudilo pochybnosti</a:t>
            </a:r>
          </a:p>
          <a:p>
            <a:r>
              <a:rPr lang="cs-CZ" dirty="0"/>
              <a:t>den vydání je důležitý pro počítání dalších lhůt dle zákona</a:t>
            </a:r>
          </a:p>
          <a:p>
            <a:r>
              <a:rPr lang="cs-CZ" dirty="0"/>
              <a:t>zákon nestanoví, kde v periodiku mají být povinné údaje uvedeny</a:t>
            </a:r>
          </a:p>
        </p:txBody>
      </p:sp>
    </p:spTree>
    <p:extLst>
      <p:ext uri="{BB962C8B-B14F-4D97-AF65-F5344CB8AC3E}">
        <p14:creationId xmlns:p14="http://schemas.microsoft.com/office/powerpoint/2010/main" val="84425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46298"/>
            <a:ext cx="10972800" cy="90079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Zákon o neperiodických publikacích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zákon č. 37/1995 Sb. ze dne 8. února 1995</a:t>
            </a:r>
          </a:p>
          <a:p>
            <a:pPr marL="0" indent="0">
              <a:buNone/>
            </a:pPr>
            <a:r>
              <a:rPr lang="cs-CZ" b="1" dirty="0"/>
              <a:t>§ 1 Definice pojmů</a:t>
            </a:r>
          </a:p>
          <a:p>
            <a:r>
              <a:rPr lang="cs-CZ" u="sng" dirty="0"/>
              <a:t>neperiodické publikace</a:t>
            </a:r>
            <a:r>
              <a:rPr lang="cs-CZ" dirty="0"/>
              <a:t> – rozmnoženiny literárních, vědeckých a uměleckých děl určené k veřejnému šíření, jsou vydávány jednorázově, popř. nejvýše jednou ročně nebo po částech, které tvoří obsahově jeden celek (vícesvazková díla)</a:t>
            </a:r>
          </a:p>
          <a:p>
            <a:r>
              <a:rPr lang="cs-CZ" u="sng" dirty="0"/>
              <a:t>veřejné šíření</a:t>
            </a:r>
            <a:r>
              <a:rPr lang="cs-CZ" dirty="0"/>
              <a:t> – individuální zpřístupnění neurčenému okruhu osob (za úplatu i zdarma, např. prodej, rozdávání)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21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9 Povinné výtisky</a:t>
            </a:r>
          </a:p>
          <a:p>
            <a:r>
              <a:rPr lang="cs-CZ" dirty="0"/>
              <a:t>povinnost vydavatele dodat do 7 dnů ode dne vydání výtisky periodika těmto příjemcům:</a:t>
            </a:r>
          </a:p>
          <a:p>
            <a:pPr>
              <a:buFontTx/>
              <a:buChar char="-"/>
            </a:pPr>
            <a:r>
              <a:rPr lang="cs-CZ" dirty="0"/>
              <a:t>Národní knihovna 2 výtisky</a:t>
            </a:r>
          </a:p>
          <a:p>
            <a:pPr>
              <a:buFontTx/>
              <a:buChar char="-"/>
            </a:pPr>
            <a:r>
              <a:rPr lang="cs-CZ" dirty="0"/>
              <a:t>Moravská zemská knihovna 1 výtisk</a:t>
            </a:r>
          </a:p>
          <a:p>
            <a:pPr>
              <a:buFontTx/>
              <a:buChar char="-"/>
            </a:pPr>
            <a:r>
              <a:rPr lang="cs-CZ" dirty="0"/>
              <a:t>knihovna Národního muzea v Praze 1 výtisk</a:t>
            </a:r>
          </a:p>
          <a:p>
            <a:pPr>
              <a:buFontTx/>
              <a:buChar char="-"/>
            </a:pPr>
            <a:r>
              <a:rPr lang="cs-CZ" dirty="0"/>
              <a:t>Ministerstvo kultury 1 výtisk</a:t>
            </a:r>
          </a:p>
          <a:p>
            <a:pPr>
              <a:buFontTx/>
              <a:buChar char="-"/>
            </a:pPr>
            <a:r>
              <a:rPr lang="cs-CZ" dirty="0"/>
              <a:t>Parlamentní knihovna 1 výtisk</a:t>
            </a:r>
          </a:p>
          <a:p>
            <a:pPr>
              <a:buFontTx/>
              <a:buChar char="-"/>
            </a:pPr>
            <a:r>
              <a:rPr lang="cs-CZ" dirty="0"/>
              <a:t>krajské knihovny 1 výtisk (regionální mutace)</a:t>
            </a:r>
          </a:p>
          <a:p>
            <a:pPr>
              <a:buFontTx/>
              <a:buChar char="-"/>
            </a:pPr>
            <a:r>
              <a:rPr lang="cs-CZ" dirty="0"/>
              <a:t>Městská knihovna v Praze 1 výtisk</a:t>
            </a:r>
          </a:p>
          <a:p>
            <a:pPr>
              <a:buFontTx/>
              <a:buChar char="-"/>
            </a:pPr>
            <a:r>
              <a:rPr lang="cs-CZ" dirty="0"/>
              <a:t>Knihovna a tiskárna pro nevidomé K. E. </a:t>
            </a:r>
            <a:r>
              <a:rPr lang="cs-CZ" dirty="0" err="1"/>
              <a:t>Macana</a:t>
            </a:r>
            <a:r>
              <a:rPr lang="cs-CZ" dirty="0"/>
              <a:t> v Praze 1 výtisk (periodikum pro nevidomé)</a:t>
            </a:r>
          </a:p>
        </p:txBody>
      </p:sp>
    </p:spTree>
    <p:extLst>
      <p:ext uri="{BB962C8B-B14F-4D97-AF65-F5344CB8AC3E}">
        <p14:creationId xmlns:p14="http://schemas.microsoft.com/office/powerpoint/2010/main" val="332405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 Povinné výtisky</a:t>
            </a:r>
          </a:p>
          <a:p>
            <a:r>
              <a:rPr lang="cs-CZ" dirty="0"/>
              <a:t>smyslem je zajistit rovnoprávné zpřístupnění periodik a informací v něm obsažených všem občanům</a:t>
            </a:r>
          </a:p>
          <a:p>
            <a:r>
              <a:rPr lang="cs-CZ" dirty="0"/>
              <a:t>vytváření maximální konzervační sbírky a bibliografické zpracování periodik</a:t>
            </a:r>
          </a:p>
        </p:txBody>
      </p:sp>
    </p:spTree>
    <p:extLst>
      <p:ext uri="{BB962C8B-B14F-4D97-AF65-F5344CB8AC3E}">
        <p14:creationId xmlns:p14="http://schemas.microsoft.com/office/powerpoint/2010/main" val="386130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10 Odpověď</a:t>
            </a:r>
          </a:p>
          <a:p>
            <a:r>
              <a:rPr lang="cs-CZ" dirty="0"/>
              <a:t>jestliže bylo v periodiku uveřejněno tvrzení, které se dotýká cti, důstojnosti nebo soukromí určité fyzické osoby nebo jména a dobré pověsti právnické osoby, má tato osoba právo požadovat po vydavateli uveřejnění odpovědi. Vydavatel je povinen vyhovět.</a:t>
            </a:r>
          </a:p>
          <a:p>
            <a:r>
              <a:rPr lang="cs-CZ" dirty="0"/>
              <a:t>odpověď má uveřejněné tvrzení uvést na pravou míru nebo doplnit či zpřesnit</a:t>
            </a:r>
          </a:p>
          <a:p>
            <a:r>
              <a:rPr lang="cs-CZ" dirty="0"/>
              <a:t>právo na odpověď se uplatní proti nepravdivým, neúplným či zkreslujícím tvrzením</a:t>
            </a:r>
          </a:p>
        </p:txBody>
      </p:sp>
    </p:spTree>
    <p:extLst>
      <p:ext uri="{BB962C8B-B14F-4D97-AF65-F5344CB8AC3E}">
        <p14:creationId xmlns:p14="http://schemas.microsoft.com/office/powerpoint/2010/main" val="196169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11 Dodatečné sdělení</a:t>
            </a:r>
          </a:p>
          <a:p>
            <a:r>
              <a:rPr lang="cs-CZ" dirty="0"/>
              <a:t>jestliže bylo v periodiku uveřejněno sdělení o trestním řízení nebo o přestupkovém řízení týkající se osoby, kterou lze dle sdělení ztotožnit, má tato osoba právo požadovat po vydavateli uveřejnění informace o konečném výsledku řízení jako </a:t>
            </a:r>
            <a:r>
              <a:rPr lang="cs-CZ" u="sng" dirty="0"/>
              <a:t>dodatečné sdělení</a:t>
            </a:r>
            <a:r>
              <a:rPr lang="cs-CZ" dirty="0"/>
              <a:t>. Vydavatel je povinen vyhovět.</a:t>
            </a:r>
          </a:p>
        </p:txBody>
      </p:sp>
    </p:spTree>
    <p:extLst>
      <p:ext uri="{BB962C8B-B14F-4D97-AF65-F5344CB8AC3E}">
        <p14:creationId xmlns:p14="http://schemas.microsoft.com/office/powerpoint/2010/main" val="369350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13 Podmínky uveřejnění odpovědi a dodatečného sdělení</a:t>
            </a:r>
          </a:p>
          <a:p>
            <a:r>
              <a:rPr lang="cs-CZ" dirty="0"/>
              <a:t>ve stejném periodiku, ve kterém bylo uveřejněno napadené tvrzení, v rovnocenném formátu, ve stejném jazyce</a:t>
            </a:r>
          </a:p>
          <a:p>
            <a:r>
              <a:rPr lang="cs-CZ" dirty="0"/>
              <a:t>výslovné označení „odpověď“ nebo „dodatečné sdělení“</a:t>
            </a:r>
          </a:p>
          <a:p>
            <a:r>
              <a:rPr lang="cs-CZ" dirty="0"/>
              <a:t>na náklady vydavatele</a:t>
            </a:r>
          </a:p>
          <a:p>
            <a:r>
              <a:rPr lang="cs-CZ" dirty="0"/>
              <a:t>s uvedením jména toho, kdo o odpověď nebo dodatečné sdělení žádá</a:t>
            </a:r>
          </a:p>
          <a:p>
            <a:r>
              <a:rPr lang="cs-CZ" dirty="0"/>
              <a:t>uveřejnit do 8 dnů ode dne doručení žádosti o uveřejnění; pokud to není možné, tak v nejbližším vydání periodika (o tomto písemně informuje žadatele o uveřejnění)</a:t>
            </a:r>
          </a:p>
        </p:txBody>
      </p:sp>
    </p:spTree>
    <p:extLst>
      <p:ext uri="{BB962C8B-B14F-4D97-AF65-F5344CB8AC3E}">
        <p14:creationId xmlns:p14="http://schemas.microsoft.com/office/powerpoint/2010/main" val="56776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14 Výjimky z povinnosti uveřejnit odpověď a dodatečné sdělení</a:t>
            </a:r>
          </a:p>
          <a:p>
            <a:r>
              <a:rPr lang="cs-CZ" dirty="0"/>
              <a:t>uveřejněním by byl spáchán trestný čin nebo přestupek</a:t>
            </a:r>
          </a:p>
          <a:p>
            <a:r>
              <a:rPr lang="cs-CZ" dirty="0"/>
              <a:t>uveřejnění by bylo v rozporu s dobrými mravy</a:t>
            </a:r>
          </a:p>
          <a:p>
            <a:r>
              <a:rPr lang="cs-CZ" dirty="0"/>
              <a:t>napadené sdělení je citací sdělení třetí osoby, které je určené pro veřejnost nebo je jeho pravdivou interpretací a jako takové bylo označeno nebo prezentováno</a:t>
            </a:r>
          </a:p>
          <a:p>
            <a:r>
              <a:rPr lang="cs-CZ" dirty="0"/>
              <a:t>žádost o uveřejnění odpovědi směřuje vůči sdělení uveřejněnému na základě předchozího souhlasu osoby, která žádost podala</a:t>
            </a:r>
          </a:p>
          <a:p>
            <a:r>
              <a:rPr lang="cs-CZ" dirty="0"/>
              <a:t>vydavatel ještě předtím, než mu byla doručena žádost o uveřejnění dodatečného sdělení, uveřejnil obdobné sdělení z vlastního podnětu</a:t>
            </a:r>
          </a:p>
        </p:txBody>
      </p:sp>
    </p:spTree>
    <p:extLst>
      <p:ext uri="{BB962C8B-B14F-4D97-AF65-F5344CB8AC3E}">
        <p14:creationId xmlns:p14="http://schemas.microsoft.com/office/powerpoint/2010/main" val="40870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17 Přestupky</a:t>
            </a:r>
          </a:p>
          <a:p>
            <a:r>
              <a:rPr lang="cs-CZ" dirty="0"/>
              <a:t>vydavatel nedoručí oznámení o vydávání periodika před jeho zahájením – sankce 100 000 Kč</a:t>
            </a:r>
          </a:p>
          <a:p>
            <a:r>
              <a:rPr lang="cs-CZ" dirty="0"/>
              <a:t>neoznámení změny údajů v evidenci periodik, přerušení nebo ukončení vydávání periodika – sankce 100 000 Kč</a:t>
            </a:r>
          </a:p>
          <a:p>
            <a:r>
              <a:rPr lang="cs-CZ" dirty="0"/>
              <a:t>vydavatel umožní veřejné šíření periodika bez povinných údajů nebo s neúplnými či nesprávnými údaji – sankce 200 000 Kč</a:t>
            </a:r>
          </a:p>
          <a:p>
            <a:r>
              <a:rPr lang="cs-CZ" dirty="0"/>
              <a:t>nedodání povinných výtisků ve stanovené lhůtě – sankce 100 000 Kč</a:t>
            </a:r>
          </a:p>
          <a:p>
            <a:r>
              <a:rPr lang="cs-CZ" dirty="0"/>
              <a:t>neprovedení výměny vadného povinného výtisku – sankce 100 000 Kč</a:t>
            </a:r>
          </a:p>
          <a:p>
            <a:r>
              <a:rPr lang="cs-CZ" dirty="0"/>
              <a:t>přestupky projednává a pokuty vybírá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215707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Použitá literatura</a:t>
            </a:r>
          </a:p>
          <a:p>
            <a:pPr marL="0" indent="0" rtl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000" dirty="0"/>
              <a:t>zákon č. 37/1995 Sb., o neperiodických publikacích ze dne 8. února 1995, ve znění pozdějších předpisů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zákon č. 46/2000 Sb., o právech a povinnostech při vydávání periodického tisku a o změně některých dalších zákonů (tiskový zákon) ze dne 22. února 2000, ve znění pozdějších předpisů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CHALOUPKOVÁ, Helena. </a:t>
            </a:r>
            <a:r>
              <a:rPr lang="cs-CZ" sz="2000" i="1" dirty="0"/>
              <a:t>Mediální právo: komentář</a:t>
            </a:r>
            <a:r>
              <a:rPr lang="cs-CZ" sz="2000" dirty="0"/>
              <a:t>. V Praze: C.H. Beck, 2019. Beckova edice komentované zákony. ISBN 978-80-7400-725-5.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3592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 Definice pojmů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u="sng" dirty="0"/>
              <a:t>zákon se nevztahuje na:</a:t>
            </a:r>
            <a:r>
              <a:rPr lang="cs-CZ" dirty="0"/>
              <a:t> audiovizuální díla, rozmnoženiny pro provozní potřebu při výrobě a odbytu výrobků, návody, bankovky, poštovní známky, plastické a nástěnné mapy, globy, rozmnoženiny počítačových programů atd.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2 Tiráž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neperiodická publikace musí obsahovat tyto údaje:</a:t>
            </a:r>
          </a:p>
          <a:p>
            <a:pPr>
              <a:buFontTx/>
              <a:buChar char="-"/>
            </a:pPr>
            <a:r>
              <a:rPr lang="cs-CZ" dirty="0"/>
              <a:t>název díla</a:t>
            </a:r>
          </a:p>
          <a:p>
            <a:pPr>
              <a:buFontTx/>
              <a:buChar char="-"/>
            </a:pPr>
            <a:r>
              <a:rPr lang="cs-CZ" dirty="0"/>
              <a:t>jména nebo pseudonymy autorů</a:t>
            </a:r>
          </a:p>
          <a:p>
            <a:pPr>
              <a:buFontTx/>
              <a:buChar char="-"/>
            </a:pPr>
            <a:r>
              <a:rPr lang="cs-CZ" dirty="0"/>
              <a:t>údaje o vydavateli</a:t>
            </a:r>
          </a:p>
          <a:p>
            <a:pPr>
              <a:buFontTx/>
              <a:buChar char="-"/>
            </a:pPr>
            <a:r>
              <a:rPr lang="cs-CZ" dirty="0"/>
              <a:t>rok prvního vydání, je-li znám</a:t>
            </a:r>
          </a:p>
          <a:p>
            <a:pPr>
              <a:buFontTx/>
              <a:buChar char="-"/>
            </a:pPr>
            <a:r>
              <a:rPr lang="cs-CZ" dirty="0"/>
              <a:t>u překladů původní název a označení vydání, z něhož byl překlad pořízen</a:t>
            </a:r>
          </a:p>
          <a:p>
            <a:pPr>
              <a:buFontTx/>
              <a:buChar char="-"/>
            </a:pPr>
            <a:r>
              <a:rPr lang="cs-CZ" dirty="0"/>
              <a:t>číslo ISBN</a:t>
            </a:r>
          </a:p>
          <a:p>
            <a:pPr>
              <a:buFontTx/>
              <a:buChar char="-"/>
            </a:pPr>
            <a:r>
              <a:rPr lang="cs-CZ" dirty="0"/>
              <a:t>výrobce publikace a rok vydání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9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2 Tiráž</a:t>
            </a:r>
          </a:p>
          <a:p>
            <a:r>
              <a:rPr lang="cs-CZ" dirty="0"/>
              <a:t>vydavatel je povinen zajistit, aby publikace tyto údaje obsahovala</a:t>
            </a:r>
          </a:p>
          <a:p>
            <a:r>
              <a:rPr lang="cs-CZ" dirty="0"/>
              <a:t>publikace, která povinné údaje neobsahuje, nesmí být veřejně šířena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10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3 Povinné výtisky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odevzdá bezplatně, do 30 dnů ode dne vydání uvedeným subjektům stanovený počet výtisků publikace jako povinný výtisk</a:t>
            </a:r>
          </a:p>
          <a:p>
            <a:r>
              <a:rPr lang="cs-CZ" dirty="0"/>
              <a:t>příjemci:</a:t>
            </a:r>
          </a:p>
          <a:p>
            <a:pPr>
              <a:buFontTx/>
              <a:buChar char="-"/>
            </a:pPr>
            <a:r>
              <a:rPr lang="cs-CZ" dirty="0"/>
              <a:t>Národní knihovna 2 výtisky</a:t>
            </a:r>
          </a:p>
          <a:p>
            <a:pPr>
              <a:buFontTx/>
              <a:buChar char="-"/>
            </a:pPr>
            <a:r>
              <a:rPr lang="cs-CZ" dirty="0"/>
              <a:t>Moravská zemská knihovna 1 výtisk</a:t>
            </a:r>
          </a:p>
          <a:p>
            <a:pPr>
              <a:buFontTx/>
              <a:buChar char="-"/>
            </a:pPr>
            <a:r>
              <a:rPr lang="cs-CZ" dirty="0"/>
              <a:t>Vědecká knihovna v Olomouci 1 výtisk</a:t>
            </a:r>
          </a:p>
          <a:p>
            <a:pPr>
              <a:buFontTx/>
              <a:buChar char="-"/>
            </a:pPr>
            <a:r>
              <a:rPr lang="cs-CZ" dirty="0"/>
              <a:t>Městská knihovna v Praze 1 výtisk (regionální publikace)</a:t>
            </a:r>
          </a:p>
          <a:p>
            <a:pPr>
              <a:buFontTx/>
              <a:buChar char="-"/>
            </a:pPr>
            <a:r>
              <a:rPr lang="cs-CZ" dirty="0"/>
              <a:t>krajské knihovny 1 výtisk (regionální publikace)</a:t>
            </a:r>
          </a:p>
          <a:p>
            <a:pPr>
              <a:buFontTx/>
              <a:buChar char="-"/>
            </a:pPr>
            <a:r>
              <a:rPr lang="cs-CZ" dirty="0"/>
              <a:t>Knihovna a tiskárna pro nevidomé K. E. </a:t>
            </a:r>
            <a:r>
              <a:rPr lang="cs-CZ" dirty="0" err="1"/>
              <a:t>Macana</a:t>
            </a:r>
            <a:r>
              <a:rPr lang="cs-CZ" dirty="0"/>
              <a:t> v Praze 1 výtisk (publikace psaná slepeckým písmem)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právo žádat výměnu vadného výtisku za bezvadný</a:t>
            </a:r>
          </a:p>
        </p:txBody>
      </p:sp>
    </p:spTree>
    <p:extLst>
      <p:ext uri="{BB962C8B-B14F-4D97-AF65-F5344CB8AC3E}">
        <p14:creationId xmlns:p14="http://schemas.microsoft.com/office/powerpoint/2010/main" val="220304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 Nabídková povinnost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písemně nabídne ke koupi jeden výtisk od každé vydané neperiodické publikace knihovnám určeným vyhláškou Ministerstva kultury</a:t>
            </a:r>
          </a:p>
          <a:p>
            <a:r>
              <a:rPr lang="cs-CZ" dirty="0"/>
              <a:t>do 30 dnů ode dne vydání</a:t>
            </a:r>
          </a:p>
          <a:p>
            <a:r>
              <a:rPr lang="cs-CZ" dirty="0"/>
              <a:t>není-li nabídka přijata do jednoho měsíce ode dne doručení nabídky, právo na uzavření kupní smlouvy zaniká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5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4 Nabídková povinnost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knihovny:</a:t>
            </a:r>
          </a:p>
          <a:p>
            <a:pPr marL="0" indent="0">
              <a:buNone/>
            </a:pPr>
            <a:r>
              <a:rPr lang="cs-CZ" dirty="0"/>
              <a:t>Knihovna Akademie věd ČR, Parlamentní knihovna, Národní technická knihovna, Knihovna Národního muzea, Knihovna Památníku národního písemnictví, Středočeská vědecká knihovna v Kladně, Jihočeská vědecká knihovna v Českých Budějovicích, Studijní a vědecká knihovna Plzeňského kraje, Severočeská vědecká knihovna v Ústí nad Labem, Krajská vědecká knihovna v Liberci, Studijní a vědecká knihovna v Hradci Králové, Moravskoslezská vědecká knihovna v Ostravě, Krajská knihovna v Pardubicích, Krajská knihovna Františka Bartoše ve Zlíně, Krajská knihovna Karlovy Vary, Krajská knihovna Vysočiny, Městská knihovna v Praze</a:t>
            </a:r>
          </a:p>
          <a:p>
            <a:r>
              <a:rPr lang="cs-CZ" dirty="0"/>
              <a:t>vyhláška č. 252/1995 Sb.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86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5 Sankce a přestupky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přestupky:</a:t>
            </a:r>
          </a:p>
          <a:p>
            <a:pPr>
              <a:buFontTx/>
              <a:buChar char="-"/>
            </a:pPr>
            <a:r>
              <a:rPr lang="cs-CZ" dirty="0"/>
              <a:t>veřejné šíření publikace bez povinných údajů v tiráži (dle § 2 odst. 1) – sankce 25 000 Kč</a:t>
            </a:r>
          </a:p>
          <a:p>
            <a:pPr>
              <a:buFontTx/>
              <a:buChar char="-"/>
            </a:pPr>
            <a:r>
              <a:rPr lang="cs-CZ" dirty="0"/>
              <a:t>vydavatel nezajistí, aby publikace obsahovala povinné údaje v tiráži (dle § 2 odst. 1) – sankce 50 000 Kč</a:t>
            </a:r>
          </a:p>
          <a:p>
            <a:pPr>
              <a:buFontTx/>
              <a:buChar char="-"/>
            </a:pPr>
            <a:r>
              <a:rPr lang="cs-CZ" dirty="0"/>
              <a:t>vydavatel neodevzdá povinné výtisky – sankce 50 000 Kč</a:t>
            </a:r>
          </a:p>
          <a:p>
            <a:pPr>
              <a:buFontTx/>
              <a:buChar char="-"/>
            </a:pPr>
            <a:r>
              <a:rPr lang="cs-CZ" dirty="0"/>
              <a:t>vydavatel nesplní nabídkovou povinnost – sankce 15 000 Kč</a:t>
            </a:r>
          </a:p>
          <a:p>
            <a:pPr>
              <a:buFontTx/>
              <a:buChar char="-"/>
            </a:pPr>
            <a:r>
              <a:rPr lang="cs-CZ" dirty="0"/>
              <a:t>přestupky projednává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332511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1780</TotalTime>
  <Words>1783</Words>
  <Application>Microsoft Office PowerPoint</Application>
  <PresentationFormat>Širokoúhlá obrazovka</PresentationFormat>
  <Paragraphs>173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Zákon o neperiodických publikacích, tiskový zákon</vt:lpstr>
      <vt:lpstr>Zákon o neperiodických publikacích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Zákon o právech a povinnostech při vydávání periodického tisku a o změně některých dalších zákonů (tiskový zákon)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neperiodických publikacích</dc:title>
  <dc:creator>Martin Krčál</dc:creator>
  <cp:lastModifiedBy>Martin Krčál</cp:lastModifiedBy>
  <cp:revision>46</cp:revision>
  <dcterms:created xsi:type="dcterms:W3CDTF">2019-03-28T14:54:11Z</dcterms:created>
  <dcterms:modified xsi:type="dcterms:W3CDTF">2020-05-04T22:06:05Z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