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handoutMasterIdLst>
    <p:handoutMasterId r:id="rId18"/>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rtl="0">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ška Sýkorová" initials="ES" lastIdx="1" clrIdx="0">
    <p:extLst>
      <p:ext uri="{19B8F6BF-5375-455C-9EA6-DF929625EA0E}">
        <p15:presenceInfo xmlns:p15="http://schemas.microsoft.com/office/powerpoint/2012/main" userId="Eliška Sýkorová"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2" d="100"/>
          <a:sy n="62" d="100"/>
        </p:scale>
        <p:origin x="828" y="56"/>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5FC34D3A-C8D4-483C-8695-507470E74D50}">
      <dgm:prSet custT="1"/>
      <dgm:spPr/>
      <dgm:t>
        <a:bodyPr rtlCol="0"/>
        <a:lstStyle/>
        <a:p>
          <a:pPr rtl="0"/>
          <a:r>
            <a:rPr lang="cs-CZ" sz="1100" dirty="0"/>
            <a:t>V</a:t>
          </a:r>
          <a:r>
            <a:rPr lang="cs" sz="1700" dirty="0"/>
            <a:t>owels </a:t>
          </a:r>
        </a:p>
      </dgm:t>
    </dgm:pt>
    <dgm:pt modelId="{9978A89C-C2F1-4241-807C-13619E6D6376}" type="parTrans" cxnId="{277179CE-E2F5-4733-8D23-9E37CACB7B9E}">
      <dgm:prSet/>
      <dgm:spPr/>
      <dgm:t>
        <a:bodyPr rtlCol="0"/>
        <a:lstStyle/>
        <a:p>
          <a:pPr rtl="0"/>
          <a:endParaRPr lang="en-US"/>
        </a:p>
      </dgm:t>
    </dgm:pt>
    <dgm:pt modelId="{1DECF9F5-40C0-4379-BCCE-7BCAAD54807B}" type="sibTrans" cxnId="{277179CE-E2F5-4733-8D23-9E37CACB7B9E}">
      <dgm:prSet/>
      <dgm:spPr/>
      <dgm:t>
        <a:bodyPr rtlCol="0"/>
        <a:lstStyle/>
        <a:p>
          <a:pPr rtl="0"/>
          <a:endParaRPr lang="en-US"/>
        </a:p>
      </dgm:t>
    </dgm:pt>
    <dgm:pt modelId="{C057D6ED-8F49-42DC-B8A7-C07F68F0F734}">
      <dgm:prSet/>
      <dgm:spPr/>
      <dgm:t>
        <a:bodyPr rtlCol="0"/>
        <a:lstStyle/>
        <a:p>
          <a:pPr rtl="0"/>
          <a:endParaRPr lang="cs" dirty="0"/>
        </a:p>
      </dgm:t>
    </dgm:pt>
    <dgm:pt modelId="{131D11D9-3030-4E3B-8F84-0108E6497B2A}" type="parTrans" cxnId="{FB0FA082-3950-4822-951F-05A1A9548F18}">
      <dgm:prSet/>
      <dgm:spPr/>
      <dgm:t>
        <a:bodyPr rtlCol="0"/>
        <a:lstStyle/>
        <a:p>
          <a:pPr rtl="0"/>
          <a:endParaRPr lang="en-US"/>
        </a:p>
      </dgm:t>
    </dgm:pt>
    <dgm:pt modelId="{6E885013-4246-43E1-A818-2251A99C8FD2}" type="sibTrans" cxnId="{FB0FA082-3950-4822-951F-05A1A9548F18}">
      <dgm:prSet/>
      <dgm:spPr/>
      <dgm:t>
        <a:bodyPr rtlCol="0"/>
        <a:lstStyle/>
        <a:p>
          <a:pPr rtl="0"/>
          <a:endParaRPr lang="en-US"/>
        </a:p>
      </dgm:t>
    </dgm:pt>
    <dgm:pt modelId="{9845D52A-E054-4EB0-A5A3-32AE7DC6D645}">
      <dgm:prSet custT="1"/>
      <dgm:spPr/>
      <dgm:t>
        <a:bodyPr rtlCol="0"/>
        <a:lstStyle/>
        <a:p>
          <a:pPr rtl="0"/>
          <a:r>
            <a:rPr lang="cs" sz="1600" dirty="0"/>
            <a:t>consonants</a:t>
          </a:r>
        </a:p>
      </dgm:t>
    </dgm:pt>
    <dgm:pt modelId="{952EE001-86C3-4022-96EE-ABDB540B8A78}" type="parTrans" cxnId="{B04C6215-C46D-4282-963F-02A26E25C8AB}">
      <dgm:prSet/>
      <dgm:spPr/>
      <dgm:t>
        <a:bodyPr rtlCol="0"/>
        <a:lstStyle/>
        <a:p>
          <a:pPr rtl="0"/>
          <a:endParaRPr lang="en-US"/>
        </a:p>
      </dgm:t>
    </dgm:pt>
    <dgm:pt modelId="{796364FD-7651-493A-AEE5-8DD45DF8EEAC}" type="sibTrans" cxnId="{B04C6215-C46D-4282-963F-02A26E25C8AB}">
      <dgm:prSet/>
      <dgm:spPr/>
      <dgm:t>
        <a:bodyPr rtlCol="0"/>
        <a:lstStyle/>
        <a:p>
          <a:pPr rtl="0"/>
          <a:endParaRPr lang="en-US"/>
        </a:p>
      </dgm:t>
    </dgm:pt>
    <dgm:pt modelId="{566C4A8F-CE66-4FF5-AF11-6C385F74A275}">
      <dgm:prSet/>
      <dgm:spPr/>
      <dgm:t>
        <a:bodyPr rtlCol="0"/>
        <a:lstStyle/>
        <a:p>
          <a:pPr rtl="0"/>
          <a:endParaRPr lang="cs" dirty="0"/>
        </a:p>
      </dgm:t>
    </dgm:pt>
    <dgm:pt modelId="{375C5A5E-5F04-4FE8-98F8-795867C18A18}" type="parTrans" cxnId="{66E8CE3C-459F-4648-B4D7-5039298A0E92}">
      <dgm:prSet/>
      <dgm:spPr/>
      <dgm:t>
        <a:bodyPr rtlCol="0"/>
        <a:lstStyle/>
        <a:p>
          <a:pPr rtl="0"/>
          <a:endParaRPr lang="en-US"/>
        </a:p>
      </dgm:t>
    </dgm:pt>
    <dgm:pt modelId="{E74B8A5E-78D9-4E5B-86E1-203DE271581F}" type="sibTrans" cxnId="{66E8CE3C-459F-4648-B4D7-5039298A0E92}">
      <dgm:prSet/>
      <dgm:spPr/>
      <dgm:t>
        <a:bodyPr rtlCol="0"/>
        <a:lstStyle/>
        <a:p>
          <a:pPr rtl="0"/>
          <a:endParaRPr lang="en-US"/>
        </a:p>
      </dgm:t>
    </dgm:pt>
    <dgm:pt modelId="{9AC77E87-FC4D-4F04-889B-73358514DC0D}">
      <dgm:prSet/>
      <dgm:spPr/>
      <dgm:t>
        <a:bodyPr rtlCol="0"/>
        <a:lstStyle/>
        <a:p>
          <a:pPr rtl="0"/>
          <a:r>
            <a:rPr lang="cs" dirty="0"/>
            <a:t>slang</a:t>
          </a:r>
        </a:p>
      </dgm:t>
    </dgm:pt>
    <dgm:pt modelId="{B29F90F6-921F-42B9-A496-5D121F61821E}" type="parTrans" cxnId="{04774158-8FAB-47B4-A2EE-D3D3A7E958BE}">
      <dgm:prSet/>
      <dgm:spPr/>
      <dgm:t>
        <a:bodyPr rtlCol="0"/>
        <a:lstStyle/>
        <a:p>
          <a:pPr rtl="0"/>
          <a:endParaRPr lang="en-US"/>
        </a:p>
      </dgm:t>
    </dgm:pt>
    <dgm:pt modelId="{3A77AB9A-DF29-465E-A0A5-D4FA3D0C537F}" type="sibTrans" cxnId="{04774158-8FAB-47B4-A2EE-D3D3A7E958BE}">
      <dgm:prSet/>
      <dgm:spPr/>
      <dgm:t>
        <a:bodyPr rtlCol="0"/>
        <a:lstStyle/>
        <a:p>
          <a:pPr rtl="0"/>
          <a:endParaRPr lang="en-US"/>
        </a:p>
      </dgm:t>
    </dgm:pt>
    <dgm:pt modelId="{C2F0E5C9-2943-4A9B-872F-ECF6B159E9F4}">
      <dgm:prSet custT="1"/>
      <dgm:spPr/>
      <dgm:t>
        <a:bodyPr rtlCol="0"/>
        <a:lstStyle/>
        <a:p>
          <a:pPr rtl="0"/>
          <a:r>
            <a:rPr lang="cs-CZ" sz="1800" dirty="0"/>
            <a:t>W</a:t>
          </a:r>
          <a:r>
            <a:rPr lang="cs" sz="1800" dirty="0"/>
            <a:t>ee, dannae, naw, haggis</a:t>
          </a:r>
        </a:p>
      </dgm:t>
    </dgm:pt>
    <dgm:pt modelId="{8FBB852D-32B7-4273-9DE3-951F1CFE69EC}" type="parTrans" cxnId="{F7608388-5A1F-4FE9-96E5-520EA7B1F725}">
      <dgm:prSet/>
      <dgm:spPr/>
      <dgm:t>
        <a:bodyPr rtlCol="0"/>
        <a:lstStyle/>
        <a:p>
          <a:pPr rtl="0"/>
          <a:endParaRPr lang="en-US"/>
        </a:p>
      </dgm:t>
    </dgm:pt>
    <dgm:pt modelId="{1A62CB6F-38D7-44F2-AFAB-0C4382E3DA24}" type="sibTrans" cxnId="{F7608388-5A1F-4FE9-96E5-520EA7B1F725}">
      <dgm:prSet/>
      <dgm:spPr/>
      <dgm:t>
        <a:bodyPr rtlCol="0"/>
        <a:lstStyle/>
        <a:p>
          <a:pPr rtl="0"/>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3" custScaleX="121222" custScaleY="164535" custLinFactNeighborY="-1344">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3">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3"/>
      <dgm:spPr>
        <a:noFill/>
        <a:ln w="12700" cap="flat" cmpd="sng" algn="ctr">
          <a:solidFill>
            <a:schemeClr val="accent1">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3"/>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2"/>
      <dgm:spPr/>
    </dgm:pt>
    <dgm:pt modelId="{4630FBA4-1F51-4A32-B0E4-88E47053D0D9}" type="pres">
      <dgm:prSet presAssocID="{9845D52A-E054-4EB0-A5A3-32AE7DC6D645}" presName="composite" presStyleCnt="0"/>
      <dgm:spPr/>
    </dgm:pt>
    <dgm:pt modelId="{D39499CF-3BA1-4BBD-960A-4434BA9F21A7}" type="pres">
      <dgm:prSet presAssocID="{9845D52A-E054-4EB0-A5A3-32AE7DC6D645}" presName="Parent1" presStyleLbl="alignNode1" presStyleIdx="1" presStyleCnt="3" custScaleX="144487" custScaleY="168890">
        <dgm:presLayoutVars>
          <dgm:chMax val="1"/>
          <dgm:chPref val="1"/>
          <dgm:bulletEnabled val="1"/>
        </dgm:presLayoutVars>
      </dgm:prSet>
      <dgm:spPr/>
    </dgm:pt>
    <dgm:pt modelId="{5E76ADAA-D3EE-462D-A737-9D3772B6C76F}" type="pres">
      <dgm:prSet presAssocID="{9845D52A-E054-4EB0-A5A3-32AE7DC6D645}" presName="Childtext1" presStyleLbl="revTx" presStyleIdx="1" presStyleCnt="3">
        <dgm:presLayoutVars>
          <dgm:chMax val="0"/>
          <dgm:chPref val="0"/>
          <dgm:bulletEnabled/>
        </dgm:presLayoutVars>
      </dgm:prSet>
      <dgm:spPr/>
    </dgm:pt>
    <dgm:pt modelId="{F514349A-AC82-402F-8DA0-95785071B5F0}" type="pres">
      <dgm:prSet presAssocID="{9845D52A-E054-4EB0-A5A3-32AE7DC6D645}" presName="ConnectLine" presStyleLbl="sibTrans1D1" presStyleIdx="1" presStyleCnt="3"/>
      <dgm:spPr>
        <a:noFill/>
        <a:ln w="12700" cap="flat" cmpd="sng" algn="ctr">
          <a:solidFill>
            <a:schemeClr val="accent1">
              <a:hueOff val="0"/>
              <a:satOff val="0"/>
              <a:lumOff val="0"/>
              <a:alphaOff val="0"/>
            </a:schemeClr>
          </a:solidFill>
          <a:prstDash val="dash"/>
        </a:ln>
        <a:effectLst/>
      </dgm:spPr>
    </dgm:pt>
    <dgm:pt modelId="{BBACFDEF-20FB-406A-9641-2F4782D85F9F}" type="pres">
      <dgm:prSet presAssocID="{9845D52A-E054-4EB0-A5A3-32AE7DC6D645}" presName="ConnectLineEnd" presStyleLbl="node1" presStyleIdx="1" presStyleCnt="3"/>
      <dgm:spPr/>
    </dgm:pt>
    <dgm:pt modelId="{E12CB119-910F-4C38-9D07-4EF7748B1BD6}" type="pres">
      <dgm:prSet presAssocID="{9845D52A-E054-4EB0-A5A3-32AE7DC6D645}" presName="EmptyPane" presStyleCnt="0"/>
      <dgm:spPr/>
    </dgm:pt>
    <dgm:pt modelId="{6C1697D8-F9A2-4451-950E-C8D8168BBC75}" type="pres">
      <dgm:prSet presAssocID="{796364FD-7651-493A-AEE5-8DD45DF8EEAC}" presName="spaceBetweenRectangles" presStyleLbl="fgAcc1" presStyleIdx="1" presStyleCnt="2"/>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2" presStyleCnt="3" custScaleX="126088" custScaleY="115733" custLinFactNeighborX="306" custLinFactNeighborY="-11720">
        <dgm:presLayoutVars>
          <dgm:chMax val="1"/>
          <dgm:chPref val="1"/>
          <dgm:bulletEnabled val="1"/>
        </dgm:presLayoutVars>
      </dgm:prSet>
      <dgm:spPr/>
    </dgm:pt>
    <dgm:pt modelId="{2E1F219F-885D-437D-9D95-1C496EBAD119}" type="pres">
      <dgm:prSet presAssocID="{9AC77E87-FC4D-4F04-889B-73358514DC0D}" presName="Childtext1" presStyleLbl="revTx" presStyleIdx="2" presStyleCnt="3">
        <dgm:presLayoutVars>
          <dgm:chMax val="0"/>
          <dgm:chPref val="0"/>
          <dgm:bulletEnabled/>
        </dgm:presLayoutVars>
      </dgm:prSet>
      <dgm:spPr/>
    </dgm:pt>
    <dgm:pt modelId="{8801BA21-B732-43C2-BD4E-EED526CA614C}" type="pres">
      <dgm:prSet presAssocID="{9AC77E87-FC4D-4F04-889B-73358514DC0D}" presName="ConnectLine" presStyleLbl="sibTrans1D1" presStyleIdx="2" presStyleCnt="3"/>
      <dgm:spPr>
        <a:noFill/>
        <a:ln w="12700" cap="flat" cmpd="sng" algn="ctr">
          <a:solidFill>
            <a:schemeClr val="accent1">
              <a:hueOff val="0"/>
              <a:satOff val="0"/>
              <a:lumOff val="0"/>
              <a:alphaOff val="0"/>
            </a:schemeClr>
          </a:solidFill>
          <a:prstDash val="dash"/>
        </a:ln>
        <a:effectLst/>
      </dgm:spPr>
    </dgm:pt>
    <dgm:pt modelId="{ED3C7052-C7D3-4A48-8DD7-C35F83E9E14D}" type="pres">
      <dgm:prSet presAssocID="{9AC77E87-FC4D-4F04-889B-73358514DC0D}" presName="ConnectLineEnd" presStyleLbl="node1" presStyleIdx="2" presStyleCnt="3"/>
      <dgm:spPr/>
    </dgm:pt>
    <dgm:pt modelId="{E1638529-5025-4BCE-9448-174A6B1F9AFC}" type="pres">
      <dgm:prSet presAssocID="{9AC77E87-FC4D-4F04-889B-73358514DC0D}" presName="EmptyPane" presStyleCnt="0"/>
      <dgm:spPr/>
    </dgm:pt>
  </dgm:ptLst>
  <dgm:cxnLst>
    <dgm:cxn modelId="{B04C6215-C46D-4282-963F-02A26E25C8AB}" srcId="{08F627ED-A304-4697-8C44-18E45D3D2B1A}" destId="{9845D52A-E054-4EB0-A5A3-32AE7DC6D645}" srcOrd="1" destOrd="0" parTransId="{952EE001-86C3-4022-96EE-ABDB540B8A78}" sibTransId="{796364FD-7651-493A-AEE5-8DD45DF8EEAC}"/>
    <dgm:cxn modelId="{66E8CE3C-459F-4648-B4D7-5039298A0E92}" srcId="{9845D52A-E054-4EB0-A5A3-32AE7DC6D645}" destId="{566C4A8F-CE66-4FF5-AF11-6C385F74A275}" srcOrd="0" destOrd="0" parTransId="{375C5A5E-5F04-4FE8-98F8-795867C18A18}" sibTransId="{E74B8A5E-78D9-4E5B-86E1-203DE271581F}"/>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0" presId="urn:microsoft.com/office/officeart/2016/7/layout/HexagonTimeline"/>
    <dgm:cxn modelId="{CB98D256-5AB4-4B9D-AD69-15CA4B5C1220}" type="presOf" srcId="{566C4A8F-CE66-4FF5-AF11-6C385F74A275}" destId="{5E76ADAA-D3EE-462D-A737-9D3772B6C76F}" srcOrd="0" destOrd="0" presId="urn:microsoft.com/office/officeart/2016/7/layout/HexagonTimeline"/>
    <dgm:cxn modelId="{04774158-8FAB-47B4-A2EE-D3D3A7E958BE}" srcId="{08F627ED-A304-4697-8C44-18E45D3D2B1A}" destId="{9AC77E87-FC4D-4F04-889B-73358514DC0D}" srcOrd="2"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9AC77E87-FC4D-4F04-889B-73358514DC0D}" destId="{C2F0E5C9-2943-4A9B-872F-ECF6B159E9F4}" srcOrd="0" destOrd="0" parTransId="{8FBB852D-32B7-4273-9DE3-951F1CFE69EC}" sibTransId="{1A62CB6F-38D7-44F2-AFAB-0C4382E3DA24}"/>
    <dgm:cxn modelId="{07EFBDB0-8C3C-4140-851A-D6494FDB0B7A}" type="presOf" srcId="{9845D52A-E054-4EB0-A5A3-32AE7DC6D645}" destId="{D39499CF-3BA1-4BBD-960A-4434BA9F21A7}" srcOrd="0" destOrd="0"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434FF653-D75F-4952-8E75-D3AF3DA482CB}" type="presParOf" srcId="{D6614DDC-66DE-4E26-A0E6-8B5D4F611437}" destId="{4630FBA4-1F51-4A32-B0E4-88E47053D0D9}" srcOrd="2" destOrd="0" presId="urn:microsoft.com/office/officeart/2016/7/layout/HexagonTimeline"/>
    <dgm:cxn modelId="{255D0E88-A582-4AB9-85D4-3CCE25636858}" type="presParOf" srcId="{4630FBA4-1F51-4A32-B0E4-88E47053D0D9}" destId="{D39499CF-3BA1-4BBD-960A-4434BA9F21A7}" srcOrd="0" destOrd="0" presId="urn:microsoft.com/office/officeart/2016/7/layout/HexagonTimeline"/>
    <dgm:cxn modelId="{EB99A48A-7C1E-46F6-BDF1-CF76EFA8B1BE}" type="presParOf" srcId="{4630FBA4-1F51-4A32-B0E4-88E47053D0D9}" destId="{5E76ADAA-D3EE-462D-A737-9D3772B6C76F}" srcOrd="1" destOrd="0" presId="urn:microsoft.com/office/officeart/2016/7/layout/HexagonTimeline"/>
    <dgm:cxn modelId="{A5B350CB-1F08-407B-AB74-C0A9D5254180}" type="presParOf" srcId="{4630FBA4-1F51-4A32-B0E4-88E47053D0D9}" destId="{F514349A-AC82-402F-8DA0-95785071B5F0}" srcOrd="2" destOrd="0" presId="urn:microsoft.com/office/officeart/2016/7/layout/HexagonTimeline"/>
    <dgm:cxn modelId="{3AEF0478-205F-4564-A8F2-A009D04A4716}" type="presParOf" srcId="{4630FBA4-1F51-4A32-B0E4-88E47053D0D9}" destId="{BBACFDEF-20FB-406A-9641-2F4782D85F9F}" srcOrd="3" destOrd="0" presId="urn:microsoft.com/office/officeart/2016/7/layout/HexagonTimeline"/>
    <dgm:cxn modelId="{E91CE1AF-35AF-4453-8B3B-CCA366030481}" type="presParOf" srcId="{4630FBA4-1F51-4A32-B0E4-88E47053D0D9}" destId="{E12CB119-910F-4C38-9D07-4EF7748B1BD6}" srcOrd="4" destOrd="0" presId="urn:microsoft.com/office/officeart/2016/7/layout/HexagonTimeline"/>
    <dgm:cxn modelId="{830D18A3-5BD1-43DE-A8C7-D3AD84C79C41}" type="presParOf" srcId="{D6614DDC-66DE-4E26-A0E6-8B5D4F611437}" destId="{6C1697D8-F9A2-4451-950E-C8D8168BBC75}" srcOrd="3" destOrd="0" presId="urn:microsoft.com/office/officeart/2016/7/layout/HexagonTimeline"/>
    <dgm:cxn modelId="{A2FC9288-5AD0-464F-A27B-3C029EB82A78}" type="presParOf" srcId="{D6614DDC-66DE-4E26-A0E6-8B5D4F611437}" destId="{258D101A-CA89-4BD3-9BA0-F95214FF0550}" srcOrd="4"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295239" y="1386572"/>
          <a:ext cx="1494591" cy="719862"/>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0">
          <a:noAutofit/>
        </a:bodyPr>
        <a:lstStyle/>
        <a:p>
          <a:pPr marL="0" lvl="0" indent="0" algn="ctr" defTabSz="488950" rtl="0">
            <a:lnSpc>
              <a:spcPct val="90000"/>
            </a:lnSpc>
            <a:spcBef>
              <a:spcPct val="0"/>
            </a:spcBef>
            <a:spcAft>
              <a:spcPct val="35000"/>
            </a:spcAft>
            <a:buNone/>
          </a:pPr>
          <a:r>
            <a:rPr lang="cs-CZ" sz="1100" kern="1200" dirty="0"/>
            <a:t>V</a:t>
          </a:r>
          <a:r>
            <a:rPr lang="cs" sz="1700" kern="1200" dirty="0"/>
            <a:t>owels </a:t>
          </a:r>
        </a:p>
      </dsp:txBody>
      <dsp:txXfrm>
        <a:off x="295239" y="1386572"/>
        <a:ext cx="1350619" cy="719862"/>
      </dsp:txXfrm>
    </dsp:sp>
    <dsp:sp modelId="{03E7967D-6C10-4379-9B37-4F5A8CF4EED8}">
      <dsp:nvSpPr>
        <dsp:cNvPr id="0" name=""/>
        <dsp:cNvSpPr/>
      </dsp:nvSpPr>
      <dsp:spPr>
        <a:xfrm>
          <a:off x="4624" y="-452932"/>
          <a:ext cx="2075821" cy="1919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rtlCol="0" anchor="b" anchorCtr="1">
          <a:noAutofit/>
        </a:bodyPr>
        <a:lstStyle/>
        <a:p>
          <a:pPr marL="0" lvl="0" indent="0" algn="ctr" defTabSz="711200" rtl="0">
            <a:lnSpc>
              <a:spcPct val="90000"/>
            </a:lnSpc>
            <a:spcBef>
              <a:spcPct val="0"/>
            </a:spcBef>
            <a:spcAft>
              <a:spcPct val="35000"/>
            </a:spcAft>
            <a:buNone/>
          </a:pPr>
          <a:endParaRPr lang="cs" sz="1600" kern="1200" dirty="0"/>
        </a:p>
      </dsp:txBody>
      <dsp:txXfrm>
        <a:off x="4624" y="-452932"/>
        <a:ext cx="2075821" cy="1919632"/>
      </dsp:txXfrm>
    </dsp:sp>
    <dsp:sp modelId="{4FB3A766-643A-4ACA-8E5D-2C95FFB87076}">
      <dsp:nvSpPr>
        <dsp:cNvPr id="0" name=""/>
        <dsp:cNvSpPr/>
      </dsp:nvSpPr>
      <dsp:spPr>
        <a:xfrm rot="804317">
          <a:off x="1780910" y="1822412"/>
          <a:ext cx="654846" cy="0"/>
        </a:xfrm>
        <a:custGeom>
          <a:avLst/>
          <a:gdLst/>
          <a:ahLst/>
          <a:cxnLst/>
          <a:rect l="0" t="0" r="0" b="0"/>
          <a:pathLst>
            <a:path>
              <a:moveTo>
                <a:pt x="0" y="0"/>
              </a:moveTo>
              <a:lnTo>
                <a:pt x="654846"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042535" y="1045507"/>
          <a:ext cx="0" cy="59988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998338" y="1066704"/>
          <a:ext cx="88393" cy="119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499CF-3BA1-4BBD-960A-4434BA9F21A7}">
      <dsp:nvSpPr>
        <dsp:cNvPr id="0" name=""/>
        <dsp:cNvSpPr/>
      </dsp:nvSpPr>
      <dsp:spPr>
        <a:xfrm>
          <a:off x="2426836" y="1528863"/>
          <a:ext cx="1781434" cy="738915"/>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rtlCol="0" anchor="ctr" anchorCtr="0">
          <a:noAutofit/>
        </a:bodyPr>
        <a:lstStyle/>
        <a:p>
          <a:pPr marL="0" lvl="0" indent="0" algn="ctr" defTabSz="711200" rtl="0">
            <a:lnSpc>
              <a:spcPct val="90000"/>
            </a:lnSpc>
            <a:spcBef>
              <a:spcPct val="0"/>
            </a:spcBef>
            <a:spcAft>
              <a:spcPct val="35000"/>
            </a:spcAft>
            <a:buNone/>
          </a:pPr>
          <a:r>
            <a:rPr lang="cs" sz="1600" kern="1200" dirty="0"/>
            <a:t>consonants</a:t>
          </a:r>
        </a:p>
      </dsp:txBody>
      <dsp:txXfrm>
        <a:off x="2673811" y="1631305"/>
        <a:ext cx="1287484" cy="534031"/>
      </dsp:txXfrm>
    </dsp:sp>
    <dsp:sp modelId="{5E76ADAA-D3EE-462D-A737-9D3772B6C76F}">
      <dsp:nvSpPr>
        <dsp:cNvPr id="0" name=""/>
        <dsp:cNvSpPr/>
      </dsp:nvSpPr>
      <dsp:spPr>
        <a:xfrm>
          <a:off x="2080446" y="2152720"/>
          <a:ext cx="2474214" cy="1970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rtlCol="0" anchor="t" anchorCtr="1">
          <a:noAutofit/>
        </a:bodyPr>
        <a:lstStyle/>
        <a:p>
          <a:pPr marL="0" lvl="0" indent="0" algn="ctr" defTabSz="711200" rtl="0">
            <a:lnSpc>
              <a:spcPct val="90000"/>
            </a:lnSpc>
            <a:spcBef>
              <a:spcPct val="0"/>
            </a:spcBef>
            <a:spcAft>
              <a:spcPct val="35000"/>
            </a:spcAft>
            <a:buNone/>
          </a:pPr>
          <a:endParaRPr lang="cs" sz="1600" kern="1200" dirty="0"/>
        </a:p>
      </dsp:txBody>
      <dsp:txXfrm>
        <a:off x="2080446" y="2152720"/>
        <a:ext cx="2474214" cy="1970442"/>
      </dsp:txXfrm>
    </dsp:sp>
    <dsp:sp modelId="{6C1697D8-F9A2-4451-950E-C8D8168BBC75}">
      <dsp:nvSpPr>
        <dsp:cNvPr id="0" name=""/>
        <dsp:cNvSpPr/>
      </dsp:nvSpPr>
      <dsp:spPr>
        <a:xfrm rot="20854057">
          <a:off x="4200437" y="1826403"/>
          <a:ext cx="668110" cy="0"/>
        </a:xfrm>
        <a:custGeom>
          <a:avLst/>
          <a:gdLst/>
          <a:ahLst/>
          <a:cxnLst/>
          <a:rect l="0" t="0" r="0" b="0"/>
          <a:pathLst>
            <a:path>
              <a:moveTo>
                <a:pt x="0" y="0"/>
              </a:moveTo>
              <a:lnTo>
                <a:pt x="668110"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4349A-AC82-402F-8DA0-95785071B5F0}">
      <dsp:nvSpPr>
        <dsp:cNvPr id="0" name=""/>
        <dsp:cNvSpPr/>
      </dsp:nvSpPr>
      <dsp:spPr>
        <a:xfrm>
          <a:off x="3317553" y="1991493"/>
          <a:ext cx="0" cy="615763"/>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BACFDEF-20FB-406A-9641-2F4782D85F9F}">
      <dsp:nvSpPr>
        <dsp:cNvPr id="0" name=""/>
        <dsp:cNvSpPr/>
      </dsp:nvSpPr>
      <dsp:spPr>
        <a:xfrm>
          <a:off x="3264874" y="2456555"/>
          <a:ext cx="105358" cy="1231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860714" y="1501312"/>
          <a:ext cx="1554586" cy="506346"/>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rtlCol="0" anchor="ctr" anchorCtr="0">
          <a:noAutofit/>
        </a:bodyPr>
        <a:lstStyle/>
        <a:p>
          <a:pPr marL="0" lvl="0" indent="0" algn="ctr" defTabSz="711200" rtl="0">
            <a:lnSpc>
              <a:spcPct val="90000"/>
            </a:lnSpc>
            <a:spcBef>
              <a:spcPct val="0"/>
            </a:spcBef>
            <a:spcAft>
              <a:spcPct val="35000"/>
            </a:spcAft>
            <a:buNone/>
          </a:pPr>
          <a:r>
            <a:rPr lang="cs" sz="1600" kern="1200" dirty="0"/>
            <a:t>slang</a:t>
          </a:r>
        </a:p>
      </dsp:txBody>
      <dsp:txXfrm rot="10800000">
        <a:off x="4961983" y="1501312"/>
        <a:ext cx="1453317" cy="506346"/>
      </dsp:txXfrm>
    </dsp:sp>
    <dsp:sp modelId="{2E1F219F-885D-437D-9D95-1C496EBAD119}">
      <dsp:nvSpPr>
        <dsp:cNvPr id="0" name=""/>
        <dsp:cNvSpPr/>
      </dsp:nvSpPr>
      <dsp:spPr>
        <a:xfrm>
          <a:off x="4558434" y="-160263"/>
          <a:ext cx="2159147" cy="1350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0020" rIns="0" bIns="160020" numCol="1" spcCol="1270" rtlCol="0" anchor="b" anchorCtr="1">
          <a:noAutofit/>
        </a:bodyPr>
        <a:lstStyle/>
        <a:p>
          <a:pPr marL="0" lvl="0" indent="0" algn="ctr" defTabSz="800100" rtl="0">
            <a:lnSpc>
              <a:spcPct val="90000"/>
            </a:lnSpc>
            <a:spcBef>
              <a:spcPct val="0"/>
            </a:spcBef>
            <a:spcAft>
              <a:spcPct val="35000"/>
            </a:spcAft>
            <a:buNone/>
          </a:pPr>
          <a:r>
            <a:rPr lang="cs-CZ" sz="1800" kern="1200" dirty="0"/>
            <a:t>W</a:t>
          </a:r>
          <a:r>
            <a:rPr lang="cs" sz="1800" kern="1200" dirty="0"/>
            <a:t>ee, dannae, naw, haggis</a:t>
          </a:r>
        </a:p>
      </dsp:txBody>
      <dsp:txXfrm>
        <a:off x="4558434" y="-160263"/>
        <a:ext cx="2159147" cy="1350258"/>
      </dsp:txXfrm>
    </dsp:sp>
    <dsp:sp modelId="{8801BA21-B732-43C2-BD4E-EED526CA614C}">
      <dsp:nvSpPr>
        <dsp:cNvPr id="0" name=""/>
        <dsp:cNvSpPr/>
      </dsp:nvSpPr>
      <dsp:spPr>
        <a:xfrm>
          <a:off x="5638007" y="1142454"/>
          <a:ext cx="0" cy="42195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592037" y="1092480"/>
          <a:ext cx="91941" cy="84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11F6E82-E4FE-4DF5-90BE-341CFE4019A3}" type="datetime1">
              <a:rPr lang="cs-CZ" smtClean="0"/>
              <a:t>30.04.2021</a:t>
            </a:fld>
            <a:endParaRPr lang="en-US" dirty="0"/>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AF60672-C8C4-4DCF-B877-02C0D340BCEB}" type="datetime1">
              <a:rPr lang="cs-CZ" smtClean="0"/>
              <a:t>30.04.2021</a:t>
            </a:fld>
            <a:endParaRPr lang="en-US"/>
          </a:p>
        </p:txBody>
      </p:sp>
      <p:sp>
        <p:nvSpPr>
          <p:cNvPr id="4" name="Zástupný symbol obrázku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
              <a:t>Kliknutím můžete upravit styly předlohy textu.</a:t>
            </a:r>
            <a:endParaRPr lang="en-US"/>
          </a:p>
          <a:p>
            <a:pPr lvl="1" rtl="0"/>
            <a:r>
              <a:rPr lang="cs"/>
              <a:t>Druhá úroveň</a:t>
            </a:r>
          </a:p>
          <a:p>
            <a:pPr lvl="2" rtl="0"/>
            <a:r>
              <a:rPr lang="cs"/>
              <a:t>Třetí úroveň</a:t>
            </a:r>
          </a:p>
          <a:p>
            <a:pPr lvl="3" rtl="0"/>
            <a:r>
              <a:rPr lang="cs"/>
              <a:t>Čtvrtá úroveň</a:t>
            </a:r>
          </a:p>
          <a:p>
            <a:pPr lvl="4" rtl="0"/>
            <a:r>
              <a:rPr lang="cs"/>
              <a:t>Pátá úroveň</a:t>
            </a:r>
            <a:endParaRPr lang="en-US"/>
          </a:p>
        </p:txBody>
      </p:sp>
      <p:sp>
        <p:nvSpPr>
          <p:cNvPr id="6" name="Zástupné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
          </p:nvPr>
        </p:nvSpPr>
        <p:spPr/>
        <p:txBody>
          <a:bodyPr/>
          <a:lstStyle/>
          <a:p>
            <a:pPr rtl="0"/>
            <a:fld id="{3AF60672-C8C4-4DCF-B877-02C0D340BCEB}" type="datetime1">
              <a:rPr lang="cs-CZ" smtClean="0"/>
              <a:t>30.04.2021</a:t>
            </a:fld>
            <a:endParaRPr lang="en-US"/>
          </a:p>
        </p:txBody>
      </p:sp>
      <p:sp>
        <p:nvSpPr>
          <p:cNvPr id="5" name="Zástupný symbol pro číslo snímku 4"/>
          <p:cNvSpPr>
            <a:spLocks noGrp="1"/>
          </p:cNvSpPr>
          <p:nvPr>
            <p:ph type="sldNum" sz="quarter" idx="5"/>
          </p:nvPr>
        </p:nvSpPr>
        <p:spPr/>
        <p:txBody>
          <a:bodyPr/>
          <a:lstStyle/>
          <a:p>
            <a:pPr rtl="0"/>
            <a:fld id="{98E40627-AA7D-471F-B5F2-0BF9E4C68EB6}" type="slidenum">
              <a:rPr lang="en-US" smtClean="0"/>
              <a:t>2</a:t>
            </a:fld>
            <a:endParaRPr lang="en-US"/>
          </a:p>
        </p:txBody>
      </p:sp>
    </p:spTree>
    <p:extLst>
      <p:ext uri="{BB962C8B-B14F-4D97-AF65-F5344CB8AC3E}">
        <p14:creationId xmlns:p14="http://schemas.microsoft.com/office/powerpoint/2010/main" val="1163736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Obdélník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Obdélník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Obdélník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Skupina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Přímá spojnice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Nadpis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000" b="0" kern="1200" cap="all" spc="-100" baseline="0" dirty="0">
                <a:solidFill>
                  <a:schemeClr val="tx1">
                    <a:lumMod val="85000"/>
                    <a:lumOff val="15000"/>
                  </a:schemeClr>
                </a:solidFill>
                <a:effectLst/>
                <a:latin typeface="+mj-lt"/>
                <a:ea typeface="+mn-ea"/>
                <a:cs typeface="+mn-cs"/>
              </a:defRPr>
            </a:lvl1pPr>
          </a:lstStyle>
          <a:p>
            <a:pPr rtl="0"/>
            <a:r>
              <a:rPr lang="cs-CZ"/>
              <a:t>Kliknutím lze upravit styl.</a:t>
            </a:r>
            <a:endParaRPr lang="en-US" dirty="0"/>
          </a:p>
        </p:txBody>
      </p:sp>
      <p:sp>
        <p:nvSpPr>
          <p:cNvPr id="3" name="Podnadpis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s-CZ"/>
              <a:t>Kliknutím můžete upravit styl předlohy.</a:t>
            </a:r>
            <a:endParaRPr lang="en-US" dirty="0"/>
          </a:p>
        </p:txBody>
      </p:sp>
      <p:sp>
        <p:nvSpPr>
          <p:cNvPr id="20" name="Zástupný symbol pro datum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B757A148-3510-4E72-9938-6FB6C73F01AC}" type="datetime1">
              <a:rPr lang="cs-CZ" smtClean="0"/>
              <a:t>30.04.2021</a:t>
            </a:fld>
            <a:endParaRPr lang="en-US" dirty="0"/>
          </a:p>
        </p:txBody>
      </p:sp>
      <p:sp>
        <p:nvSpPr>
          <p:cNvPr id="21" name="Zástupný symbol pro zápatí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Zástupný symbol pro číslo snímku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3" name="Zástupný symbol pro svislý text 2"/>
          <p:cNvSpPr>
            <a:spLocks noGrp="1"/>
          </p:cNvSpPr>
          <p:nvPr>
            <p:ph type="body" orient="vert" idx="1"/>
          </p:nvPr>
        </p:nvSpPr>
        <p:spPr/>
        <p:txBody>
          <a:bodyPr vert="eaVert"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datum 3"/>
          <p:cNvSpPr>
            <a:spLocks noGrp="1"/>
          </p:cNvSpPr>
          <p:nvPr>
            <p:ph type="dt" sz="half" idx="10"/>
          </p:nvPr>
        </p:nvSpPr>
        <p:spPr/>
        <p:txBody>
          <a:bodyPr rtlCol="0"/>
          <a:lstStyle/>
          <a:p>
            <a:pPr rtl="0"/>
            <a:fld id="{17E6C2A9-410E-448A-954E-0040863DDA94}" type="datetime1">
              <a:rPr lang="cs-CZ" smtClean="0"/>
              <a:t>30.04.2021</a:t>
            </a:fld>
            <a:endParaRPr lang="en-US"/>
          </a:p>
        </p:txBody>
      </p:sp>
      <p:sp>
        <p:nvSpPr>
          <p:cNvPr id="5" name="Zástupný symbol pro zápatí 4"/>
          <p:cNvSpPr>
            <a:spLocks noGrp="1"/>
          </p:cNvSpPr>
          <p:nvPr>
            <p:ph type="ftr" sz="quarter" idx="11"/>
          </p:nvPr>
        </p:nvSpPr>
        <p:spPr/>
        <p:txBody>
          <a:bodyPr rtlCol="0"/>
          <a:lstStyle/>
          <a:p>
            <a:pPr rtl="0"/>
            <a:endParaRPr lang="en-US"/>
          </a:p>
        </p:txBody>
      </p:sp>
      <p:sp>
        <p:nvSpPr>
          <p:cNvPr id="6" name="Zástupný symbol pro číslo snímku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991600" y="762000"/>
            <a:ext cx="2362200" cy="5257800"/>
          </a:xfrm>
        </p:spPr>
        <p:txBody>
          <a:bodyPr vert="eaVert" rtlCol="0"/>
          <a:lstStyle/>
          <a:p>
            <a:pPr rtl="0"/>
            <a:r>
              <a:rPr lang="cs-CZ"/>
              <a:t>Kliknutím lze upravit styl.</a:t>
            </a:r>
            <a:endParaRPr lang="en-US" dirty="0"/>
          </a:p>
        </p:txBody>
      </p:sp>
      <p:sp>
        <p:nvSpPr>
          <p:cNvPr id="3" name="Zástupný symbol pro svislý text 2"/>
          <p:cNvSpPr>
            <a:spLocks noGrp="1"/>
          </p:cNvSpPr>
          <p:nvPr>
            <p:ph type="body" orient="vert" idx="1"/>
          </p:nvPr>
        </p:nvSpPr>
        <p:spPr>
          <a:xfrm>
            <a:off x="838200" y="762000"/>
            <a:ext cx="8077200" cy="5257800"/>
          </a:xfrm>
        </p:spPr>
        <p:txBody>
          <a:bodyPr vert="eaVert"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datum 3"/>
          <p:cNvSpPr>
            <a:spLocks noGrp="1"/>
          </p:cNvSpPr>
          <p:nvPr>
            <p:ph type="dt" sz="half" idx="10"/>
          </p:nvPr>
        </p:nvSpPr>
        <p:spPr/>
        <p:txBody>
          <a:bodyPr rtlCol="0"/>
          <a:lstStyle/>
          <a:p>
            <a:pPr rtl="0"/>
            <a:fld id="{F6186496-C224-4F0F-BC29-D327824892BA}" type="datetime1">
              <a:rPr lang="cs-CZ" smtClean="0"/>
              <a:t>30.04.2021</a:t>
            </a:fld>
            <a:endParaRPr lang="en-US"/>
          </a:p>
        </p:txBody>
      </p:sp>
      <p:sp>
        <p:nvSpPr>
          <p:cNvPr id="5" name="Zástupný symbol pro zápatí 4"/>
          <p:cNvSpPr>
            <a:spLocks noGrp="1"/>
          </p:cNvSpPr>
          <p:nvPr>
            <p:ph type="ftr" sz="quarter" idx="11"/>
          </p:nvPr>
        </p:nvSpPr>
        <p:spPr/>
        <p:txBody>
          <a:bodyPr rtlCol="0"/>
          <a:lstStyle/>
          <a:p>
            <a:pPr rtl="0"/>
            <a:endParaRPr lang="en-US"/>
          </a:p>
        </p:txBody>
      </p:sp>
      <p:sp>
        <p:nvSpPr>
          <p:cNvPr id="6" name="Zástupný symbol pro číslo snímku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3" name="Zástupný symbol pro obsah 2"/>
          <p:cNvSpPr>
            <a:spLocks noGrp="1"/>
          </p:cNvSpPr>
          <p:nvPr>
            <p:ph idx="1"/>
          </p:nvPr>
        </p:nvSpPr>
        <p:spPr/>
        <p:txBody>
          <a:bodyPr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datum 3"/>
          <p:cNvSpPr>
            <a:spLocks noGrp="1"/>
          </p:cNvSpPr>
          <p:nvPr>
            <p:ph type="dt" sz="half" idx="10"/>
          </p:nvPr>
        </p:nvSpPr>
        <p:spPr/>
        <p:txBody>
          <a:bodyPr rtlCol="0"/>
          <a:lstStyle/>
          <a:p>
            <a:pPr rtl="0"/>
            <a:fld id="{C2783BFF-2158-4E0B-955F-F81B2C6829E3}" type="datetime1">
              <a:rPr lang="cs-CZ" smtClean="0"/>
              <a:t>30.04.2021</a:t>
            </a:fld>
            <a:endParaRPr lang="en-US"/>
          </a:p>
        </p:txBody>
      </p:sp>
      <p:sp>
        <p:nvSpPr>
          <p:cNvPr id="5" name="Zástupný symbol pro zápatí 4"/>
          <p:cNvSpPr>
            <a:spLocks noGrp="1"/>
          </p:cNvSpPr>
          <p:nvPr>
            <p:ph type="ftr" sz="quarter" idx="11"/>
          </p:nvPr>
        </p:nvSpPr>
        <p:spPr/>
        <p:txBody>
          <a:bodyPr rtlCol="0"/>
          <a:lstStyle/>
          <a:p>
            <a:pPr rtl="0"/>
            <a:endParaRPr lang="en-US"/>
          </a:p>
        </p:txBody>
      </p:sp>
      <p:sp>
        <p:nvSpPr>
          <p:cNvPr id="6" name="Zástupný symbol pro číslo snímku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Obdélník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Obdélník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Obdélník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1629156" y="2275165"/>
            <a:ext cx="8933688" cy="2406895"/>
          </a:xfrm>
        </p:spPr>
        <p:txBody>
          <a:bodyPr rtlCol="0" anchor="ctr">
            <a:normAutofit/>
          </a:bodyPr>
          <a:lstStyle>
            <a:lvl1pPr algn="ctr">
              <a:lnSpc>
                <a:spcPct val="83000"/>
              </a:lnSpc>
              <a:defRPr lang="en-US" sz="6000" kern="1200" cap="all" spc="-100" baseline="0" dirty="0">
                <a:solidFill>
                  <a:schemeClr val="tx1">
                    <a:lumMod val="85000"/>
                    <a:lumOff val="15000"/>
                  </a:schemeClr>
                </a:solidFill>
                <a:effectLst/>
                <a:latin typeface="+mj-lt"/>
                <a:ea typeface="+mn-ea"/>
                <a:cs typeface="+mn-cs"/>
              </a:defRPr>
            </a:lvl1pPr>
          </a:lstStyle>
          <a:p>
            <a:pPr rtl="0"/>
            <a:r>
              <a:rPr lang="cs-CZ"/>
              <a:t>Kliknutím lze upravit styl.</a:t>
            </a:r>
            <a:endParaRPr lang="en-US" dirty="0"/>
          </a:p>
        </p:txBody>
      </p:sp>
      <p:grpSp>
        <p:nvGrpSpPr>
          <p:cNvPr id="16" name="Skupina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Přímá spojnice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Zástupný symbol pro text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a:t>Po kliknutí můžete upravovat styly textu v předloze.</a:t>
            </a:r>
          </a:p>
        </p:txBody>
      </p:sp>
      <p:sp>
        <p:nvSpPr>
          <p:cNvPr id="4" name="Zástupný symbol pro datum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271FC348-A95B-4D9B-BC81-C3F6E322B261}" type="datetime1">
              <a:rPr lang="cs-CZ" smtClean="0"/>
              <a:t>30.04.2021</a:t>
            </a:fld>
            <a:endParaRPr lang="en-US" dirty="0"/>
          </a:p>
        </p:txBody>
      </p:sp>
      <p:sp>
        <p:nvSpPr>
          <p:cNvPr id="5" name="Zástupný symbol pro zápatí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Zástupný symbol pro číslo snímku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8" name="Nadpis 7"/>
          <p:cNvSpPr>
            <a:spLocks noGrp="1"/>
          </p:cNvSpPr>
          <p:nvPr>
            <p:ph type="title"/>
          </p:nvPr>
        </p:nvSpPr>
        <p:spPr/>
        <p:txBody>
          <a:bodyPr rtlCol="0"/>
          <a:lstStyle/>
          <a:p>
            <a:pPr rtl="0"/>
            <a:r>
              <a:rPr lang="cs-CZ"/>
              <a:t>Kliknutím lze upravit styl.</a:t>
            </a:r>
            <a:endParaRPr lang="en-US" dirty="0"/>
          </a:p>
        </p:txBody>
      </p:sp>
      <p:sp>
        <p:nvSpPr>
          <p:cNvPr id="3" name="Zástupný symbol pro obsah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obsah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5" name="Zástupný symbol pro datum 4"/>
          <p:cNvSpPr>
            <a:spLocks noGrp="1"/>
          </p:cNvSpPr>
          <p:nvPr>
            <p:ph type="dt" sz="half" idx="10"/>
          </p:nvPr>
        </p:nvSpPr>
        <p:spPr/>
        <p:txBody>
          <a:bodyPr rtlCol="0"/>
          <a:lstStyle/>
          <a:p>
            <a:pPr rtl="0"/>
            <a:fld id="{25BDC50C-9840-4518-A15D-DE61D385DE31}" type="datetime1">
              <a:rPr lang="cs-CZ" smtClean="0"/>
              <a:t>30.04.2021</a:t>
            </a:fld>
            <a:endParaRPr lang="en-US"/>
          </a:p>
        </p:txBody>
      </p:sp>
      <p:sp>
        <p:nvSpPr>
          <p:cNvPr id="6" name="Zástupný symbol pro zápatí 5"/>
          <p:cNvSpPr>
            <a:spLocks noGrp="1"/>
          </p:cNvSpPr>
          <p:nvPr>
            <p:ph type="ftr" sz="quarter" idx="11"/>
          </p:nvPr>
        </p:nvSpPr>
        <p:spPr/>
        <p:txBody>
          <a:bodyPr rtlCol="0"/>
          <a:lstStyle/>
          <a:p>
            <a:pPr rtl="0"/>
            <a:endParaRPr lang="en-US"/>
          </a:p>
        </p:txBody>
      </p:sp>
      <p:sp>
        <p:nvSpPr>
          <p:cNvPr id="7" name="Zástupný symbol pro číslo snímku 6"/>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3" name="Zástupný symbol pro text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a:t>Po kliknutí můžete upravovat styly textu v předloze.</a:t>
            </a:r>
          </a:p>
        </p:txBody>
      </p:sp>
      <p:sp>
        <p:nvSpPr>
          <p:cNvPr id="4" name="Zástupný symbol pro obsah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cs"/>
          </a:p>
        </p:txBody>
      </p:sp>
      <p:sp>
        <p:nvSpPr>
          <p:cNvPr id="5" name="Zástupný symbol pro text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a:t>Po kliknutí můžete upravovat styly textu v předloze.</a:t>
            </a:r>
          </a:p>
        </p:txBody>
      </p:sp>
      <p:sp>
        <p:nvSpPr>
          <p:cNvPr id="6" name="Zástupný symbol pro obsah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cs"/>
          </a:p>
        </p:txBody>
      </p:sp>
      <p:sp>
        <p:nvSpPr>
          <p:cNvPr id="7" name="Zástupný symbol pro datum 6"/>
          <p:cNvSpPr>
            <a:spLocks noGrp="1"/>
          </p:cNvSpPr>
          <p:nvPr>
            <p:ph type="dt" sz="half" idx="10"/>
          </p:nvPr>
        </p:nvSpPr>
        <p:spPr/>
        <p:txBody>
          <a:bodyPr rtlCol="0"/>
          <a:lstStyle/>
          <a:p>
            <a:pPr rtl="0"/>
            <a:fld id="{F12BF9D8-50CB-422B-BC87-9B56A47F9A28}" type="datetime1">
              <a:rPr lang="cs-CZ" smtClean="0"/>
              <a:t>30.04.2021</a:t>
            </a:fld>
            <a:endParaRPr lang="en-US"/>
          </a:p>
        </p:txBody>
      </p:sp>
      <p:sp>
        <p:nvSpPr>
          <p:cNvPr id="8" name="Zástupný symbol pro zápatí 7"/>
          <p:cNvSpPr>
            <a:spLocks noGrp="1"/>
          </p:cNvSpPr>
          <p:nvPr>
            <p:ph type="ftr" sz="quarter" idx="11"/>
          </p:nvPr>
        </p:nvSpPr>
        <p:spPr/>
        <p:txBody>
          <a:bodyPr rtlCol="0"/>
          <a:lstStyle/>
          <a:p>
            <a:pPr rtl="0"/>
            <a:endParaRPr lang="en-US"/>
          </a:p>
        </p:txBody>
      </p:sp>
      <p:sp>
        <p:nvSpPr>
          <p:cNvPr id="9" name="Zástupný symbol pro číslo snímku 8"/>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3" name="Zástupný symbol pro datum 2"/>
          <p:cNvSpPr>
            <a:spLocks noGrp="1"/>
          </p:cNvSpPr>
          <p:nvPr>
            <p:ph type="dt" sz="half" idx="10"/>
          </p:nvPr>
        </p:nvSpPr>
        <p:spPr/>
        <p:txBody>
          <a:bodyPr rtlCol="0"/>
          <a:lstStyle/>
          <a:p>
            <a:pPr rtl="0"/>
            <a:fld id="{964B211D-397E-49F0-987A-37031B73686F}" type="datetime1">
              <a:rPr lang="cs-CZ" smtClean="0"/>
              <a:t>30.04.2021</a:t>
            </a:fld>
            <a:endParaRPr lang="en-US"/>
          </a:p>
        </p:txBody>
      </p:sp>
      <p:sp>
        <p:nvSpPr>
          <p:cNvPr id="4" name="Zástupný symbol pro zápatí 3"/>
          <p:cNvSpPr>
            <a:spLocks noGrp="1"/>
          </p:cNvSpPr>
          <p:nvPr>
            <p:ph type="ftr" sz="quarter" idx="11"/>
          </p:nvPr>
        </p:nvSpPr>
        <p:spPr/>
        <p:txBody>
          <a:bodyPr rtlCol="0"/>
          <a:lstStyle/>
          <a:p>
            <a:pPr rtl="0"/>
            <a:endParaRPr lang="en-US"/>
          </a:p>
        </p:txBody>
      </p:sp>
      <p:sp>
        <p:nvSpPr>
          <p:cNvPr id="5" name="Zástupný symbol pro číslo snímku 4"/>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3E34C11A-E9E6-4EAB-A5B4-F531E006532C}" type="datetime1">
              <a:rPr lang="cs-CZ" smtClean="0"/>
              <a:t>30.04.2021</a:t>
            </a:fld>
            <a:endParaRPr lang="en-US"/>
          </a:p>
        </p:txBody>
      </p:sp>
      <p:sp>
        <p:nvSpPr>
          <p:cNvPr id="3" name="Zástupný symbol pro zápatí 2"/>
          <p:cNvSpPr>
            <a:spLocks noGrp="1"/>
          </p:cNvSpPr>
          <p:nvPr>
            <p:ph type="ftr" sz="quarter" idx="11"/>
          </p:nvPr>
        </p:nvSpPr>
        <p:spPr/>
        <p:txBody>
          <a:bodyPr rtlCol="0"/>
          <a:lstStyle/>
          <a:p>
            <a:pPr rtl="0"/>
            <a:endParaRPr lang="en-US"/>
          </a:p>
        </p:txBody>
      </p:sp>
      <p:sp>
        <p:nvSpPr>
          <p:cNvPr id="4" name="Zástupný symbol pro číslo snímku 3"/>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bdélník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2800" b="0" kern="1200" cap="none" spc="0" baseline="0" dirty="0">
                <a:solidFill>
                  <a:schemeClr val="tx1"/>
                </a:solidFill>
                <a:effectLst/>
                <a:latin typeface="+mj-lt"/>
                <a:ea typeface="+mn-ea"/>
                <a:cs typeface="+mn-cs"/>
              </a:defRPr>
            </a:lvl1pPr>
          </a:lstStyle>
          <a:p>
            <a:pPr rtl="0"/>
            <a:r>
              <a:rPr lang="cs-CZ"/>
              <a:t>Kliknutím lze upravit styl.</a:t>
            </a:r>
            <a:endParaRPr lang="en-US" dirty="0"/>
          </a:p>
        </p:txBody>
      </p:sp>
      <p:sp>
        <p:nvSpPr>
          <p:cNvPr id="3" name="Zástupný symbol pro obsah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text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a:t>Po kliknutí můžete upravovat styly textu v předloze.</a:t>
            </a:r>
          </a:p>
        </p:txBody>
      </p:sp>
      <p:sp>
        <p:nvSpPr>
          <p:cNvPr id="8" name="Zástupný symbol pro datum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99B5957E-EBD5-4B87-9533-1B323153FD8F}" type="datetime1">
              <a:rPr lang="cs-CZ" smtClean="0"/>
              <a:t>30.04.2021</a:t>
            </a:fld>
            <a:endParaRPr lang="en-US"/>
          </a:p>
        </p:txBody>
      </p:sp>
      <p:sp>
        <p:nvSpPr>
          <p:cNvPr id="9" name="Zástupný symbol pro zápatí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Zástupný symbol pro číslo snímku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Obdélník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symbol obrázku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a:t>Kliknutím na ikonu přidáte obrázek.</a:t>
            </a:r>
            <a:endParaRPr lang="en-US" dirty="0"/>
          </a:p>
        </p:txBody>
      </p:sp>
      <p:sp>
        <p:nvSpPr>
          <p:cNvPr id="5" name="Zástupný symbol pro datum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4F885618-289D-4BD4-B88D-CDA7C867FA3E}" type="datetime1">
              <a:rPr lang="cs-CZ" smtClean="0"/>
              <a:t>30.04.2021</a:t>
            </a:fld>
            <a:endParaRPr lang="en-US" dirty="0"/>
          </a:p>
        </p:txBody>
      </p:sp>
      <p:sp>
        <p:nvSpPr>
          <p:cNvPr id="6" name="Zástupný symbol pro zápatí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Zástupný symbol pro číslo snímku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a:t>
            </a:fld>
            <a:endParaRPr lang="en-US"/>
          </a:p>
        </p:txBody>
      </p:sp>
      <p:sp>
        <p:nvSpPr>
          <p:cNvPr id="12" name="Obdélník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8477250" y="603504"/>
            <a:ext cx="3144774" cy="1645920"/>
          </a:xfrm>
        </p:spPr>
        <p:txBody>
          <a:bodyPr rtlCol="0" anchor="b">
            <a:noAutofit/>
          </a:bodyPr>
          <a:lstStyle>
            <a:lvl1pPr algn="l">
              <a:lnSpc>
                <a:spcPct val="100000"/>
              </a:lnSpc>
              <a:defRPr sz="2800" b="0">
                <a:solidFill>
                  <a:schemeClr val="tx1"/>
                </a:solidFill>
                <a:latin typeface="+mj-lt"/>
              </a:defRPr>
            </a:lvl1pPr>
          </a:lstStyle>
          <a:p>
            <a:pPr rtl="0"/>
            <a:r>
              <a:rPr lang="cs-CZ"/>
              <a:t>Kliknutím lze upravit styl.</a:t>
            </a:r>
            <a:endParaRPr lang="en-US" dirty="0"/>
          </a:p>
        </p:txBody>
      </p:sp>
      <p:sp>
        <p:nvSpPr>
          <p:cNvPr id="4" name="Zástupný symbol pro text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a:t>Po kliknutí můžete upravovat styly textu v předloze.</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Obdélník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Obdélník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Obdélník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Zástupný symbol pro nadpis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cs"/>
              <a:t>Kliknutím můžete upravit styl předlohy nadpisů.</a:t>
            </a:r>
            <a:endParaRPr lang="en-US" dirty="0"/>
          </a:p>
        </p:txBody>
      </p:sp>
      <p:sp>
        <p:nvSpPr>
          <p:cNvPr id="3" name="Zástupný symbol pro text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cs"/>
              <a:t>Kliknutím můžete upravit styly předlohy textu.</a:t>
            </a:r>
          </a:p>
          <a:p>
            <a:pPr lvl="1" rtl="0"/>
            <a:r>
              <a:rPr lang="cs"/>
              <a:t>Druhá úroveň</a:t>
            </a:r>
          </a:p>
          <a:p>
            <a:pPr lvl="2" rtl="0"/>
            <a:r>
              <a:rPr lang="cs"/>
              <a:t>Třetí úroveň</a:t>
            </a:r>
          </a:p>
          <a:p>
            <a:pPr lvl="3" rtl="0"/>
            <a:r>
              <a:rPr lang="cs"/>
              <a:t>Čtvrtá úroveň</a:t>
            </a:r>
          </a:p>
          <a:p>
            <a:pPr lvl="4" rtl="0"/>
            <a:r>
              <a:rPr lang="cs"/>
              <a:t>Pátá úroveň</a:t>
            </a:r>
            <a:endParaRPr lang="en-US" dirty="0"/>
          </a:p>
        </p:txBody>
      </p:sp>
      <p:sp>
        <p:nvSpPr>
          <p:cNvPr id="4" name="Zástupný symbol pro datum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8016DE02-4111-4D63-947B-220D0222A625}" type="datetime1">
              <a:rPr lang="cs-CZ" smtClean="0"/>
              <a:t>30.04.2021</a:t>
            </a:fld>
            <a:endParaRPr lang="en-US" dirty="0"/>
          </a:p>
        </p:txBody>
      </p:sp>
      <p:sp>
        <p:nvSpPr>
          <p:cNvPr id="5" name="Zástupné zápatí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Zástupný symbol pro číslo snímku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9.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rázek s látkou, zakrytým stolem a červenou barvu&#10;&#10;Automaticky generovaný popis">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64" name="Obdélník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Obdélník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Nadpis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rtlCol="0">
            <a:normAutofit fontScale="90000"/>
          </a:bodyPr>
          <a:lstStyle/>
          <a:p>
            <a:pPr rtl="0"/>
            <a:r>
              <a:rPr lang="cs-CZ" sz="4400" dirty="0">
                <a:solidFill>
                  <a:schemeClr val="tx1"/>
                </a:solidFill>
              </a:rPr>
              <a:t>S</a:t>
            </a:r>
            <a:r>
              <a:rPr lang="cs" sz="4400" dirty="0">
                <a:solidFill>
                  <a:schemeClr val="tx1"/>
                </a:solidFill>
              </a:rPr>
              <a:t>cottish accent made simple(R)</a:t>
            </a:r>
          </a:p>
        </p:txBody>
      </p:sp>
      <p:sp>
        <p:nvSpPr>
          <p:cNvPr id="3" name="Podnadpis 2">
            <a:extLst>
              <a:ext uri="{FF2B5EF4-FFF2-40B4-BE49-F238E27FC236}">
                <a16:creationId xmlns:a16="http://schemas.microsoft.com/office/drawing/2014/main" id="{C8722DDC-8EEE-4A06-8DFE-B44871EAA2CF}"/>
              </a:ext>
            </a:extLst>
          </p:cNvPr>
          <p:cNvSpPr>
            <a:spLocks noGrp="1"/>
          </p:cNvSpPr>
          <p:nvPr>
            <p:ph type="subTitle" idx="1"/>
          </p:nvPr>
        </p:nvSpPr>
        <p:spPr>
          <a:xfrm>
            <a:off x="1448837" y="4058292"/>
            <a:ext cx="4775075" cy="824604"/>
          </a:xfrm>
        </p:spPr>
        <p:txBody>
          <a:bodyPr rtlCol="0">
            <a:normAutofit fontScale="92500" lnSpcReduction="20000"/>
          </a:bodyPr>
          <a:lstStyle/>
          <a:p>
            <a:pPr algn="l" rtl="0"/>
            <a:endParaRPr lang="cs" dirty="0">
              <a:solidFill>
                <a:schemeClr val="tx1"/>
              </a:solidFill>
            </a:endParaRPr>
          </a:p>
          <a:p>
            <a:pPr algn="r" rtl="0"/>
            <a:r>
              <a:rPr lang="cs-CZ" dirty="0">
                <a:solidFill>
                  <a:schemeClr val="tx1"/>
                </a:solidFill>
              </a:rPr>
              <a:t>AJL22066, </a:t>
            </a:r>
            <a:r>
              <a:rPr lang="cs" dirty="0">
                <a:solidFill>
                  <a:schemeClr val="tx1"/>
                </a:solidFill>
              </a:rPr>
              <a:t>EE Varieties </a:t>
            </a:r>
          </a:p>
          <a:p>
            <a:pPr algn="r" rtl="0"/>
            <a:r>
              <a:rPr lang="cs" dirty="0">
                <a:solidFill>
                  <a:schemeClr val="tx1"/>
                </a:solidFill>
              </a:rPr>
              <a:t>Bc. Ella Sykorova</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rázek s látkou, zakrytým stolem a červenou barvu&#10;&#10;Automaticky generovaný popis">
            <a:extLst>
              <a:ext uri="{FF2B5EF4-FFF2-40B4-BE49-F238E27FC236}">
                <a16:creationId xmlns:a16="http://schemas.microsoft.com/office/drawing/2014/main" id="{86A2469E-1F68-4E74-917C-385EA405E85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2" name="Nadpis 1">
            <a:extLst>
              <a:ext uri="{FF2B5EF4-FFF2-40B4-BE49-F238E27FC236}">
                <a16:creationId xmlns:a16="http://schemas.microsoft.com/office/drawing/2014/main" id="{10831EE5-F529-4CDB-B30C-947BBEF12FA9}"/>
              </a:ext>
            </a:extLst>
          </p:cNvPr>
          <p:cNvSpPr>
            <a:spLocks noGrp="1"/>
          </p:cNvSpPr>
          <p:nvPr>
            <p:ph type="title"/>
          </p:nvPr>
        </p:nvSpPr>
        <p:spPr/>
        <p:txBody>
          <a:bodyPr/>
          <a:lstStyle/>
          <a:p>
            <a:r>
              <a:rPr lang="cs-CZ" dirty="0"/>
              <a:t> </a:t>
            </a:r>
          </a:p>
        </p:txBody>
      </p:sp>
      <p:pic>
        <p:nvPicPr>
          <p:cNvPr id="6" name="hogwards">
            <a:hlinkClick r:id="" action="ppaction://media"/>
            <a:extLst>
              <a:ext uri="{FF2B5EF4-FFF2-40B4-BE49-F238E27FC236}">
                <a16:creationId xmlns:a16="http://schemas.microsoft.com/office/drawing/2014/main" id="{B6BF510D-4775-4C3E-9D52-89F4980E6F7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167278" y="10"/>
            <a:ext cx="3857443" cy="6857990"/>
          </a:xfrm>
        </p:spPr>
      </p:pic>
      <p:sp>
        <p:nvSpPr>
          <p:cNvPr id="4" name="Zástupný symbol pro datum 3">
            <a:extLst>
              <a:ext uri="{FF2B5EF4-FFF2-40B4-BE49-F238E27FC236}">
                <a16:creationId xmlns:a16="http://schemas.microsoft.com/office/drawing/2014/main" id="{557AA164-07D4-44FD-88C0-71F5372D417F}"/>
              </a:ext>
            </a:extLst>
          </p:cNvPr>
          <p:cNvSpPr>
            <a:spLocks noGrp="1"/>
          </p:cNvSpPr>
          <p:nvPr>
            <p:ph type="dt" sz="half" idx="10"/>
          </p:nvPr>
        </p:nvSpPr>
        <p:spPr/>
        <p:txBody>
          <a:bodyPr/>
          <a:lstStyle/>
          <a:p>
            <a:pPr rtl="0"/>
            <a:fld id="{C2783BFF-2158-4E0B-955F-F81B2C6829E3}" type="datetime1">
              <a:rPr lang="cs-CZ" smtClean="0"/>
              <a:t>30.04.2021</a:t>
            </a:fld>
            <a:endParaRPr lang="en-US"/>
          </a:p>
        </p:txBody>
      </p:sp>
      <p:sp>
        <p:nvSpPr>
          <p:cNvPr id="7" name="TextovéPole 6">
            <a:extLst>
              <a:ext uri="{FF2B5EF4-FFF2-40B4-BE49-F238E27FC236}">
                <a16:creationId xmlns:a16="http://schemas.microsoft.com/office/drawing/2014/main" id="{9F75D6C7-6E0F-494E-95F9-BE85E14A6C69}"/>
              </a:ext>
            </a:extLst>
          </p:cNvPr>
          <p:cNvSpPr txBox="1"/>
          <p:nvPr/>
        </p:nvSpPr>
        <p:spPr>
          <a:xfrm>
            <a:off x="1143001" y="2351314"/>
            <a:ext cx="1284514" cy="446276"/>
          </a:xfrm>
          <a:prstGeom prst="rect">
            <a:avLst/>
          </a:prstGeom>
          <a:solidFill>
            <a:schemeClr val="bg1"/>
          </a:solidFill>
        </p:spPr>
        <p:txBody>
          <a:bodyPr wrap="square" rtlCol="0">
            <a:spAutoFit/>
          </a:bodyPr>
          <a:lstStyle/>
          <a:p>
            <a:pPr algn="ctr"/>
            <a:r>
              <a:rPr lang="cs-CZ" sz="2300" dirty="0" err="1"/>
              <a:t>Plunk</a:t>
            </a:r>
            <a:r>
              <a:rPr lang="cs-CZ" sz="2300" dirty="0"/>
              <a:t> </a:t>
            </a:r>
            <a:r>
              <a:rPr lang="cs-CZ" sz="2300" dirty="0" err="1"/>
              <a:t>it</a:t>
            </a:r>
            <a:endParaRPr lang="cs-CZ" sz="2300" dirty="0"/>
          </a:p>
        </p:txBody>
      </p:sp>
      <p:sp>
        <p:nvSpPr>
          <p:cNvPr id="8" name="TextovéPole 7">
            <a:extLst>
              <a:ext uri="{FF2B5EF4-FFF2-40B4-BE49-F238E27FC236}">
                <a16:creationId xmlns:a16="http://schemas.microsoft.com/office/drawing/2014/main" id="{DD3AC75B-05E7-4AFB-8400-CFF19FA53030}"/>
              </a:ext>
            </a:extLst>
          </p:cNvPr>
          <p:cNvSpPr txBox="1"/>
          <p:nvPr/>
        </p:nvSpPr>
        <p:spPr>
          <a:xfrm>
            <a:off x="1512139" y="4931228"/>
            <a:ext cx="1785257" cy="446276"/>
          </a:xfrm>
          <a:prstGeom prst="rect">
            <a:avLst/>
          </a:prstGeom>
          <a:solidFill>
            <a:schemeClr val="bg1"/>
          </a:solidFill>
        </p:spPr>
        <p:txBody>
          <a:bodyPr wrap="square" rtlCol="0">
            <a:spAutoFit/>
          </a:bodyPr>
          <a:lstStyle/>
          <a:p>
            <a:r>
              <a:rPr lang="cs-CZ" sz="2300" dirty="0" err="1"/>
              <a:t>I´m</a:t>
            </a:r>
            <a:r>
              <a:rPr lang="cs-CZ" sz="2300" dirty="0"/>
              <a:t> a </a:t>
            </a:r>
            <a:r>
              <a:rPr lang="cs-CZ" sz="2300" dirty="0" err="1"/>
              <a:t>what</a:t>
            </a:r>
            <a:r>
              <a:rPr lang="cs-CZ" sz="2300" dirty="0"/>
              <a:t>?</a:t>
            </a:r>
          </a:p>
        </p:txBody>
      </p:sp>
      <p:sp>
        <p:nvSpPr>
          <p:cNvPr id="9" name="TextovéPole 8">
            <a:extLst>
              <a:ext uri="{FF2B5EF4-FFF2-40B4-BE49-F238E27FC236}">
                <a16:creationId xmlns:a16="http://schemas.microsoft.com/office/drawing/2014/main" id="{5242EC2E-749B-4310-B1C7-96A1DD1F4C37}"/>
              </a:ext>
            </a:extLst>
          </p:cNvPr>
          <p:cNvSpPr txBox="1"/>
          <p:nvPr/>
        </p:nvSpPr>
        <p:spPr>
          <a:xfrm>
            <a:off x="9133112" y="1513340"/>
            <a:ext cx="1262743" cy="446276"/>
          </a:xfrm>
          <a:prstGeom prst="rect">
            <a:avLst/>
          </a:prstGeom>
          <a:solidFill>
            <a:schemeClr val="bg1"/>
          </a:solidFill>
        </p:spPr>
        <p:txBody>
          <a:bodyPr wrap="square" rtlCol="0">
            <a:spAutoFit/>
          </a:bodyPr>
          <a:lstStyle/>
          <a:p>
            <a:pPr algn="ctr"/>
            <a:r>
              <a:rPr lang="cs-CZ" sz="2300" dirty="0" err="1"/>
              <a:t>Shut</a:t>
            </a:r>
            <a:r>
              <a:rPr lang="cs-CZ" sz="2300" dirty="0"/>
              <a:t> up</a:t>
            </a:r>
          </a:p>
        </p:txBody>
      </p:sp>
      <p:sp>
        <p:nvSpPr>
          <p:cNvPr id="10" name="TextovéPole 9">
            <a:extLst>
              <a:ext uri="{FF2B5EF4-FFF2-40B4-BE49-F238E27FC236}">
                <a16:creationId xmlns:a16="http://schemas.microsoft.com/office/drawing/2014/main" id="{0F1ACE1B-3CFE-44F2-B664-98F9ABEE7CE1}"/>
              </a:ext>
            </a:extLst>
          </p:cNvPr>
          <p:cNvSpPr txBox="1"/>
          <p:nvPr/>
        </p:nvSpPr>
        <p:spPr>
          <a:xfrm>
            <a:off x="9056915" y="4985657"/>
            <a:ext cx="1621972" cy="446276"/>
          </a:xfrm>
          <a:prstGeom prst="rect">
            <a:avLst/>
          </a:prstGeom>
          <a:solidFill>
            <a:schemeClr val="bg1"/>
          </a:solidFill>
        </p:spPr>
        <p:txBody>
          <a:bodyPr wrap="square" rtlCol="0">
            <a:spAutoFit/>
          </a:bodyPr>
          <a:lstStyle/>
          <a:p>
            <a:r>
              <a:rPr lang="cs-CZ" sz="2300" dirty="0" err="1"/>
              <a:t>timetable</a:t>
            </a:r>
            <a:endParaRPr lang="cs-CZ" sz="2300" dirty="0"/>
          </a:p>
        </p:txBody>
      </p:sp>
      <p:sp>
        <p:nvSpPr>
          <p:cNvPr id="3" name="TextovéPole 2">
            <a:extLst>
              <a:ext uri="{FF2B5EF4-FFF2-40B4-BE49-F238E27FC236}">
                <a16:creationId xmlns:a16="http://schemas.microsoft.com/office/drawing/2014/main" id="{20537BB6-A12A-4F32-B902-6114A9CD2A6E}"/>
              </a:ext>
            </a:extLst>
          </p:cNvPr>
          <p:cNvSpPr txBox="1"/>
          <p:nvPr/>
        </p:nvSpPr>
        <p:spPr>
          <a:xfrm>
            <a:off x="10023514" y="39487"/>
            <a:ext cx="2114550" cy="923330"/>
          </a:xfrm>
          <a:prstGeom prst="rect">
            <a:avLst/>
          </a:prstGeom>
          <a:solidFill>
            <a:schemeClr val="bg2"/>
          </a:solidFill>
        </p:spPr>
        <p:txBody>
          <a:bodyPr wrap="square" rtlCol="0">
            <a:spAutoFit/>
          </a:bodyPr>
          <a:lstStyle/>
          <a:p>
            <a:r>
              <a:rPr lang="cs-CZ" b="1" dirty="0" err="1"/>
              <a:t>Mental</a:t>
            </a:r>
            <a:r>
              <a:rPr lang="cs-CZ" b="1" dirty="0"/>
              <a:t> </a:t>
            </a:r>
            <a:r>
              <a:rPr lang="cs-CZ" b="1" dirty="0" err="1"/>
              <a:t>note</a:t>
            </a:r>
            <a:r>
              <a:rPr lang="cs-CZ" b="1" dirty="0"/>
              <a:t>: </a:t>
            </a:r>
          </a:p>
          <a:p>
            <a:r>
              <a:rPr lang="cs-CZ" b="1" dirty="0" err="1"/>
              <a:t>Expellibawbag</a:t>
            </a:r>
            <a:r>
              <a:rPr lang="cs-CZ" b="1" dirty="0"/>
              <a:t>,</a:t>
            </a:r>
          </a:p>
          <a:p>
            <a:r>
              <a:rPr lang="cs-CZ" b="1" dirty="0" err="1"/>
              <a:t>didnae</a:t>
            </a:r>
            <a:endParaRPr lang="cs-CZ" b="1" dirty="0"/>
          </a:p>
        </p:txBody>
      </p:sp>
    </p:spTree>
    <p:extLst>
      <p:ext uri="{BB962C8B-B14F-4D97-AF65-F5344CB8AC3E}">
        <p14:creationId xmlns:p14="http://schemas.microsoft.com/office/powerpoint/2010/main" val="221821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rázek s látkou, zakrytým stolem a červenou barvu&#10;&#10;Automaticky generovaný popis">
            <a:extLst>
              <a:ext uri="{FF2B5EF4-FFF2-40B4-BE49-F238E27FC236}">
                <a16:creationId xmlns:a16="http://schemas.microsoft.com/office/drawing/2014/main" id="{57DF2503-4DD5-4F67-B644-DE85E2D6DE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4932"/>
            <a:ext cx="12192001" cy="6857076"/>
          </a:xfrm>
          <a:prstGeom prst="rect">
            <a:avLst/>
          </a:prstGeom>
        </p:spPr>
      </p:pic>
      <p:sp>
        <p:nvSpPr>
          <p:cNvPr id="2" name="Nadpis 1">
            <a:extLst>
              <a:ext uri="{FF2B5EF4-FFF2-40B4-BE49-F238E27FC236}">
                <a16:creationId xmlns:a16="http://schemas.microsoft.com/office/drawing/2014/main" id="{0794FF53-0DB8-471A-8770-84DDADAF4F06}"/>
              </a:ext>
            </a:extLst>
          </p:cNvPr>
          <p:cNvSpPr>
            <a:spLocks noGrp="1"/>
          </p:cNvSpPr>
          <p:nvPr>
            <p:ph type="title"/>
          </p:nvPr>
        </p:nvSpPr>
        <p:spPr>
          <a:solidFill>
            <a:schemeClr val="accent2">
              <a:lumMod val="50000"/>
            </a:schemeClr>
          </a:solidFill>
        </p:spPr>
        <p:txBody>
          <a:bodyPr>
            <a:noAutofit/>
          </a:bodyPr>
          <a:lstStyle/>
          <a:p>
            <a:pPr algn="ctr"/>
            <a:r>
              <a:rPr lang="cs-CZ" sz="5000" dirty="0">
                <a:solidFill>
                  <a:schemeClr val="bg2"/>
                </a:solidFill>
              </a:rPr>
              <a:t>CONSONANTS </a:t>
            </a:r>
            <a:br>
              <a:rPr lang="cs-CZ" sz="5000" dirty="0">
                <a:solidFill>
                  <a:schemeClr val="bg2"/>
                </a:solidFill>
              </a:rPr>
            </a:br>
            <a:r>
              <a:rPr lang="cs-CZ" sz="5000" dirty="0" err="1">
                <a:solidFill>
                  <a:schemeClr val="bg2"/>
                </a:solidFill>
              </a:rPr>
              <a:t>dark</a:t>
            </a:r>
            <a:r>
              <a:rPr lang="cs-CZ" sz="5000" dirty="0">
                <a:solidFill>
                  <a:schemeClr val="bg2"/>
                </a:solidFill>
              </a:rPr>
              <a:t> L and </a:t>
            </a:r>
            <a:r>
              <a:rPr lang="cs-CZ" sz="5000" dirty="0" err="1">
                <a:solidFill>
                  <a:schemeClr val="bg2"/>
                </a:solidFill>
              </a:rPr>
              <a:t>rhotic</a:t>
            </a:r>
            <a:r>
              <a:rPr lang="cs-CZ" sz="5000" dirty="0">
                <a:solidFill>
                  <a:schemeClr val="bg2"/>
                </a:solidFill>
              </a:rPr>
              <a:t> R</a:t>
            </a:r>
          </a:p>
        </p:txBody>
      </p:sp>
      <p:sp>
        <p:nvSpPr>
          <p:cNvPr id="4" name="Zástupný symbol pro datum 3">
            <a:extLst>
              <a:ext uri="{FF2B5EF4-FFF2-40B4-BE49-F238E27FC236}">
                <a16:creationId xmlns:a16="http://schemas.microsoft.com/office/drawing/2014/main" id="{7E95A047-CEDA-4664-A0FB-A57519250D9D}"/>
              </a:ext>
            </a:extLst>
          </p:cNvPr>
          <p:cNvSpPr>
            <a:spLocks noGrp="1"/>
          </p:cNvSpPr>
          <p:nvPr>
            <p:ph type="dt" sz="half" idx="10"/>
          </p:nvPr>
        </p:nvSpPr>
        <p:spPr/>
        <p:txBody>
          <a:bodyPr/>
          <a:lstStyle/>
          <a:p>
            <a:pPr rtl="0"/>
            <a:fld id="{C2783BFF-2158-4E0B-955F-F81B2C6829E3}" type="datetime1">
              <a:rPr lang="cs-CZ" smtClean="0"/>
              <a:t>30.04.2021</a:t>
            </a:fld>
            <a:endParaRPr lang="en-US"/>
          </a:p>
        </p:txBody>
      </p:sp>
      <p:pic>
        <p:nvPicPr>
          <p:cNvPr id="7" name="Obrázek 6" descr="Obsah obrázku stůl&#10;&#10;Popis byl vytvořen automaticky">
            <a:extLst>
              <a:ext uri="{FF2B5EF4-FFF2-40B4-BE49-F238E27FC236}">
                <a16:creationId xmlns:a16="http://schemas.microsoft.com/office/drawing/2014/main" id="{0DFD9DE6-2634-43B2-A807-3A3703C86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10" y="2329831"/>
            <a:ext cx="6143774" cy="4016492"/>
          </a:xfrm>
          <a:prstGeom prst="rect">
            <a:avLst/>
          </a:prstGeom>
        </p:spPr>
      </p:pic>
      <p:sp>
        <p:nvSpPr>
          <p:cNvPr id="8" name="TextovéPole 7">
            <a:extLst>
              <a:ext uri="{FF2B5EF4-FFF2-40B4-BE49-F238E27FC236}">
                <a16:creationId xmlns:a16="http://schemas.microsoft.com/office/drawing/2014/main" id="{1E86CCD0-BE0B-4FB8-96C0-C104F695E523}"/>
              </a:ext>
            </a:extLst>
          </p:cNvPr>
          <p:cNvSpPr txBox="1"/>
          <p:nvPr/>
        </p:nvSpPr>
        <p:spPr>
          <a:xfrm>
            <a:off x="7509672" y="2329831"/>
            <a:ext cx="3934690" cy="3877985"/>
          </a:xfrm>
          <a:prstGeom prst="rect">
            <a:avLst/>
          </a:prstGeom>
          <a:solidFill>
            <a:schemeClr val="bg2"/>
          </a:solidFill>
        </p:spPr>
        <p:txBody>
          <a:bodyPr wrap="square" rtlCol="0">
            <a:spAutoFit/>
          </a:bodyPr>
          <a:lstStyle/>
          <a:p>
            <a:r>
              <a:rPr lang="cs-CZ" sz="2200" dirty="0"/>
              <a:t>In </a:t>
            </a:r>
            <a:r>
              <a:rPr lang="cs-CZ" sz="2200" dirty="0" err="1"/>
              <a:t>some</a:t>
            </a:r>
            <a:r>
              <a:rPr lang="cs-CZ" sz="2200" dirty="0"/>
              <a:t> </a:t>
            </a:r>
            <a:r>
              <a:rPr lang="cs-CZ" sz="2200" dirty="0" err="1"/>
              <a:t>variants</a:t>
            </a:r>
            <a:r>
              <a:rPr lang="cs-CZ" sz="2200" dirty="0"/>
              <a:t>, </a:t>
            </a:r>
            <a:r>
              <a:rPr lang="cs-CZ" sz="2200" dirty="0" err="1"/>
              <a:t>the</a:t>
            </a:r>
            <a:r>
              <a:rPr lang="cs-CZ" sz="2200" dirty="0"/>
              <a:t> L </a:t>
            </a:r>
            <a:r>
              <a:rPr lang="cs-CZ" sz="2200" dirty="0" err="1"/>
              <a:t>is</a:t>
            </a:r>
            <a:r>
              <a:rPr lang="cs-CZ" sz="2200" dirty="0"/>
              <a:t> </a:t>
            </a:r>
            <a:r>
              <a:rPr lang="cs-CZ" sz="2200" dirty="0" err="1"/>
              <a:t>darker</a:t>
            </a:r>
            <a:r>
              <a:rPr lang="cs-CZ" sz="2200" dirty="0"/>
              <a:t> (</a:t>
            </a:r>
            <a:r>
              <a:rPr lang="cs-CZ" sz="2200" dirty="0" err="1"/>
              <a:t>merida</a:t>
            </a:r>
            <a:r>
              <a:rPr lang="cs-CZ" sz="2200" dirty="0"/>
              <a:t> - </a:t>
            </a:r>
            <a:r>
              <a:rPr lang="cs-CZ" sz="2200" dirty="0" err="1"/>
              <a:t>highlands</a:t>
            </a:r>
            <a:r>
              <a:rPr lang="cs-CZ" sz="2200" dirty="0"/>
              <a:t>)</a:t>
            </a:r>
          </a:p>
          <a:p>
            <a:r>
              <a:rPr lang="cs-CZ" sz="2200" dirty="0"/>
              <a:t>-girl -) /´</a:t>
            </a:r>
            <a:r>
              <a:rPr lang="cs-CZ" sz="2200" dirty="0" err="1">
                <a:latin typeface="+mj-lt"/>
              </a:rPr>
              <a:t>ge</a:t>
            </a:r>
            <a:r>
              <a:rPr lang="cs-CZ" sz="2200" b="0" i="0" dirty="0" err="1">
                <a:solidFill>
                  <a:srgbClr val="373737"/>
                </a:solidFill>
                <a:effectLst/>
                <a:latin typeface="+mj-lt"/>
              </a:rPr>
              <a:t>ˌ</a:t>
            </a:r>
            <a:r>
              <a:rPr lang="cs-CZ" sz="2200" b="0" i="0" dirty="0" err="1">
                <a:solidFill>
                  <a:srgbClr val="202124"/>
                </a:solidFill>
                <a:effectLst/>
                <a:latin typeface="+mj-lt"/>
              </a:rPr>
              <a:t>ɾ</a:t>
            </a:r>
            <a:r>
              <a:rPr lang="cs-CZ" sz="2200" b="0" i="0" dirty="0" err="1">
                <a:solidFill>
                  <a:srgbClr val="000000"/>
                </a:solidFill>
                <a:effectLst/>
                <a:latin typeface="+mj-lt"/>
              </a:rPr>
              <a:t>ə</a:t>
            </a:r>
            <a:r>
              <a:rPr lang="cs-CZ" sz="2200" b="0" i="0" dirty="0" err="1">
                <a:solidFill>
                  <a:srgbClr val="202122"/>
                </a:solidFill>
                <a:effectLst/>
                <a:latin typeface="+mj-lt"/>
              </a:rPr>
              <a:t>ɫ</a:t>
            </a:r>
            <a:r>
              <a:rPr lang="cs-CZ" sz="2200" dirty="0">
                <a:latin typeface="+mj-lt"/>
              </a:rPr>
              <a:t>/(</a:t>
            </a:r>
            <a:r>
              <a:rPr lang="cs-CZ" sz="2200" dirty="0" err="1">
                <a:latin typeface="+mj-lt"/>
              </a:rPr>
              <a:t>two</a:t>
            </a:r>
            <a:r>
              <a:rPr lang="cs-CZ" sz="2200" dirty="0">
                <a:latin typeface="+mj-lt"/>
              </a:rPr>
              <a:t> </a:t>
            </a:r>
            <a:r>
              <a:rPr lang="cs-CZ" sz="2200" dirty="0" err="1">
                <a:latin typeface="+mj-lt"/>
              </a:rPr>
              <a:t>sylables</a:t>
            </a:r>
            <a:r>
              <a:rPr lang="cs-CZ" sz="2200" dirty="0">
                <a:latin typeface="+mj-lt"/>
              </a:rPr>
              <a:t>)</a:t>
            </a:r>
          </a:p>
          <a:p>
            <a:r>
              <a:rPr lang="cs-CZ" sz="2200" dirty="0" err="1">
                <a:latin typeface="+mj-lt"/>
              </a:rPr>
              <a:t>World</a:t>
            </a:r>
            <a:r>
              <a:rPr lang="cs-CZ" sz="2200" dirty="0">
                <a:latin typeface="+mj-lt"/>
              </a:rPr>
              <a:t> -) /´</a:t>
            </a:r>
            <a:r>
              <a:rPr lang="cs-CZ" sz="2200" dirty="0" err="1">
                <a:latin typeface="+mj-lt"/>
              </a:rPr>
              <a:t>w</a:t>
            </a:r>
            <a:r>
              <a:rPr lang="cs-CZ" sz="2200" b="0" i="0" dirty="0" err="1">
                <a:solidFill>
                  <a:srgbClr val="000000"/>
                </a:solidFill>
                <a:effectLst/>
                <a:latin typeface="+mj-lt"/>
              </a:rPr>
              <a:t>ʌ</a:t>
            </a:r>
            <a:r>
              <a:rPr lang="cs-CZ" sz="2200" b="0" i="0" dirty="0" err="1">
                <a:solidFill>
                  <a:srgbClr val="373737"/>
                </a:solidFill>
                <a:effectLst/>
                <a:latin typeface="+mj-lt"/>
              </a:rPr>
              <a:t>ˌ</a:t>
            </a:r>
            <a:r>
              <a:rPr lang="cs-CZ" sz="2200" b="0" i="0" dirty="0" err="1">
                <a:solidFill>
                  <a:srgbClr val="202124"/>
                </a:solidFill>
                <a:effectLst/>
                <a:latin typeface="+mj-lt"/>
              </a:rPr>
              <a:t>ɾ</a:t>
            </a:r>
            <a:r>
              <a:rPr lang="cs-CZ" sz="2200" b="0" i="0" dirty="0" err="1">
                <a:solidFill>
                  <a:srgbClr val="000000"/>
                </a:solidFill>
                <a:effectLst/>
                <a:latin typeface="+mj-lt"/>
              </a:rPr>
              <a:t>ə</a:t>
            </a:r>
            <a:r>
              <a:rPr lang="cs-CZ" sz="2200" b="0" i="0" dirty="0" err="1">
                <a:solidFill>
                  <a:srgbClr val="202122"/>
                </a:solidFill>
                <a:effectLst/>
                <a:latin typeface="+mj-lt"/>
              </a:rPr>
              <a:t>ɫd</a:t>
            </a:r>
            <a:r>
              <a:rPr lang="cs-CZ" sz="2200" b="0" i="0" dirty="0">
                <a:solidFill>
                  <a:srgbClr val="202122"/>
                </a:solidFill>
                <a:effectLst/>
                <a:latin typeface="+mj-lt"/>
              </a:rPr>
              <a:t>/</a:t>
            </a:r>
            <a:endParaRPr lang="cs-CZ" sz="2200" dirty="0">
              <a:latin typeface="+mj-lt"/>
            </a:endParaRPr>
          </a:p>
          <a:p>
            <a:r>
              <a:rPr lang="cs-CZ" sz="2200" dirty="0"/>
              <a:t>-/r/ </a:t>
            </a:r>
            <a:r>
              <a:rPr lang="cs-CZ" sz="2200" dirty="0" err="1"/>
              <a:t>is</a:t>
            </a:r>
            <a:r>
              <a:rPr lang="cs-CZ" sz="2200" dirty="0"/>
              <a:t> </a:t>
            </a:r>
            <a:r>
              <a:rPr lang="cs-CZ" sz="2200" dirty="0" err="1"/>
              <a:t>rhotic</a:t>
            </a:r>
            <a:r>
              <a:rPr lang="cs-CZ" sz="2200" dirty="0"/>
              <a:t> </a:t>
            </a:r>
            <a:r>
              <a:rPr lang="cs-CZ" sz="2200" dirty="0" err="1"/>
              <a:t>usually</a:t>
            </a:r>
            <a:r>
              <a:rPr lang="cs-CZ" sz="2200" dirty="0"/>
              <a:t> </a:t>
            </a:r>
            <a:r>
              <a:rPr lang="cs-CZ" sz="2200" dirty="0" err="1"/>
              <a:t>tapped</a:t>
            </a:r>
            <a:r>
              <a:rPr lang="cs-CZ" sz="2200" dirty="0"/>
              <a:t> r /</a:t>
            </a:r>
            <a:r>
              <a:rPr lang="cs-CZ" sz="2400" b="0" i="0" dirty="0">
                <a:solidFill>
                  <a:srgbClr val="202124"/>
                </a:solidFill>
                <a:effectLst/>
                <a:latin typeface="arial" panose="020B0604020202020204" pitchFamily="34" charset="0"/>
              </a:rPr>
              <a:t>ɾ/ </a:t>
            </a:r>
            <a:r>
              <a:rPr lang="cs-CZ" sz="2200" b="0" i="0" dirty="0">
                <a:solidFill>
                  <a:srgbClr val="202124"/>
                </a:solidFill>
                <a:effectLst/>
                <a:latin typeface="arial" panose="020B0604020202020204" pitchFamily="34" charset="0"/>
              </a:rPr>
              <a:t>not </a:t>
            </a:r>
            <a:r>
              <a:rPr lang="cs-CZ" sz="2200" dirty="0" err="1"/>
              <a:t>alveolar</a:t>
            </a:r>
            <a:r>
              <a:rPr lang="cs-CZ" sz="2200" dirty="0"/>
              <a:t> </a:t>
            </a:r>
            <a:r>
              <a:rPr lang="cs-CZ" sz="2200" dirty="0" err="1"/>
              <a:t>trill</a:t>
            </a:r>
            <a:r>
              <a:rPr lang="cs-CZ" sz="2200" dirty="0"/>
              <a:t> </a:t>
            </a:r>
          </a:p>
          <a:p>
            <a:r>
              <a:rPr lang="cs-CZ" sz="2200" dirty="0"/>
              <a:t>-Alexander </a:t>
            </a:r>
            <a:r>
              <a:rPr lang="cs-CZ" sz="2200" dirty="0" err="1"/>
              <a:t>is</a:t>
            </a:r>
            <a:r>
              <a:rPr lang="cs-CZ" sz="2200" dirty="0"/>
              <a:t> – </a:t>
            </a:r>
            <a:r>
              <a:rPr lang="cs-CZ" sz="2200" dirty="0" err="1"/>
              <a:t>linking</a:t>
            </a:r>
            <a:r>
              <a:rPr lang="cs-CZ" sz="2200" dirty="0"/>
              <a:t> R </a:t>
            </a:r>
            <a:r>
              <a:rPr lang="cs-CZ" sz="2200" dirty="0" err="1"/>
              <a:t>trill</a:t>
            </a:r>
            <a:endParaRPr lang="cs-CZ" sz="2200" dirty="0"/>
          </a:p>
          <a:p>
            <a:r>
              <a:rPr lang="cs-CZ" sz="2400" b="0" i="0" dirty="0">
                <a:solidFill>
                  <a:srgbClr val="373737"/>
                </a:solidFill>
                <a:effectLst/>
                <a:latin typeface="Helvetica" panose="020B0604020202020204" pitchFamily="34" charset="0"/>
              </a:rPr>
              <a:t>/</a:t>
            </a:r>
            <a:r>
              <a:rPr lang="cs-CZ" sz="2400" b="0" i="0" dirty="0" err="1">
                <a:solidFill>
                  <a:srgbClr val="373737"/>
                </a:solidFill>
                <a:effectLst/>
                <a:latin typeface="Helvetica" panose="020B0604020202020204" pitchFamily="34" charset="0"/>
              </a:rPr>
              <a:t>ælɪgzɑːndər</a:t>
            </a:r>
            <a:r>
              <a:rPr lang="cs-CZ" sz="2400" dirty="0" err="1">
                <a:solidFill>
                  <a:srgbClr val="373737"/>
                </a:solidFill>
                <a:latin typeface="Helvetica" panose="020B0604020202020204" pitchFamily="34" charset="0"/>
              </a:rPr>
              <a:t>e</a:t>
            </a:r>
            <a:r>
              <a:rPr lang="cs-CZ" sz="2400" b="0" i="0" dirty="0" err="1">
                <a:solidFill>
                  <a:srgbClr val="373737"/>
                </a:solidFill>
                <a:effectLst/>
                <a:latin typeface="Helvetica" panose="020B0604020202020204" pitchFamily="34" charset="0"/>
              </a:rPr>
              <a:t>z</a:t>
            </a:r>
            <a:r>
              <a:rPr lang="cs-CZ" sz="2400" b="0" i="0" dirty="0">
                <a:solidFill>
                  <a:srgbClr val="373737"/>
                </a:solidFill>
                <a:effectLst/>
                <a:latin typeface="Helvetica" panose="020B0604020202020204" pitchFamily="34" charset="0"/>
              </a:rPr>
              <a:t>/</a:t>
            </a:r>
            <a:endParaRPr lang="cs-CZ" sz="2200" dirty="0"/>
          </a:p>
          <a:p>
            <a:r>
              <a:rPr lang="cs-CZ" sz="2200" dirty="0"/>
              <a:t>-/</a:t>
            </a:r>
            <a:r>
              <a:rPr lang="cs-CZ" sz="2200" dirty="0" err="1"/>
              <a:t>f</a:t>
            </a:r>
            <a:r>
              <a:rPr lang="cs-CZ" sz="2400" b="0" i="0" dirty="0" err="1">
                <a:solidFill>
                  <a:srgbClr val="202124"/>
                </a:solidFill>
                <a:effectLst/>
                <a:latin typeface="arial" panose="020B0604020202020204" pitchFamily="34" charset="0"/>
              </a:rPr>
              <a:t>ɾi:</a:t>
            </a:r>
            <a:r>
              <a:rPr lang="cs-CZ" sz="2200" dirty="0" err="1"/>
              <a:t>k</a:t>
            </a:r>
            <a:r>
              <a:rPr lang="cs-CZ" sz="2200" dirty="0"/>
              <a:t>/, /</a:t>
            </a:r>
            <a:r>
              <a:rPr lang="el-GR" sz="2400" b="0" i="0" dirty="0">
                <a:solidFill>
                  <a:srgbClr val="000000"/>
                </a:solidFill>
                <a:effectLst/>
                <a:latin typeface="Charis SIL"/>
              </a:rPr>
              <a:t>θ</a:t>
            </a:r>
            <a:r>
              <a:rPr lang="cs-CZ" sz="2000" b="0" i="0" dirty="0" err="1">
                <a:solidFill>
                  <a:srgbClr val="202124"/>
                </a:solidFill>
                <a:effectLst/>
                <a:latin typeface="arial" panose="020B0604020202020204" pitchFamily="34" charset="0"/>
              </a:rPr>
              <a:t>ɾi</a:t>
            </a:r>
            <a:r>
              <a:rPr lang="cs-CZ" sz="2000" b="0" i="0" dirty="0">
                <a:solidFill>
                  <a:srgbClr val="202124"/>
                </a:solidFill>
                <a:effectLst/>
                <a:latin typeface="arial" panose="020B0604020202020204" pitchFamily="34" charset="0"/>
              </a:rPr>
              <a:t>:/</a:t>
            </a:r>
            <a:r>
              <a:rPr lang="cs-CZ" sz="2200" dirty="0"/>
              <a:t>, /</a:t>
            </a:r>
            <a:r>
              <a:rPr lang="cs-CZ" sz="2200" dirty="0" err="1"/>
              <a:t>me</a:t>
            </a:r>
            <a:r>
              <a:rPr lang="cs-CZ" sz="2000" b="0" i="0" dirty="0" err="1">
                <a:solidFill>
                  <a:srgbClr val="202124"/>
                </a:solidFill>
                <a:effectLst/>
                <a:latin typeface="arial" panose="020B0604020202020204" pitchFamily="34" charset="0"/>
              </a:rPr>
              <a:t>ɾ</a:t>
            </a:r>
            <a:r>
              <a:rPr lang="cs-CZ" sz="2200" b="0" i="0" dirty="0" err="1">
                <a:solidFill>
                  <a:srgbClr val="000000"/>
                </a:solidFill>
                <a:effectLst/>
                <a:latin typeface="+mj-lt"/>
              </a:rPr>
              <a:t>ə</a:t>
            </a:r>
            <a:r>
              <a:rPr lang="cs-CZ" sz="2200" dirty="0" err="1"/>
              <a:t>da</a:t>
            </a:r>
            <a:r>
              <a:rPr lang="cs-CZ" sz="2200" dirty="0"/>
              <a:t>/, /</a:t>
            </a:r>
            <a:r>
              <a:rPr lang="cs-CZ" sz="2200" dirty="0" err="1"/>
              <a:t>b</a:t>
            </a:r>
            <a:r>
              <a:rPr lang="cs-CZ" sz="2400" b="0" i="0" dirty="0" err="1">
                <a:solidFill>
                  <a:srgbClr val="202124"/>
                </a:solidFill>
                <a:effectLst/>
                <a:latin typeface="arial" panose="020B0604020202020204" pitchFamily="34" charset="0"/>
              </a:rPr>
              <a:t>ɾ</a:t>
            </a:r>
            <a:r>
              <a:rPr lang="cs-CZ" sz="2200" dirty="0" err="1"/>
              <a:t>eid</a:t>
            </a:r>
            <a:r>
              <a:rPr lang="cs-CZ" sz="2200" dirty="0"/>
              <a:t>/….</a:t>
            </a:r>
          </a:p>
          <a:p>
            <a:r>
              <a:rPr lang="cs-CZ" dirty="0"/>
              <a:t> </a:t>
            </a:r>
          </a:p>
        </p:txBody>
      </p:sp>
    </p:spTree>
    <p:extLst>
      <p:ext uri="{BB962C8B-B14F-4D97-AF65-F5344CB8AC3E}">
        <p14:creationId xmlns:p14="http://schemas.microsoft.com/office/powerpoint/2010/main" val="367473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rázek s látkou, zakrytým stolem a červenou barvu&#10;&#10;Automaticky generovaný popis">
            <a:extLst>
              <a:ext uri="{FF2B5EF4-FFF2-40B4-BE49-F238E27FC236}">
                <a16:creationId xmlns:a16="http://schemas.microsoft.com/office/drawing/2014/main" id="{DFDD0B0D-960D-40C7-AC14-E08061C80EE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28012"/>
            <a:ext cx="12191979" cy="6857990"/>
          </a:xfrm>
          <a:prstGeom prst="rect">
            <a:avLst/>
          </a:prstGeom>
        </p:spPr>
      </p:pic>
      <p:sp>
        <p:nvSpPr>
          <p:cNvPr id="2" name="Nadpis 1">
            <a:extLst>
              <a:ext uri="{FF2B5EF4-FFF2-40B4-BE49-F238E27FC236}">
                <a16:creationId xmlns:a16="http://schemas.microsoft.com/office/drawing/2014/main" id="{DD379025-250D-4B37-8C60-8A740DA57A4B}"/>
              </a:ext>
            </a:extLst>
          </p:cNvPr>
          <p:cNvSpPr>
            <a:spLocks noGrp="1"/>
          </p:cNvSpPr>
          <p:nvPr>
            <p:ph type="title"/>
          </p:nvPr>
        </p:nvSpPr>
        <p:spPr/>
        <p:txBody>
          <a:bodyPr/>
          <a:lstStyle/>
          <a:p>
            <a:r>
              <a:rPr lang="cs-CZ" dirty="0"/>
              <a:t>.</a:t>
            </a:r>
            <a:br>
              <a:rPr lang="cs-CZ" dirty="0"/>
            </a:br>
            <a:endParaRPr lang="cs-CZ" dirty="0"/>
          </a:p>
        </p:txBody>
      </p:sp>
      <p:pic>
        <p:nvPicPr>
          <p:cNvPr id="6" name="merida consonnts">
            <a:hlinkClick r:id="" action="ppaction://media"/>
            <a:extLst>
              <a:ext uri="{FF2B5EF4-FFF2-40B4-BE49-F238E27FC236}">
                <a16:creationId xmlns:a16="http://schemas.microsoft.com/office/drawing/2014/main" id="{41D5DCA7-0586-41C2-9B20-866AB32447CB}"/>
              </a:ext>
            </a:extLst>
          </p:cNvPr>
          <p:cNvPicPr>
            <a:picLocks noGrp="1" noChangeAspect="1"/>
          </p:cNvPicPr>
          <p:nvPr>
            <p:ph idx="1"/>
            <a:videoFile r:link="rId1"/>
            <p:extLst>
              <p:ext uri="{DAA4B4D4-6D71-4841-9C94-3DE7FCFB9230}">
                <p14:media xmlns:p14="http://schemas.microsoft.com/office/powerpoint/2010/main" r:embed="rId2">
                  <p14:trim end="24294"/>
                </p14:media>
              </p:ext>
            </p:extLst>
          </p:nvPr>
        </p:nvPicPr>
        <p:blipFill>
          <a:blip r:embed="rId5"/>
          <a:stretch>
            <a:fillRect/>
          </a:stretch>
        </p:blipFill>
        <p:spPr>
          <a:xfrm>
            <a:off x="4167267" y="28012"/>
            <a:ext cx="3857443" cy="6857990"/>
          </a:xfrm>
        </p:spPr>
      </p:pic>
      <p:sp>
        <p:nvSpPr>
          <p:cNvPr id="4" name="Zástupný symbol pro datum 3">
            <a:extLst>
              <a:ext uri="{FF2B5EF4-FFF2-40B4-BE49-F238E27FC236}">
                <a16:creationId xmlns:a16="http://schemas.microsoft.com/office/drawing/2014/main" id="{D347E536-E5B3-4DE2-AC7D-80B9876A6069}"/>
              </a:ext>
            </a:extLst>
          </p:cNvPr>
          <p:cNvSpPr>
            <a:spLocks noGrp="1"/>
          </p:cNvSpPr>
          <p:nvPr>
            <p:ph type="dt" sz="half" idx="10"/>
          </p:nvPr>
        </p:nvSpPr>
        <p:spPr/>
        <p:txBody>
          <a:bodyPr/>
          <a:lstStyle/>
          <a:p>
            <a:pPr rtl="0"/>
            <a:fld id="{C2783BFF-2158-4E0B-955F-F81B2C6829E3}" type="datetime1">
              <a:rPr lang="cs-CZ" smtClean="0"/>
              <a:t>30.04.2021</a:t>
            </a:fld>
            <a:endParaRPr lang="en-US"/>
          </a:p>
        </p:txBody>
      </p:sp>
      <p:sp>
        <p:nvSpPr>
          <p:cNvPr id="7" name="TextovéPole 6">
            <a:extLst>
              <a:ext uri="{FF2B5EF4-FFF2-40B4-BE49-F238E27FC236}">
                <a16:creationId xmlns:a16="http://schemas.microsoft.com/office/drawing/2014/main" id="{A18A3233-8147-4A7E-B4A0-502A2E07DDF8}"/>
              </a:ext>
            </a:extLst>
          </p:cNvPr>
          <p:cNvSpPr txBox="1"/>
          <p:nvPr/>
        </p:nvSpPr>
        <p:spPr>
          <a:xfrm>
            <a:off x="1567543" y="2634343"/>
            <a:ext cx="1458686" cy="446276"/>
          </a:xfrm>
          <a:prstGeom prst="rect">
            <a:avLst/>
          </a:prstGeom>
          <a:solidFill>
            <a:schemeClr val="bg1"/>
          </a:solidFill>
        </p:spPr>
        <p:txBody>
          <a:bodyPr wrap="square" rtlCol="0">
            <a:spAutoFit/>
          </a:bodyPr>
          <a:lstStyle/>
          <a:p>
            <a:pPr algn="ctr"/>
            <a:r>
              <a:rPr lang="cs-CZ" sz="2300" dirty="0" err="1"/>
              <a:t>Merida</a:t>
            </a:r>
            <a:endParaRPr lang="cs-CZ" sz="2300" dirty="0"/>
          </a:p>
        </p:txBody>
      </p:sp>
      <p:sp>
        <p:nvSpPr>
          <p:cNvPr id="8" name="TextovéPole 7">
            <a:extLst>
              <a:ext uri="{FF2B5EF4-FFF2-40B4-BE49-F238E27FC236}">
                <a16:creationId xmlns:a16="http://schemas.microsoft.com/office/drawing/2014/main" id="{24229192-DE02-415A-A06B-6D134E530CDC}"/>
              </a:ext>
            </a:extLst>
          </p:cNvPr>
          <p:cNvSpPr txBox="1"/>
          <p:nvPr/>
        </p:nvSpPr>
        <p:spPr>
          <a:xfrm>
            <a:off x="8809658" y="2656788"/>
            <a:ext cx="1760371" cy="800219"/>
          </a:xfrm>
          <a:prstGeom prst="rect">
            <a:avLst/>
          </a:prstGeom>
          <a:solidFill>
            <a:schemeClr val="bg1"/>
          </a:solidFill>
        </p:spPr>
        <p:txBody>
          <a:bodyPr wrap="square" rtlCol="0">
            <a:spAutoFit/>
          </a:bodyPr>
          <a:lstStyle/>
          <a:p>
            <a:pPr algn="ctr"/>
            <a:r>
              <a:rPr lang="cs-CZ" sz="2300" dirty="0"/>
              <a:t>Alexander</a:t>
            </a:r>
            <a:r>
              <a:rPr lang="cs-CZ" dirty="0"/>
              <a:t> </a:t>
            </a:r>
            <a:r>
              <a:rPr lang="cs-CZ" sz="2300" dirty="0" err="1"/>
              <a:t>is</a:t>
            </a:r>
            <a:r>
              <a:rPr lang="cs-CZ" sz="2300" dirty="0"/>
              <a:t>…</a:t>
            </a:r>
          </a:p>
        </p:txBody>
      </p:sp>
      <p:sp>
        <p:nvSpPr>
          <p:cNvPr id="9" name="TextovéPole 8">
            <a:extLst>
              <a:ext uri="{FF2B5EF4-FFF2-40B4-BE49-F238E27FC236}">
                <a16:creationId xmlns:a16="http://schemas.microsoft.com/office/drawing/2014/main" id="{6F982A50-AFDC-4332-B5C7-4A5D664E1FF2}"/>
              </a:ext>
            </a:extLst>
          </p:cNvPr>
          <p:cNvSpPr txBox="1"/>
          <p:nvPr/>
        </p:nvSpPr>
        <p:spPr>
          <a:xfrm>
            <a:off x="1839685" y="5012852"/>
            <a:ext cx="1458686" cy="430887"/>
          </a:xfrm>
          <a:prstGeom prst="rect">
            <a:avLst/>
          </a:prstGeom>
          <a:solidFill>
            <a:schemeClr val="bg1"/>
          </a:solidFill>
        </p:spPr>
        <p:txBody>
          <a:bodyPr wrap="square" rtlCol="0">
            <a:spAutoFit/>
          </a:bodyPr>
          <a:lstStyle/>
          <a:p>
            <a:pPr algn="ctr"/>
            <a:r>
              <a:rPr lang="cs-CZ" sz="2200" dirty="0" err="1"/>
              <a:t>three</a:t>
            </a:r>
            <a:endParaRPr lang="cs-CZ" sz="2200" dirty="0"/>
          </a:p>
        </p:txBody>
      </p:sp>
      <p:sp>
        <p:nvSpPr>
          <p:cNvPr id="10" name="TextovéPole 9">
            <a:extLst>
              <a:ext uri="{FF2B5EF4-FFF2-40B4-BE49-F238E27FC236}">
                <a16:creationId xmlns:a16="http://schemas.microsoft.com/office/drawing/2014/main" id="{0A747293-D959-4830-BCFE-B793771638FA}"/>
              </a:ext>
            </a:extLst>
          </p:cNvPr>
          <p:cNvSpPr txBox="1"/>
          <p:nvPr/>
        </p:nvSpPr>
        <p:spPr>
          <a:xfrm>
            <a:off x="9405257" y="947057"/>
            <a:ext cx="1807029" cy="446276"/>
          </a:xfrm>
          <a:prstGeom prst="rect">
            <a:avLst/>
          </a:prstGeom>
          <a:solidFill>
            <a:schemeClr val="bg1"/>
          </a:solidFill>
        </p:spPr>
        <p:txBody>
          <a:bodyPr wrap="square" rtlCol="0">
            <a:spAutoFit/>
          </a:bodyPr>
          <a:lstStyle/>
          <a:p>
            <a:pPr algn="ctr"/>
            <a:r>
              <a:rPr lang="cs-CZ" sz="2300" dirty="0" err="1"/>
              <a:t>world</a:t>
            </a:r>
            <a:endParaRPr lang="cs-CZ" sz="2300" dirty="0"/>
          </a:p>
        </p:txBody>
      </p:sp>
      <p:sp>
        <p:nvSpPr>
          <p:cNvPr id="11" name="TextovéPole 10">
            <a:extLst>
              <a:ext uri="{FF2B5EF4-FFF2-40B4-BE49-F238E27FC236}">
                <a16:creationId xmlns:a16="http://schemas.microsoft.com/office/drawing/2014/main" id="{602EA1CA-33CE-45CF-B936-B1AD5ACD3841}"/>
              </a:ext>
            </a:extLst>
          </p:cNvPr>
          <p:cNvSpPr txBox="1"/>
          <p:nvPr/>
        </p:nvSpPr>
        <p:spPr>
          <a:xfrm>
            <a:off x="9274630" y="5214257"/>
            <a:ext cx="1643742" cy="446276"/>
          </a:xfrm>
          <a:prstGeom prst="rect">
            <a:avLst/>
          </a:prstGeom>
          <a:solidFill>
            <a:schemeClr val="bg1"/>
          </a:solidFill>
        </p:spPr>
        <p:txBody>
          <a:bodyPr wrap="square" rtlCol="0">
            <a:spAutoFit/>
          </a:bodyPr>
          <a:lstStyle/>
          <a:p>
            <a:pPr algn="ctr"/>
            <a:r>
              <a:rPr lang="cs-CZ" sz="2300" dirty="0"/>
              <a:t>girl</a:t>
            </a:r>
          </a:p>
        </p:txBody>
      </p:sp>
      <p:sp>
        <p:nvSpPr>
          <p:cNvPr id="12" name="TextovéPole 11">
            <a:extLst>
              <a:ext uri="{FF2B5EF4-FFF2-40B4-BE49-F238E27FC236}">
                <a16:creationId xmlns:a16="http://schemas.microsoft.com/office/drawing/2014/main" id="{39EAD545-9A6E-4EAC-9912-7106D965046C}"/>
              </a:ext>
            </a:extLst>
          </p:cNvPr>
          <p:cNvSpPr txBox="1"/>
          <p:nvPr/>
        </p:nvSpPr>
        <p:spPr>
          <a:xfrm>
            <a:off x="1567543" y="334690"/>
            <a:ext cx="1349826" cy="446276"/>
          </a:xfrm>
          <a:prstGeom prst="rect">
            <a:avLst/>
          </a:prstGeom>
          <a:solidFill>
            <a:schemeClr val="bg1"/>
          </a:solidFill>
        </p:spPr>
        <p:txBody>
          <a:bodyPr wrap="square" rtlCol="0">
            <a:spAutoFit/>
          </a:bodyPr>
          <a:lstStyle/>
          <a:p>
            <a:pPr algn="ctr"/>
            <a:r>
              <a:rPr lang="cs-CZ" sz="2300" dirty="0" err="1"/>
              <a:t>freak</a:t>
            </a:r>
            <a:endParaRPr lang="cs-CZ" sz="2300" dirty="0"/>
          </a:p>
        </p:txBody>
      </p:sp>
    </p:spTree>
    <p:extLst>
      <p:ext uri="{BB962C8B-B14F-4D97-AF65-F5344CB8AC3E}">
        <p14:creationId xmlns:p14="http://schemas.microsoft.com/office/powerpoint/2010/main" val="100736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rázek s látkou, zakrytým stolem a červenou barvu&#10;&#10;Automaticky generovaný popis">
            <a:extLst>
              <a:ext uri="{FF2B5EF4-FFF2-40B4-BE49-F238E27FC236}">
                <a16:creationId xmlns:a16="http://schemas.microsoft.com/office/drawing/2014/main" id="{B3627D44-3CBB-44AD-AFAE-219DF47E657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 y="8477"/>
            <a:ext cx="12191979" cy="6857990"/>
          </a:xfrm>
          <a:prstGeom prst="rect">
            <a:avLst/>
          </a:prstGeom>
        </p:spPr>
      </p:pic>
      <p:sp>
        <p:nvSpPr>
          <p:cNvPr id="2" name="Nadpis 1">
            <a:extLst>
              <a:ext uri="{FF2B5EF4-FFF2-40B4-BE49-F238E27FC236}">
                <a16:creationId xmlns:a16="http://schemas.microsoft.com/office/drawing/2014/main" id="{118A4F62-6D66-4E1A-BF89-3CF4A794EB04}"/>
              </a:ext>
            </a:extLst>
          </p:cNvPr>
          <p:cNvSpPr>
            <a:spLocks noGrp="1"/>
          </p:cNvSpPr>
          <p:nvPr>
            <p:ph type="title"/>
          </p:nvPr>
        </p:nvSpPr>
        <p:spPr>
          <a:solidFill>
            <a:schemeClr val="accent2">
              <a:lumMod val="50000"/>
            </a:schemeClr>
          </a:solidFill>
        </p:spPr>
        <p:txBody>
          <a:bodyPr/>
          <a:lstStyle/>
          <a:p>
            <a:pPr algn="ctr"/>
            <a:r>
              <a:rPr lang="cs-CZ" dirty="0">
                <a:solidFill>
                  <a:schemeClr val="bg2"/>
                </a:solidFill>
              </a:rPr>
              <a:t>SLANG – SCOTTICISMS </a:t>
            </a:r>
          </a:p>
        </p:txBody>
      </p:sp>
      <p:sp>
        <p:nvSpPr>
          <p:cNvPr id="3" name="Zástupný obsah 2">
            <a:extLst>
              <a:ext uri="{FF2B5EF4-FFF2-40B4-BE49-F238E27FC236}">
                <a16:creationId xmlns:a16="http://schemas.microsoft.com/office/drawing/2014/main" id="{7B77D67C-AFCE-47F9-8D26-E210C24C7C86}"/>
              </a:ext>
            </a:extLst>
          </p:cNvPr>
          <p:cNvSpPr>
            <a:spLocks noGrp="1"/>
          </p:cNvSpPr>
          <p:nvPr>
            <p:ph idx="1"/>
          </p:nvPr>
        </p:nvSpPr>
        <p:spPr>
          <a:xfrm>
            <a:off x="1066799" y="2244483"/>
            <a:ext cx="10058400" cy="3849624"/>
          </a:xfrm>
          <a:solidFill>
            <a:schemeClr val="bg2"/>
          </a:solidFill>
        </p:spPr>
        <p:txBody>
          <a:bodyPr/>
          <a:lstStyle/>
          <a:p>
            <a:pPr marL="0" indent="0">
              <a:buNone/>
            </a:pPr>
            <a:r>
              <a:rPr lang="en-CA" dirty="0"/>
              <a:t>Profanities and swear words as a regular part of speech</a:t>
            </a:r>
          </a:p>
          <a:p>
            <a:pPr marL="0" indent="0">
              <a:buNone/>
            </a:pPr>
            <a:r>
              <a:rPr lang="cs-CZ" dirty="0"/>
              <a:t>-</a:t>
            </a:r>
            <a:r>
              <a:rPr lang="en-CA" dirty="0"/>
              <a:t>  Negative expressed with </a:t>
            </a:r>
            <a:r>
              <a:rPr lang="en-CA" dirty="0" err="1"/>
              <a:t>sufix</a:t>
            </a:r>
            <a:r>
              <a:rPr lang="en-CA" dirty="0"/>
              <a:t> –</a:t>
            </a:r>
            <a:r>
              <a:rPr lang="en-CA" dirty="0" err="1"/>
              <a:t>ny</a:t>
            </a:r>
            <a:r>
              <a:rPr lang="en-CA" dirty="0"/>
              <a:t>/nay/nae  (</a:t>
            </a:r>
            <a:r>
              <a:rPr lang="en-CA" dirty="0" err="1"/>
              <a:t>havenae</a:t>
            </a:r>
            <a:r>
              <a:rPr lang="en-CA" dirty="0"/>
              <a:t>, </a:t>
            </a:r>
            <a:r>
              <a:rPr lang="en-CA" dirty="0" err="1"/>
              <a:t>danney</a:t>
            </a:r>
            <a:r>
              <a:rPr lang="en-CA" dirty="0"/>
              <a:t>, </a:t>
            </a:r>
            <a:r>
              <a:rPr lang="en-CA" dirty="0" err="1"/>
              <a:t>cannae</a:t>
            </a:r>
            <a:r>
              <a:rPr lang="en-CA" dirty="0"/>
              <a:t>)</a:t>
            </a:r>
          </a:p>
          <a:p>
            <a:pPr>
              <a:buFontTx/>
              <a:buChar char="-"/>
            </a:pPr>
            <a:r>
              <a:rPr lang="en-CA" dirty="0"/>
              <a:t>NO is on the cusp of being a different pronunciation and slang word NAW</a:t>
            </a:r>
          </a:p>
          <a:p>
            <a:pPr>
              <a:buFontTx/>
              <a:buChar char="-"/>
            </a:pPr>
            <a:r>
              <a:rPr lang="en-CA" dirty="0"/>
              <a:t>Aye means yes</a:t>
            </a:r>
          </a:p>
          <a:p>
            <a:pPr>
              <a:buFontTx/>
              <a:buChar char="-"/>
            </a:pPr>
            <a:r>
              <a:rPr lang="en-CA" dirty="0"/>
              <a:t>Diminutive WEE –little, small </a:t>
            </a:r>
            <a:endParaRPr lang="cs-CZ" dirty="0"/>
          </a:p>
          <a:p>
            <a:pPr>
              <a:buFontTx/>
              <a:buChar char="-"/>
            </a:pPr>
            <a:r>
              <a:rPr lang="en-CA" dirty="0" err="1"/>
              <a:t>Irn</a:t>
            </a:r>
            <a:r>
              <a:rPr lang="en-CA" dirty="0"/>
              <a:t> bru – type of drink</a:t>
            </a:r>
          </a:p>
          <a:p>
            <a:pPr>
              <a:buFontTx/>
              <a:buChar char="-"/>
            </a:pPr>
            <a:r>
              <a:rPr lang="en-CA" dirty="0" err="1"/>
              <a:t>Bawbag</a:t>
            </a:r>
            <a:r>
              <a:rPr lang="en-CA" dirty="0"/>
              <a:t> – </a:t>
            </a:r>
            <a:r>
              <a:rPr lang="en-CA" dirty="0" err="1"/>
              <a:t>scronum</a:t>
            </a:r>
            <a:r>
              <a:rPr lang="en-CA" dirty="0"/>
              <a:t> (</a:t>
            </a:r>
            <a:r>
              <a:rPr lang="en-CA" dirty="0" err="1"/>
              <a:t>expellibawbag</a:t>
            </a:r>
            <a:r>
              <a:rPr lang="en-CA" dirty="0"/>
              <a:t>)</a:t>
            </a:r>
          </a:p>
          <a:p>
            <a:pPr>
              <a:buFontTx/>
              <a:buChar char="-"/>
            </a:pPr>
            <a:r>
              <a:rPr lang="en-CA" dirty="0"/>
              <a:t>Haggis (explained in the video:))</a:t>
            </a:r>
          </a:p>
          <a:p>
            <a:pPr>
              <a:buFontTx/>
              <a:buChar char="-"/>
            </a:pPr>
            <a:endParaRPr lang="cs-CZ" dirty="0"/>
          </a:p>
          <a:p>
            <a:pPr>
              <a:buFontTx/>
              <a:buChar char="-"/>
            </a:pPr>
            <a:endParaRPr lang="cs-CZ" dirty="0"/>
          </a:p>
          <a:p>
            <a:pPr>
              <a:buFontTx/>
              <a:buChar char="-"/>
            </a:pPr>
            <a:endParaRPr lang="cs-CZ" dirty="0"/>
          </a:p>
          <a:p>
            <a:pPr>
              <a:buFontTx/>
              <a:buChar char="-"/>
            </a:pPr>
            <a:endParaRPr lang="cs-CZ" dirty="0"/>
          </a:p>
          <a:p>
            <a:pPr>
              <a:buFontTx/>
              <a:buChar char="-"/>
            </a:pPr>
            <a:endParaRPr lang="cs-CZ" dirty="0"/>
          </a:p>
          <a:p>
            <a:pPr>
              <a:buFontTx/>
              <a:buChar char="-"/>
            </a:pPr>
            <a:endParaRPr lang="cs-CZ" dirty="0"/>
          </a:p>
        </p:txBody>
      </p:sp>
      <p:sp>
        <p:nvSpPr>
          <p:cNvPr id="4" name="Zástupný symbol pro datum 3">
            <a:extLst>
              <a:ext uri="{FF2B5EF4-FFF2-40B4-BE49-F238E27FC236}">
                <a16:creationId xmlns:a16="http://schemas.microsoft.com/office/drawing/2014/main" id="{7D5448E9-E444-4130-A26A-55510BEFBD5A}"/>
              </a:ext>
            </a:extLst>
          </p:cNvPr>
          <p:cNvSpPr>
            <a:spLocks noGrp="1"/>
          </p:cNvSpPr>
          <p:nvPr>
            <p:ph type="dt" sz="half" idx="10"/>
          </p:nvPr>
        </p:nvSpPr>
        <p:spPr/>
        <p:txBody>
          <a:bodyPr/>
          <a:lstStyle/>
          <a:p>
            <a:pPr rtl="0"/>
            <a:fld id="{C2783BFF-2158-4E0B-955F-F81B2C6829E3}" type="datetime1">
              <a:rPr lang="cs-CZ" smtClean="0"/>
              <a:t>30.04.2021</a:t>
            </a:fld>
            <a:endParaRPr lang="en-US"/>
          </a:p>
        </p:txBody>
      </p:sp>
      <p:pic>
        <p:nvPicPr>
          <p:cNvPr id="7" name="Obrázek 6">
            <a:extLst>
              <a:ext uri="{FF2B5EF4-FFF2-40B4-BE49-F238E27FC236}">
                <a16:creationId xmlns:a16="http://schemas.microsoft.com/office/drawing/2014/main" id="{1AFFA873-0B30-48C1-928C-95EA2CE80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903" y="1849573"/>
            <a:ext cx="3126047" cy="4117517"/>
          </a:xfrm>
          <a:prstGeom prst="rect">
            <a:avLst/>
          </a:prstGeom>
        </p:spPr>
      </p:pic>
      <p:pic>
        <p:nvPicPr>
          <p:cNvPr id="9" name="Obrázek 8">
            <a:extLst>
              <a:ext uri="{FF2B5EF4-FFF2-40B4-BE49-F238E27FC236}">
                <a16:creationId xmlns:a16="http://schemas.microsoft.com/office/drawing/2014/main" id="{E5FEEE8F-801F-4F1C-A4F7-1C164E884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812" y="3290898"/>
            <a:ext cx="1518709" cy="1518709"/>
          </a:xfrm>
          <a:prstGeom prst="rect">
            <a:avLst/>
          </a:prstGeom>
        </p:spPr>
      </p:pic>
      <p:pic>
        <p:nvPicPr>
          <p:cNvPr id="8" name="Obrázek 7">
            <a:extLst>
              <a:ext uri="{FF2B5EF4-FFF2-40B4-BE49-F238E27FC236}">
                <a16:creationId xmlns:a16="http://schemas.microsoft.com/office/drawing/2014/main" id="{03CC4A04-2638-4E6C-9226-BA59F25FD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4310" y="4924752"/>
            <a:ext cx="3107496" cy="1747966"/>
          </a:xfrm>
          <a:prstGeom prst="rect">
            <a:avLst/>
          </a:prstGeom>
        </p:spPr>
      </p:pic>
      <p:pic>
        <p:nvPicPr>
          <p:cNvPr id="10" name="Obrázek 9">
            <a:extLst>
              <a:ext uri="{FF2B5EF4-FFF2-40B4-BE49-F238E27FC236}">
                <a16:creationId xmlns:a16="http://schemas.microsoft.com/office/drawing/2014/main" id="{8ADF2286-13E2-4BE4-AC54-2BDFCBBF76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6464" y="5612598"/>
            <a:ext cx="1897471" cy="1185919"/>
          </a:xfrm>
          <a:prstGeom prst="rect">
            <a:avLst/>
          </a:prstGeom>
        </p:spPr>
      </p:pic>
      <p:pic>
        <p:nvPicPr>
          <p:cNvPr id="11" name="Obrázek 10" descr="Obsah obrázku osoba&#10;&#10;Popis byl vytvořen automaticky">
            <a:extLst>
              <a:ext uri="{FF2B5EF4-FFF2-40B4-BE49-F238E27FC236}">
                <a16:creationId xmlns:a16="http://schemas.microsoft.com/office/drawing/2014/main" id="{F9E4DE20-A7DA-4A89-89CE-5ECECDF074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5000" y="553668"/>
            <a:ext cx="2833945" cy="1327439"/>
          </a:xfrm>
          <a:prstGeom prst="rect">
            <a:avLst/>
          </a:prstGeom>
        </p:spPr>
      </p:pic>
    </p:spTree>
    <p:extLst>
      <p:ext uri="{BB962C8B-B14F-4D97-AF65-F5344CB8AC3E}">
        <p14:creationId xmlns:p14="http://schemas.microsoft.com/office/powerpoint/2010/main" val="3189718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rázek s látkou, zakrytým stolem a červenou barvu&#10;&#10;Automaticky generovaný popis">
            <a:extLst>
              <a:ext uri="{FF2B5EF4-FFF2-40B4-BE49-F238E27FC236}">
                <a16:creationId xmlns:a16="http://schemas.microsoft.com/office/drawing/2014/main" id="{275BD036-E31C-4DD4-AEFE-DBC7C26AABB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 y="0"/>
            <a:ext cx="12191979" cy="6857990"/>
          </a:xfrm>
          <a:prstGeom prst="rect">
            <a:avLst/>
          </a:prstGeom>
        </p:spPr>
      </p:pic>
      <p:sp>
        <p:nvSpPr>
          <p:cNvPr id="2" name="Nadpis 1">
            <a:extLst>
              <a:ext uri="{FF2B5EF4-FFF2-40B4-BE49-F238E27FC236}">
                <a16:creationId xmlns:a16="http://schemas.microsoft.com/office/drawing/2014/main" id="{E09EB98A-2502-4650-A0B0-4CC885387E22}"/>
              </a:ext>
            </a:extLst>
          </p:cNvPr>
          <p:cNvSpPr>
            <a:spLocks noGrp="1"/>
          </p:cNvSpPr>
          <p:nvPr>
            <p:ph type="title"/>
          </p:nvPr>
        </p:nvSpPr>
        <p:spPr/>
        <p:txBody>
          <a:bodyPr/>
          <a:lstStyle/>
          <a:p>
            <a:endParaRPr lang="cs-CZ"/>
          </a:p>
        </p:txBody>
      </p:sp>
      <p:pic>
        <p:nvPicPr>
          <p:cNvPr id="6" name="haggis">
            <a:hlinkClick r:id="" action="ppaction://media"/>
            <a:extLst>
              <a:ext uri="{FF2B5EF4-FFF2-40B4-BE49-F238E27FC236}">
                <a16:creationId xmlns:a16="http://schemas.microsoft.com/office/drawing/2014/main" id="{500FB0DD-8F7A-4B7A-A134-40C585341E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170105" y="0"/>
            <a:ext cx="3851789" cy="6847937"/>
          </a:xfrm>
        </p:spPr>
      </p:pic>
      <p:sp>
        <p:nvSpPr>
          <p:cNvPr id="4" name="Zástupný symbol pro datum 3">
            <a:extLst>
              <a:ext uri="{FF2B5EF4-FFF2-40B4-BE49-F238E27FC236}">
                <a16:creationId xmlns:a16="http://schemas.microsoft.com/office/drawing/2014/main" id="{ABF0E9A0-8300-48C1-8F00-1AA3818CE1DE}"/>
              </a:ext>
            </a:extLst>
          </p:cNvPr>
          <p:cNvSpPr>
            <a:spLocks noGrp="1"/>
          </p:cNvSpPr>
          <p:nvPr>
            <p:ph type="dt" sz="half" idx="10"/>
          </p:nvPr>
        </p:nvSpPr>
        <p:spPr/>
        <p:txBody>
          <a:bodyPr/>
          <a:lstStyle/>
          <a:p>
            <a:pPr rtl="0"/>
            <a:fld id="{C2783BFF-2158-4E0B-955F-F81B2C6829E3}" type="datetime1">
              <a:rPr lang="cs-CZ" smtClean="0"/>
              <a:t>30.04.2021</a:t>
            </a:fld>
            <a:endParaRPr lang="en-US"/>
          </a:p>
        </p:txBody>
      </p:sp>
    </p:spTree>
    <p:extLst>
      <p:ext uri="{BB962C8B-B14F-4D97-AF65-F5344CB8AC3E}">
        <p14:creationId xmlns:p14="http://schemas.microsoft.com/office/powerpoint/2010/main" val="194174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rázek s látkou, zakrytým stolem a červenou barvu&#10;&#10;Automaticky generovaný popis">
            <a:extLst>
              <a:ext uri="{FF2B5EF4-FFF2-40B4-BE49-F238E27FC236}">
                <a16:creationId xmlns:a16="http://schemas.microsoft.com/office/drawing/2014/main" id="{26E1AC60-C86F-4E79-8D57-4F8ED4F4C0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38100"/>
            <a:ext cx="12329128" cy="6934200"/>
          </a:xfrm>
          <a:prstGeom prst="rect">
            <a:avLst/>
          </a:prstGeom>
          <a:solidFill>
            <a:schemeClr val="bg2"/>
          </a:solidFill>
        </p:spPr>
      </p:pic>
      <p:sp>
        <p:nvSpPr>
          <p:cNvPr id="2" name="Nadpis 1">
            <a:extLst>
              <a:ext uri="{FF2B5EF4-FFF2-40B4-BE49-F238E27FC236}">
                <a16:creationId xmlns:a16="http://schemas.microsoft.com/office/drawing/2014/main" id="{327A61AB-EA0C-4869-8446-102B34AB05DE}"/>
              </a:ext>
            </a:extLst>
          </p:cNvPr>
          <p:cNvSpPr>
            <a:spLocks noGrp="1"/>
          </p:cNvSpPr>
          <p:nvPr>
            <p:ph type="title"/>
          </p:nvPr>
        </p:nvSpPr>
        <p:spPr>
          <a:xfrm>
            <a:off x="1066800" y="65452"/>
            <a:ext cx="10058400" cy="1389406"/>
          </a:xfrm>
          <a:solidFill>
            <a:schemeClr val="bg2"/>
          </a:solidFill>
        </p:spPr>
        <p:txBody>
          <a:bodyPr>
            <a:normAutofit/>
          </a:bodyPr>
          <a:lstStyle/>
          <a:p>
            <a:pPr algn="ctr"/>
            <a:r>
              <a:rPr lang="cs-CZ" dirty="0" err="1"/>
              <a:t>Sources</a:t>
            </a:r>
            <a:r>
              <a:rPr lang="cs-CZ" dirty="0"/>
              <a:t>:</a:t>
            </a:r>
          </a:p>
        </p:txBody>
      </p:sp>
      <p:sp>
        <p:nvSpPr>
          <p:cNvPr id="4" name="Zástupný symbol pro datum 3">
            <a:extLst>
              <a:ext uri="{FF2B5EF4-FFF2-40B4-BE49-F238E27FC236}">
                <a16:creationId xmlns:a16="http://schemas.microsoft.com/office/drawing/2014/main" id="{19EE3690-7E46-406E-989D-5B529533A464}"/>
              </a:ext>
            </a:extLst>
          </p:cNvPr>
          <p:cNvSpPr>
            <a:spLocks noGrp="1"/>
          </p:cNvSpPr>
          <p:nvPr>
            <p:ph type="dt" sz="half" idx="10"/>
          </p:nvPr>
        </p:nvSpPr>
        <p:spPr/>
        <p:txBody>
          <a:bodyPr/>
          <a:lstStyle/>
          <a:p>
            <a:pPr rtl="0"/>
            <a:fld id="{C2783BFF-2158-4E0B-955F-F81B2C6829E3}" type="datetime1">
              <a:rPr lang="cs-CZ" smtClean="0"/>
              <a:t>30.04.2021</a:t>
            </a:fld>
            <a:endParaRPr lang="en-US"/>
          </a:p>
        </p:txBody>
      </p:sp>
      <p:sp>
        <p:nvSpPr>
          <p:cNvPr id="6" name="TextovéPole 5">
            <a:extLst>
              <a:ext uri="{FF2B5EF4-FFF2-40B4-BE49-F238E27FC236}">
                <a16:creationId xmlns:a16="http://schemas.microsoft.com/office/drawing/2014/main" id="{A4977DAE-AD5A-45AD-9976-818A620671A9}"/>
              </a:ext>
            </a:extLst>
          </p:cNvPr>
          <p:cNvSpPr txBox="1"/>
          <p:nvPr/>
        </p:nvSpPr>
        <p:spPr>
          <a:xfrm>
            <a:off x="1267883" y="1525683"/>
            <a:ext cx="9656234" cy="4970591"/>
          </a:xfrm>
          <a:prstGeom prst="rect">
            <a:avLst/>
          </a:prstGeom>
          <a:solidFill>
            <a:schemeClr val="bg2"/>
          </a:solidFill>
        </p:spPr>
        <p:txBody>
          <a:bodyPr wrap="square" rtlCol="0">
            <a:spAutoFit/>
          </a:bodyPr>
          <a:lstStyle/>
          <a:p>
            <a:r>
              <a:rPr lang="cs-CZ" sz="1300" dirty="0"/>
              <a:t>Vm.tiktok.com/</a:t>
            </a:r>
            <a:r>
              <a:rPr lang="cs-CZ" sz="1300" dirty="0" err="1"/>
              <a:t>ZMemSujNj</a:t>
            </a:r>
            <a:endParaRPr lang="cs-CZ" sz="1300" dirty="0"/>
          </a:p>
          <a:p>
            <a:endParaRPr lang="cs-CZ" sz="1300" dirty="0"/>
          </a:p>
          <a:p>
            <a:r>
              <a:rPr lang="cs-CZ" sz="1300" dirty="0"/>
              <a:t>https://cdn3.evostore.io/productimages/vow_premium/l/brt00053.jpg</a:t>
            </a:r>
          </a:p>
          <a:p>
            <a:r>
              <a:rPr lang="cs-CZ" sz="1300" dirty="0"/>
              <a:t> </a:t>
            </a:r>
          </a:p>
          <a:p>
            <a:r>
              <a:rPr lang="cs-CZ" sz="1300" dirty="0"/>
              <a:t>https://i.ytimg.com/vi/CNo5SyAWY-U/sddefault.jpg</a:t>
            </a:r>
          </a:p>
          <a:p>
            <a:endParaRPr lang="cs-CZ" sz="1300" dirty="0"/>
          </a:p>
          <a:p>
            <a:r>
              <a:rPr lang="cs-CZ" sz="1300" dirty="0"/>
              <a:t>https://www.instagram.com/lawrencechaney/?hl=cs</a:t>
            </a:r>
          </a:p>
          <a:p>
            <a:endParaRPr lang="cs-CZ" sz="1300" dirty="0"/>
          </a:p>
          <a:p>
            <a:r>
              <a:rPr lang="cs-CZ" sz="1300" dirty="0"/>
              <a:t>https://en.wikipedia.org/wiki/Scottish_English</a:t>
            </a:r>
          </a:p>
          <a:p>
            <a:endParaRPr lang="cs-CZ" sz="1300" dirty="0"/>
          </a:p>
          <a:p>
            <a:r>
              <a:rPr lang="cs-CZ" sz="1300" dirty="0"/>
              <a:t>https://www.highlandtitles.com/blog/scottish-slang</a:t>
            </a:r>
          </a:p>
          <a:p>
            <a:endParaRPr lang="cs-CZ" sz="1300" dirty="0"/>
          </a:p>
          <a:p>
            <a:r>
              <a:rPr lang="cs-CZ" sz="1300" dirty="0"/>
              <a:t>https://www.youtube.com/watch?v=3FBDCmibOM4</a:t>
            </a:r>
          </a:p>
          <a:p>
            <a:endParaRPr lang="cs-CZ" sz="1300" dirty="0"/>
          </a:p>
          <a:p>
            <a:r>
              <a:rPr lang="cs-CZ" sz="1300" dirty="0"/>
              <a:t>https://www.youtube.com/watch?v=mALkCGVA2BU</a:t>
            </a:r>
          </a:p>
          <a:p>
            <a:endParaRPr lang="cs-CZ" sz="1300" dirty="0"/>
          </a:p>
          <a:p>
            <a:r>
              <a:rPr lang="cs-CZ" sz="1300" dirty="0"/>
              <a:t>https://i.ytimg.com/vi/oj-AMrUyoLQ/maxresdefault.jpg </a:t>
            </a:r>
          </a:p>
          <a:p>
            <a:endParaRPr lang="cs-CZ" sz="1300" dirty="0"/>
          </a:p>
          <a:p>
            <a:r>
              <a:rPr lang="cs-CZ" sz="1300" dirty="0"/>
              <a:t>https://www.kinobox.cz/data/clanky/640x400x1/shrek-5-zmeni-tvar-serie.jpg</a:t>
            </a:r>
          </a:p>
          <a:p>
            <a:endParaRPr lang="cs-CZ" sz="1300" dirty="0"/>
          </a:p>
          <a:p>
            <a:r>
              <a:rPr lang="cs-CZ" sz="1300" dirty="0"/>
              <a:t>https://c4.wallpaperflare.com/wallpaper/162/491/699/princess-merida-brave-animation-disney-princess-wallpaper-preview.jpg </a:t>
            </a:r>
          </a:p>
          <a:p>
            <a:r>
              <a:rPr lang="cs-CZ" sz="1300" dirty="0"/>
              <a:t>https://www.vhv.rs/viewpic/TTJiixm_parental-advisory-parental-advisory-png-small-transparent-png/ </a:t>
            </a:r>
          </a:p>
          <a:p>
            <a:endParaRPr lang="cs-CZ" dirty="0"/>
          </a:p>
        </p:txBody>
      </p:sp>
    </p:spTree>
    <p:extLst>
      <p:ext uri="{BB962C8B-B14F-4D97-AF65-F5344CB8AC3E}">
        <p14:creationId xmlns:p14="http://schemas.microsoft.com/office/powerpoint/2010/main" val="1141490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rázek s látkou, zakrytým stolem a červenou barvu&#10;&#10;Automaticky generovaný popis">
            <a:extLst>
              <a:ext uri="{FF2B5EF4-FFF2-40B4-BE49-F238E27FC236}">
                <a16:creationId xmlns:a16="http://schemas.microsoft.com/office/drawing/2014/main" id="{5C002EE5-E4FF-463C-8DAA-9AC0B6D407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1979" cy="6857990"/>
          </a:xfrm>
          <a:prstGeom prst="rect">
            <a:avLst/>
          </a:prstGeom>
        </p:spPr>
      </p:pic>
      <p:sp>
        <p:nvSpPr>
          <p:cNvPr id="29" name="Obdélník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Obdélník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rtlCol="0">
            <a:normAutofit/>
          </a:bodyPr>
          <a:lstStyle/>
          <a:p>
            <a:pPr rtl="0"/>
            <a:r>
              <a:rPr lang="cs-CZ" dirty="0">
                <a:solidFill>
                  <a:schemeClr val="tx1">
                    <a:lumMod val="75000"/>
                    <a:lumOff val="25000"/>
                  </a:schemeClr>
                </a:solidFill>
              </a:rPr>
              <a:t>W</a:t>
            </a:r>
            <a:r>
              <a:rPr lang="cs" dirty="0">
                <a:solidFill>
                  <a:schemeClr val="tx1">
                    <a:lumMod val="75000"/>
                    <a:lumOff val="25000"/>
                  </a:schemeClr>
                </a:solidFill>
              </a:rPr>
              <a:t>hat </a:t>
            </a:r>
            <a:r>
              <a:rPr lang="cs-CZ" dirty="0">
                <a:solidFill>
                  <a:schemeClr val="tx1">
                    <a:lumMod val="75000"/>
                    <a:lumOff val="25000"/>
                  </a:schemeClr>
                </a:solidFill>
              </a:rPr>
              <a:t>are </a:t>
            </a:r>
            <a:r>
              <a:rPr lang="cs-CZ" dirty="0" err="1">
                <a:solidFill>
                  <a:schemeClr val="tx1">
                    <a:lumMod val="75000"/>
                    <a:lumOff val="25000"/>
                  </a:schemeClr>
                </a:solidFill>
              </a:rPr>
              <a:t>we</a:t>
            </a:r>
            <a:r>
              <a:rPr lang="cs" dirty="0">
                <a:solidFill>
                  <a:schemeClr val="tx1">
                    <a:lumMod val="75000"/>
                    <a:lumOff val="25000"/>
                  </a:schemeClr>
                </a:solidFill>
              </a:rPr>
              <a:t> focusing on?</a:t>
            </a:r>
            <a:endParaRPr lang="en-US" dirty="0">
              <a:solidFill>
                <a:schemeClr val="tx1">
                  <a:lumMod val="75000"/>
                  <a:lumOff val="25000"/>
                </a:schemeClr>
              </a:solidFill>
            </a:endParaRPr>
          </a:p>
        </p:txBody>
      </p:sp>
      <p:graphicFrame>
        <p:nvGraphicFramePr>
          <p:cNvPr id="31" name="Zástupný symbol pro obsah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410404190"/>
              </p:ext>
            </p:extLst>
          </p:nvPr>
        </p:nvGraphicFramePr>
        <p:xfrm>
          <a:off x="4740751" y="2399242"/>
          <a:ext cx="6718434" cy="3645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ovéPole 2">
            <a:extLst>
              <a:ext uri="{FF2B5EF4-FFF2-40B4-BE49-F238E27FC236}">
                <a16:creationId xmlns:a16="http://schemas.microsoft.com/office/drawing/2014/main" id="{78945C79-0065-4C2E-8C78-37D8732B6A7B}"/>
              </a:ext>
            </a:extLst>
          </p:cNvPr>
          <p:cNvSpPr txBox="1"/>
          <p:nvPr/>
        </p:nvSpPr>
        <p:spPr>
          <a:xfrm>
            <a:off x="87087" y="592517"/>
            <a:ext cx="4031941" cy="4524315"/>
          </a:xfrm>
          <a:prstGeom prst="rect">
            <a:avLst/>
          </a:prstGeom>
          <a:solidFill>
            <a:schemeClr val="bg2"/>
          </a:solidFill>
        </p:spPr>
        <p:txBody>
          <a:bodyPr wrap="square" rtlCol="0">
            <a:spAutoFit/>
          </a:bodyPr>
          <a:lstStyle/>
          <a:p>
            <a:r>
              <a:rPr lang="cs-CZ" sz="3000" dirty="0"/>
              <a:t>-</a:t>
            </a:r>
            <a:r>
              <a:rPr lang="en-CA" sz="3000" dirty="0" err="1"/>
              <a:t>shortenting</a:t>
            </a:r>
            <a:r>
              <a:rPr lang="en-CA" sz="3000" dirty="0"/>
              <a:t> of vowels</a:t>
            </a:r>
          </a:p>
          <a:p>
            <a:r>
              <a:rPr lang="en-CA" sz="3000" dirty="0"/>
              <a:t>-vowel shift</a:t>
            </a:r>
          </a:p>
          <a:p>
            <a:r>
              <a:rPr lang="en-CA" sz="3000" dirty="0"/>
              <a:t>-</a:t>
            </a:r>
            <a:r>
              <a:rPr lang="en-CA" sz="3000" dirty="0" err="1"/>
              <a:t>monopthongization</a:t>
            </a:r>
            <a:r>
              <a:rPr lang="en-CA" sz="3000" dirty="0"/>
              <a:t> </a:t>
            </a:r>
          </a:p>
          <a:p>
            <a:r>
              <a:rPr lang="en-CA" sz="3000" dirty="0"/>
              <a:t>-rhoticity</a:t>
            </a:r>
          </a:p>
          <a:p>
            <a:r>
              <a:rPr lang="en-CA" sz="3000" dirty="0"/>
              <a:t>-Dark Ls</a:t>
            </a:r>
          </a:p>
          <a:p>
            <a:r>
              <a:rPr lang="en-CA" sz="3000" dirty="0"/>
              <a:t>-aspiration of /p/t/k/w/</a:t>
            </a:r>
          </a:p>
          <a:p>
            <a:r>
              <a:rPr lang="en-CA" sz="3000" dirty="0"/>
              <a:t>-glottal stop /ʔ/</a:t>
            </a:r>
          </a:p>
          <a:p>
            <a:r>
              <a:rPr lang="en-CA" sz="3000" dirty="0"/>
              <a:t>/x/ sound (loch ness)</a:t>
            </a:r>
          </a:p>
          <a:p>
            <a:r>
              <a:rPr lang="cs-CZ" dirty="0"/>
              <a:t> </a:t>
            </a:r>
          </a:p>
        </p:txBody>
      </p:sp>
      <p:sp>
        <p:nvSpPr>
          <p:cNvPr id="5" name="TextovéPole 4">
            <a:extLst>
              <a:ext uri="{FF2B5EF4-FFF2-40B4-BE49-F238E27FC236}">
                <a16:creationId xmlns:a16="http://schemas.microsoft.com/office/drawing/2014/main" id="{30584A92-5671-4BE6-8915-505A410EC375}"/>
              </a:ext>
            </a:extLst>
          </p:cNvPr>
          <p:cNvSpPr txBox="1"/>
          <p:nvPr/>
        </p:nvSpPr>
        <p:spPr>
          <a:xfrm>
            <a:off x="4740751" y="2656788"/>
            <a:ext cx="2182563" cy="707886"/>
          </a:xfrm>
          <a:prstGeom prst="rect">
            <a:avLst/>
          </a:prstGeom>
          <a:noFill/>
        </p:spPr>
        <p:txBody>
          <a:bodyPr wrap="square" rtlCol="0">
            <a:spAutoFit/>
          </a:bodyPr>
          <a:lstStyle/>
          <a:p>
            <a:pPr algn="ctr"/>
            <a:r>
              <a:rPr lang="cs-CZ" sz="1800" b="1" dirty="0">
                <a:latin typeface="+mj-lt"/>
              </a:rPr>
              <a:t>/</a:t>
            </a:r>
            <a:r>
              <a:rPr lang="cs-CZ" sz="2000" b="1" dirty="0">
                <a:latin typeface="+mj-lt"/>
              </a:rPr>
              <a:t>i/,/</a:t>
            </a:r>
            <a:r>
              <a:rPr lang="cs-CZ" sz="2000" b="1" dirty="0" err="1">
                <a:latin typeface="+mj-lt"/>
              </a:rPr>
              <a:t>ai</a:t>
            </a:r>
            <a:r>
              <a:rPr lang="cs-CZ" sz="2000" b="1" dirty="0">
                <a:latin typeface="+mj-lt"/>
              </a:rPr>
              <a:t>/ /</a:t>
            </a:r>
            <a:r>
              <a:rPr lang="cs-CZ" sz="2000" b="1" i="0" dirty="0">
                <a:effectLst/>
                <a:latin typeface="+mj-lt"/>
              </a:rPr>
              <a:t>ə/,</a:t>
            </a:r>
            <a:r>
              <a:rPr lang="cs-CZ" sz="2000" b="1" dirty="0">
                <a:latin typeface="+mj-lt"/>
              </a:rPr>
              <a:t> /</a:t>
            </a:r>
            <a:r>
              <a:rPr lang="cs-CZ" sz="2000" b="1" i="0" dirty="0" err="1">
                <a:effectLst/>
                <a:latin typeface="+mj-lt"/>
              </a:rPr>
              <a:t>əʊ</a:t>
            </a:r>
            <a:r>
              <a:rPr lang="cs-CZ" sz="2000" b="1" dirty="0">
                <a:latin typeface="+mj-lt"/>
              </a:rPr>
              <a:t>/, /ʌ/, and /</a:t>
            </a:r>
            <a:r>
              <a:rPr lang="cs-CZ" sz="2000" b="1" i="0" dirty="0">
                <a:effectLst/>
                <a:latin typeface="+mj-lt"/>
              </a:rPr>
              <a:t>u:/</a:t>
            </a:r>
            <a:r>
              <a:rPr lang="cs-CZ" sz="2000" b="1" dirty="0">
                <a:latin typeface="+mj-lt"/>
              </a:rPr>
              <a:t> </a:t>
            </a:r>
          </a:p>
        </p:txBody>
      </p:sp>
      <p:sp>
        <p:nvSpPr>
          <p:cNvPr id="6" name="TextovéPole 5">
            <a:extLst>
              <a:ext uri="{FF2B5EF4-FFF2-40B4-BE49-F238E27FC236}">
                <a16:creationId xmlns:a16="http://schemas.microsoft.com/office/drawing/2014/main" id="{80DFD7CD-EF76-4A49-90F1-D145749F02E1}"/>
              </a:ext>
            </a:extLst>
          </p:cNvPr>
          <p:cNvSpPr txBox="1"/>
          <p:nvPr/>
        </p:nvSpPr>
        <p:spPr>
          <a:xfrm>
            <a:off x="6697134" y="5116832"/>
            <a:ext cx="2627842" cy="369332"/>
          </a:xfrm>
          <a:prstGeom prst="rect">
            <a:avLst/>
          </a:prstGeom>
          <a:noFill/>
        </p:spPr>
        <p:txBody>
          <a:bodyPr wrap="square" rtlCol="0">
            <a:spAutoFit/>
          </a:bodyPr>
          <a:lstStyle/>
          <a:p>
            <a:r>
              <a:rPr lang="cs-CZ" b="0" i="0" dirty="0">
                <a:solidFill>
                  <a:srgbClr val="202124"/>
                </a:solidFill>
                <a:effectLst/>
                <a:latin typeface="arial" panose="020B0604020202020204" pitchFamily="34" charset="0"/>
              </a:rPr>
              <a:t>/</a:t>
            </a:r>
            <a:r>
              <a:rPr lang="cs-CZ" b="0" i="0" dirty="0">
                <a:solidFill>
                  <a:srgbClr val="202124"/>
                </a:solidFill>
                <a:effectLst/>
                <a:latin typeface="+mj-lt"/>
              </a:rPr>
              <a:t>ɫ/, /r/, /</a:t>
            </a:r>
            <a:r>
              <a:rPr lang="cs-CZ" b="0" i="0" dirty="0" err="1">
                <a:solidFill>
                  <a:srgbClr val="202124"/>
                </a:solidFill>
                <a:effectLst/>
                <a:latin typeface="+mj-lt"/>
              </a:rPr>
              <a:t>p</a:t>
            </a:r>
            <a:r>
              <a:rPr lang="cs-CZ" sz="1200" b="0" i="0" dirty="0" err="1">
                <a:solidFill>
                  <a:srgbClr val="202124"/>
                </a:solidFill>
                <a:effectLst/>
                <a:latin typeface="+mj-lt"/>
              </a:rPr>
              <a:t>h</a:t>
            </a:r>
            <a:r>
              <a:rPr lang="cs-CZ" b="0" i="0" dirty="0">
                <a:solidFill>
                  <a:srgbClr val="202124"/>
                </a:solidFill>
                <a:effectLst/>
                <a:latin typeface="+mj-lt"/>
              </a:rPr>
              <a:t>/, /</a:t>
            </a:r>
            <a:r>
              <a:rPr lang="cs-CZ" b="0" i="0" dirty="0" err="1">
                <a:solidFill>
                  <a:srgbClr val="202124"/>
                </a:solidFill>
                <a:effectLst/>
                <a:latin typeface="+mj-lt"/>
              </a:rPr>
              <a:t>t</a:t>
            </a:r>
            <a:r>
              <a:rPr lang="cs-CZ" sz="1200" b="0" i="0" dirty="0" err="1">
                <a:solidFill>
                  <a:srgbClr val="202124"/>
                </a:solidFill>
                <a:effectLst/>
                <a:latin typeface="+mj-lt"/>
              </a:rPr>
              <a:t>h</a:t>
            </a:r>
            <a:r>
              <a:rPr lang="cs-CZ" b="0" i="0" dirty="0">
                <a:solidFill>
                  <a:srgbClr val="202124"/>
                </a:solidFill>
                <a:effectLst/>
                <a:latin typeface="+mj-lt"/>
              </a:rPr>
              <a:t>/, /</a:t>
            </a:r>
            <a:r>
              <a:rPr lang="cs-CZ" b="0" i="0" dirty="0" err="1">
                <a:solidFill>
                  <a:srgbClr val="202124"/>
                </a:solidFill>
                <a:effectLst/>
                <a:latin typeface="+mj-lt"/>
              </a:rPr>
              <a:t>k</a:t>
            </a:r>
            <a:r>
              <a:rPr lang="cs-CZ" sz="1400" b="0" i="0" dirty="0" err="1">
                <a:solidFill>
                  <a:srgbClr val="202124"/>
                </a:solidFill>
                <a:effectLst/>
                <a:latin typeface="+mj-lt"/>
              </a:rPr>
              <a:t>h</a:t>
            </a:r>
            <a:r>
              <a:rPr lang="cs-CZ" b="0" i="0" dirty="0">
                <a:solidFill>
                  <a:srgbClr val="202124"/>
                </a:solidFill>
                <a:effectLst/>
                <a:latin typeface="+mj-lt"/>
              </a:rPr>
              <a:t>/, /ʔ/ </a:t>
            </a:r>
            <a:endParaRPr lang="cs-CZ" dirty="0">
              <a:latin typeface="+mj-lt"/>
            </a:endParaRPr>
          </a:p>
        </p:txBody>
      </p:sp>
      <p:pic>
        <p:nvPicPr>
          <p:cNvPr id="9" name="Obrázek 8" descr="Obsah obrázku text&#10;&#10;Popis byl vytvořen automaticky">
            <a:extLst>
              <a:ext uri="{FF2B5EF4-FFF2-40B4-BE49-F238E27FC236}">
                <a16:creationId xmlns:a16="http://schemas.microsoft.com/office/drawing/2014/main" id="{ED071756-C32F-46BA-BEE7-55E6C882AB73}"/>
              </a:ext>
            </a:extLst>
          </p:cNvPr>
          <p:cNvPicPr>
            <a:picLocks noChangeAspect="1"/>
          </p:cNvPicPr>
          <p:nvPr/>
        </p:nvPicPr>
        <p:blipFill rotWithShape="1">
          <a:blip r:embed="rId9">
            <a:extLst>
              <a:ext uri="{28A0092B-C50C-407E-A947-70E740481C1C}">
                <a14:useLocalDpi xmlns:a14="http://schemas.microsoft.com/office/drawing/2010/main" val="0"/>
              </a:ext>
            </a:extLst>
          </a:blip>
          <a:srcRect l="3170" t="5807" r="4037" b="8827"/>
          <a:stretch/>
        </p:blipFill>
        <p:spPr>
          <a:xfrm>
            <a:off x="732815" y="5206984"/>
            <a:ext cx="2558063" cy="1352931"/>
          </a:xfrm>
          <a:prstGeom prst="rect">
            <a:avLst/>
          </a:prstGeom>
        </p:spPr>
      </p:pic>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9CF36F1-BA3E-4446-8055-7FB8EE780A96}"/>
              </a:ext>
            </a:extLst>
          </p:cNvPr>
          <p:cNvPicPr>
            <a:picLocks noChangeAspect="1"/>
          </p:cNvPicPr>
          <p:nvPr/>
        </p:nvPicPr>
        <p:blipFill>
          <a:blip r:embed="rId2"/>
          <a:stretch>
            <a:fillRect/>
          </a:stretch>
        </p:blipFill>
        <p:spPr>
          <a:xfrm>
            <a:off x="0" y="1"/>
            <a:ext cx="12192000" cy="6857999"/>
          </a:xfrm>
          <a:prstGeom prst="rect">
            <a:avLst/>
          </a:prstGeom>
        </p:spPr>
      </p:pic>
      <p:sp>
        <p:nvSpPr>
          <p:cNvPr id="2" name="Nadpis 1">
            <a:extLst>
              <a:ext uri="{FF2B5EF4-FFF2-40B4-BE49-F238E27FC236}">
                <a16:creationId xmlns:a16="http://schemas.microsoft.com/office/drawing/2014/main" id="{98BF1BAD-1A64-468E-BB7F-BD24FA233808}"/>
              </a:ext>
            </a:extLst>
          </p:cNvPr>
          <p:cNvSpPr>
            <a:spLocks noGrp="1"/>
          </p:cNvSpPr>
          <p:nvPr>
            <p:ph type="title"/>
          </p:nvPr>
        </p:nvSpPr>
        <p:spPr>
          <a:solidFill>
            <a:schemeClr val="accent2">
              <a:lumMod val="50000"/>
            </a:schemeClr>
          </a:solidFill>
        </p:spPr>
        <p:txBody>
          <a:bodyPr>
            <a:normAutofit/>
          </a:bodyPr>
          <a:lstStyle/>
          <a:p>
            <a:pPr algn="ctr"/>
            <a:r>
              <a:rPr lang="cs-CZ" sz="6000" b="1" dirty="0">
                <a:solidFill>
                  <a:schemeClr val="bg2"/>
                </a:solidFill>
              </a:rPr>
              <a:t>VOWELS</a:t>
            </a:r>
            <a:br>
              <a:rPr lang="cs-CZ" sz="6000" b="1" dirty="0">
                <a:solidFill>
                  <a:schemeClr val="bg2"/>
                </a:solidFill>
              </a:rPr>
            </a:br>
            <a:r>
              <a:rPr lang="cs-CZ" sz="3300" b="1" dirty="0">
                <a:solidFill>
                  <a:schemeClr val="bg2"/>
                </a:solidFill>
              </a:rPr>
              <a:t>(IPA)</a:t>
            </a:r>
          </a:p>
        </p:txBody>
      </p:sp>
      <p:pic>
        <p:nvPicPr>
          <p:cNvPr id="7" name="Zástupný obsah 6" descr="Obsah obrázku stůl&#10;&#10;Popis byl vytvořen automaticky">
            <a:extLst>
              <a:ext uri="{FF2B5EF4-FFF2-40B4-BE49-F238E27FC236}">
                <a16:creationId xmlns:a16="http://schemas.microsoft.com/office/drawing/2014/main" id="{C45B53AD-AD3F-4914-8555-903399CBEE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4501" y="2247276"/>
            <a:ext cx="5882998" cy="3849687"/>
          </a:xfrm>
        </p:spPr>
      </p:pic>
      <p:sp>
        <p:nvSpPr>
          <p:cNvPr id="4" name="Zástupný symbol pro datum 3">
            <a:extLst>
              <a:ext uri="{FF2B5EF4-FFF2-40B4-BE49-F238E27FC236}">
                <a16:creationId xmlns:a16="http://schemas.microsoft.com/office/drawing/2014/main" id="{51F1B1A2-AE51-4BF8-8C49-2A4ACC01CC05}"/>
              </a:ext>
            </a:extLst>
          </p:cNvPr>
          <p:cNvSpPr>
            <a:spLocks noGrp="1"/>
          </p:cNvSpPr>
          <p:nvPr>
            <p:ph type="dt" sz="half" idx="10"/>
          </p:nvPr>
        </p:nvSpPr>
        <p:spPr/>
        <p:txBody>
          <a:bodyPr/>
          <a:lstStyle/>
          <a:p>
            <a:pPr rtl="0"/>
            <a:fld id="{C2783BFF-2158-4E0B-955F-F81B2C6829E3}" type="datetime1">
              <a:rPr lang="cs-CZ" smtClean="0"/>
              <a:t>30.04.2021</a:t>
            </a:fld>
            <a:endParaRPr lang="en-US"/>
          </a:p>
        </p:txBody>
      </p:sp>
    </p:spTree>
    <p:extLst>
      <p:ext uri="{BB962C8B-B14F-4D97-AF65-F5344CB8AC3E}">
        <p14:creationId xmlns:p14="http://schemas.microsoft.com/office/powerpoint/2010/main" val="1022028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A6BC621C-4381-4237-AC7C-B97334D692BC}"/>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E769B7BC-6DFB-4C32-8CD5-85D76AC62875}"/>
              </a:ext>
            </a:extLst>
          </p:cNvPr>
          <p:cNvSpPr>
            <a:spLocks noGrp="1"/>
          </p:cNvSpPr>
          <p:nvPr>
            <p:ph type="title"/>
          </p:nvPr>
        </p:nvSpPr>
        <p:spPr>
          <a:xfrm>
            <a:off x="1077686" y="642594"/>
            <a:ext cx="10058400" cy="1371600"/>
          </a:xfrm>
          <a:solidFill>
            <a:schemeClr val="accent2">
              <a:lumMod val="50000"/>
            </a:schemeClr>
          </a:solidFill>
        </p:spPr>
        <p:txBody>
          <a:bodyPr>
            <a:normAutofit/>
          </a:bodyPr>
          <a:lstStyle/>
          <a:p>
            <a:pPr algn="ctr"/>
            <a:r>
              <a:rPr lang="cs-CZ" sz="5000" b="1" dirty="0">
                <a:solidFill>
                  <a:schemeClr val="bg2"/>
                </a:solidFill>
              </a:rPr>
              <a:t>VOWELS /i/,/</a:t>
            </a:r>
            <a:r>
              <a:rPr lang="cs-CZ" sz="5000" b="1" dirty="0" err="1">
                <a:solidFill>
                  <a:schemeClr val="bg2"/>
                </a:solidFill>
              </a:rPr>
              <a:t>ai</a:t>
            </a:r>
            <a:r>
              <a:rPr lang="cs-CZ" sz="5000" b="1" dirty="0">
                <a:solidFill>
                  <a:schemeClr val="bg2"/>
                </a:solidFill>
              </a:rPr>
              <a:t>/ and /</a:t>
            </a:r>
            <a:r>
              <a:rPr lang="cs-CZ" sz="2800" b="0" i="0" dirty="0">
                <a:solidFill>
                  <a:srgbClr val="373737"/>
                </a:solidFill>
                <a:effectLst/>
                <a:latin typeface="Helvetica" panose="020B0604020202020204" pitchFamily="34" charset="0"/>
              </a:rPr>
              <a:t> </a:t>
            </a:r>
            <a:r>
              <a:rPr lang="cs-CZ" sz="5000" b="0" i="0" dirty="0">
                <a:solidFill>
                  <a:schemeClr val="bg2"/>
                </a:solidFill>
                <a:effectLst/>
              </a:rPr>
              <a:t>ə</a:t>
            </a:r>
            <a:r>
              <a:rPr lang="cs-CZ" sz="2800" b="0" i="0" dirty="0">
                <a:solidFill>
                  <a:srgbClr val="373737"/>
                </a:solidFill>
                <a:effectLst/>
                <a:latin typeface="Helvetica" panose="020B0604020202020204" pitchFamily="34" charset="0"/>
              </a:rPr>
              <a:t> </a:t>
            </a:r>
            <a:r>
              <a:rPr lang="cs-CZ" sz="5000" b="0" i="0" dirty="0">
                <a:solidFill>
                  <a:schemeClr val="bg2"/>
                </a:solidFill>
                <a:effectLst/>
              </a:rPr>
              <a:t>/</a:t>
            </a:r>
            <a:endParaRPr lang="cs-CZ" sz="5000" b="1" dirty="0">
              <a:solidFill>
                <a:schemeClr val="bg2"/>
              </a:solidFill>
            </a:endParaRPr>
          </a:p>
        </p:txBody>
      </p:sp>
      <p:sp>
        <p:nvSpPr>
          <p:cNvPr id="4" name="Zástupný symbol pro datum 3">
            <a:extLst>
              <a:ext uri="{FF2B5EF4-FFF2-40B4-BE49-F238E27FC236}">
                <a16:creationId xmlns:a16="http://schemas.microsoft.com/office/drawing/2014/main" id="{72613516-8FB9-4997-A8C5-85B05CAB17A8}"/>
              </a:ext>
            </a:extLst>
          </p:cNvPr>
          <p:cNvSpPr>
            <a:spLocks noGrp="1"/>
          </p:cNvSpPr>
          <p:nvPr>
            <p:ph type="dt" sz="half" idx="10"/>
          </p:nvPr>
        </p:nvSpPr>
        <p:spPr/>
        <p:txBody>
          <a:bodyPr/>
          <a:lstStyle/>
          <a:p>
            <a:pPr rtl="0"/>
            <a:fld id="{C2783BFF-2158-4E0B-955F-F81B2C6829E3}" type="datetime1">
              <a:rPr lang="cs-CZ" smtClean="0"/>
              <a:t>30.04.2021</a:t>
            </a:fld>
            <a:endParaRPr lang="en-US"/>
          </a:p>
        </p:txBody>
      </p:sp>
      <p:sp>
        <p:nvSpPr>
          <p:cNvPr id="8" name="TextovéPole 7">
            <a:extLst>
              <a:ext uri="{FF2B5EF4-FFF2-40B4-BE49-F238E27FC236}">
                <a16:creationId xmlns:a16="http://schemas.microsoft.com/office/drawing/2014/main" id="{495291F6-B3AB-4389-A25C-2F0A28DF51CB}"/>
              </a:ext>
            </a:extLst>
          </p:cNvPr>
          <p:cNvSpPr txBox="1"/>
          <p:nvPr/>
        </p:nvSpPr>
        <p:spPr>
          <a:xfrm>
            <a:off x="7692886" y="2303727"/>
            <a:ext cx="3998371" cy="3554819"/>
          </a:xfrm>
          <a:prstGeom prst="rect">
            <a:avLst/>
          </a:prstGeom>
          <a:solidFill>
            <a:schemeClr val="bg2"/>
          </a:solidFill>
        </p:spPr>
        <p:txBody>
          <a:bodyPr wrap="square" rtlCol="0">
            <a:spAutoFit/>
          </a:bodyPr>
          <a:lstStyle/>
          <a:p>
            <a:r>
              <a:rPr lang="cs-CZ" sz="2500" dirty="0"/>
              <a:t> </a:t>
            </a:r>
            <a:r>
              <a:rPr lang="en-CA" sz="2500" dirty="0"/>
              <a:t>/</a:t>
            </a:r>
            <a:r>
              <a:rPr lang="en-CA" sz="2500" dirty="0" err="1"/>
              <a:t>i</a:t>
            </a:r>
            <a:r>
              <a:rPr lang="en-CA" sz="2500" dirty="0"/>
              <a:t>/ is closer to /e/ and </a:t>
            </a:r>
            <a:r>
              <a:rPr lang="en-CA" sz="2500" dirty="0">
                <a:latin typeface="+mj-lt"/>
              </a:rPr>
              <a:t>/</a:t>
            </a:r>
            <a:r>
              <a:rPr lang="en-CA" sz="2500" b="0" i="0" dirty="0">
                <a:solidFill>
                  <a:srgbClr val="373737"/>
                </a:solidFill>
                <a:effectLst/>
                <a:latin typeface="+mj-lt"/>
              </a:rPr>
              <a:t>ə/ </a:t>
            </a:r>
          </a:p>
          <a:p>
            <a:pPr marL="285750" indent="-285750">
              <a:buFontTx/>
              <a:buChar char="-"/>
            </a:pPr>
            <a:r>
              <a:rPr lang="en-CA" sz="2500" dirty="0">
                <a:latin typeface="+mj-lt"/>
              </a:rPr>
              <a:t>Sick -) /</a:t>
            </a:r>
            <a:r>
              <a:rPr lang="en-CA" sz="2500" dirty="0" err="1">
                <a:latin typeface="+mj-lt"/>
              </a:rPr>
              <a:t>sᵻk</a:t>
            </a:r>
            <a:r>
              <a:rPr lang="en-CA" sz="2500" dirty="0">
                <a:latin typeface="+mj-lt"/>
              </a:rPr>
              <a:t>/</a:t>
            </a:r>
          </a:p>
          <a:p>
            <a:pPr marL="285750" indent="-285750">
              <a:buFontTx/>
              <a:buChar char="-"/>
            </a:pPr>
            <a:r>
              <a:rPr lang="en-CA" sz="2500" dirty="0">
                <a:latin typeface="+mj-lt"/>
              </a:rPr>
              <a:t>Right -) /r</a:t>
            </a:r>
            <a:r>
              <a:rPr lang="cs-CZ" sz="2500" dirty="0">
                <a:latin typeface="+mj-lt"/>
              </a:rPr>
              <a:t>e</a:t>
            </a:r>
            <a:r>
              <a:rPr lang="en-CA" sz="2500" dirty="0">
                <a:latin typeface="+mj-lt"/>
              </a:rPr>
              <a:t>it/ </a:t>
            </a:r>
          </a:p>
          <a:p>
            <a:pPr marL="285750" indent="-285750">
              <a:buFontTx/>
              <a:buChar char="-"/>
            </a:pPr>
            <a:r>
              <a:rPr lang="en-CA" sz="2500" dirty="0">
                <a:latin typeface="+mj-lt"/>
              </a:rPr>
              <a:t>It – /ᵻt/</a:t>
            </a:r>
          </a:p>
          <a:p>
            <a:r>
              <a:rPr lang="en-CA" sz="2500" dirty="0">
                <a:latin typeface="+mj-lt"/>
              </a:rPr>
              <a:t>/</a:t>
            </a:r>
            <a:r>
              <a:rPr lang="en-CA" sz="2500" b="0" i="0" dirty="0">
                <a:solidFill>
                  <a:srgbClr val="373737"/>
                </a:solidFill>
                <a:effectLst/>
                <a:latin typeface="Helvetica" panose="020B0604020202020204" pitchFamily="34" charset="0"/>
              </a:rPr>
              <a:t> ə</a:t>
            </a:r>
            <a:r>
              <a:rPr lang="en-CA" sz="2500" b="0" i="0" dirty="0">
                <a:solidFill>
                  <a:srgbClr val="373737"/>
                </a:solidFill>
                <a:effectLst/>
                <a:latin typeface="+mj-lt"/>
              </a:rPr>
              <a:t>/ turns into a clearer /e</a:t>
            </a:r>
            <a:r>
              <a:rPr lang="en-CA" sz="2500" dirty="0">
                <a:solidFill>
                  <a:srgbClr val="373737"/>
                </a:solidFill>
                <a:latin typeface="+mj-lt"/>
              </a:rPr>
              <a:t>/ </a:t>
            </a:r>
          </a:p>
          <a:p>
            <a:r>
              <a:rPr lang="en-CA" sz="2500" dirty="0">
                <a:solidFill>
                  <a:srgbClr val="373737"/>
                </a:solidFill>
                <a:latin typeface="+mj-lt"/>
              </a:rPr>
              <a:t>-from -) /</a:t>
            </a:r>
            <a:r>
              <a:rPr lang="en-CA" sz="2500" dirty="0" err="1">
                <a:solidFill>
                  <a:srgbClr val="373737"/>
                </a:solidFill>
                <a:latin typeface="+mj-lt"/>
              </a:rPr>
              <a:t>frem</a:t>
            </a:r>
            <a:r>
              <a:rPr lang="en-CA" sz="2500" dirty="0">
                <a:solidFill>
                  <a:srgbClr val="373737"/>
                </a:solidFill>
                <a:latin typeface="+mj-lt"/>
              </a:rPr>
              <a:t>/</a:t>
            </a:r>
            <a:endParaRPr lang="en-CA" sz="2500" dirty="0">
              <a:latin typeface="+mj-lt"/>
            </a:endParaRPr>
          </a:p>
          <a:p>
            <a:r>
              <a:rPr lang="en-CA" sz="2500" dirty="0">
                <a:latin typeface="+mj-lt"/>
              </a:rPr>
              <a:t>/ai/ is morphed into /</a:t>
            </a:r>
            <a:r>
              <a:rPr lang="en-CA" sz="2500" dirty="0" err="1">
                <a:latin typeface="+mj-lt"/>
              </a:rPr>
              <a:t>ei</a:t>
            </a:r>
            <a:r>
              <a:rPr lang="en-CA" sz="2500" dirty="0">
                <a:latin typeface="+mj-lt"/>
              </a:rPr>
              <a:t>/ </a:t>
            </a:r>
          </a:p>
          <a:p>
            <a:r>
              <a:rPr lang="en-CA" sz="2500" dirty="0">
                <a:latin typeface="+mj-lt"/>
              </a:rPr>
              <a:t>-kind -) /</a:t>
            </a:r>
            <a:r>
              <a:rPr lang="en-CA" sz="2500" dirty="0" err="1">
                <a:latin typeface="+mj-lt"/>
              </a:rPr>
              <a:t>keind</a:t>
            </a:r>
            <a:r>
              <a:rPr lang="en-CA" sz="2500" dirty="0">
                <a:latin typeface="+mj-lt"/>
              </a:rPr>
              <a:t>/</a:t>
            </a:r>
          </a:p>
          <a:p>
            <a:r>
              <a:rPr lang="en-CA" sz="2500" dirty="0">
                <a:latin typeface="+mj-lt"/>
              </a:rPr>
              <a:t>My -) /</a:t>
            </a:r>
            <a:r>
              <a:rPr lang="en-CA" sz="2500" dirty="0" err="1">
                <a:latin typeface="+mj-lt"/>
              </a:rPr>
              <a:t>mei</a:t>
            </a:r>
            <a:r>
              <a:rPr lang="en-CA" sz="2500" dirty="0">
                <a:latin typeface="+mj-lt"/>
              </a:rPr>
              <a:t>/</a:t>
            </a:r>
            <a:r>
              <a:rPr lang="en-CA" sz="2500" dirty="0"/>
              <a:t>  </a:t>
            </a:r>
          </a:p>
        </p:txBody>
      </p:sp>
      <p:pic>
        <p:nvPicPr>
          <p:cNvPr id="10" name="Obrázek 9" descr="Obsah obrázku stůl&#10;&#10;Popis byl vytvořen automaticky">
            <a:extLst>
              <a:ext uri="{FF2B5EF4-FFF2-40B4-BE49-F238E27FC236}">
                <a16:creationId xmlns:a16="http://schemas.microsoft.com/office/drawing/2014/main" id="{F4A9B146-CE1A-4B60-83C8-CE8AEAB21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30" y="2141389"/>
            <a:ext cx="6493964" cy="4245429"/>
          </a:xfrm>
          <a:prstGeom prst="rect">
            <a:avLst/>
          </a:prstGeom>
        </p:spPr>
      </p:pic>
    </p:spTree>
    <p:extLst>
      <p:ext uri="{BB962C8B-B14F-4D97-AF65-F5344CB8AC3E}">
        <p14:creationId xmlns:p14="http://schemas.microsoft.com/office/powerpoint/2010/main" val="984974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rázek s látkou, zakrytým stolem a červenou barvu&#10;&#10;Automaticky generovaný popis">
            <a:extLst>
              <a:ext uri="{FF2B5EF4-FFF2-40B4-BE49-F238E27FC236}">
                <a16:creationId xmlns:a16="http://schemas.microsoft.com/office/drawing/2014/main" id="{DF6E9AA0-95C9-45A8-A9C9-8D4310DD047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 y="-1"/>
            <a:ext cx="12191979" cy="6857990"/>
          </a:xfrm>
          <a:prstGeom prst="rect">
            <a:avLst/>
          </a:prstGeom>
        </p:spPr>
      </p:pic>
      <p:sp>
        <p:nvSpPr>
          <p:cNvPr id="2" name="Nadpis 1">
            <a:extLst>
              <a:ext uri="{FF2B5EF4-FFF2-40B4-BE49-F238E27FC236}">
                <a16:creationId xmlns:a16="http://schemas.microsoft.com/office/drawing/2014/main" id="{563342AD-7883-4D3C-81A5-B7DD282E9890}"/>
              </a:ext>
            </a:extLst>
          </p:cNvPr>
          <p:cNvSpPr>
            <a:spLocks noGrp="1"/>
          </p:cNvSpPr>
          <p:nvPr>
            <p:ph type="title"/>
          </p:nvPr>
        </p:nvSpPr>
        <p:spPr/>
        <p:txBody>
          <a:bodyPr/>
          <a:lstStyle/>
          <a:p>
            <a:r>
              <a:rPr lang="cs-CZ" dirty="0"/>
              <a:t> </a:t>
            </a:r>
            <a:br>
              <a:rPr lang="cs-CZ" dirty="0"/>
            </a:br>
            <a:endParaRPr lang="cs-CZ" dirty="0"/>
          </a:p>
        </p:txBody>
      </p:sp>
      <p:pic>
        <p:nvPicPr>
          <p:cNvPr id="6" name="scottish accent prezi vid 1">
            <a:hlinkClick r:id="" action="ppaction://media"/>
            <a:extLst>
              <a:ext uri="{FF2B5EF4-FFF2-40B4-BE49-F238E27FC236}">
                <a16:creationId xmlns:a16="http://schemas.microsoft.com/office/drawing/2014/main" id="{033CFE57-D073-4AB4-B3A6-967FFE56E7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167275" y="0"/>
            <a:ext cx="3857449" cy="6858001"/>
          </a:xfrm>
        </p:spPr>
      </p:pic>
      <p:sp>
        <p:nvSpPr>
          <p:cNvPr id="4" name="Zástupný symbol pro datum 3">
            <a:extLst>
              <a:ext uri="{FF2B5EF4-FFF2-40B4-BE49-F238E27FC236}">
                <a16:creationId xmlns:a16="http://schemas.microsoft.com/office/drawing/2014/main" id="{06237C62-6F77-4A35-B45A-74B91E168505}"/>
              </a:ext>
            </a:extLst>
          </p:cNvPr>
          <p:cNvSpPr>
            <a:spLocks noGrp="1"/>
          </p:cNvSpPr>
          <p:nvPr>
            <p:ph type="dt" sz="half" idx="10"/>
          </p:nvPr>
        </p:nvSpPr>
        <p:spPr/>
        <p:txBody>
          <a:bodyPr/>
          <a:lstStyle/>
          <a:p>
            <a:pPr rtl="0"/>
            <a:fld id="{C2783BFF-2158-4E0B-955F-F81B2C6829E3}" type="datetime1">
              <a:rPr lang="cs-CZ" smtClean="0"/>
              <a:t>30.04.2021</a:t>
            </a:fld>
            <a:endParaRPr lang="en-US"/>
          </a:p>
        </p:txBody>
      </p:sp>
      <p:sp>
        <p:nvSpPr>
          <p:cNvPr id="7" name="TextovéPole 6">
            <a:extLst>
              <a:ext uri="{FF2B5EF4-FFF2-40B4-BE49-F238E27FC236}">
                <a16:creationId xmlns:a16="http://schemas.microsoft.com/office/drawing/2014/main" id="{DFE3370C-F6EA-4490-A157-BAC031570C7B}"/>
              </a:ext>
            </a:extLst>
          </p:cNvPr>
          <p:cNvSpPr txBox="1"/>
          <p:nvPr/>
        </p:nvSpPr>
        <p:spPr>
          <a:xfrm>
            <a:off x="1328057" y="1719943"/>
            <a:ext cx="1349829" cy="553998"/>
          </a:xfrm>
          <a:prstGeom prst="rect">
            <a:avLst/>
          </a:prstGeom>
          <a:solidFill>
            <a:schemeClr val="bg1"/>
          </a:solidFill>
        </p:spPr>
        <p:txBody>
          <a:bodyPr wrap="square" rtlCol="0">
            <a:spAutoFit/>
          </a:bodyPr>
          <a:lstStyle/>
          <a:p>
            <a:pPr algn="ctr"/>
            <a:r>
              <a:rPr lang="cs-CZ" sz="3000" dirty="0" err="1"/>
              <a:t>sick</a:t>
            </a:r>
            <a:endParaRPr lang="cs-CZ" sz="3000" dirty="0"/>
          </a:p>
        </p:txBody>
      </p:sp>
      <p:sp>
        <p:nvSpPr>
          <p:cNvPr id="8" name="TextovéPole 7">
            <a:extLst>
              <a:ext uri="{FF2B5EF4-FFF2-40B4-BE49-F238E27FC236}">
                <a16:creationId xmlns:a16="http://schemas.microsoft.com/office/drawing/2014/main" id="{391C8BB2-40A1-4E0F-99A2-7AD3F04419E9}"/>
              </a:ext>
            </a:extLst>
          </p:cNvPr>
          <p:cNvSpPr txBox="1"/>
          <p:nvPr/>
        </p:nvSpPr>
        <p:spPr>
          <a:xfrm flipH="1">
            <a:off x="2090057" y="4103915"/>
            <a:ext cx="1552304" cy="553998"/>
          </a:xfrm>
          <a:prstGeom prst="rect">
            <a:avLst/>
          </a:prstGeom>
          <a:solidFill>
            <a:schemeClr val="bg1"/>
          </a:solidFill>
        </p:spPr>
        <p:txBody>
          <a:bodyPr wrap="square" rtlCol="0">
            <a:spAutoFit/>
          </a:bodyPr>
          <a:lstStyle/>
          <a:p>
            <a:pPr algn="ctr"/>
            <a:r>
              <a:rPr lang="cs-CZ" sz="3000" dirty="0" err="1"/>
              <a:t>right</a:t>
            </a:r>
            <a:endParaRPr lang="cs-CZ" sz="3000" dirty="0"/>
          </a:p>
        </p:txBody>
      </p:sp>
      <p:sp>
        <p:nvSpPr>
          <p:cNvPr id="9" name="TextovéPole 8">
            <a:extLst>
              <a:ext uri="{FF2B5EF4-FFF2-40B4-BE49-F238E27FC236}">
                <a16:creationId xmlns:a16="http://schemas.microsoft.com/office/drawing/2014/main" id="{E932EB16-B4C8-4720-9FCB-F17BB940A6DC}"/>
              </a:ext>
            </a:extLst>
          </p:cNvPr>
          <p:cNvSpPr txBox="1"/>
          <p:nvPr/>
        </p:nvSpPr>
        <p:spPr>
          <a:xfrm flipH="1">
            <a:off x="9744890" y="1996942"/>
            <a:ext cx="1380310" cy="553998"/>
          </a:xfrm>
          <a:prstGeom prst="rect">
            <a:avLst/>
          </a:prstGeom>
          <a:solidFill>
            <a:schemeClr val="bg1"/>
          </a:solidFill>
        </p:spPr>
        <p:txBody>
          <a:bodyPr wrap="square" rtlCol="0">
            <a:spAutoFit/>
          </a:bodyPr>
          <a:lstStyle/>
          <a:p>
            <a:pPr algn="ctr"/>
            <a:r>
              <a:rPr lang="cs-CZ" sz="3000" dirty="0" err="1"/>
              <a:t>it</a:t>
            </a:r>
            <a:endParaRPr lang="cs-CZ" sz="3000" dirty="0"/>
          </a:p>
        </p:txBody>
      </p:sp>
      <p:sp>
        <p:nvSpPr>
          <p:cNvPr id="10" name="TextovéPole 9">
            <a:extLst>
              <a:ext uri="{FF2B5EF4-FFF2-40B4-BE49-F238E27FC236}">
                <a16:creationId xmlns:a16="http://schemas.microsoft.com/office/drawing/2014/main" id="{4CFD2E99-E4E9-48A7-85FE-90679D010434}"/>
              </a:ext>
            </a:extLst>
          </p:cNvPr>
          <p:cNvSpPr txBox="1"/>
          <p:nvPr/>
        </p:nvSpPr>
        <p:spPr>
          <a:xfrm>
            <a:off x="9514114" y="4288581"/>
            <a:ext cx="968829" cy="553998"/>
          </a:xfrm>
          <a:prstGeom prst="rect">
            <a:avLst/>
          </a:prstGeom>
          <a:solidFill>
            <a:schemeClr val="bg1"/>
          </a:solidFill>
        </p:spPr>
        <p:txBody>
          <a:bodyPr wrap="square" rtlCol="0">
            <a:spAutoFit/>
          </a:bodyPr>
          <a:lstStyle/>
          <a:p>
            <a:pPr algn="ctr"/>
            <a:r>
              <a:rPr lang="cs-CZ" sz="3000" dirty="0" err="1"/>
              <a:t>like</a:t>
            </a:r>
            <a:endParaRPr lang="cs-CZ" sz="3000" dirty="0"/>
          </a:p>
        </p:txBody>
      </p:sp>
    </p:spTree>
    <p:extLst>
      <p:ext uri="{BB962C8B-B14F-4D97-AF65-F5344CB8AC3E}">
        <p14:creationId xmlns:p14="http://schemas.microsoft.com/office/powerpoint/2010/main" val="415947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rázek s látkou, zakrytým stolem a červenou barvu&#10;&#10;Automaticky generovaný popis">
            <a:extLst>
              <a:ext uri="{FF2B5EF4-FFF2-40B4-BE49-F238E27FC236}">
                <a16:creationId xmlns:a16="http://schemas.microsoft.com/office/drawing/2014/main" id="{62315972-7485-4DFB-8852-FE088144AE4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2" name="Nadpis 1">
            <a:extLst>
              <a:ext uri="{FF2B5EF4-FFF2-40B4-BE49-F238E27FC236}">
                <a16:creationId xmlns:a16="http://schemas.microsoft.com/office/drawing/2014/main" id="{E9982843-9FD8-4112-A6A4-77BBA0170598}"/>
              </a:ext>
            </a:extLst>
          </p:cNvPr>
          <p:cNvSpPr>
            <a:spLocks noGrp="1"/>
          </p:cNvSpPr>
          <p:nvPr>
            <p:ph type="title"/>
          </p:nvPr>
        </p:nvSpPr>
        <p:spPr>
          <a:solidFill>
            <a:schemeClr val="accent2">
              <a:lumMod val="50000"/>
            </a:schemeClr>
          </a:solidFill>
        </p:spPr>
        <p:txBody>
          <a:bodyPr>
            <a:normAutofit/>
          </a:bodyPr>
          <a:lstStyle/>
          <a:p>
            <a:pPr algn="ctr"/>
            <a:r>
              <a:rPr lang="cs-CZ" sz="5000" dirty="0">
                <a:solidFill>
                  <a:schemeClr val="bg2"/>
                </a:solidFill>
              </a:rPr>
              <a:t>VOWELS /</a:t>
            </a:r>
            <a:r>
              <a:rPr lang="cs-CZ" sz="5000" i="0" dirty="0" err="1">
                <a:solidFill>
                  <a:schemeClr val="bg2"/>
                </a:solidFill>
                <a:effectLst/>
              </a:rPr>
              <a:t>əʊ</a:t>
            </a:r>
            <a:r>
              <a:rPr lang="cs-CZ" sz="5000" dirty="0">
                <a:solidFill>
                  <a:schemeClr val="bg2"/>
                </a:solidFill>
              </a:rPr>
              <a:t>/,/</a:t>
            </a:r>
            <a:r>
              <a:rPr lang="cs-CZ" sz="5000" dirty="0" err="1">
                <a:solidFill>
                  <a:schemeClr val="bg2"/>
                </a:solidFill>
              </a:rPr>
              <a:t>ei</a:t>
            </a:r>
            <a:r>
              <a:rPr lang="cs-CZ" sz="5000" dirty="0">
                <a:solidFill>
                  <a:schemeClr val="bg2"/>
                </a:solidFill>
              </a:rPr>
              <a:t>/ </a:t>
            </a:r>
            <a:r>
              <a:rPr lang="cs-CZ" sz="5400" dirty="0">
                <a:solidFill>
                  <a:schemeClr val="bg2"/>
                </a:solidFill>
              </a:rPr>
              <a:t>/ʌ/,</a:t>
            </a:r>
            <a:r>
              <a:rPr lang="cs-CZ" sz="5000" dirty="0">
                <a:solidFill>
                  <a:schemeClr val="bg2"/>
                </a:solidFill>
              </a:rPr>
              <a:t> and /</a:t>
            </a:r>
            <a:r>
              <a:rPr lang="cs-CZ" sz="5000" b="0" i="0" dirty="0">
                <a:solidFill>
                  <a:schemeClr val="bg2"/>
                </a:solidFill>
                <a:effectLst/>
              </a:rPr>
              <a:t>u:/</a:t>
            </a:r>
            <a:r>
              <a:rPr lang="cs-CZ" sz="5000" dirty="0">
                <a:solidFill>
                  <a:schemeClr val="bg2"/>
                </a:solidFill>
              </a:rPr>
              <a:t> </a:t>
            </a:r>
          </a:p>
        </p:txBody>
      </p:sp>
      <p:sp>
        <p:nvSpPr>
          <p:cNvPr id="4" name="Zástupný symbol pro datum 3">
            <a:extLst>
              <a:ext uri="{FF2B5EF4-FFF2-40B4-BE49-F238E27FC236}">
                <a16:creationId xmlns:a16="http://schemas.microsoft.com/office/drawing/2014/main" id="{A41273DC-7384-47FF-975B-23850847507E}"/>
              </a:ext>
            </a:extLst>
          </p:cNvPr>
          <p:cNvSpPr>
            <a:spLocks noGrp="1"/>
          </p:cNvSpPr>
          <p:nvPr>
            <p:ph type="dt" sz="half" idx="10"/>
          </p:nvPr>
        </p:nvSpPr>
        <p:spPr/>
        <p:txBody>
          <a:bodyPr/>
          <a:lstStyle/>
          <a:p>
            <a:pPr rtl="0"/>
            <a:fld id="{C2783BFF-2158-4E0B-955F-F81B2C6829E3}" type="datetime1">
              <a:rPr lang="cs-CZ" smtClean="0"/>
              <a:t>30.04.2021</a:t>
            </a:fld>
            <a:endParaRPr lang="en-US"/>
          </a:p>
        </p:txBody>
      </p:sp>
      <p:sp>
        <p:nvSpPr>
          <p:cNvPr id="8" name="TextovéPole 7">
            <a:extLst>
              <a:ext uri="{FF2B5EF4-FFF2-40B4-BE49-F238E27FC236}">
                <a16:creationId xmlns:a16="http://schemas.microsoft.com/office/drawing/2014/main" id="{8AF05ABB-8156-49F4-9DD1-0306CC4D8938}"/>
              </a:ext>
            </a:extLst>
          </p:cNvPr>
          <p:cNvSpPr txBox="1"/>
          <p:nvPr/>
        </p:nvSpPr>
        <p:spPr>
          <a:xfrm>
            <a:off x="7842882" y="2277753"/>
            <a:ext cx="3200401" cy="4401205"/>
          </a:xfrm>
          <a:prstGeom prst="rect">
            <a:avLst/>
          </a:prstGeom>
          <a:solidFill>
            <a:schemeClr val="bg2"/>
          </a:solidFill>
        </p:spPr>
        <p:txBody>
          <a:bodyPr wrap="square" rtlCol="0">
            <a:spAutoFit/>
          </a:bodyPr>
          <a:lstStyle/>
          <a:p>
            <a:r>
              <a:rPr lang="cs-CZ" sz="2000" dirty="0" err="1">
                <a:solidFill>
                  <a:srgbClr val="373737"/>
                </a:solidFill>
                <a:latin typeface="Helvetica" panose="020B0604020202020204" pitchFamily="34" charset="0"/>
              </a:rPr>
              <a:t>Diphtong</a:t>
            </a:r>
            <a:r>
              <a:rPr lang="cs-CZ" sz="2000" dirty="0">
                <a:solidFill>
                  <a:srgbClr val="373737"/>
                </a:solidFill>
                <a:latin typeface="Helvetica" panose="020B0604020202020204" pitchFamily="34" charset="0"/>
              </a:rPr>
              <a:t> </a:t>
            </a:r>
            <a:r>
              <a:rPr lang="cs-CZ" sz="2000" dirty="0" err="1">
                <a:solidFill>
                  <a:srgbClr val="373737"/>
                </a:solidFill>
                <a:latin typeface="Helvetica" panose="020B0604020202020204" pitchFamily="34" charset="0"/>
              </a:rPr>
              <a:t>usually</a:t>
            </a:r>
            <a:r>
              <a:rPr lang="cs-CZ" sz="2000" dirty="0">
                <a:solidFill>
                  <a:srgbClr val="373737"/>
                </a:solidFill>
                <a:latin typeface="Helvetica" panose="020B0604020202020204" pitchFamily="34" charset="0"/>
              </a:rPr>
              <a:t> </a:t>
            </a:r>
            <a:r>
              <a:rPr lang="cs-CZ" sz="2000" dirty="0" err="1">
                <a:solidFill>
                  <a:srgbClr val="373737"/>
                </a:solidFill>
                <a:latin typeface="Helvetica" panose="020B0604020202020204" pitchFamily="34" charset="0"/>
              </a:rPr>
              <a:t>smoothed</a:t>
            </a:r>
            <a:r>
              <a:rPr lang="cs-CZ" sz="2000" dirty="0">
                <a:solidFill>
                  <a:srgbClr val="373737"/>
                </a:solidFill>
                <a:latin typeface="Helvetica" panose="020B0604020202020204" pitchFamily="34" charset="0"/>
              </a:rPr>
              <a:t> </a:t>
            </a:r>
            <a:r>
              <a:rPr lang="cs-CZ" sz="2000" dirty="0" err="1">
                <a:solidFill>
                  <a:srgbClr val="373737"/>
                </a:solidFill>
                <a:latin typeface="Helvetica" panose="020B0604020202020204" pitchFamily="34" charset="0"/>
              </a:rPr>
              <a:t>e.g</a:t>
            </a:r>
            <a:r>
              <a:rPr lang="cs-CZ" sz="2000" dirty="0">
                <a:solidFill>
                  <a:srgbClr val="373737"/>
                </a:solidFill>
                <a:latin typeface="Helvetica" panose="020B0604020202020204" pitchFamily="34" charset="0"/>
              </a:rPr>
              <a:t>. /</a:t>
            </a:r>
            <a:r>
              <a:rPr lang="cs-CZ" sz="2000" dirty="0" err="1">
                <a:solidFill>
                  <a:srgbClr val="373737"/>
                </a:solidFill>
                <a:latin typeface="Helvetica" panose="020B0604020202020204" pitchFamily="34" charset="0"/>
              </a:rPr>
              <a:t>ei</a:t>
            </a:r>
            <a:r>
              <a:rPr lang="cs-CZ" sz="2000" dirty="0">
                <a:solidFill>
                  <a:srgbClr val="373737"/>
                </a:solidFill>
                <a:latin typeface="Helvetica" panose="020B0604020202020204" pitchFamily="34" charset="0"/>
              </a:rPr>
              <a:t>/ </a:t>
            </a:r>
            <a:r>
              <a:rPr lang="cs-CZ" sz="2000" dirty="0" err="1">
                <a:solidFill>
                  <a:srgbClr val="373737"/>
                </a:solidFill>
                <a:latin typeface="Helvetica" panose="020B0604020202020204" pitchFamily="34" charset="0"/>
              </a:rPr>
              <a:t>into</a:t>
            </a:r>
            <a:r>
              <a:rPr lang="cs-CZ" sz="2000" dirty="0">
                <a:solidFill>
                  <a:srgbClr val="373737"/>
                </a:solidFill>
                <a:latin typeface="Helvetica" panose="020B0604020202020204" pitchFamily="34" charset="0"/>
              </a:rPr>
              <a:t> /e/</a:t>
            </a:r>
          </a:p>
          <a:p>
            <a:r>
              <a:rPr lang="cs-CZ" sz="2000" dirty="0" err="1">
                <a:solidFill>
                  <a:srgbClr val="373737"/>
                </a:solidFill>
                <a:latin typeface="Helvetica" panose="020B0604020202020204" pitchFamily="34" charset="0"/>
              </a:rPr>
              <a:t>Way</a:t>
            </a:r>
            <a:r>
              <a:rPr lang="cs-CZ" sz="2000" dirty="0">
                <a:solidFill>
                  <a:srgbClr val="373737"/>
                </a:solidFill>
                <a:latin typeface="Helvetica" panose="020B0604020202020204" pitchFamily="34" charset="0"/>
              </a:rPr>
              <a:t> -) /</a:t>
            </a:r>
            <a:r>
              <a:rPr lang="cs-CZ" sz="2000" dirty="0" err="1">
                <a:solidFill>
                  <a:srgbClr val="373737"/>
                </a:solidFill>
                <a:latin typeface="Helvetica" panose="020B0604020202020204" pitchFamily="34" charset="0"/>
              </a:rPr>
              <a:t>w</a:t>
            </a:r>
            <a:r>
              <a:rPr lang="cs-CZ" sz="1400" dirty="0" err="1">
                <a:solidFill>
                  <a:srgbClr val="373737"/>
                </a:solidFill>
                <a:latin typeface="Helvetica" panose="020B0604020202020204" pitchFamily="34" charset="0"/>
              </a:rPr>
              <a:t>h</a:t>
            </a:r>
            <a:r>
              <a:rPr lang="cs-CZ" sz="2000" dirty="0" err="1">
                <a:solidFill>
                  <a:srgbClr val="373737"/>
                </a:solidFill>
                <a:latin typeface="Helvetica" panose="020B0604020202020204" pitchFamily="34" charset="0"/>
              </a:rPr>
              <a:t>e</a:t>
            </a:r>
            <a:r>
              <a:rPr lang="cs-CZ" sz="2000" dirty="0">
                <a:solidFill>
                  <a:srgbClr val="373737"/>
                </a:solidFill>
                <a:latin typeface="Helvetica" panose="020B0604020202020204" pitchFamily="34" charset="0"/>
              </a:rPr>
              <a:t>/</a:t>
            </a:r>
            <a:endParaRPr lang="en-CA" sz="2000" dirty="0">
              <a:solidFill>
                <a:srgbClr val="373737"/>
              </a:solidFill>
              <a:latin typeface="Helvetica" panose="020B0604020202020204" pitchFamily="34" charset="0"/>
            </a:endParaRPr>
          </a:p>
          <a:p>
            <a:r>
              <a:rPr lang="cs-CZ" sz="2000" dirty="0"/>
              <a:t> /</a:t>
            </a:r>
            <a:r>
              <a:rPr lang="en-CA" sz="2000" b="0" i="0" dirty="0" err="1">
                <a:solidFill>
                  <a:srgbClr val="373737"/>
                </a:solidFill>
                <a:effectLst/>
                <a:latin typeface="Helvetica" panose="020B0604020202020204" pitchFamily="34" charset="0"/>
              </a:rPr>
              <a:t>əʊ</a:t>
            </a:r>
            <a:r>
              <a:rPr lang="en-CA" sz="2000" b="0" i="0" dirty="0">
                <a:solidFill>
                  <a:srgbClr val="373737"/>
                </a:solidFill>
                <a:effectLst/>
                <a:latin typeface="Helvetica" panose="020B0604020202020204" pitchFamily="34" charset="0"/>
              </a:rPr>
              <a:t>/</a:t>
            </a:r>
            <a:r>
              <a:rPr lang="cs-CZ" sz="2000" b="0" i="0" dirty="0">
                <a:solidFill>
                  <a:srgbClr val="373737"/>
                </a:solidFill>
                <a:effectLst/>
                <a:latin typeface="Helvetica" panose="020B0604020202020204" pitchFamily="34" charset="0"/>
              </a:rPr>
              <a:t> </a:t>
            </a:r>
            <a:r>
              <a:rPr lang="en-CA" sz="2000" b="0" i="0" dirty="0">
                <a:solidFill>
                  <a:srgbClr val="373737"/>
                </a:solidFill>
                <a:effectLst/>
                <a:latin typeface="Helvetica" panose="020B0604020202020204" pitchFamily="34" charset="0"/>
              </a:rPr>
              <a:t>is shortened into a /ɔː/ and /ɒ/</a:t>
            </a:r>
            <a:r>
              <a:rPr lang="cs-CZ" sz="2000" b="0" i="0" dirty="0">
                <a:solidFill>
                  <a:srgbClr val="373737"/>
                </a:solidFill>
                <a:effectLst/>
                <a:latin typeface="Helvetica" panose="020B0604020202020204" pitchFamily="34" charset="0"/>
              </a:rPr>
              <a:t> </a:t>
            </a:r>
            <a:endParaRPr lang="en-CA" sz="2000" dirty="0">
              <a:solidFill>
                <a:srgbClr val="373737"/>
              </a:solidFill>
              <a:latin typeface="Helvetica" panose="020B0604020202020204" pitchFamily="34" charset="0"/>
            </a:endParaRPr>
          </a:p>
          <a:p>
            <a:r>
              <a:rPr lang="en-CA" sz="2000" dirty="0">
                <a:solidFill>
                  <a:srgbClr val="373737"/>
                </a:solidFill>
                <a:latin typeface="Helvetica" panose="020B0604020202020204" pitchFamily="34" charset="0"/>
              </a:rPr>
              <a:t>-Glasgow -) /</a:t>
            </a:r>
            <a:r>
              <a:rPr lang="en-CA" sz="2000" dirty="0" err="1">
                <a:solidFill>
                  <a:srgbClr val="373737"/>
                </a:solidFill>
                <a:latin typeface="Helvetica" panose="020B0604020202020204" pitchFamily="34" charset="0"/>
              </a:rPr>
              <a:t>glɑːzgɔ</a:t>
            </a:r>
            <a:r>
              <a:rPr lang="en-CA" sz="2000" dirty="0">
                <a:solidFill>
                  <a:srgbClr val="373737"/>
                </a:solidFill>
                <a:latin typeface="Helvetica" panose="020B0604020202020204" pitchFamily="34" charset="0"/>
              </a:rPr>
              <a:t>ː/</a:t>
            </a:r>
            <a:endParaRPr lang="cs-CZ" sz="2000" dirty="0">
              <a:solidFill>
                <a:srgbClr val="373737"/>
              </a:solidFill>
              <a:latin typeface="Helvetica" panose="020B0604020202020204" pitchFamily="34" charset="0"/>
            </a:endParaRPr>
          </a:p>
          <a:p>
            <a:r>
              <a:rPr lang="en-CA" sz="2000" dirty="0">
                <a:solidFill>
                  <a:srgbClr val="373737"/>
                </a:solidFill>
                <a:latin typeface="Helvetica" panose="020B0604020202020204" pitchFamily="34" charset="0"/>
              </a:rPr>
              <a:t>/ʌ/ turns into /ɒ/</a:t>
            </a:r>
          </a:p>
          <a:p>
            <a:r>
              <a:rPr lang="en-CA" sz="2000" dirty="0">
                <a:solidFill>
                  <a:srgbClr val="373737"/>
                </a:solidFill>
                <a:latin typeface="Helvetica" panose="020B0604020202020204" pitchFamily="34" charset="0"/>
              </a:rPr>
              <a:t>-Fuck – /</a:t>
            </a:r>
            <a:r>
              <a:rPr lang="en-CA" sz="2000" dirty="0" err="1">
                <a:solidFill>
                  <a:srgbClr val="373737"/>
                </a:solidFill>
                <a:latin typeface="Helvetica" panose="020B0604020202020204" pitchFamily="34" charset="0"/>
              </a:rPr>
              <a:t>fok</a:t>
            </a:r>
            <a:r>
              <a:rPr lang="en-CA" sz="2000" dirty="0">
                <a:solidFill>
                  <a:srgbClr val="373737"/>
                </a:solidFill>
                <a:latin typeface="Helvetica" panose="020B0604020202020204" pitchFamily="34" charset="0"/>
              </a:rPr>
              <a:t>/</a:t>
            </a:r>
          </a:p>
          <a:p>
            <a:r>
              <a:rPr lang="en-CA" sz="2000" dirty="0">
                <a:solidFill>
                  <a:srgbClr val="373737"/>
                </a:solidFill>
                <a:latin typeface="Helvetica" panose="020B0604020202020204" pitchFamily="34" charset="0"/>
              </a:rPr>
              <a:t>/</a:t>
            </a:r>
            <a:r>
              <a:rPr lang="en-CA" sz="2000" b="0" i="0" dirty="0">
                <a:solidFill>
                  <a:srgbClr val="373737"/>
                </a:solidFill>
                <a:effectLst/>
                <a:latin typeface="Helvetica" panose="020B0604020202020204" pitchFamily="34" charset="0"/>
              </a:rPr>
              <a:t>u:/ is also shortened into a /ʊ/ </a:t>
            </a:r>
          </a:p>
          <a:p>
            <a:r>
              <a:rPr lang="en-CA" sz="2000" dirty="0">
                <a:solidFill>
                  <a:srgbClr val="373737"/>
                </a:solidFill>
                <a:latin typeface="Helvetica" panose="020B0604020202020204" pitchFamily="34" charset="0"/>
              </a:rPr>
              <a:t>-You – /</a:t>
            </a:r>
            <a:r>
              <a:rPr lang="en-CA" sz="2000" dirty="0" err="1">
                <a:solidFill>
                  <a:srgbClr val="373737"/>
                </a:solidFill>
                <a:latin typeface="Helvetica" panose="020B0604020202020204" pitchFamily="34" charset="0"/>
              </a:rPr>
              <a:t>yu</a:t>
            </a:r>
            <a:r>
              <a:rPr lang="en-CA" sz="2000" dirty="0">
                <a:solidFill>
                  <a:srgbClr val="373737"/>
                </a:solidFill>
                <a:latin typeface="Helvetica" panose="020B0604020202020204" pitchFamily="34" charset="0"/>
              </a:rPr>
              <a:t>/ (ye)</a:t>
            </a:r>
          </a:p>
          <a:p>
            <a:r>
              <a:rPr lang="en-CA" sz="2000" dirty="0">
                <a:solidFill>
                  <a:srgbClr val="373737"/>
                </a:solidFill>
                <a:latin typeface="Helvetica" panose="020B0604020202020204" pitchFamily="34" charset="0"/>
              </a:rPr>
              <a:t>-Who – /</a:t>
            </a:r>
            <a:r>
              <a:rPr lang="en-CA" sz="2000" dirty="0" err="1">
                <a:solidFill>
                  <a:srgbClr val="373737"/>
                </a:solidFill>
                <a:latin typeface="Helvetica" panose="020B0604020202020204" pitchFamily="34" charset="0"/>
              </a:rPr>
              <a:t>whu</a:t>
            </a:r>
            <a:r>
              <a:rPr lang="en-CA" sz="2000" dirty="0">
                <a:solidFill>
                  <a:srgbClr val="373737"/>
                </a:solidFill>
                <a:latin typeface="Helvetica" panose="020B0604020202020204" pitchFamily="34" charset="0"/>
              </a:rPr>
              <a:t>/ (</a:t>
            </a:r>
            <a:r>
              <a:rPr lang="en-CA" sz="2000" dirty="0" err="1">
                <a:solidFill>
                  <a:srgbClr val="373737"/>
                </a:solidFill>
                <a:latin typeface="Helvetica" panose="020B0604020202020204" pitchFamily="34" charset="0"/>
              </a:rPr>
              <a:t>whe</a:t>
            </a:r>
            <a:r>
              <a:rPr lang="en-CA" sz="2000" dirty="0">
                <a:solidFill>
                  <a:srgbClr val="373737"/>
                </a:solidFill>
                <a:latin typeface="Helvetica" panose="020B0604020202020204" pitchFamily="34" charset="0"/>
              </a:rPr>
              <a:t>)</a:t>
            </a:r>
          </a:p>
          <a:p>
            <a:r>
              <a:rPr lang="en-CA" sz="2000" i="1" dirty="0">
                <a:solidFill>
                  <a:srgbClr val="373737"/>
                </a:solidFill>
                <a:latin typeface="Helvetica" panose="020B0604020202020204" pitchFamily="34" charset="0"/>
              </a:rPr>
              <a:t>Good</a:t>
            </a:r>
            <a:r>
              <a:rPr lang="en-CA" sz="2000" dirty="0">
                <a:solidFill>
                  <a:srgbClr val="373737"/>
                </a:solidFill>
                <a:latin typeface="Helvetica" panose="020B0604020202020204" pitchFamily="34" charset="0"/>
              </a:rPr>
              <a:t> and </a:t>
            </a:r>
            <a:r>
              <a:rPr lang="en-CA" sz="2000" i="1" dirty="0">
                <a:solidFill>
                  <a:srgbClr val="373737"/>
                </a:solidFill>
                <a:latin typeface="Helvetica" panose="020B0604020202020204" pitchFamily="34" charset="0"/>
              </a:rPr>
              <a:t>food </a:t>
            </a:r>
            <a:r>
              <a:rPr lang="en-CA" sz="2000" dirty="0">
                <a:solidFill>
                  <a:srgbClr val="373737"/>
                </a:solidFill>
                <a:latin typeface="Helvetica" panose="020B0604020202020204" pitchFamily="34" charset="0"/>
              </a:rPr>
              <a:t>have the same sound </a:t>
            </a:r>
          </a:p>
        </p:txBody>
      </p:sp>
      <p:pic>
        <p:nvPicPr>
          <p:cNvPr id="16" name="Zástupný obsah 15" descr="Obsah obrázku stůl&#10;&#10;Popis byl vytvořen automaticky">
            <a:extLst>
              <a:ext uri="{FF2B5EF4-FFF2-40B4-BE49-F238E27FC236}">
                <a16:creationId xmlns:a16="http://schemas.microsoft.com/office/drawing/2014/main" id="{628B7C0F-1579-4DD1-93D4-F084CC7CC5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8717" y="2277753"/>
            <a:ext cx="5888622" cy="3849687"/>
          </a:xfrm>
        </p:spPr>
      </p:pic>
    </p:spTree>
    <p:extLst>
      <p:ext uri="{BB962C8B-B14F-4D97-AF65-F5344CB8AC3E}">
        <p14:creationId xmlns:p14="http://schemas.microsoft.com/office/powerpoint/2010/main" val="1754841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rázek s látkou, zakrytým stolem a červenou barvu&#10;&#10;Automaticky generovaný popis">
            <a:extLst>
              <a:ext uri="{FF2B5EF4-FFF2-40B4-BE49-F238E27FC236}">
                <a16:creationId xmlns:a16="http://schemas.microsoft.com/office/drawing/2014/main" id="{96916919-93AF-49EB-A5CE-07BFEACC4D0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2191979" cy="6857990"/>
          </a:xfrm>
          <a:prstGeom prst="rect">
            <a:avLst/>
          </a:prstGeom>
        </p:spPr>
      </p:pic>
      <p:sp>
        <p:nvSpPr>
          <p:cNvPr id="2" name="Nadpis 1">
            <a:extLst>
              <a:ext uri="{FF2B5EF4-FFF2-40B4-BE49-F238E27FC236}">
                <a16:creationId xmlns:a16="http://schemas.microsoft.com/office/drawing/2014/main" id="{39C3869C-AEA3-487E-AA22-73397A8AA9EE}"/>
              </a:ext>
            </a:extLst>
          </p:cNvPr>
          <p:cNvSpPr>
            <a:spLocks noGrp="1"/>
          </p:cNvSpPr>
          <p:nvPr>
            <p:ph type="title"/>
          </p:nvPr>
        </p:nvSpPr>
        <p:spPr/>
        <p:txBody>
          <a:bodyPr/>
          <a:lstStyle/>
          <a:p>
            <a:r>
              <a:rPr lang="cs-CZ" dirty="0"/>
              <a:t> </a:t>
            </a:r>
            <a:br>
              <a:rPr lang="cs-CZ" dirty="0"/>
            </a:br>
            <a:endParaRPr lang="cs-CZ" dirty="0"/>
          </a:p>
        </p:txBody>
      </p:sp>
      <p:pic>
        <p:nvPicPr>
          <p:cNvPr id="6" name="sunny glasgau">
            <a:hlinkClick r:id="" action="ppaction://media"/>
            <a:extLst>
              <a:ext uri="{FF2B5EF4-FFF2-40B4-BE49-F238E27FC236}">
                <a16:creationId xmlns:a16="http://schemas.microsoft.com/office/drawing/2014/main" id="{596636EA-DD44-4A0D-8C22-B6522B305B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63244" y="0"/>
            <a:ext cx="3853541" cy="6851053"/>
          </a:xfrm>
        </p:spPr>
      </p:pic>
      <p:sp>
        <p:nvSpPr>
          <p:cNvPr id="4" name="Zástupný symbol pro datum 3">
            <a:extLst>
              <a:ext uri="{FF2B5EF4-FFF2-40B4-BE49-F238E27FC236}">
                <a16:creationId xmlns:a16="http://schemas.microsoft.com/office/drawing/2014/main" id="{078A3DEF-4EEA-43E3-B39A-DC70F9AD2DA1}"/>
              </a:ext>
            </a:extLst>
          </p:cNvPr>
          <p:cNvSpPr>
            <a:spLocks noGrp="1"/>
          </p:cNvSpPr>
          <p:nvPr>
            <p:ph type="dt" sz="half" idx="10"/>
          </p:nvPr>
        </p:nvSpPr>
        <p:spPr/>
        <p:txBody>
          <a:bodyPr/>
          <a:lstStyle/>
          <a:p>
            <a:pPr rtl="0"/>
            <a:fld id="{C2783BFF-2158-4E0B-955F-F81B2C6829E3}" type="datetime1">
              <a:rPr lang="cs-CZ" smtClean="0"/>
              <a:t>30.04.2021</a:t>
            </a:fld>
            <a:endParaRPr lang="en-US"/>
          </a:p>
        </p:txBody>
      </p:sp>
      <p:sp>
        <p:nvSpPr>
          <p:cNvPr id="7" name="TextovéPole 6">
            <a:extLst>
              <a:ext uri="{FF2B5EF4-FFF2-40B4-BE49-F238E27FC236}">
                <a16:creationId xmlns:a16="http://schemas.microsoft.com/office/drawing/2014/main" id="{FA755474-218E-4C8C-9047-5A0688AE2C97}"/>
              </a:ext>
            </a:extLst>
          </p:cNvPr>
          <p:cNvSpPr txBox="1"/>
          <p:nvPr/>
        </p:nvSpPr>
        <p:spPr>
          <a:xfrm>
            <a:off x="1872344" y="1850582"/>
            <a:ext cx="1524000" cy="446276"/>
          </a:xfrm>
          <a:prstGeom prst="rect">
            <a:avLst/>
          </a:prstGeom>
          <a:solidFill>
            <a:schemeClr val="bg1"/>
          </a:solidFill>
        </p:spPr>
        <p:txBody>
          <a:bodyPr wrap="square" rtlCol="0">
            <a:spAutoFit/>
          </a:bodyPr>
          <a:lstStyle/>
          <a:p>
            <a:pPr algn="ctr"/>
            <a:r>
              <a:rPr lang="cs-CZ" sz="2300" dirty="0" err="1"/>
              <a:t>cut</a:t>
            </a:r>
            <a:endParaRPr lang="cs-CZ" sz="2300" dirty="0"/>
          </a:p>
        </p:txBody>
      </p:sp>
      <p:sp>
        <p:nvSpPr>
          <p:cNvPr id="8" name="TextovéPole 7">
            <a:extLst>
              <a:ext uri="{FF2B5EF4-FFF2-40B4-BE49-F238E27FC236}">
                <a16:creationId xmlns:a16="http://schemas.microsoft.com/office/drawing/2014/main" id="{7AF9DA80-DFBF-4678-9CE7-9AE69D3B82DE}"/>
              </a:ext>
            </a:extLst>
          </p:cNvPr>
          <p:cNvSpPr txBox="1"/>
          <p:nvPr/>
        </p:nvSpPr>
        <p:spPr>
          <a:xfrm>
            <a:off x="9274629" y="2231571"/>
            <a:ext cx="1447800" cy="446276"/>
          </a:xfrm>
          <a:prstGeom prst="rect">
            <a:avLst/>
          </a:prstGeom>
          <a:solidFill>
            <a:schemeClr val="bg1"/>
          </a:solidFill>
        </p:spPr>
        <p:txBody>
          <a:bodyPr wrap="square" rtlCol="0">
            <a:spAutoFit/>
          </a:bodyPr>
          <a:lstStyle/>
          <a:p>
            <a:pPr algn="ctr"/>
            <a:r>
              <a:rPr lang="cs-CZ" sz="2300" dirty="0" err="1"/>
              <a:t>fuck</a:t>
            </a:r>
            <a:endParaRPr lang="cs-CZ" sz="2300" dirty="0"/>
          </a:p>
        </p:txBody>
      </p:sp>
      <p:sp>
        <p:nvSpPr>
          <p:cNvPr id="9" name="TextovéPole 8">
            <a:extLst>
              <a:ext uri="{FF2B5EF4-FFF2-40B4-BE49-F238E27FC236}">
                <a16:creationId xmlns:a16="http://schemas.microsoft.com/office/drawing/2014/main" id="{E3B57C0C-769B-4F9F-BB2B-C4FD47509E7D}"/>
              </a:ext>
            </a:extLst>
          </p:cNvPr>
          <p:cNvSpPr txBox="1"/>
          <p:nvPr/>
        </p:nvSpPr>
        <p:spPr>
          <a:xfrm>
            <a:off x="9399814" y="4876019"/>
            <a:ext cx="1197429" cy="446276"/>
          </a:xfrm>
          <a:prstGeom prst="rect">
            <a:avLst/>
          </a:prstGeom>
          <a:solidFill>
            <a:schemeClr val="bg1"/>
          </a:solidFill>
        </p:spPr>
        <p:txBody>
          <a:bodyPr wrap="square" rtlCol="0">
            <a:spAutoFit/>
          </a:bodyPr>
          <a:lstStyle/>
          <a:p>
            <a:pPr algn="ctr"/>
            <a:r>
              <a:rPr lang="cs-CZ" sz="2300" dirty="0" err="1"/>
              <a:t>you</a:t>
            </a:r>
            <a:endParaRPr lang="cs-CZ" sz="2300" dirty="0"/>
          </a:p>
        </p:txBody>
      </p:sp>
      <p:sp>
        <p:nvSpPr>
          <p:cNvPr id="10" name="TextovéPole 9">
            <a:extLst>
              <a:ext uri="{FF2B5EF4-FFF2-40B4-BE49-F238E27FC236}">
                <a16:creationId xmlns:a16="http://schemas.microsoft.com/office/drawing/2014/main" id="{00DC1D09-E63C-4C38-A122-00CA3F374C03}"/>
              </a:ext>
            </a:extLst>
          </p:cNvPr>
          <p:cNvSpPr txBox="1"/>
          <p:nvPr/>
        </p:nvSpPr>
        <p:spPr>
          <a:xfrm>
            <a:off x="1254829" y="4702629"/>
            <a:ext cx="1499257" cy="446276"/>
          </a:xfrm>
          <a:prstGeom prst="rect">
            <a:avLst/>
          </a:prstGeom>
          <a:solidFill>
            <a:schemeClr val="bg1"/>
          </a:solidFill>
        </p:spPr>
        <p:txBody>
          <a:bodyPr wrap="square" rtlCol="0">
            <a:spAutoFit/>
          </a:bodyPr>
          <a:lstStyle/>
          <a:p>
            <a:pPr algn="ctr"/>
            <a:r>
              <a:rPr lang="cs-CZ" sz="2300" dirty="0" err="1"/>
              <a:t>pedo</a:t>
            </a:r>
            <a:endParaRPr lang="cs-CZ" sz="2300" dirty="0"/>
          </a:p>
        </p:txBody>
      </p:sp>
      <p:sp>
        <p:nvSpPr>
          <p:cNvPr id="3" name="TextovéPole 2">
            <a:extLst>
              <a:ext uri="{FF2B5EF4-FFF2-40B4-BE49-F238E27FC236}">
                <a16:creationId xmlns:a16="http://schemas.microsoft.com/office/drawing/2014/main" id="{C40F67EB-4C0B-4246-9511-DCCD38EBCFAA}"/>
              </a:ext>
            </a:extLst>
          </p:cNvPr>
          <p:cNvSpPr txBox="1"/>
          <p:nvPr/>
        </p:nvSpPr>
        <p:spPr>
          <a:xfrm>
            <a:off x="10489316" y="36764"/>
            <a:ext cx="1647825" cy="923330"/>
          </a:xfrm>
          <a:prstGeom prst="rect">
            <a:avLst/>
          </a:prstGeom>
          <a:solidFill>
            <a:schemeClr val="bg2"/>
          </a:solidFill>
        </p:spPr>
        <p:txBody>
          <a:bodyPr wrap="square" rtlCol="0">
            <a:spAutoFit/>
          </a:bodyPr>
          <a:lstStyle/>
          <a:p>
            <a:r>
              <a:rPr lang="cs-CZ" b="1" dirty="0" err="1"/>
              <a:t>Mental</a:t>
            </a:r>
            <a:r>
              <a:rPr lang="cs-CZ" b="1" dirty="0"/>
              <a:t> </a:t>
            </a:r>
            <a:r>
              <a:rPr lang="cs-CZ" b="1" dirty="0" err="1"/>
              <a:t>note</a:t>
            </a:r>
            <a:r>
              <a:rPr lang="cs-CZ" b="1" dirty="0"/>
              <a:t>:</a:t>
            </a:r>
          </a:p>
          <a:p>
            <a:r>
              <a:rPr lang="cs-CZ" b="1" dirty="0" err="1"/>
              <a:t>Something</a:t>
            </a:r>
            <a:r>
              <a:rPr lang="cs-CZ" b="1" dirty="0"/>
              <a:t> </a:t>
            </a:r>
            <a:r>
              <a:rPr lang="cs-CZ" b="1" dirty="0" err="1"/>
              <a:t>scottish</a:t>
            </a:r>
            <a:endParaRPr lang="cs-CZ" b="1" dirty="0"/>
          </a:p>
        </p:txBody>
      </p:sp>
    </p:spTree>
    <p:extLst>
      <p:ext uri="{BB962C8B-B14F-4D97-AF65-F5344CB8AC3E}">
        <p14:creationId xmlns:p14="http://schemas.microsoft.com/office/powerpoint/2010/main" val="293545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rázek s látkou, zakrytým stolem a červenou barvu&#10;&#10;Automaticky generovaný popis">
            <a:extLst>
              <a:ext uri="{FF2B5EF4-FFF2-40B4-BE49-F238E27FC236}">
                <a16:creationId xmlns:a16="http://schemas.microsoft.com/office/drawing/2014/main" id="{6C6D12F5-3A12-4D26-A111-EFBA808C8CD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 y="0"/>
            <a:ext cx="12191979" cy="6857990"/>
          </a:xfrm>
          <a:prstGeom prst="rect">
            <a:avLst/>
          </a:prstGeom>
        </p:spPr>
      </p:pic>
      <p:sp>
        <p:nvSpPr>
          <p:cNvPr id="2" name="Nadpis 1">
            <a:extLst>
              <a:ext uri="{FF2B5EF4-FFF2-40B4-BE49-F238E27FC236}">
                <a16:creationId xmlns:a16="http://schemas.microsoft.com/office/drawing/2014/main" id="{B2D1AE2D-3AE2-4FDD-89A4-9D6D71660D1F}"/>
              </a:ext>
            </a:extLst>
          </p:cNvPr>
          <p:cNvSpPr>
            <a:spLocks noGrp="1"/>
          </p:cNvSpPr>
          <p:nvPr>
            <p:ph type="title"/>
          </p:nvPr>
        </p:nvSpPr>
        <p:spPr>
          <a:xfrm>
            <a:off x="1066789" y="447458"/>
            <a:ext cx="10058400" cy="1371600"/>
          </a:xfrm>
          <a:solidFill>
            <a:schemeClr val="accent2">
              <a:lumMod val="50000"/>
            </a:schemeClr>
          </a:solidFill>
        </p:spPr>
        <p:txBody>
          <a:bodyPr>
            <a:normAutofit/>
          </a:bodyPr>
          <a:lstStyle/>
          <a:p>
            <a:pPr algn="ctr"/>
            <a:r>
              <a:rPr lang="cs-CZ" sz="6000" b="1" dirty="0">
                <a:solidFill>
                  <a:schemeClr val="bg2"/>
                </a:solidFill>
              </a:rPr>
              <a:t>CONSONANTS </a:t>
            </a:r>
          </a:p>
        </p:txBody>
      </p:sp>
      <p:sp>
        <p:nvSpPr>
          <p:cNvPr id="4" name="Zástupný symbol pro datum 3">
            <a:extLst>
              <a:ext uri="{FF2B5EF4-FFF2-40B4-BE49-F238E27FC236}">
                <a16:creationId xmlns:a16="http://schemas.microsoft.com/office/drawing/2014/main" id="{803283CE-19C7-4367-BC24-9BFBFC61CA72}"/>
              </a:ext>
            </a:extLst>
          </p:cNvPr>
          <p:cNvSpPr>
            <a:spLocks noGrp="1"/>
          </p:cNvSpPr>
          <p:nvPr>
            <p:ph type="dt" sz="half" idx="10"/>
          </p:nvPr>
        </p:nvSpPr>
        <p:spPr/>
        <p:txBody>
          <a:bodyPr/>
          <a:lstStyle/>
          <a:p>
            <a:pPr rtl="0"/>
            <a:fld id="{C2783BFF-2158-4E0B-955F-F81B2C6829E3}" type="datetime1">
              <a:rPr lang="cs-CZ" smtClean="0"/>
              <a:t>30.04.2021</a:t>
            </a:fld>
            <a:endParaRPr lang="en-US"/>
          </a:p>
        </p:txBody>
      </p:sp>
      <p:pic>
        <p:nvPicPr>
          <p:cNvPr id="15" name="Zástupný obsah 14" descr="Obsah obrázku stůl&#10;&#10;Popis byl vytvořen automaticky">
            <a:extLst>
              <a:ext uri="{FF2B5EF4-FFF2-40B4-BE49-F238E27FC236}">
                <a16:creationId xmlns:a16="http://schemas.microsoft.com/office/drawing/2014/main" id="{D1B65C6B-96CB-40ED-A392-35781F88AD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4501" y="2103438"/>
            <a:ext cx="5882998" cy="3849687"/>
          </a:xfrm>
        </p:spPr>
      </p:pic>
    </p:spTree>
    <p:extLst>
      <p:ext uri="{BB962C8B-B14F-4D97-AF65-F5344CB8AC3E}">
        <p14:creationId xmlns:p14="http://schemas.microsoft.com/office/powerpoint/2010/main" val="1123093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rázek s látkou, zakrytým stolem a červenou barvu&#10;&#10;Automaticky generovaný popis">
            <a:extLst>
              <a:ext uri="{FF2B5EF4-FFF2-40B4-BE49-F238E27FC236}">
                <a16:creationId xmlns:a16="http://schemas.microsoft.com/office/drawing/2014/main" id="{AF6CDB57-ED00-4E2B-A5BA-53734318932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2" name="Nadpis 1">
            <a:extLst>
              <a:ext uri="{FF2B5EF4-FFF2-40B4-BE49-F238E27FC236}">
                <a16:creationId xmlns:a16="http://schemas.microsoft.com/office/drawing/2014/main" id="{BD589A5B-6B49-4D51-A521-93BC0F179DA1}"/>
              </a:ext>
            </a:extLst>
          </p:cNvPr>
          <p:cNvSpPr>
            <a:spLocks noGrp="1"/>
          </p:cNvSpPr>
          <p:nvPr>
            <p:ph type="title"/>
          </p:nvPr>
        </p:nvSpPr>
        <p:spPr>
          <a:solidFill>
            <a:schemeClr val="accent2">
              <a:lumMod val="50000"/>
            </a:schemeClr>
          </a:solidFill>
        </p:spPr>
        <p:txBody>
          <a:bodyPr>
            <a:normAutofit fontScale="90000"/>
          </a:bodyPr>
          <a:lstStyle/>
          <a:p>
            <a:pPr algn="ctr"/>
            <a:r>
              <a:rPr lang="cs-CZ" sz="6000" dirty="0">
                <a:solidFill>
                  <a:schemeClr val="bg2"/>
                </a:solidFill>
              </a:rPr>
              <a:t>CONSONANTS /p/t/k/, /w/ and /ʔ/</a:t>
            </a:r>
          </a:p>
        </p:txBody>
      </p:sp>
      <p:sp>
        <p:nvSpPr>
          <p:cNvPr id="4" name="Zástupný symbol pro datum 3">
            <a:extLst>
              <a:ext uri="{FF2B5EF4-FFF2-40B4-BE49-F238E27FC236}">
                <a16:creationId xmlns:a16="http://schemas.microsoft.com/office/drawing/2014/main" id="{E2E41E09-BB74-41FF-A318-8B3998F7A725}"/>
              </a:ext>
            </a:extLst>
          </p:cNvPr>
          <p:cNvSpPr>
            <a:spLocks noGrp="1"/>
          </p:cNvSpPr>
          <p:nvPr>
            <p:ph type="dt" sz="half" idx="10"/>
          </p:nvPr>
        </p:nvSpPr>
        <p:spPr/>
        <p:txBody>
          <a:bodyPr/>
          <a:lstStyle/>
          <a:p>
            <a:pPr rtl="0"/>
            <a:fld id="{C2783BFF-2158-4E0B-955F-F81B2C6829E3}" type="datetime1">
              <a:rPr lang="cs-CZ" smtClean="0"/>
              <a:t>30.04.2021</a:t>
            </a:fld>
            <a:endParaRPr lang="en-US"/>
          </a:p>
        </p:txBody>
      </p:sp>
      <p:sp>
        <p:nvSpPr>
          <p:cNvPr id="9" name="TextovéPole 8">
            <a:extLst>
              <a:ext uri="{FF2B5EF4-FFF2-40B4-BE49-F238E27FC236}">
                <a16:creationId xmlns:a16="http://schemas.microsoft.com/office/drawing/2014/main" id="{6C332BD1-1D51-498D-803B-3222307F3912}"/>
              </a:ext>
            </a:extLst>
          </p:cNvPr>
          <p:cNvSpPr txBox="1"/>
          <p:nvPr/>
        </p:nvSpPr>
        <p:spPr>
          <a:xfrm>
            <a:off x="7554686" y="2751399"/>
            <a:ext cx="4082143" cy="3677930"/>
          </a:xfrm>
          <a:prstGeom prst="rect">
            <a:avLst/>
          </a:prstGeom>
          <a:solidFill>
            <a:schemeClr val="bg2"/>
          </a:solidFill>
        </p:spPr>
        <p:txBody>
          <a:bodyPr wrap="square" rtlCol="0">
            <a:spAutoFit/>
          </a:bodyPr>
          <a:lstStyle/>
          <a:p>
            <a:r>
              <a:rPr lang="en-CA" dirty="0"/>
              <a:t> </a:t>
            </a:r>
            <a:r>
              <a:rPr lang="en-CA" sz="2300" dirty="0"/>
              <a:t>the glottal stop is used in regional</a:t>
            </a:r>
            <a:r>
              <a:rPr lang="cs-CZ" sz="2300" dirty="0"/>
              <a:t> </a:t>
            </a:r>
            <a:r>
              <a:rPr lang="cs-CZ" sz="2300" dirty="0" err="1"/>
              <a:t>variants</a:t>
            </a:r>
            <a:r>
              <a:rPr lang="cs-CZ" sz="2300" dirty="0"/>
              <a:t> </a:t>
            </a:r>
            <a:endParaRPr lang="en-CA" sz="2300" dirty="0"/>
          </a:p>
          <a:p>
            <a:r>
              <a:rPr lang="en-CA" sz="2300" dirty="0"/>
              <a:t>-Scottish –) /</a:t>
            </a:r>
            <a:r>
              <a:rPr lang="en-CA" sz="2300" dirty="0" err="1">
                <a:latin typeface="+mj-lt"/>
              </a:rPr>
              <a:t>sk</a:t>
            </a:r>
            <a:r>
              <a:rPr lang="en-CA" sz="2400" i="0" dirty="0" err="1">
                <a:solidFill>
                  <a:srgbClr val="373737"/>
                </a:solidFill>
                <a:effectLst/>
                <a:latin typeface="+mj-lt"/>
              </a:rPr>
              <a:t>ɒ</a:t>
            </a:r>
            <a:r>
              <a:rPr lang="en-CA" sz="2400" dirty="0" err="1">
                <a:latin typeface="+mj-lt"/>
              </a:rPr>
              <a:t>ʔ</a:t>
            </a:r>
            <a:r>
              <a:rPr lang="en-CA" sz="2400" i="0" dirty="0" err="1">
                <a:solidFill>
                  <a:srgbClr val="373737"/>
                </a:solidFill>
                <a:effectLst/>
                <a:latin typeface="+mj-lt"/>
              </a:rPr>
              <a:t>ɪʃ</a:t>
            </a:r>
            <a:r>
              <a:rPr lang="en-CA" sz="2400" dirty="0">
                <a:solidFill>
                  <a:srgbClr val="373737"/>
                </a:solidFill>
                <a:latin typeface="+mj-lt"/>
              </a:rPr>
              <a:t>/</a:t>
            </a:r>
            <a:endParaRPr lang="en-CA" sz="2400" i="0" dirty="0">
              <a:solidFill>
                <a:srgbClr val="373737"/>
              </a:solidFill>
              <a:effectLst/>
              <a:latin typeface="+mj-lt"/>
            </a:endParaRPr>
          </a:p>
          <a:p>
            <a:r>
              <a:rPr lang="en-CA" sz="2300" dirty="0"/>
              <a:t>-shut up -) /</a:t>
            </a:r>
            <a:r>
              <a:rPr lang="en-CA" sz="2400" b="0" i="0" dirty="0" err="1">
                <a:solidFill>
                  <a:srgbClr val="373737"/>
                </a:solidFill>
                <a:effectLst/>
                <a:latin typeface="Helvetica" panose="020B0604020202020204" pitchFamily="34" charset="0"/>
              </a:rPr>
              <a:t>ʃʌ</a:t>
            </a:r>
            <a:r>
              <a:rPr lang="en-CA" sz="2400" dirty="0" err="1">
                <a:latin typeface="+mj-lt"/>
              </a:rPr>
              <a:t>ʔ</a:t>
            </a:r>
            <a:r>
              <a:rPr lang="en-CA" sz="2400" i="0" dirty="0" err="1">
                <a:solidFill>
                  <a:srgbClr val="373737"/>
                </a:solidFill>
                <a:effectLst/>
                <a:latin typeface="+mj-lt"/>
              </a:rPr>
              <a:t>ɒ</a:t>
            </a:r>
            <a:r>
              <a:rPr lang="en-CA" sz="2400" b="0" i="0" dirty="0" err="1">
                <a:solidFill>
                  <a:srgbClr val="373737"/>
                </a:solidFill>
                <a:effectLst/>
                <a:latin typeface="Helvetica" panose="020B0604020202020204" pitchFamily="34" charset="0"/>
              </a:rPr>
              <a:t>p</a:t>
            </a:r>
            <a:r>
              <a:rPr lang="en-CA" sz="2400" b="0" i="0" dirty="0">
                <a:solidFill>
                  <a:srgbClr val="373737"/>
                </a:solidFill>
                <a:effectLst/>
                <a:latin typeface="Helvetica" panose="020B0604020202020204" pitchFamily="34" charset="0"/>
              </a:rPr>
              <a:t>/</a:t>
            </a:r>
            <a:endParaRPr lang="en-CA" sz="2300" dirty="0"/>
          </a:p>
          <a:p>
            <a:r>
              <a:rPr lang="en-CA" sz="2300" dirty="0"/>
              <a:t>-Plunk </a:t>
            </a:r>
            <a:r>
              <a:rPr lang="en-CA" sz="2300" b="1" dirty="0"/>
              <a:t>it </a:t>
            </a:r>
            <a:r>
              <a:rPr lang="en-CA" sz="2300" dirty="0"/>
              <a:t>-) /</a:t>
            </a:r>
            <a:r>
              <a:rPr lang="en-CA" sz="2400" b="0" i="0" dirty="0" err="1">
                <a:solidFill>
                  <a:srgbClr val="373737"/>
                </a:solidFill>
                <a:effectLst/>
                <a:latin typeface="Helvetica" panose="020B0604020202020204" pitchFamily="34" charset="0"/>
              </a:rPr>
              <a:t>pleŋk</a:t>
            </a:r>
            <a:r>
              <a:rPr lang="en-CA" sz="2400" b="0" i="0" dirty="0">
                <a:solidFill>
                  <a:srgbClr val="373737"/>
                </a:solidFill>
                <a:effectLst/>
                <a:latin typeface="Helvetica" panose="020B0604020202020204" pitchFamily="34" charset="0"/>
              </a:rPr>
              <a:t> </a:t>
            </a:r>
            <a:r>
              <a:rPr lang="en-CA" sz="2400" dirty="0">
                <a:solidFill>
                  <a:srgbClr val="373737"/>
                </a:solidFill>
                <a:latin typeface="Helvetica" panose="020B0604020202020204" pitchFamily="34" charset="0"/>
              </a:rPr>
              <a:t>e</a:t>
            </a:r>
            <a:r>
              <a:rPr lang="en-CA" sz="2400" b="0" i="0" dirty="0">
                <a:solidFill>
                  <a:srgbClr val="373737"/>
                </a:solidFill>
                <a:effectLst/>
                <a:latin typeface="Helvetica" panose="020B0604020202020204" pitchFamily="34" charset="0"/>
              </a:rPr>
              <a:t>t/</a:t>
            </a:r>
            <a:endParaRPr lang="en-CA" sz="2300" dirty="0"/>
          </a:p>
          <a:p>
            <a:r>
              <a:rPr lang="en-CA" sz="2300" dirty="0"/>
              <a:t>/p/t/k/ are often aspirated </a:t>
            </a:r>
          </a:p>
          <a:p>
            <a:r>
              <a:rPr lang="en-CA" sz="2300" dirty="0"/>
              <a:t>-timetable –/</a:t>
            </a:r>
            <a:r>
              <a:rPr lang="en-CA" sz="2400" b="0" i="0" dirty="0" err="1">
                <a:solidFill>
                  <a:srgbClr val="373737"/>
                </a:solidFill>
                <a:effectLst/>
                <a:latin typeface="Helvetica" panose="020B0604020202020204" pitchFamily="34" charset="0"/>
              </a:rPr>
              <a:t>t</a:t>
            </a:r>
            <a:r>
              <a:rPr lang="en-CA" sz="2400" b="0" i="0" baseline="30000" dirty="0" err="1">
                <a:solidFill>
                  <a:srgbClr val="202122"/>
                </a:solidFill>
                <a:effectLst/>
                <a:latin typeface="Arial" panose="020B0604020202020204" pitchFamily="34" charset="0"/>
              </a:rPr>
              <a:t>h</a:t>
            </a:r>
            <a:r>
              <a:rPr lang="en-CA" sz="2400" dirty="0" err="1">
                <a:solidFill>
                  <a:srgbClr val="373737"/>
                </a:solidFill>
                <a:latin typeface="Helvetica" panose="020B0604020202020204" pitchFamily="34" charset="0"/>
              </a:rPr>
              <a:t>e</a:t>
            </a:r>
            <a:r>
              <a:rPr lang="en-CA" sz="2400" b="0" i="0" dirty="0" err="1">
                <a:solidFill>
                  <a:srgbClr val="373737"/>
                </a:solidFill>
                <a:effectLst/>
                <a:latin typeface="Helvetica" panose="020B0604020202020204" pitchFamily="34" charset="0"/>
              </a:rPr>
              <a:t>ɪmt</a:t>
            </a:r>
            <a:r>
              <a:rPr lang="en-CA" sz="2400" baseline="30000" dirty="0" err="1">
                <a:solidFill>
                  <a:srgbClr val="202122"/>
                </a:solidFill>
                <a:latin typeface="Arial" panose="020B0604020202020204" pitchFamily="34" charset="0"/>
              </a:rPr>
              <a:t>h</a:t>
            </a:r>
            <a:r>
              <a:rPr lang="en-CA" sz="2400" b="0" i="0" dirty="0" err="1">
                <a:solidFill>
                  <a:srgbClr val="373737"/>
                </a:solidFill>
                <a:effectLst/>
                <a:latin typeface="Helvetica" panose="020B0604020202020204" pitchFamily="34" charset="0"/>
              </a:rPr>
              <a:t>eɪbəl</a:t>
            </a:r>
            <a:r>
              <a:rPr lang="en-CA" sz="2300" dirty="0">
                <a:solidFill>
                  <a:srgbClr val="373737"/>
                </a:solidFill>
                <a:latin typeface="Helvetica" panose="020B0604020202020204" pitchFamily="34" charset="0"/>
              </a:rPr>
              <a:t>/</a:t>
            </a:r>
            <a:endParaRPr lang="en-CA" sz="2300" dirty="0"/>
          </a:p>
          <a:p>
            <a:r>
              <a:rPr lang="en-CA" sz="2300" dirty="0"/>
              <a:t>/w/ is preceded by /h/ sound</a:t>
            </a:r>
          </a:p>
          <a:p>
            <a:r>
              <a:rPr lang="en-CA" sz="2300" dirty="0"/>
              <a:t>-what – /</a:t>
            </a:r>
            <a:r>
              <a:rPr lang="en-CA" sz="2300" dirty="0" err="1"/>
              <a:t>hwat</a:t>
            </a:r>
            <a:r>
              <a:rPr lang="en-CA" sz="2300" dirty="0"/>
              <a:t>/ </a:t>
            </a:r>
          </a:p>
          <a:p>
            <a:endParaRPr lang="cs-CZ" sz="2300" dirty="0"/>
          </a:p>
        </p:txBody>
      </p:sp>
      <p:pic>
        <p:nvPicPr>
          <p:cNvPr id="13" name="Zástupný obsah 12">
            <a:extLst>
              <a:ext uri="{FF2B5EF4-FFF2-40B4-BE49-F238E27FC236}">
                <a16:creationId xmlns:a16="http://schemas.microsoft.com/office/drawing/2014/main" id="{C2E43C63-4F1F-47C3-8241-DCD338C70E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5057" y="2288495"/>
            <a:ext cx="5888622" cy="3849687"/>
          </a:xfrm>
        </p:spPr>
      </p:pic>
    </p:spTree>
    <p:extLst>
      <p:ext uri="{BB962C8B-B14F-4D97-AF65-F5344CB8AC3E}">
        <p14:creationId xmlns:p14="http://schemas.microsoft.com/office/powerpoint/2010/main" val="28262046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692_TF56410444" id="{D9A60A82-AEBF-45C2-B5DF-1D3D356FACD2}" vid="{829DC7C5-F515-43FD-BAC4-4E2F13367BF9}"/>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{B30C1A92-0C17-4CE3-8AF7-27BBCE22CD6D}tf56410444_win32</Template>
  <TotalTime>864</TotalTime>
  <Words>753</Words>
  <Application>Microsoft Office PowerPoint</Application>
  <PresentationFormat>Širokoúhlá obrazovka</PresentationFormat>
  <Paragraphs>139</Paragraphs>
  <Slides>15</Slides>
  <Notes>1</Notes>
  <HiddenSlides>0</HiddenSlides>
  <MMClips>5</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15</vt:i4>
      </vt:variant>
    </vt:vector>
  </HeadingPairs>
  <TitlesOfParts>
    <vt:vector size="24" baseType="lpstr">
      <vt:lpstr>Arial</vt:lpstr>
      <vt:lpstr>Arial</vt:lpstr>
      <vt:lpstr>Avenir Next LT Pro</vt:lpstr>
      <vt:lpstr>Avenir Next LT Pro Light</vt:lpstr>
      <vt:lpstr>Calibri</vt:lpstr>
      <vt:lpstr>Garamond</vt:lpstr>
      <vt:lpstr>Helvetica</vt:lpstr>
      <vt:lpstr>Charis SIL</vt:lpstr>
      <vt:lpstr>SavonVTI</vt:lpstr>
      <vt:lpstr>Scottish accent made simple(R)</vt:lpstr>
      <vt:lpstr>What are we focusing on?</vt:lpstr>
      <vt:lpstr>VOWELS (IPA)</vt:lpstr>
      <vt:lpstr>VOWELS /i/,/ai/ and / ə /</vt:lpstr>
      <vt:lpstr>  </vt:lpstr>
      <vt:lpstr>VOWELS /əʊ/,/ei/ /ʌ/, and /u:/ </vt:lpstr>
      <vt:lpstr>  </vt:lpstr>
      <vt:lpstr>CONSONANTS </vt:lpstr>
      <vt:lpstr>CONSONANTS /p/t/k/, /w/ and /ʔ/</vt:lpstr>
      <vt:lpstr> </vt:lpstr>
      <vt:lpstr>CONSONANTS  dark L and rhotic R</vt:lpstr>
      <vt:lpstr>. </vt:lpstr>
      <vt:lpstr>SLANG – SCOTTICISMS </vt:lpstr>
      <vt:lpstr>Prezentace aplikace PowerPoint</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Scottish accent made simple</dc:title>
  <dc:creator>Eliška Sýkorová</dc:creator>
  <cp:lastModifiedBy>Eliška Sýkorová</cp:lastModifiedBy>
  <cp:revision>61</cp:revision>
  <dcterms:created xsi:type="dcterms:W3CDTF">2021-04-10T19:47:00Z</dcterms:created>
  <dcterms:modified xsi:type="dcterms:W3CDTF">2021-04-30T07:42:04Z</dcterms:modified>
</cp:coreProperties>
</file>