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4998C-4E23-45F7-9784-7900E01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4A9A1-029F-4940-8B0E-A1E7EFCAB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93280-C36C-4686-A3B4-8752F619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6B559-F227-4CA6-97A5-F8BE7CAC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A149-9B9C-4297-A115-FA669597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3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6FF6-A562-4C2F-B3E5-93CD3772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34A3C-24DA-47D0-A600-84B3D42E7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4E519-C8B3-4851-AD9F-F3BA0F02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0B157-5C88-44D9-B86A-91DAAF5C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0AF77-3A6A-430F-90A2-2E98FCAA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F66EB-95FA-4B59-8DAF-C2BC78906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717C3-A8E0-476D-8526-4E39AEF87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1E4FD-24DE-4FC2-B230-215F3C3F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73574-CFFA-4FD9-8492-4E217F86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FB96-F7DB-47F2-94A3-1F843BDE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10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D805-A7D5-40D9-9721-EE40EA8B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A2459-36D3-4E6E-8200-3C66650AF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4BD72-4CB2-47E9-8970-02E0B6FF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166F0-FC5F-42AE-84D2-361581A9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2927F-3E1C-46FE-9B46-2296F697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6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698C-875D-4398-86DA-688A4CA3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FA0D4-5089-4F19-BF9E-3F67B7560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01743-5828-47A0-BD94-2017C3FF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3D01D-E11D-4740-BC21-A640E266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3FE15-72E3-4D24-BD1F-B8CBFBB9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C7A4-072A-47F2-9274-E1751903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F3D31-7D19-49D1-A158-AFF24B1C1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48CDC-627C-428C-875E-64273C151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A2AA0-8146-48F8-9835-7090D3D3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D1CBA-B708-4DAD-AC29-06E88E8D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366F3-06AD-42D6-984F-15B7917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3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6AA9-BABF-474F-ACCA-11224D1C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11C11-F4E6-488E-9217-2ADAD3D27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B7AE5-652C-46DE-B419-0C20DD677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CAD3A-C68C-40C7-ABB6-FE6FCC488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A8220-FD08-4FDA-9162-604197973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B7131-60F0-4C0E-967F-6760066C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56FF0-8BEB-44E0-88B6-13D041FA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6BD74E-7141-4F5E-838C-6FC84F29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8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35B7-ECF2-4798-A0D2-FDF1F7E4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D14D0-9973-4946-9DE0-305A66AA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583D4-2FF8-4872-BDDD-4013406F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14181-B900-421E-A3A3-DDB6A1BD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9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206A7-9351-450D-8DB5-AC8B9470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CA49C-92CD-490B-9E93-9A2B904F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038F4-4A77-4B4C-A5D0-9DD9ABE8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3EB9-0357-432F-8A4D-287EA517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89647-9576-42D8-B4E9-ED784BDA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96232-A477-412C-A2D5-5373B4B67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D177A-0269-4B72-8C50-9548B052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BCC29-2A25-4DF7-BE03-8F95AA7C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9A7B4-CAEF-49D6-B8FA-43A80B09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4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DB7A-B725-4DDA-95A5-2AD61F17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A415D-3944-4145-9DD4-C27BD83DB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0FCC6-56D5-4622-8D78-973849072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9A80D-AAAB-4C84-8B13-AD93F9BB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462EE-0782-4A1C-8D7E-C15564A1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EA91-7020-4D44-B4D6-80F7E8E1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4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61A50-930C-4027-9071-99C1EE2D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B6742-F3A8-4205-8E3A-D21483DB6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69BA6-09DF-439B-AFD3-6F67EA829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D281-0AD8-42A2-87F9-ACCA2899E6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E6A46-B5C8-4277-9523-C087D5FC0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84B65-C23A-4A1D-BE00-4BCDD92EE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500F-15DA-4A6C-8448-786F282A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00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qmgeth4tFY?start=1369&amp;feature=oembed" TargetMode="External"/><Relationship Id="rId4" Type="http://schemas.openxmlformats.org/officeDocument/2006/relationships/hyperlink" Target="https://www.youtube.com/watch?v=iqmgeth4tFY&amp;ab_channel=DivisionofHumanities%2CUniversityofOtag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MwAHeAdL80?feature=oembed" TargetMode="External"/><Relationship Id="rId4" Type="http://schemas.openxmlformats.org/officeDocument/2006/relationships/hyperlink" Target="https://www.youtube.com/watch?v=tMwAHeAdL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wAHeAdL80" TargetMode="External"/><Relationship Id="rId2" Type="http://schemas.openxmlformats.org/officeDocument/2006/relationships/hyperlink" Target="https://www.youtube.com/watch?v=uQc5ZpAoU4c&amp;ab_channel=BGSEnglis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ulmeier.com/OP.pdf" TargetMode="External"/><Relationship Id="rId5" Type="http://schemas.openxmlformats.org/officeDocument/2006/relationships/hyperlink" Target="https://www.youtube.com/watch?v=gi7IyqOjarA" TargetMode="External"/><Relationship Id="rId4" Type="http://schemas.openxmlformats.org/officeDocument/2006/relationships/hyperlink" Target="https://www.youtube.com/watch?v=iqmgeth4tFY&amp;ab_channel=DivisionofHumanities%2CUniversityofOta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63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6F86-8655-4CD6-9BDF-0672C804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25721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6F86-8655-4CD6-9BDF-0672C804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2" y="18255"/>
            <a:ext cx="10515600" cy="1325563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What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is</a:t>
            </a:r>
            <a:r>
              <a:rPr lang="sk-SK" b="1" dirty="0">
                <a:solidFill>
                  <a:schemeClr val="bg1"/>
                </a:solidFill>
              </a:rPr>
              <a:t> OP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F8391-89D9-4926-A890-9E7DE0328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Original Pronunciation</a:t>
            </a:r>
          </a:p>
          <a:p>
            <a:r>
              <a:rPr lang="en-GB" sz="3200" dirty="0">
                <a:solidFill>
                  <a:schemeClr val="bg1"/>
                </a:solidFill>
              </a:rPr>
              <a:t>Early Modern English = </a:t>
            </a:r>
            <a:r>
              <a:rPr lang="en-GB" sz="3200" dirty="0" err="1">
                <a:solidFill>
                  <a:schemeClr val="bg1"/>
                </a:solidFill>
              </a:rPr>
              <a:t>EModE</a:t>
            </a:r>
            <a:r>
              <a:rPr lang="en-GB" sz="3200" dirty="0">
                <a:solidFill>
                  <a:schemeClr val="bg1"/>
                </a:solidFill>
              </a:rPr>
              <a:t> or EME</a:t>
            </a:r>
          </a:p>
          <a:p>
            <a:r>
              <a:rPr lang="en-GB" sz="3200" dirty="0">
                <a:solidFill>
                  <a:schemeClr val="bg1"/>
                </a:solidFill>
              </a:rPr>
              <a:t>Around the year 1600</a:t>
            </a:r>
          </a:p>
          <a:p>
            <a:r>
              <a:rPr lang="en-GB" sz="3200" dirty="0">
                <a:solidFill>
                  <a:schemeClr val="bg1"/>
                </a:solidFill>
              </a:rPr>
              <a:t>Different versions- not just one OP: </a:t>
            </a:r>
            <a:r>
              <a:rPr lang="en-GB" sz="3200" dirty="0" err="1">
                <a:solidFill>
                  <a:schemeClr val="bg1"/>
                </a:solidFill>
              </a:rPr>
              <a:t>eg</a:t>
            </a:r>
            <a:r>
              <a:rPr lang="en-GB" sz="3200" dirty="0">
                <a:solidFill>
                  <a:schemeClr val="bg1"/>
                </a:solidFill>
              </a:rPr>
              <a:t> musician </a:t>
            </a:r>
          </a:p>
        </p:txBody>
      </p:sp>
    </p:spTree>
    <p:extLst>
      <p:ext uri="{BB962C8B-B14F-4D97-AF65-F5344CB8AC3E}">
        <p14:creationId xmlns:p14="http://schemas.microsoft.com/office/powerpoint/2010/main" val="372199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8FBA-0E43-4E22-9340-796FCA47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0"/>
            <a:ext cx="10515600" cy="1325563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How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can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we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reconstruct</a:t>
            </a:r>
            <a:r>
              <a:rPr lang="sk-SK" b="1" dirty="0">
                <a:solidFill>
                  <a:schemeClr val="bg1"/>
                </a:solidFill>
              </a:rPr>
              <a:t> OP?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C313-245E-45B4-B447-DACBC9CF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544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Shakespeare‘</a:t>
            </a:r>
            <a:r>
              <a:rPr lang="sk-SK" sz="3200" dirty="0">
                <a:solidFill>
                  <a:schemeClr val="bg1"/>
                </a:solidFill>
              </a:rPr>
              <a:t>s</a:t>
            </a:r>
            <a:r>
              <a:rPr lang="en-GB" sz="3200" dirty="0">
                <a:solidFill>
                  <a:schemeClr val="bg1"/>
                </a:solidFill>
              </a:rPr>
              <a:t>  contemporaries writing about how words were pronounced: Ben Johnson: doggy sound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Spelling:  film as </a:t>
            </a:r>
            <a:r>
              <a:rPr lang="en-GB" sz="3200" dirty="0" err="1">
                <a:solidFill>
                  <a:schemeClr val="bg1"/>
                </a:solidFill>
              </a:rPr>
              <a:t>philome</a:t>
            </a:r>
            <a:endParaRPr lang="en-GB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Rhymes and puns: lines and loins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  </a:t>
            </a:r>
            <a:r>
              <a:rPr lang="en-GB" sz="3200" dirty="0">
                <a:solidFill>
                  <a:schemeClr val="bg1"/>
                </a:solidFill>
              </a:rPr>
              <a:t>90 % accuracy</a:t>
            </a:r>
          </a:p>
        </p:txBody>
      </p:sp>
    </p:spTree>
    <p:extLst>
      <p:ext uri="{BB962C8B-B14F-4D97-AF65-F5344CB8AC3E}">
        <p14:creationId xmlns:p14="http://schemas.microsoft.com/office/powerpoint/2010/main" val="18257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8FBA-0E43-4E22-9340-796FCA47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0"/>
            <a:ext cx="10515600" cy="1325563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How</a:t>
            </a:r>
            <a:r>
              <a:rPr lang="sk-SK" b="1" dirty="0">
                <a:solidFill>
                  <a:schemeClr val="bg1"/>
                </a:solidFill>
              </a:rPr>
              <a:t> OP </a:t>
            </a:r>
            <a:r>
              <a:rPr lang="sk-SK" b="1" dirty="0" err="1">
                <a:solidFill>
                  <a:schemeClr val="bg1"/>
                </a:solidFill>
              </a:rPr>
              <a:t>changes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the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play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C313-245E-45B4-B447-DACBC9CF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544"/>
            <a:ext cx="10515600" cy="4647094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Faster and less reverential than RP</a:t>
            </a:r>
          </a:p>
          <a:p>
            <a:r>
              <a:rPr lang="en-GB" sz="3200" dirty="0">
                <a:solidFill>
                  <a:schemeClr val="bg1"/>
                </a:solidFill>
              </a:rPr>
              <a:t>Earthier accent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en-GB" sz="3200" dirty="0">
                <a:solidFill>
                  <a:schemeClr val="bg1"/>
                </a:solidFill>
              </a:rPr>
              <a:t>guttural sounds</a:t>
            </a:r>
          </a:p>
          <a:p>
            <a:r>
              <a:rPr lang="en-GB" sz="3200" dirty="0">
                <a:solidFill>
                  <a:schemeClr val="bg1"/>
                </a:solidFill>
              </a:rPr>
              <a:t>Makes actors move differently</a:t>
            </a:r>
          </a:p>
          <a:p>
            <a:r>
              <a:rPr lang="en-GB" sz="3200" dirty="0">
                <a:solidFill>
                  <a:schemeClr val="bg1"/>
                </a:solidFill>
              </a:rPr>
              <a:t>Makes more sense: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’Tis but an hour ago since it was nine,</a:t>
            </a:r>
            <a:b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after one hour more ‘twill be eleven.</a:t>
            </a:r>
            <a:b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 from hour to hour we ripe and ripe,</a:t>
            </a:r>
            <a:b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then from hour to hour we rot and rot;</a:t>
            </a:r>
            <a:b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thereby hangs a tale.’</a:t>
            </a:r>
            <a:b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(As You Like It, II.vii.14–28)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2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8FBA-0E43-4E22-9340-796FCA47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0"/>
            <a:ext cx="10515600" cy="1325563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Around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the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Globe</a:t>
            </a:r>
            <a:r>
              <a:rPr lang="sk-SK" b="1" dirty="0">
                <a:solidFill>
                  <a:schemeClr val="bg1"/>
                </a:solidFill>
              </a:rPr>
              <a:t> in </a:t>
            </a:r>
            <a:r>
              <a:rPr lang="sk-SK" b="1" dirty="0" err="1">
                <a:solidFill>
                  <a:schemeClr val="bg1"/>
                </a:solidFill>
              </a:rPr>
              <a:t>One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Line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C313-245E-45B4-B447-DACBC9CF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5" y="662781"/>
            <a:ext cx="10515600" cy="217288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Norfolk, Suffolk, Kent, Cornwall, Devon, </a:t>
            </a:r>
            <a:r>
              <a:rPr lang="en-GB" sz="3200" dirty="0" err="1">
                <a:solidFill>
                  <a:schemeClr val="bg1"/>
                </a:solidFill>
              </a:rPr>
              <a:t>Middlands</a:t>
            </a:r>
            <a:r>
              <a:rPr lang="en-GB" sz="3200" dirty="0">
                <a:solidFill>
                  <a:schemeClr val="bg1"/>
                </a:solidFill>
              </a:rPr>
              <a:t>, Scotland and Ireland </a:t>
            </a:r>
          </a:p>
          <a:p>
            <a:r>
              <a:rPr lang="en-GB" sz="3200" dirty="0">
                <a:solidFill>
                  <a:schemeClr val="bg1"/>
                </a:solidFill>
              </a:rPr>
              <a:t>“yet I will hammer it out“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	(Richard II, V.v.5)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Online Media 3" title="Ben Crystal talks about Original Pronunciation">
            <a:hlinkClick r:id="" action="ppaction://media"/>
            <a:extLst>
              <a:ext uri="{FF2B5EF4-FFF2-40B4-BE49-F238E27FC236}">
                <a16:creationId xmlns:a16="http://schemas.microsoft.com/office/drawing/2014/main" id="{D82B36FD-83A0-4CC2-95E3-9DCB6D3677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6000" y="2711450"/>
            <a:ext cx="6529823" cy="368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09FC3-1A93-4DC5-B44B-46425123D6F8}"/>
              </a:ext>
            </a:extLst>
          </p:cNvPr>
          <p:cNvSpPr txBox="1"/>
          <p:nvPr/>
        </p:nvSpPr>
        <p:spPr>
          <a:xfrm>
            <a:off x="0" y="5800635"/>
            <a:ext cx="3630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https://www.youtube.com/watch?v=iqmgeth4tFY&amp;ab_channel=DivisionofHumanities%2CUniversityofOtago</a:t>
            </a:r>
            <a:r>
              <a:rPr lang="sk-SK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8FBA-0E43-4E22-9340-796FCA47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Some Characteristics of </a:t>
            </a:r>
            <a:r>
              <a:rPr lang="sk-SK" b="1" dirty="0">
                <a:solidFill>
                  <a:schemeClr val="bg1"/>
                </a:solidFill>
              </a:rPr>
              <a:t>OP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C313-245E-45B4-B447-DACBC9CF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89" y="1325563"/>
            <a:ext cx="10515600" cy="4924596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Rhotic accent</a:t>
            </a:r>
            <a:endParaRPr lang="cs-CZ" sz="2800" dirty="0">
              <a:solidFill>
                <a:schemeClr val="bg1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“trippingly upon the tongue” (Hamlet, III. ii. 2)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The mouth lexical set started with the schwa, or neutral vowel [ə], resulting in [</a:t>
            </a:r>
            <a:r>
              <a:rPr lang="en-GB" sz="2800" dirty="0" err="1">
                <a:solidFill>
                  <a:schemeClr val="bg1"/>
                </a:solidFill>
              </a:rPr>
              <a:t>əʊ</a:t>
            </a:r>
            <a:r>
              <a:rPr lang="en-GB" sz="2800" dirty="0">
                <a:solidFill>
                  <a:schemeClr val="bg1"/>
                </a:solidFill>
              </a:rPr>
              <a:t>] </a:t>
            </a:r>
          </a:p>
          <a:p>
            <a:pPr marL="685800" lvl="2">
              <a:spcBef>
                <a:spcPts val="1000"/>
              </a:spcBef>
            </a:pPr>
            <a:r>
              <a:rPr lang="en-GB" sz="1800" dirty="0">
                <a:solidFill>
                  <a:schemeClr val="bg1"/>
                </a:solidFill>
              </a:rPr>
              <a:t>Examples: out, loud, noun, count, crowd, bough 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The goat, near, square, face, and cure sets were more monophthongal in EME. We would have heard [</a:t>
            </a:r>
            <a:r>
              <a:rPr lang="en-GB" sz="2800" dirty="0" err="1">
                <a:solidFill>
                  <a:schemeClr val="bg1"/>
                </a:solidFill>
              </a:rPr>
              <a:t>goːt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fɪ</a:t>
            </a:r>
            <a:r>
              <a:rPr lang="en-GB" sz="2800" dirty="0">
                <a:solidFill>
                  <a:schemeClr val="bg1"/>
                </a:solidFill>
              </a:rPr>
              <a:t>ː˞, </a:t>
            </a:r>
            <a:r>
              <a:rPr lang="en-GB" sz="2800" dirty="0" err="1">
                <a:solidFill>
                  <a:schemeClr val="bg1"/>
                </a:solidFill>
              </a:rPr>
              <a:t>skʍɛ</a:t>
            </a:r>
            <a:r>
              <a:rPr lang="en-GB" sz="2800" dirty="0">
                <a:solidFill>
                  <a:schemeClr val="bg1"/>
                </a:solidFill>
              </a:rPr>
              <a:t>ː˞, </a:t>
            </a:r>
            <a:r>
              <a:rPr lang="en-GB" sz="2800" dirty="0" err="1">
                <a:solidFill>
                  <a:schemeClr val="bg1"/>
                </a:solidFill>
              </a:rPr>
              <a:t>fɛːs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kçu</a:t>
            </a:r>
            <a:r>
              <a:rPr lang="en-GB" sz="2800" dirty="0">
                <a:solidFill>
                  <a:schemeClr val="bg1"/>
                </a:solidFill>
              </a:rPr>
              <a:t>ː˞]</a:t>
            </a:r>
          </a:p>
          <a:p>
            <a:pPr marL="685800" lvl="2">
              <a:spcBef>
                <a:spcPts val="1000"/>
              </a:spcBef>
            </a:pPr>
            <a:r>
              <a:rPr lang="en-GB" sz="1800" dirty="0">
                <a:solidFill>
                  <a:schemeClr val="bg1"/>
                </a:solidFill>
              </a:rPr>
              <a:t>Examples: goat, home, near, beer, square, bare, bear, face, stay, fatal, cure, tour, poor 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The bath and start sets together, telling us that [a] is the target</a:t>
            </a:r>
          </a:p>
          <a:p>
            <a:pPr marL="685800" lvl="2">
              <a:spcBef>
                <a:spcPts val="1000"/>
              </a:spcBef>
            </a:pPr>
            <a:r>
              <a:rPr lang="en-GB" sz="1800" dirty="0">
                <a:solidFill>
                  <a:schemeClr val="bg1"/>
                </a:solidFill>
              </a:rPr>
              <a:t>Examples: staff, path, brass, blast, ask, master, basket, AND start, heart, barn, sergeant </a:t>
            </a:r>
            <a:endParaRPr lang="cs-CZ" sz="1800" dirty="0">
              <a:solidFill>
                <a:schemeClr val="bg1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Fuller soundings of -</a:t>
            </a:r>
            <a:r>
              <a:rPr lang="en-GB" sz="2800" dirty="0" err="1">
                <a:solidFill>
                  <a:schemeClr val="bg1"/>
                </a:solidFill>
              </a:rPr>
              <a:t>sion</a:t>
            </a:r>
            <a:r>
              <a:rPr lang="en-GB" sz="2800" dirty="0">
                <a:solidFill>
                  <a:schemeClr val="bg1"/>
                </a:solidFill>
              </a:rPr>
              <a:t> and -</a:t>
            </a:r>
            <a:r>
              <a:rPr lang="en-GB" sz="2800" dirty="0" err="1">
                <a:solidFill>
                  <a:schemeClr val="bg1"/>
                </a:solidFill>
              </a:rPr>
              <a:t>tion</a:t>
            </a:r>
            <a:r>
              <a:rPr lang="en-GB" sz="2800" dirty="0">
                <a:solidFill>
                  <a:schemeClr val="bg1"/>
                </a:solidFill>
              </a:rPr>
              <a:t> spellings [</a:t>
            </a:r>
            <a:r>
              <a:rPr lang="en-GB" sz="2800" dirty="0" err="1">
                <a:solidFill>
                  <a:schemeClr val="bg1"/>
                </a:solidFill>
              </a:rPr>
              <a:t>sɪən</a:t>
            </a:r>
            <a:r>
              <a:rPr lang="en-GB" sz="2800" dirty="0">
                <a:solidFill>
                  <a:schemeClr val="bg1"/>
                </a:solidFill>
              </a:rPr>
              <a:t>] instead of [</a:t>
            </a:r>
            <a:r>
              <a:rPr lang="en-GB" sz="2800" dirty="0" err="1">
                <a:solidFill>
                  <a:schemeClr val="bg1"/>
                </a:solidFill>
              </a:rPr>
              <a:t>ʃən</a:t>
            </a:r>
            <a:r>
              <a:rPr lang="en-GB" sz="2800" dirty="0">
                <a:solidFill>
                  <a:schemeClr val="bg1"/>
                </a:solidFill>
              </a:rPr>
              <a:t>] </a:t>
            </a:r>
          </a:p>
          <a:p>
            <a:pPr marL="228600" lvl="1">
              <a:spcBef>
                <a:spcPts val="1000"/>
              </a:spcBef>
            </a:pPr>
            <a:endParaRPr lang="sk-SK" sz="2200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ut">
            <a:hlinkClick r:id="" action="ppaction://media"/>
            <a:extLst>
              <a:ext uri="{FF2B5EF4-FFF2-40B4-BE49-F238E27FC236}">
                <a16:creationId xmlns:a16="http://schemas.microsoft.com/office/drawing/2014/main" id="{92AB7275-7672-4DF0-862D-1BA7ED257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178261"/>
            <a:ext cx="406400" cy="406400"/>
          </a:xfrm>
          <a:prstGeom prst="rect">
            <a:avLst/>
          </a:prstGeom>
        </p:spPr>
      </p:pic>
      <p:pic>
        <p:nvPicPr>
          <p:cNvPr id="5" name="goat">
            <a:hlinkClick r:id="" action="ppaction://media"/>
            <a:extLst>
              <a:ext uri="{FF2B5EF4-FFF2-40B4-BE49-F238E27FC236}">
                <a16:creationId xmlns:a16="http://schemas.microsoft.com/office/drawing/2014/main" id="{07C62E1C-0636-43FD-A30D-527E9700FF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65207" y="4001618"/>
            <a:ext cx="406400" cy="406400"/>
          </a:xfrm>
          <a:prstGeom prst="rect">
            <a:avLst/>
          </a:prstGeom>
        </p:spPr>
      </p:pic>
      <p:pic>
        <p:nvPicPr>
          <p:cNvPr id="6" name="staff">
            <a:hlinkClick r:id="" action="ppaction://media"/>
            <a:extLst>
              <a:ext uri="{FF2B5EF4-FFF2-40B4-BE49-F238E27FC236}">
                <a16:creationId xmlns:a16="http://schemas.microsoft.com/office/drawing/2014/main" id="{71BEBC34-FD14-47E4-8C9E-EC1A4D7ABAF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65207" y="54285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9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8FBA-0E43-4E22-9340-796FCA47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Some Characteristics of </a:t>
            </a:r>
            <a:r>
              <a:rPr lang="sk-SK" b="1" dirty="0">
                <a:solidFill>
                  <a:schemeClr val="bg1"/>
                </a:solidFill>
              </a:rPr>
              <a:t>OP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C313-245E-45B4-B447-DACBC9CF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89" y="1017142"/>
            <a:ext cx="10515600" cy="584085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Weak forms and elisions</a:t>
            </a:r>
            <a:r>
              <a:rPr lang="en-GB" sz="1800" dirty="0">
                <a:solidFill>
                  <a:schemeClr val="bg1"/>
                </a:solidFill>
              </a:rPr>
              <a:t>: and [</a:t>
            </a:r>
            <a:r>
              <a:rPr lang="en-GB" sz="1800" dirty="0" err="1">
                <a:solidFill>
                  <a:schemeClr val="bg1"/>
                </a:solidFill>
              </a:rPr>
              <a:t>ən</a:t>
            </a:r>
            <a:r>
              <a:rPr lang="en-GB" sz="1800" dirty="0">
                <a:solidFill>
                  <a:schemeClr val="bg1"/>
                </a:solidFill>
              </a:rPr>
              <a:t>], as [</a:t>
            </a:r>
            <a:r>
              <a:rPr lang="en-GB" sz="1800" dirty="0" err="1">
                <a:solidFill>
                  <a:schemeClr val="bg1"/>
                </a:solidFill>
              </a:rPr>
              <a:t>əz</a:t>
            </a:r>
            <a:r>
              <a:rPr lang="en-GB" sz="1800" dirty="0">
                <a:solidFill>
                  <a:schemeClr val="bg1"/>
                </a:solidFill>
              </a:rPr>
              <a:t>], being [</a:t>
            </a:r>
            <a:r>
              <a:rPr lang="en-GB" sz="1800" dirty="0" err="1">
                <a:solidFill>
                  <a:schemeClr val="bg1"/>
                </a:solidFill>
              </a:rPr>
              <a:t>bɪn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GB" sz="1800" dirty="0" err="1">
                <a:solidFill>
                  <a:schemeClr val="bg1"/>
                </a:solidFill>
              </a:rPr>
              <a:t>bən</a:t>
            </a:r>
            <a:r>
              <a:rPr lang="en-GB" sz="1800" dirty="0">
                <a:solidFill>
                  <a:schemeClr val="bg1"/>
                </a:solidFill>
              </a:rPr>
              <a:t>], for [</a:t>
            </a:r>
            <a:r>
              <a:rPr lang="en-GB" sz="1800" dirty="0" err="1">
                <a:solidFill>
                  <a:schemeClr val="bg1"/>
                </a:solidFill>
              </a:rPr>
              <a:t>fə</a:t>
            </a:r>
            <a:r>
              <a:rPr lang="en-GB" sz="1800" dirty="0">
                <a:solidFill>
                  <a:schemeClr val="bg1"/>
                </a:solidFill>
              </a:rPr>
              <a:t>˞], he [ə], I [a], my [</a:t>
            </a:r>
            <a:r>
              <a:rPr lang="en-GB" sz="1800" dirty="0" err="1">
                <a:solidFill>
                  <a:schemeClr val="bg1"/>
                </a:solidFill>
              </a:rPr>
              <a:t>mɪ</a:t>
            </a:r>
            <a:r>
              <a:rPr lang="en-GB" sz="1800" dirty="0">
                <a:solidFill>
                  <a:schemeClr val="bg1"/>
                </a:solidFill>
              </a:rPr>
              <a:t>], mine [</a:t>
            </a:r>
            <a:r>
              <a:rPr lang="en-GB" sz="1800" dirty="0" err="1">
                <a:solidFill>
                  <a:schemeClr val="bg1"/>
                </a:solidFill>
              </a:rPr>
              <a:t>mɪn</a:t>
            </a:r>
            <a:r>
              <a:rPr lang="en-GB" sz="1800" dirty="0">
                <a:solidFill>
                  <a:schemeClr val="bg1"/>
                </a:solidFill>
              </a:rPr>
              <a:t>], thine [</a:t>
            </a:r>
            <a:r>
              <a:rPr lang="en-GB" sz="1800" dirty="0" err="1">
                <a:solidFill>
                  <a:schemeClr val="bg1"/>
                </a:solidFill>
              </a:rPr>
              <a:t>ðɪn</a:t>
            </a:r>
            <a:r>
              <a:rPr lang="en-GB" sz="1800" dirty="0">
                <a:solidFill>
                  <a:schemeClr val="bg1"/>
                </a:solidFill>
              </a:rPr>
              <a:t>], must [</a:t>
            </a:r>
            <a:r>
              <a:rPr lang="en-GB" sz="1800" dirty="0" err="1">
                <a:solidFill>
                  <a:schemeClr val="bg1"/>
                </a:solidFill>
              </a:rPr>
              <a:t>məs</a:t>
            </a:r>
            <a:r>
              <a:rPr lang="en-GB" sz="1800" dirty="0">
                <a:solidFill>
                  <a:schemeClr val="bg1"/>
                </a:solidFill>
              </a:rPr>
              <a:t>], of [ə], or [ə], them [</a:t>
            </a:r>
            <a:r>
              <a:rPr lang="en-GB" sz="1800" dirty="0" err="1">
                <a:solidFill>
                  <a:schemeClr val="bg1"/>
                </a:solidFill>
              </a:rPr>
              <a:t>əm</a:t>
            </a:r>
            <a:r>
              <a:rPr lang="en-GB" sz="1800" dirty="0">
                <a:solidFill>
                  <a:schemeClr val="bg1"/>
                </a:solidFill>
              </a:rPr>
              <a:t>], thou [</a:t>
            </a:r>
            <a:r>
              <a:rPr lang="en-GB" sz="1800" dirty="0" err="1">
                <a:solidFill>
                  <a:schemeClr val="bg1"/>
                </a:solidFill>
              </a:rPr>
              <a:t>ðə</a:t>
            </a:r>
            <a:r>
              <a:rPr lang="en-GB" sz="1800" dirty="0">
                <a:solidFill>
                  <a:schemeClr val="bg1"/>
                </a:solidFill>
              </a:rPr>
              <a:t>], thee [</a:t>
            </a:r>
            <a:r>
              <a:rPr lang="en-GB" sz="1800" dirty="0" err="1">
                <a:solidFill>
                  <a:schemeClr val="bg1"/>
                </a:solidFill>
              </a:rPr>
              <a:t>ðɪ</a:t>
            </a:r>
            <a:r>
              <a:rPr lang="en-GB" sz="1800" dirty="0">
                <a:solidFill>
                  <a:schemeClr val="bg1"/>
                </a:solidFill>
              </a:rPr>
              <a:t>], thy [</a:t>
            </a:r>
            <a:r>
              <a:rPr lang="en-GB" sz="1800" dirty="0" err="1">
                <a:solidFill>
                  <a:schemeClr val="bg1"/>
                </a:solidFill>
              </a:rPr>
              <a:t>ðɪ</a:t>
            </a:r>
            <a:r>
              <a:rPr lang="en-GB" sz="1800" dirty="0">
                <a:solidFill>
                  <a:schemeClr val="bg1"/>
                </a:solidFill>
              </a:rPr>
              <a:t>], to [</a:t>
            </a:r>
            <a:r>
              <a:rPr lang="en-GB" sz="1800" dirty="0" err="1">
                <a:solidFill>
                  <a:schemeClr val="bg1"/>
                </a:solidFill>
              </a:rPr>
              <a:t>tə</a:t>
            </a:r>
            <a:r>
              <a:rPr lang="en-GB" sz="1800" dirty="0">
                <a:solidFill>
                  <a:schemeClr val="bg1"/>
                </a:solidFill>
              </a:rPr>
              <a:t>]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endParaRPr lang="en-GB" sz="1800" dirty="0">
              <a:solidFill>
                <a:schemeClr val="bg1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Initial /h/ on he, he’s, him, his, him, her, hers, in unstressed positions will be dropped. 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Medial /v/ and voiced /</a:t>
            </a:r>
            <a:r>
              <a:rPr lang="en-GB" sz="2800" dirty="0" err="1">
                <a:solidFill>
                  <a:schemeClr val="bg1"/>
                </a:solidFill>
              </a:rPr>
              <a:t>th</a:t>
            </a:r>
            <a:r>
              <a:rPr lang="en-GB" sz="2800" dirty="0">
                <a:solidFill>
                  <a:schemeClr val="bg1"/>
                </a:solidFill>
              </a:rPr>
              <a:t>/ [ð] consonants in some common words will be elided. Hence: heaven [</a:t>
            </a:r>
            <a:r>
              <a:rPr lang="en-GB" sz="2800" dirty="0" err="1">
                <a:solidFill>
                  <a:schemeClr val="bg1"/>
                </a:solidFill>
              </a:rPr>
              <a:t>hɛə̆n</a:t>
            </a:r>
            <a:r>
              <a:rPr lang="en-GB" sz="2800" dirty="0">
                <a:solidFill>
                  <a:schemeClr val="bg1"/>
                </a:solidFill>
              </a:rPr>
              <a:t>], even [</a:t>
            </a:r>
            <a:r>
              <a:rPr lang="en-GB" sz="2800" dirty="0" err="1">
                <a:solidFill>
                  <a:schemeClr val="bg1"/>
                </a:solidFill>
              </a:rPr>
              <a:t>iə̆n</a:t>
            </a:r>
            <a:r>
              <a:rPr lang="en-GB" sz="2800" dirty="0">
                <a:solidFill>
                  <a:schemeClr val="bg1"/>
                </a:solidFill>
              </a:rPr>
              <a:t>], seven [</a:t>
            </a:r>
            <a:r>
              <a:rPr lang="en-GB" sz="2800" dirty="0" err="1">
                <a:solidFill>
                  <a:schemeClr val="bg1"/>
                </a:solidFill>
              </a:rPr>
              <a:t>sɛə̆m</a:t>
            </a:r>
            <a:r>
              <a:rPr lang="en-GB" sz="2800" dirty="0">
                <a:solidFill>
                  <a:schemeClr val="bg1"/>
                </a:solidFill>
              </a:rPr>
              <a:t>], eleven [</a:t>
            </a:r>
            <a:r>
              <a:rPr lang="en-GB" sz="2800" dirty="0" err="1">
                <a:solidFill>
                  <a:schemeClr val="bg1"/>
                </a:solidFill>
              </a:rPr>
              <a:t>əlɛə̆m</a:t>
            </a:r>
            <a:r>
              <a:rPr lang="en-GB" sz="2800" dirty="0">
                <a:solidFill>
                  <a:schemeClr val="bg1"/>
                </a:solidFill>
              </a:rPr>
              <a:t>], devil [</a:t>
            </a:r>
            <a:r>
              <a:rPr lang="en-GB" sz="2800" dirty="0" err="1">
                <a:solidFill>
                  <a:schemeClr val="bg1"/>
                </a:solidFill>
              </a:rPr>
              <a:t>diːə̆ɫ</a:t>
            </a:r>
            <a:r>
              <a:rPr lang="en-GB" sz="2800" dirty="0">
                <a:solidFill>
                  <a:schemeClr val="bg1"/>
                </a:solidFill>
              </a:rPr>
              <a:t>], hither [</a:t>
            </a:r>
            <a:r>
              <a:rPr lang="en-GB" sz="2800" dirty="0" err="1">
                <a:solidFill>
                  <a:schemeClr val="bg1"/>
                </a:solidFill>
              </a:rPr>
              <a:t>hɪə</a:t>
            </a:r>
            <a:r>
              <a:rPr lang="en-GB" sz="2800" dirty="0">
                <a:solidFill>
                  <a:schemeClr val="bg1"/>
                </a:solidFill>
              </a:rPr>
              <a:t>˞], thither [</a:t>
            </a:r>
            <a:r>
              <a:rPr lang="en-GB" sz="2800" dirty="0" err="1">
                <a:solidFill>
                  <a:schemeClr val="bg1"/>
                </a:solidFill>
              </a:rPr>
              <a:t>ðɪə</a:t>
            </a:r>
            <a:r>
              <a:rPr lang="en-GB" sz="2800" dirty="0">
                <a:solidFill>
                  <a:schemeClr val="bg1"/>
                </a:solidFill>
              </a:rPr>
              <a:t>˞] 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-</a:t>
            </a:r>
            <a:r>
              <a:rPr lang="en-GB" sz="2800" dirty="0" err="1">
                <a:solidFill>
                  <a:schemeClr val="bg1"/>
                </a:solidFill>
              </a:rPr>
              <a:t>ing</a:t>
            </a:r>
            <a:r>
              <a:rPr lang="en-GB" sz="2800" dirty="0">
                <a:solidFill>
                  <a:schemeClr val="bg1"/>
                </a:solidFill>
              </a:rPr>
              <a:t> suffixes should be reduced to [</a:t>
            </a:r>
            <a:r>
              <a:rPr lang="en-GB" sz="2800" dirty="0" err="1">
                <a:solidFill>
                  <a:schemeClr val="bg1"/>
                </a:solidFill>
              </a:rPr>
              <a:t>ɪn</a:t>
            </a:r>
            <a:r>
              <a:rPr lang="en-GB" sz="2800" dirty="0">
                <a:solidFill>
                  <a:schemeClr val="bg1"/>
                </a:solidFill>
              </a:rPr>
              <a:t>]: calling [</a:t>
            </a:r>
            <a:r>
              <a:rPr lang="en-GB" sz="2800" dirty="0" err="1">
                <a:solidFill>
                  <a:schemeClr val="bg1"/>
                </a:solidFill>
              </a:rPr>
              <a:t>kɑlɪn</a:t>
            </a:r>
            <a:r>
              <a:rPr lang="en-GB" sz="2800" dirty="0">
                <a:solidFill>
                  <a:schemeClr val="bg1"/>
                </a:solidFill>
              </a:rPr>
              <a:t>], singing [</a:t>
            </a:r>
            <a:r>
              <a:rPr lang="en-GB" sz="2800" dirty="0" err="1">
                <a:solidFill>
                  <a:schemeClr val="bg1"/>
                </a:solidFill>
              </a:rPr>
              <a:t>sɪŋɪn</a:t>
            </a:r>
            <a:r>
              <a:rPr lang="en-GB" sz="2800" dirty="0">
                <a:solidFill>
                  <a:schemeClr val="bg1"/>
                </a:solidFill>
              </a:rPr>
              <a:t>], praying [</a:t>
            </a:r>
            <a:r>
              <a:rPr lang="en-GB" sz="2800" dirty="0" err="1">
                <a:solidFill>
                  <a:schemeClr val="bg1"/>
                </a:solidFill>
              </a:rPr>
              <a:t>pɹɛːɪn</a:t>
            </a:r>
            <a:r>
              <a:rPr lang="en-GB" sz="2800" dirty="0">
                <a:solidFill>
                  <a:schemeClr val="bg1"/>
                </a:solidFill>
              </a:rPr>
              <a:t>]. 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>
                <a:solidFill>
                  <a:schemeClr val="bg1"/>
                </a:solidFill>
              </a:rPr>
              <a:t>/</a:t>
            </a:r>
            <a:r>
              <a:rPr lang="en-GB" sz="2800" dirty="0" err="1">
                <a:solidFill>
                  <a:schemeClr val="bg1"/>
                </a:solidFill>
              </a:rPr>
              <a:t>wh</a:t>
            </a:r>
            <a:r>
              <a:rPr lang="en-GB" sz="2800" dirty="0">
                <a:solidFill>
                  <a:schemeClr val="bg1"/>
                </a:solidFill>
              </a:rPr>
              <a:t>/ should be aspirated in words like which [</a:t>
            </a:r>
            <a:r>
              <a:rPr lang="en-GB" sz="2800" dirty="0" err="1">
                <a:solidFill>
                  <a:schemeClr val="bg1"/>
                </a:solidFill>
              </a:rPr>
              <a:t>ʍɪt͡ʃ</a:t>
            </a:r>
            <a:r>
              <a:rPr lang="en-GB" sz="2800" dirty="0">
                <a:solidFill>
                  <a:schemeClr val="bg1"/>
                </a:solidFill>
              </a:rPr>
              <a:t>], when [</a:t>
            </a:r>
            <a:r>
              <a:rPr lang="en-GB" sz="2800" dirty="0" err="1">
                <a:solidFill>
                  <a:schemeClr val="bg1"/>
                </a:solidFill>
              </a:rPr>
              <a:t>ʍɛn</a:t>
            </a:r>
            <a:r>
              <a:rPr lang="en-GB" sz="2800" dirty="0">
                <a:solidFill>
                  <a:schemeClr val="bg1"/>
                </a:solidFill>
              </a:rPr>
              <a:t>], why [</a:t>
            </a:r>
            <a:r>
              <a:rPr lang="en-GB" sz="2800" dirty="0" err="1">
                <a:solidFill>
                  <a:schemeClr val="bg1"/>
                </a:solidFill>
              </a:rPr>
              <a:t>ʍəɪ</a:t>
            </a:r>
            <a:r>
              <a:rPr lang="en-GB" sz="2800" dirty="0">
                <a:solidFill>
                  <a:schemeClr val="bg1"/>
                </a:solidFill>
              </a:rPr>
              <a:t>], whither [</a:t>
            </a:r>
            <a:r>
              <a:rPr lang="en-GB" sz="2800" dirty="0" err="1">
                <a:solidFill>
                  <a:schemeClr val="bg1"/>
                </a:solidFill>
              </a:rPr>
              <a:t>ʍɪðə</a:t>
            </a:r>
            <a:r>
              <a:rPr lang="en-GB" sz="2800" dirty="0">
                <a:solidFill>
                  <a:schemeClr val="bg1"/>
                </a:solidFill>
              </a:rPr>
              <a:t>˞], whence [</a:t>
            </a:r>
            <a:r>
              <a:rPr lang="en-GB" sz="2800" dirty="0" err="1">
                <a:solidFill>
                  <a:schemeClr val="bg1"/>
                </a:solidFill>
              </a:rPr>
              <a:t>ʍɛns</a:t>
            </a:r>
            <a:r>
              <a:rPr lang="en-GB" sz="2800" dirty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4" name="Heaven">
            <a:hlinkClick r:id="" action="ppaction://media"/>
            <a:extLst>
              <a:ext uri="{FF2B5EF4-FFF2-40B4-BE49-F238E27FC236}">
                <a16:creationId xmlns:a16="http://schemas.microsoft.com/office/drawing/2014/main" id="{EB00AF90-7B89-476D-9D24-6F22E022B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5370" y="3036151"/>
            <a:ext cx="406400" cy="406400"/>
          </a:xfrm>
          <a:prstGeom prst="rect">
            <a:avLst/>
          </a:prstGeom>
        </p:spPr>
      </p:pic>
      <p:pic>
        <p:nvPicPr>
          <p:cNvPr id="5" name="elisions">
            <a:hlinkClick r:id="" action="ppaction://media"/>
            <a:extLst>
              <a:ext uri="{FF2B5EF4-FFF2-40B4-BE49-F238E27FC236}">
                <a16:creationId xmlns:a16="http://schemas.microsoft.com/office/drawing/2014/main" id="{B7FC286F-2740-4693-8FF2-6738614F9E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2793" y="12413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8FBA-0E43-4E22-9340-796FCA47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0"/>
            <a:ext cx="10515600" cy="1325563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Sonnet</a:t>
            </a:r>
            <a:r>
              <a:rPr lang="sk-SK" b="1" dirty="0">
                <a:solidFill>
                  <a:schemeClr val="bg1"/>
                </a:solidFill>
              </a:rPr>
              <a:t> 116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C313-245E-45B4-B447-DACBC9CF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89" y="1017142"/>
            <a:ext cx="5385216" cy="5840857"/>
          </a:xfrm>
        </p:spPr>
        <p:txBody>
          <a:bodyPr>
            <a:normAutofit fontScale="62500" lnSpcReduction="20000"/>
          </a:bodyPr>
          <a:lstStyle/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Let me not to the m</a:t>
            </a:r>
            <a:r>
              <a:rPr lang="en-GB" sz="2900" u="sng" dirty="0">
                <a:solidFill>
                  <a:schemeClr val="bg1"/>
                </a:solidFill>
              </a:rPr>
              <a:t>arriage</a:t>
            </a:r>
            <a:r>
              <a:rPr lang="en-GB" sz="2900" dirty="0">
                <a:solidFill>
                  <a:schemeClr val="bg1"/>
                </a:solidFill>
              </a:rPr>
              <a:t> of true minds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Admit impediments. Love is not love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Which </a:t>
            </a:r>
            <a:r>
              <a:rPr lang="en-GB" sz="2900" u="sng" dirty="0">
                <a:solidFill>
                  <a:schemeClr val="bg1"/>
                </a:solidFill>
              </a:rPr>
              <a:t>al</a:t>
            </a:r>
            <a:r>
              <a:rPr lang="en-GB" sz="2900" dirty="0">
                <a:solidFill>
                  <a:schemeClr val="bg1"/>
                </a:solidFill>
              </a:rPr>
              <a:t>ters when it altera</a:t>
            </a:r>
            <a:r>
              <a:rPr lang="en-GB" sz="2900" u="sng" dirty="0">
                <a:solidFill>
                  <a:schemeClr val="bg1"/>
                </a:solidFill>
              </a:rPr>
              <a:t>tion</a:t>
            </a:r>
            <a:r>
              <a:rPr lang="en-GB" sz="2900" dirty="0">
                <a:solidFill>
                  <a:schemeClr val="bg1"/>
                </a:solidFill>
              </a:rPr>
              <a:t> finds,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Or bends with the re</a:t>
            </a:r>
            <a:r>
              <a:rPr lang="en-GB" sz="2900" u="sng" dirty="0">
                <a:solidFill>
                  <a:schemeClr val="bg1"/>
                </a:solidFill>
              </a:rPr>
              <a:t>mov</a:t>
            </a:r>
            <a:r>
              <a:rPr lang="en-GB" sz="2900" dirty="0">
                <a:solidFill>
                  <a:schemeClr val="bg1"/>
                </a:solidFill>
              </a:rPr>
              <a:t>er to re</a:t>
            </a:r>
            <a:r>
              <a:rPr lang="en-GB" sz="2900" u="sng" dirty="0">
                <a:solidFill>
                  <a:schemeClr val="bg1"/>
                </a:solidFill>
              </a:rPr>
              <a:t>move</a:t>
            </a:r>
            <a:r>
              <a:rPr lang="en-GB" sz="2900" dirty="0">
                <a:solidFill>
                  <a:schemeClr val="bg1"/>
                </a:solidFill>
              </a:rPr>
              <a:t>.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O no! it is an ever-fixed mark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That looks on tempests and is never shaken;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It is the star to every </a:t>
            </a:r>
            <a:r>
              <a:rPr lang="en-GB" sz="2900" dirty="0" err="1">
                <a:solidFill>
                  <a:schemeClr val="bg1"/>
                </a:solidFill>
              </a:rPr>
              <a:t>wand'ring</a:t>
            </a:r>
            <a:r>
              <a:rPr lang="en-GB" sz="2900" dirty="0">
                <a:solidFill>
                  <a:schemeClr val="bg1"/>
                </a:solidFill>
              </a:rPr>
              <a:t> bark,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Whose worth's unknown, although his height be taken.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Love's not Time's f</a:t>
            </a:r>
            <a:r>
              <a:rPr lang="en-GB" sz="2900" u="sng" dirty="0">
                <a:solidFill>
                  <a:schemeClr val="bg1"/>
                </a:solidFill>
              </a:rPr>
              <a:t>oo</a:t>
            </a:r>
            <a:r>
              <a:rPr lang="en-GB" sz="2900" dirty="0">
                <a:solidFill>
                  <a:schemeClr val="bg1"/>
                </a:solidFill>
              </a:rPr>
              <a:t>l, though rosy lips and cheeks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Within his bending sickle's compass come;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Love alters not with his br</a:t>
            </a:r>
            <a:r>
              <a:rPr lang="en-GB" sz="2900" u="sng" dirty="0">
                <a:solidFill>
                  <a:schemeClr val="bg1"/>
                </a:solidFill>
              </a:rPr>
              <a:t>ie</a:t>
            </a:r>
            <a:r>
              <a:rPr lang="en-GB" sz="2900" dirty="0">
                <a:solidFill>
                  <a:schemeClr val="bg1"/>
                </a:solidFill>
              </a:rPr>
              <a:t>f </a:t>
            </a:r>
            <a:r>
              <a:rPr lang="en-GB" sz="2900" u="sng" dirty="0">
                <a:solidFill>
                  <a:schemeClr val="bg1"/>
                </a:solidFill>
              </a:rPr>
              <a:t>hou</a:t>
            </a:r>
            <a:r>
              <a:rPr lang="en-GB" sz="2900" dirty="0">
                <a:solidFill>
                  <a:schemeClr val="bg1"/>
                </a:solidFill>
              </a:rPr>
              <a:t>rs and w</a:t>
            </a:r>
            <a:r>
              <a:rPr lang="en-GB" sz="2900" u="sng" dirty="0">
                <a:solidFill>
                  <a:schemeClr val="bg1"/>
                </a:solidFill>
              </a:rPr>
              <a:t>ee</a:t>
            </a:r>
            <a:r>
              <a:rPr lang="en-GB" sz="2900" dirty="0">
                <a:solidFill>
                  <a:schemeClr val="bg1"/>
                </a:solidFill>
              </a:rPr>
              <a:t>ks,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But bears it out even to the edge of d</a:t>
            </a:r>
            <a:r>
              <a:rPr lang="en-GB" sz="2900" u="sng" dirty="0">
                <a:solidFill>
                  <a:schemeClr val="bg1"/>
                </a:solidFill>
              </a:rPr>
              <a:t>oo</a:t>
            </a:r>
            <a:r>
              <a:rPr lang="en-GB" sz="2900" dirty="0">
                <a:solidFill>
                  <a:schemeClr val="bg1"/>
                </a:solidFill>
              </a:rPr>
              <a:t>m.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If this be error and upon me </a:t>
            </a:r>
            <a:r>
              <a:rPr lang="en-GB" sz="2900" dirty="0" err="1">
                <a:solidFill>
                  <a:schemeClr val="bg1"/>
                </a:solidFill>
              </a:rPr>
              <a:t>pr</a:t>
            </a:r>
            <a:r>
              <a:rPr lang="en-GB" sz="2900" u="sng" dirty="0" err="1">
                <a:solidFill>
                  <a:schemeClr val="bg1"/>
                </a:solidFill>
              </a:rPr>
              <a:t>o</a:t>
            </a:r>
            <a:r>
              <a:rPr lang="en-GB" sz="2900" dirty="0" err="1">
                <a:solidFill>
                  <a:schemeClr val="bg1"/>
                </a:solidFill>
              </a:rPr>
              <a:t>v'd</a:t>
            </a:r>
            <a:r>
              <a:rPr lang="en-GB" sz="2900" dirty="0">
                <a:solidFill>
                  <a:schemeClr val="bg1"/>
                </a:solidFill>
              </a:rPr>
              <a:t>,</a:t>
            </a:r>
            <a:br>
              <a:rPr lang="en-GB" sz="2900" dirty="0">
                <a:solidFill>
                  <a:schemeClr val="bg1"/>
                </a:solidFill>
              </a:rPr>
            </a:br>
            <a:endParaRPr lang="en-GB" sz="2900" dirty="0">
              <a:solidFill>
                <a:schemeClr val="bg1"/>
              </a:solidFill>
            </a:endParaRPr>
          </a:p>
          <a:p>
            <a:pPr marL="0" indent="0" algn="l" fontAlgn="base">
              <a:spcBef>
                <a:spcPts val="0"/>
              </a:spcBef>
              <a:buNone/>
            </a:pPr>
            <a:r>
              <a:rPr lang="en-GB" sz="2900" dirty="0">
                <a:solidFill>
                  <a:schemeClr val="bg1"/>
                </a:solidFill>
              </a:rPr>
              <a:t>I never writ, nor no man ever </a:t>
            </a:r>
            <a:r>
              <a:rPr lang="en-GB" sz="2900" dirty="0" err="1">
                <a:solidFill>
                  <a:schemeClr val="bg1"/>
                </a:solidFill>
              </a:rPr>
              <a:t>lov'd</a:t>
            </a:r>
            <a:r>
              <a:rPr lang="en-GB" sz="2900" dirty="0">
                <a:solidFill>
                  <a:schemeClr val="bg1"/>
                </a:solidFill>
              </a:rPr>
              <a:t>.</a:t>
            </a:r>
          </a:p>
          <a:p>
            <a:pPr marL="0" lvl="1" indent="0">
              <a:spcBef>
                <a:spcPts val="1000"/>
              </a:spcBef>
              <a:buNone/>
            </a:pP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5" name="Online Media 4" title="Sonnet 116 by William Shakespeare (read by Ben Crystal)">
            <a:hlinkClick r:id="" action="ppaction://media"/>
            <a:extLst>
              <a:ext uri="{FF2B5EF4-FFF2-40B4-BE49-F238E27FC236}">
                <a16:creationId xmlns:a16="http://schemas.microsoft.com/office/drawing/2014/main" id="{DF750C57-300E-47C3-9805-2254F10A83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95084" y="1656121"/>
            <a:ext cx="5531327" cy="312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3BEE5-8DE8-4A67-BB64-AC684BCEA5F4}"/>
              </a:ext>
            </a:extLst>
          </p:cNvPr>
          <p:cNvSpPr txBox="1"/>
          <p:nvPr/>
        </p:nvSpPr>
        <p:spPr>
          <a:xfrm>
            <a:off x="7107148" y="6488667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 </a:t>
            </a:r>
            <a:r>
              <a:rPr lang="en-GB" dirty="0">
                <a:hlinkClick r:id="rId4"/>
              </a:rPr>
              <a:t>https://www.youtube.com/watch?v=tMwAHeAdL80</a:t>
            </a:r>
            <a:r>
              <a:rPr lang="sk-SK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3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6F86-8655-4CD6-9BDF-0672C804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2" y="1825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F8391-89D9-4926-A890-9E7DE0328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hlinkClick r:id="rId2"/>
              </a:rPr>
              <a:t>https://www.youtube.com/watch?v=uQc5ZpAoU4c&amp;ab_channel=BGSEnglish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hlinkClick r:id="rId3"/>
              </a:rPr>
              <a:t>https://www.youtube.com/watch?v=tMwAHeAdL80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4"/>
              </a:rPr>
              <a:t>https://www.youtube.com/watch?v=iqmgeth4tFY&amp;ab_channel=DivisionofHumanities%2CUniversityofOtago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5"/>
              </a:rPr>
              <a:t>https://www.youtube.com/watch?v=gi7IyqOjarA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6"/>
              </a:rPr>
              <a:t>http://www.paulmeier.com/OP.pdf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</a:rPr>
              <a:t>Crystal, David, and Ben Crystal.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effectLst/>
              </a:rPr>
              <a:t>Shakespeare's Words: A Glossary and Language Companion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</a:rPr>
              <a:t>. Puffin Books, 2002. 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868</Words>
  <Application>Microsoft Office PowerPoint</Application>
  <PresentationFormat>Widescreen</PresentationFormat>
  <Paragraphs>65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What is OP</vt:lpstr>
      <vt:lpstr>How can we reconstruct OP? </vt:lpstr>
      <vt:lpstr>How OP changes the play</vt:lpstr>
      <vt:lpstr>Around the Globe in One Line</vt:lpstr>
      <vt:lpstr>Some Characteristics of OP</vt:lpstr>
      <vt:lpstr>Some Characteristics of OP</vt:lpstr>
      <vt:lpstr>Sonnet 116</vt:lpstr>
      <vt:lpstr>Sources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Záhoráková</dc:creator>
  <cp:lastModifiedBy>Jay</cp:lastModifiedBy>
  <cp:revision>16</cp:revision>
  <dcterms:created xsi:type="dcterms:W3CDTF">2022-04-04T08:21:02Z</dcterms:created>
  <dcterms:modified xsi:type="dcterms:W3CDTF">2022-04-08T15:28:19Z</dcterms:modified>
</cp:coreProperties>
</file>