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84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723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86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92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1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11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9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0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61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36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03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47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397F1DC-F8A4-4538-974B-9A61BBC0B487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029D8C6-0A1E-4646-A21B-39F796DFD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6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lazek.libor@brno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cervena.radana@brno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ervena.radana@brno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ervena.radana@brno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Zástupný symbol pro obrázek 15" descr="AMB r_2007_foto sch.jpg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/>
          <a:srcRect l="22476" r="22474" b="-1"/>
          <a:stretch/>
        </p:blipFill>
        <p:spPr>
          <a:xfrm>
            <a:off x="3488181" y="10"/>
            <a:ext cx="5655818" cy="6857989"/>
          </a:xfrm>
          <a:prstGeom prst="rect">
            <a:avLst/>
          </a:prstGeom>
        </p:spPr>
      </p:pic>
      <p:sp>
        <p:nvSpPr>
          <p:cNvPr id="19" name="Rectangle 2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482600" y="643467"/>
            <a:ext cx="2522980" cy="172804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 anchorCtr="1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Archiv města Brna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half" idx="2"/>
          </p:nvPr>
        </p:nvSpPr>
        <p:spPr>
          <a:xfrm>
            <a:off x="503805" y="3014977"/>
            <a:ext cx="2633677" cy="3030299"/>
          </a:xfrm>
        </p:spPr>
        <p:txBody>
          <a:bodyPr vert="horz" lIns="91440" tIns="45720" rIns="91440" bIns="45720" rtlCol="0" anchorCtr="1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PhDr. Libor Blažek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hlinkClick r:id="rId3"/>
              </a:rPr>
              <a:t>blazek.libor@brno.cz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Mgr. Radana Červená, Ph.D.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hlinkClick r:id="rId4"/>
              </a:rPr>
              <a:t>cervena.radana@brno.cz</a:t>
            </a:r>
            <a:endParaRPr lang="cs-CZ" dirty="0">
              <a:solidFill>
                <a:schemeClr val="bg1"/>
              </a:solidFill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4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4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prstGeom prst="ellipse">
            <a:avLst/>
          </a:prstGeo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/>
              <a:t>Archivnictví I</a:t>
            </a:r>
            <a:endParaRPr lang="cs-CZ" dirty="0"/>
          </a:p>
        </p:txBody>
      </p:sp>
      <p:sp>
        <p:nvSpPr>
          <p:cNvPr id="34" name="Zástupný symbol pro obsah 5"/>
          <p:cNvSpPr>
            <a:spLocks noGrp="1"/>
          </p:cNvSpPr>
          <p:nvPr>
            <p:ph idx="1"/>
          </p:nvPr>
        </p:nvSpPr>
        <p:spPr>
          <a:xfrm>
            <a:off x="1279546" y="2249424"/>
            <a:ext cx="6584634" cy="29210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Archivní legislativa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Archivní síť. Archivní správa MV ČR. Národní archiv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Státní oblastní archivy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Státní okresní archivy. Archivy měst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Specializované archivy. Bezpečnostní archivy. Soukromé archivy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Výběr a evidence archiválií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Zpracování archiválií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rgbClr val="404040"/>
                </a:solidFill>
              </a:rPr>
              <a:t>Typy archivních pomůcek</a:t>
            </a:r>
          </a:p>
          <a:p>
            <a:pPr>
              <a:lnSpc>
                <a:spcPct val="90000"/>
              </a:lnSpc>
            </a:pPr>
            <a:r>
              <a:rPr lang="cs-CZ" sz="1400" b="1" dirty="0">
                <a:solidFill>
                  <a:srgbClr val="404040"/>
                </a:solidFill>
              </a:rPr>
              <a:t>Exkurze </a:t>
            </a:r>
            <a:r>
              <a:rPr lang="cs-CZ" sz="1400" dirty="0">
                <a:solidFill>
                  <a:srgbClr val="404040"/>
                </a:solidFill>
              </a:rPr>
              <a:t>– </a:t>
            </a:r>
            <a:r>
              <a:rPr lang="cs-CZ" sz="1400" b="1" dirty="0">
                <a:solidFill>
                  <a:srgbClr val="404040"/>
                </a:solidFill>
              </a:rPr>
              <a:t>Archiv Masarykovy univerzity,  Archiv města Brna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B82AB98-B7EA-4ABF-9E82-28D0DC0B5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352" y="467418"/>
            <a:ext cx="5797296" cy="1188720"/>
          </a:xfrm>
          <a:prstGeom prst="ellipse">
            <a:avLst/>
          </a:prstGeom>
          <a:solidFill>
            <a:srgbClr val="FFFFFF"/>
          </a:solidFill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z="28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Archivnictví II</a:t>
            </a:r>
            <a:endParaRPr lang="en-US" sz="2800" kern="1200" cap="all" spc="200" baseline="0" dirty="0">
              <a:solidFill>
                <a:srgbClr val="26262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91E2A-88F3-41E1-A19C-B803E0B3D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7072" y="2249424"/>
            <a:ext cx="6547108" cy="3471868"/>
          </a:xfrm>
        </p:spPr>
        <p:txBody>
          <a:bodyPr vert="horz" lIns="91440" tIns="45720" rIns="91440" bIns="45720" rtlCol="0">
            <a:noAutofit/>
          </a:bodyPr>
          <a:lstStyle/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Základní pravidla pro zpracování archiválií a výsledky GI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Předarchivní péče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Spisová služba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Využívání archiválií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Služby archivů, badatelny, archivní knihovny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Kulturně osvětová a vzdělávací činnost archivů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Vědecká práce archiváře. Ediční činnost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Digitalizace archiválií</a:t>
            </a:r>
            <a:endParaRPr lang="en-US" sz="1400" b="1" dirty="0">
              <a:solidFill>
                <a:srgbClr val="404040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</a:rPr>
              <a:t>Aktuální problémy a perspektivy archivnictví. ČAS</a:t>
            </a:r>
            <a:endParaRPr lang="cs-CZ" sz="1400" dirty="0">
              <a:solidFill>
                <a:srgbClr val="404040"/>
              </a:solidFill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404040"/>
                </a:solidFill>
              </a:rPr>
              <a:t>Exkurze paměťové instituce (knihovna, muzeum)</a:t>
            </a:r>
            <a:endParaRPr lang="en-US" sz="1400" b="1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88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1600">
                <a:solidFill>
                  <a:srgbClr val="FFFFFF"/>
                </a:solidFill>
              </a:rPr>
              <a:t>Semestrální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7016" y="1249961"/>
            <a:ext cx="5108870" cy="446294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 dirty="0"/>
              <a:t>1. </a:t>
            </a:r>
            <a:r>
              <a:rPr lang="cs-CZ" sz="1500" b="1" dirty="0"/>
              <a:t>Abstrakt</a:t>
            </a:r>
          </a:p>
          <a:p>
            <a:pPr lvl="1">
              <a:lnSpc>
                <a:spcPct val="90000"/>
              </a:lnSpc>
            </a:pPr>
            <a:r>
              <a:rPr lang="cs-CZ" sz="1500" cap="small" dirty="0"/>
              <a:t>Frolík</a:t>
            </a:r>
            <a:r>
              <a:rPr lang="cs-CZ" sz="1500" dirty="0"/>
              <a:t>, Jan: </a:t>
            </a:r>
            <a:r>
              <a:rPr lang="cs-CZ" sz="1500" i="1" dirty="0"/>
              <a:t>Operativní archivy bývalé Státní bezpečnosti</a:t>
            </a:r>
            <a:r>
              <a:rPr lang="cs-CZ" sz="1500" dirty="0"/>
              <a:t>. Archivní časopis 57/2007.</a:t>
            </a:r>
          </a:p>
          <a:p>
            <a:pPr lvl="1">
              <a:lnSpc>
                <a:spcPct val="90000"/>
              </a:lnSpc>
            </a:pPr>
            <a:r>
              <a:rPr lang="cs-CZ" sz="1500" cap="small" dirty="0"/>
              <a:t>Kubátová</a:t>
            </a:r>
            <a:r>
              <a:rPr lang="cs-CZ" sz="1500" dirty="0"/>
              <a:t>, Ludmila: </a:t>
            </a:r>
            <a:r>
              <a:rPr lang="cs-CZ" sz="1500" i="1" dirty="0"/>
              <a:t>Vznik a vývoj Archivu Národní knihovny.</a:t>
            </a:r>
            <a:r>
              <a:rPr lang="cs-CZ" sz="1500" dirty="0"/>
              <a:t>  Archivní časopis 59/2009.</a:t>
            </a:r>
          </a:p>
          <a:p>
            <a:pPr lvl="1">
              <a:lnSpc>
                <a:spcPct val="90000"/>
              </a:lnSpc>
            </a:pPr>
            <a:r>
              <a:rPr lang="cs-CZ" sz="1500" cap="small" dirty="0" err="1"/>
              <a:t>Baudish</a:t>
            </a:r>
            <a:r>
              <a:rPr lang="cs-CZ" sz="1500" dirty="0"/>
              <a:t>, Pavel: </a:t>
            </a:r>
            <a:r>
              <a:rPr lang="cs-CZ" sz="1500" i="1" dirty="0"/>
              <a:t>Sbírka Fotoarchiv K. H. Franka</a:t>
            </a:r>
            <a:r>
              <a:rPr lang="cs-CZ" sz="1500" dirty="0"/>
              <a:t>.          Archivní časopis 66/2016.</a:t>
            </a:r>
          </a:p>
          <a:p>
            <a:pPr>
              <a:lnSpc>
                <a:spcPct val="90000"/>
              </a:lnSpc>
            </a:pPr>
            <a:r>
              <a:rPr lang="cs-CZ" sz="1700" dirty="0"/>
              <a:t>vyberte si </a:t>
            </a:r>
            <a:r>
              <a:rPr lang="cs-CZ" sz="1700" u="sng" dirty="0"/>
              <a:t>jeden</a:t>
            </a:r>
            <a:r>
              <a:rPr lang="cs-CZ" sz="1700" dirty="0"/>
              <a:t> z výše uvedených textů a napište k němu abstrakt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Délka: 1-2 NS (normostrana = 1 800 znaků).</a:t>
            </a:r>
          </a:p>
          <a:p>
            <a:pPr>
              <a:lnSpc>
                <a:spcPct val="90000"/>
              </a:lnSpc>
            </a:pPr>
            <a:r>
              <a:rPr lang="cs-CZ" sz="1500" b="1" dirty="0"/>
              <a:t>Termín: 31. 3. 2022.</a:t>
            </a:r>
          </a:p>
          <a:p>
            <a:pPr>
              <a:lnSpc>
                <a:spcPct val="90000"/>
              </a:lnSpc>
            </a:pPr>
            <a:r>
              <a:rPr lang="cs-CZ" sz="1500" dirty="0"/>
              <a:t>Způsob odevzdání: </a:t>
            </a:r>
            <a:r>
              <a:rPr lang="cs-CZ" sz="1500" dirty="0">
                <a:hlinkClick r:id="rId2"/>
              </a:rPr>
              <a:t>cervena.radana@brno.cz</a:t>
            </a:r>
            <a:endParaRPr lang="cs-CZ" sz="1500" dirty="0"/>
          </a:p>
          <a:p>
            <a:pPr>
              <a:lnSpc>
                <a:spcPct val="90000"/>
              </a:lnSpc>
            </a:pPr>
            <a:endParaRPr lang="cs-CZ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 dirty="0"/>
              <a:t>Abstrakt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/>
          </a:bodyPr>
          <a:lstStyle/>
          <a:p>
            <a:pPr lvl="1"/>
            <a:r>
              <a:rPr lang="cs-CZ" sz="1500" dirty="0">
                <a:solidFill>
                  <a:srgbClr val="404040"/>
                </a:solidFill>
              </a:rPr>
              <a:t>Stručné shrnutí tématu práce, jejího obsahu, cílů, použitých metod a závěrů,</a:t>
            </a:r>
          </a:p>
          <a:p>
            <a:pPr lvl="2"/>
            <a:r>
              <a:rPr lang="cs-CZ" sz="1500" dirty="0">
                <a:solidFill>
                  <a:srgbClr val="404040"/>
                </a:solidFill>
              </a:rPr>
              <a:t>identifikuje problém a shrnuje závěry,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formulován nově, ale může obsahovat texty z původního textu,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neobsahuje žádné odkazy ani citace,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slouží čtenáři jako pomoc při rychlé orientaci v dané práci,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srozumitelný i tehdy nemá-li čtenář celý text k dispozici,</a:t>
            </a:r>
          </a:p>
          <a:p>
            <a:pPr lvl="1"/>
            <a:r>
              <a:rPr lang="cs-CZ" sz="1500" dirty="0">
                <a:solidFill>
                  <a:srgbClr val="404040"/>
                </a:solidFill>
              </a:rPr>
              <a:t>v odborných periodikách umístěn před úvodem,</a:t>
            </a:r>
          </a:p>
          <a:p>
            <a:pPr lvl="1"/>
            <a:r>
              <a:rPr lang="cs-CZ" sz="1500" u="sng" dirty="0">
                <a:solidFill>
                  <a:srgbClr val="404040"/>
                </a:solidFill>
              </a:rPr>
              <a:t>pro náš účel musí obsahovat bibliografický údaj a být podepsán</a:t>
            </a:r>
            <a:r>
              <a:rPr lang="cs-CZ" sz="1500" dirty="0">
                <a:solidFill>
                  <a:srgbClr val="40404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30262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2629" y="0"/>
            <a:ext cx="68413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067" y="1443035"/>
            <a:ext cx="2978949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5654" y="1586484"/>
            <a:ext cx="2763774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1600">
                <a:solidFill>
                  <a:srgbClr val="FFFFFF"/>
                </a:solidFill>
              </a:rPr>
              <a:t>Semestrální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3494" y="1443036"/>
            <a:ext cx="4672667" cy="4336980"/>
          </a:xfrm>
        </p:spPr>
        <p:txBody>
          <a:bodyPr anchor="ctr">
            <a:normAutofit/>
          </a:bodyPr>
          <a:lstStyle/>
          <a:p>
            <a:r>
              <a:rPr lang="cs-CZ" dirty="0"/>
              <a:t>2. </a:t>
            </a:r>
            <a:r>
              <a:rPr lang="cs-CZ" b="1" dirty="0"/>
              <a:t>Referát</a:t>
            </a:r>
          </a:p>
          <a:p>
            <a:pPr lvl="1"/>
            <a:r>
              <a:rPr lang="cs-CZ" dirty="0"/>
              <a:t>Vyberte si </a:t>
            </a:r>
            <a:r>
              <a:rPr lang="cs-CZ" b="1" u="sng" dirty="0"/>
              <a:t>jeden</a:t>
            </a:r>
            <a:r>
              <a:rPr lang="cs-CZ" dirty="0"/>
              <a:t> specializovaný nebo soukromý archiv a napište o něm </a:t>
            </a:r>
            <a:r>
              <a:rPr lang="cs-CZ" b="1" dirty="0"/>
              <a:t>odborný referát </a:t>
            </a:r>
            <a:r>
              <a:rPr lang="cs-CZ" dirty="0"/>
              <a:t>v délce </a:t>
            </a:r>
            <a:r>
              <a:rPr lang="cs-CZ" b="1" dirty="0"/>
              <a:t>minimálně 3 NS: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Text může být doprovázen obrázky, ale neměla by to být prezentace!</a:t>
            </a:r>
          </a:p>
          <a:p>
            <a:pPr lvl="1"/>
            <a:r>
              <a:rPr lang="cs-CZ" b="1" dirty="0"/>
              <a:t>Termín: 30. 4. 2022.</a:t>
            </a:r>
          </a:p>
          <a:p>
            <a:pPr lvl="1"/>
            <a:r>
              <a:rPr lang="cs-CZ" dirty="0"/>
              <a:t>Způsob odevzdání: </a:t>
            </a:r>
            <a:r>
              <a:rPr lang="cs-CZ" dirty="0">
                <a:hlinkClick r:id="rId2"/>
              </a:rPr>
              <a:t>cervena.radana@brno.cz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260" y="1248156"/>
            <a:ext cx="726948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671" y="1060704"/>
            <a:ext cx="7550658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cs-CZ"/>
              <a:t>Referát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9546" y="2291262"/>
            <a:ext cx="6584634" cy="287925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Kratší slohový útvar odborného rázu,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úkolem je informovat na určité úrovni o daném tématu,</a:t>
            </a:r>
          </a:p>
          <a:p>
            <a:pPr>
              <a:lnSpc>
                <a:spcPct val="90000"/>
              </a:lnSpc>
            </a:pPr>
            <a:r>
              <a:rPr lang="cs-CZ" sz="1700" b="1" dirty="0">
                <a:solidFill>
                  <a:srgbClr val="404040"/>
                </a:solidFill>
              </a:rPr>
              <a:t>odborný referát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dbát na spisovnost (pravopis) a srozumitelné vyjadřování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vyvarovat se hovorových výrazů 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pro přehlednost text členit do odstavců podle jednotlivých témat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solidFill>
                  <a:srgbClr val="404040"/>
                </a:solidFill>
              </a:rPr>
              <a:t>uvést všechny použité zdroje.</a:t>
            </a:r>
            <a:br>
              <a:rPr lang="cs-CZ" sz="1700" dirty="0">
                <a:solidFill>
                  <a:srgbClr val="404040"/>
                </a:solidFill>
              </a:rPr>
            </a:br>
            <a:br>
              <a:rPr lang="cs-CZ" sz="1700" dirty="0">
                <a:solidFill>
                  <a:srgbClr val="404040"/>
                </a:solidFill>
              </a:rPr>
            </a:br>
            <a:endParaRPr lang="cs-CZ" sz="1700" dirty="0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endParaRPr lang="cs-CZ" sz="1700" dirty="0">
              <a:solidFill>
                <a:srgbClr val="40404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384</TotalTime>
  <Words>403</Words>
  <Application>Microsoft Office PowerPoint</Application>
  <PresentationFormat>Předvádění na obrazovce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Balík</vt:lpstr>
      <vt:lpstr>Archiv města Brna</vt:lpstr>
      <vt:lpstr>Archivnictví I</vt:lpstr>
      <vt:lpstr>Archivnictví II</vt:lpstr>
      <vt:lpstr>Semestrální úkoly</vt:lpstr>
      <vt:lpstr>Abstrakt</vt:lpstr>
      <vt:lpstr>Semestrální úkoly</vt:lpstr>
      <vt:lpstr>Referát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 města Brna</dc:title>
  <dc:creator>Červená Radana (MMB)</dc:creator>
  <cp:lastModifiedBy>Červená Radana (MMB)</cp:lastModifiedBy>
  <cp:revision>15</cp:revision>
  <dcterms:created xsi:type="dcterms:W3CDTF">2021-03-02T13:12:15Z</dcterms:created>
  <dcterms:modified xsi:type="dcterms:W3CDTF">2022-03-01T14:38:18Z</dcterms:modified>
</cp:coreProperties>
</file>