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9" r:id="rId3"/>
    <p:sldId id="257" r:id="rId4"/>
    <p:sldId id="258" r:id="rId5"/>
    <p:sldId id="263" r:id="rId6"/>
    <p:sldId id="260" r:id="rId7"/>
    <p:sldId id="26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35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E0F4D-E56C-47D8-BE4A-80F7779B22B9}" type="datetimeFigureOut">
              <a:rPr lang="cs-CZ" smtClean="0"/>
              <a:t>19.4.2022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8B22D-7B32-4849-B830-2FD173E992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E0F4D-E56C-47D8-BE4A-80F7779B22B9}" type="datetimeFigureOut">
              <a:rPr lang="cs-CZ" smtClean="0"/>
              <a:t>19.4.2022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8B22D-7B32-4849-B830-2FD173E992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E0F4D-E56C-47D8-BE4A-80F7779B22B9}" type="datetimeFigureOut">
              <a:rPr lang="cs-CZ" smtClean="0"/>
              <a:t>19.4.2022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8B22D-7B32-4849-B830-2FD173E992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E0F4D-E56C-47D8-BE4A-80F7779B22B9}" type="datetimeFigureOut">
              <a:rPr lang="cs-CZ" smtClean="0"/>
              <a:t>19.4.2022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8B22D-7B32-4849-B830-2FD173E992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E0F4D-E56C-47D8-BE4A-80F7779B22B9}" type="datetimeFigureOut">
              <a:rPr lang="cs-CZ" smtClean="0"/>
              <a:t>19.4.2022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8B22D-7B32-4849-B830-2FD173E992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E0F4D-E56C-47D8-BE4A-80F7779B22B9}" type="datetimeFigureOut">
              <a:rPr lang="cs-CZ" smtClean="0"/>
              <a:t>19.4.2022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8B22D-7B32-4849-B830-2FD173E992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E0F4D-E56C-47D8-BE4A-80F7779B22B9}" type="datetimeFigureOut">
              <a:rPr lang="cs-CZ" smtClean="0"/>
              <a:t>19.4.2022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8B22D-7B32-4849-B830-2FD173E992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E0F4D-E56C-47D8-BE4A-80F7779B22B9}" type="datetimeFigureOut">
              <a:rPr lang="cs-CZ" smtClean="0"/>
              <a:t>19.4.2022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8B22D-7B32-4849-B830-2FD173E992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E0F4D-E56C-47D8-BE4A-80F7779B22B9}" type="datetimeFigureOut">
              <a:rPr lang="cs-CZ" smtClean="0"/>
              <a:t>19.4.2022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8B22D-7B32-4849-B830-2FD173E992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E0F4D-E56C-47D8-BE4A-80F7779B22B9}" type="datetimeFigureOut">
              <a:rPr lang="cs-CZ" smtClean="0"/>
              <a:t>19.4.2022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8B22D-7B32-4849-B830-2FD173E992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E0F4D-E56C-47D8-BE4A-80F7779B22B9}" type="datetimeFigureOut">
              <a:rPr lang="cs-CZ" smtClean="0"/>
              <a:t>19.4.2022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8B22D-7B32-4849-B830-2FD173E992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E0F4D-E56C-47D8-BE4A-80F7779B22B9}" type="datetimeFigureOut">
              <a:rPr lang="cs-CZ" smtClean="0"/>
              <a:t>19.4.2022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8B22D-7B32-4849-B830-2FD173E9929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dipsuwebgis.uniroma3.it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Publikování a prezentace </a:t>
            </a:r>
            <a:br>
              <a:rPr lang="cs-CZ" dirty="0" smtClean="0"/>
            </a:br>
            <a:r>
              <a:rPr lang="cs-CZ" dirty="0" smtClean="0"/>
              <a:t>dějin měst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8569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„Klasická narace“ – analogová kniha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Dějiny města … - nejstarší, nejmladší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sz="1900" dirty="0"/>
              <a:t>Aktuální ediční řady velkých nakladatelství:</a:t>
            </a:r>
          </a:p>
          <a:p>
            <a:pPr marL="400050" lvl="1" indent="0">
              <a:buNone/>
            </a:pPr>
            <a:r>
              <a:rPr lang="cs-CZ" sz="1500" dirty="0"/>
              <a:t>- Nakladatelství Lidové noviny</a:t>
            </a:r>
          </a:p>
          <a:p>
            <a:pPr marL="400050" lvl="1" indent="0">
              <a:buNone/>
            </a:pPr>
            <a:r>
              <a:rPr lang="cs-CZ" sz="1500" dirty="0"/>
              <a:t>- Nakladatelství Paseka</a:t>
            </a:r>
          </a:p>
          <a:p>
            <a:pPr marL="400050" lvl="1" indent="0">
              <a:buNone/>
            </a:pPr>
            <a:r>
              <a:rPr lang="cs-CZ" sz="1500" dirty="0"/>
              <a:t>- Historický atlas </a:t>
            </a:r>
            <a:r>
              <a:rPr lang="cs-CZ" sz="1500" dirty="0" smtClean="0"/>
              <a:t>měst</a:t>
            </a:r>
          </a:p>
          <a:p>
            <a:r>
              <a:rPr lang="cs-CZ" dirty="0" smtClean="0"/>
              <a:t>Obrazová kniha</a:t>
            </a:r>
          </a:p>
          <a:p>
            <a:r>
              <a:rPr lang="cs-CZ" dirty="0" smtClean="0"/>
              <a:t>Uličník</a:t>
            </a:r>
          </a:p>
          <a:p>
            <a:r>
              <a:rPr lang="cs-CZ" dirty="0" smtClean="0"/>
              <a:t>Kritická edice vybraných dokumentů</a:t>
            </a:r>
          </a:p>
          <a:p>
            <a:r>
              <a:rPr lang="cs-CZ" dirty="0" smtClean="0"/>
              <a:t>Popularizace</a:t>
            </a:r>
          </a:p>
          <a:p>
            <a:r>
              <a:rPr lang="cs-CZ" dirty="0" smtClean="0"/>
              <a:t>Materiály pro turisty – nejstarší vrstva, aktuální produkce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9430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Publikování </a:t>
            </a:r>
            <a:r>
              <a:rPr lang="cs-CZ" sz="3600" b="1" dirty="0" smtClean="0"/>
              <a:t>v </a:t>
            </a:r>
            <a:r>
              <a:rPr lang="cs-CZ" sz="3600" b="1" dirty="0"/>
              <a:t>digitální </a:t>
            </a:r>
            <a:r>
              <a:rPr lang="cs-CZ" sz="3600" b="1" dirty="0" smtClean="0"/>
              <a:t>podobě a online</a:t>
            </a:r>
            <a:endParaRPr lang="cs-CZ" sz="3600" b="1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1600" dirty="0"/>
              <a:t>e-</a:t>
            </a:r>
            <a:r>
              <a:rPr lang="cs-CZ" sz="1600" dirty="0" err="1"/>
              <a:t>book</a:t>
            </a:r>
            <a:endParaRPr lang="cs-CZ" sz="1600" dirty="0"/>
          </a:p>
          <a:p>
            <a:pPr marL="0" indent="0">
              <a:lnSpc>
                <a:spcPct val="80000"/>
              </a:lnSpc>
              <a:buNone/>
            </a:pPr>
            <a:endParaRPr lang="cs-CZ" sz="1600" dirty="0"/>
          </a:p>
          <a:p>
            <a:pPr>
              <a:lnSpc>
                <a:spcPct val="80000"/>
              </a:lnSpc>
            </a:pPr>
            <a:r>
              <a:rPr lang="cs-CZ" sz="1600" dirty="0"/>
              <a:t>mapový portál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1600" dirty="0"/>
              <a:t>staré a moderní prostorově umístěné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600" dirty="0"/>
              <a:t>mapy ve vrstvách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600" dirty="0"/>
          </a:p>
          <a:p>
            <a:pPr>
              <a:lnSpc>
                <a:spcPct val="80000"/>
              </a:lnSpc>
            </a:pPr>
            <a:r>
              <a:rPr lang="cs-CZ" sz="1600" dirty="0"/>
              <a:t>virtuální </a:t>
            </a:r>
            <a:r>
              <a:rPr lang="cs-CZ" sz="1600" dirty="0" smtClean="0"/>
              <a:t>topografie/paměťový portál</a:t>
            </a:r>
            <a:endParaRPr lang="cs-CZ" sz="1600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1600" dirty="0"/>
              <a:t>kombinace mapového portálu a prostorově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600" dirty="0"/>
              <a:t>umístěných textů a obrazových pramenů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 dirty="0"/>
              <a:t>(vedut, fotografií apod.)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 dirty="0"/>
              <a:t>Vision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Britain</a:t>
            </a:r>
            <a:r>
              <a:rPr lang="cs-CZ" sz="1400" dirty="0"/>
              <a:t> </a:t>
            </a:r>
            <a:r>
              <a:rPr lang="cs-CZ" sz="1400" dirty="0" err="1"/>
              <a:t>through</a:t>
            </a:r>
            <a:r>
              <a:rPr lang="cs-CZ" sz="1400" dirty="0"/>
              <a:t> </a:t>
            </a:r>
            <a:r>
              <a:rPr lang="cs-CZ" sz="1400" dirty="0" err="1"/>
              <a:t>time</a:t>
            </a:r>
            <a:r>
              <a:rPr lang="cs-CZ" sz="1400" dirty="0"/>
              <a:t>: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 dirty="0"/>
              <a:t>http://www.</a:t>
            </a:r>
            <a:r>
              <a:rPr lang="cs-CZ" sz="1400" dirty="0" err="1"/>
              <a:t>visionofbritain.org.uk</a:t>
            </a:r>
            <a:r>
              <a:rPr lang="cs-CZ" sz="1400" dirty="0"/>
              <a:t>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 dirty="0" err="1"/>
              <a:t>Descriptio</a:t>
            </a:r>
            <a:r>
              <a:rPr lang="cs-CZ" sz="1400" dirty="0"/>
              <a:t> </a:t>
            </a:r>
            <a:r>
              <a:rPr lang="cs-CZ" sz="1400" dirty="0" err="1"/>
              <a:t>Romae</a:t>
            </a:r>
            <a:r>
              <a:rPr lang="cs-CZ" sz="1400" dirty="0"/>
              <a:t>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 dirty="0">
                <a:hlinkClick r:id="rId2"/>
              </a:rPr>
              <a:t>http://www.dipsuwebgis.uniroma3.it</a:t>
            </a:r>
            <a:r>
              <a:rPr lang="cs-CZ" sz="1400" dirty="0" smtClean="0">
                <a:hlinkClick r:id="rId2"/>
              </a:rPr>
              <a:t>/</a:t>
            </a:r>
            <a:endParaRPr lang="cs-CZ" sz="14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 dirty="0" smtClean="0"/>
              <a:t>Encyklopedie Brna, Jihlavy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 dirty="0" smtClean="0"/>
              <a:t>Encyklopedie Bratislavy</a:t>
            </a:r>
            <a:endParaRPr lang="cs-CZ" sz="14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 dirty="0" smtClean="0"/>
              <a:t>Vídeň</a:t>
            </a:r>
            <a:endParaRPr lang="cs-CZ" sz="1400" dirty="0"/>
          </a:p>
          <a:p>
            <a:pPr>
              <a:lnSpc>
                <a:spcPct val="80000"/>
              </a:lnSpc>
              <a:buFontTx/>
              <a:buNone/>
            </a:pPr>
            <a:endParaRPr lang="cs-CZ" sz="14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sz="1600" dirty="0"/>
              <a:t>- počítač, tablet, mobilní aplikace</a:t>
            </a:r>
          </a:p>
        </p:txBody>
      </p:sp>
      <p:pic>
        <p:nvPicPr>
          <p:cNvPr id="6246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5963" y="1346200"/>
            <a:ext cx="2952750" cy="173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4048125" y="6589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5867400" y="3141663"/>
            <a:ext cx="327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 b="0" dirty="0"/>
              <a:t>E-</a:t>
            </a:r>
            <a:r>
              <a:rPr lang="cs-CZ" sz="1400" b="0" dirty="0" err="1"/>
              <a:t>book</a:t>
            </a:r>
            <a:r>
              <a:rPr lang="cs-CZ" sz="1400" b="0" dirty="0"/>
              <a:t> Historického atlasu měst – Plzeň </a:t>
            </a:r>
          </a:p>
          <a:p>
            <a:r>
              <a:rPr lang="cs-CZ" sz="1400" b="0" dirty="0"/>
              <a:t>(Městský úřad v Plzni)</a:t>
            </a:r>
          </a:p>
        </p:txBody>
      </p:sp>
      <p:pic>
        <p:nvPicPr>
          <p:cNvPr id="62471" name="Picture 7"/>
          <p:cNvPicPr>
            <a:picLocks noChangeAspect="1" noChangeArrowheads="1"/>
          </p:cNvPicPr>
          <p:nvPr/>
        </p:nvPicPr>
        <p:blipFill>
          <a:blip r:embed="rId4" cstate="print"/>
          <a:srcRect b="5919"/>
          <a:stretch>
            <a:fillRect/>
          </a:stretch>
        </p:blipFill>
        <p:spPr bwMode="auto">
          <a:xfrm>
            <a:off x="5867400" y="4005263"/>
            <a:ext cx="2952750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2472" name="Text Box 8"/>
          <p:cNvSpPr txBox="1">
            <a:spLocks noChangeArrowheads="1"/>
          </p:cNvSpPr>
          <p:nvPr/>
        </p:nvSpPr>
        <p:spPr bwMode="auto">
          <a:xfrm>
            <a:off x="5867400" y="5805488"/>
            <a:ext cx="32766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 b="0" dirty="0"/>
              <a:t>On-line přístupný mapový portál Plzně </a:t>
            </a:r>
          </a:p>
          <a:p>
            <a:r>
              <a:rPr lang="cs-CZ" sz="1400" b="0" dirty="0"/>
              <a:t>(provozovaný Městem Plzeň)</a:t>
            </a:r>
          </a:p>
          <a:p>
            <a:endParaRPr lang="cs-CZ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smtClean="0"/>
              <a:t>Film, video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Šumná města</a:t>
            </a:r>
          </a:p>
          <a:p>
            <a:r>
              <a:rPr lang="cs-CZ" dirty="0" smtClean="0"/>
              <a:t>Šumné stopy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3579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Online přístupné databáze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Vetřelci a volavky</a:t>
            </a:r>
          </a:p>
          <a:p>
            <a:r>
              <a:rPr lang="cs-CZ" smtClean="0"/>
              <a:t>Sochy a města</a:t>
            </a:r>
          </a:p>
          <a:p>
            <a:r>
              <a:rPr lang="cs-CZ" dirty="0" smtClean="0"/>
              <a:t>Prázdné domy</a:t>
            </a:r>
          </a:p>
          <a:p>
            <a:r>
              <a:rPr lang="cs-CZ" dirty="0" smtClean="0"/>
              <a:t>Industriální stopy</a:t>
            </a:r>
          </a:p>
          <a:p>
            <a:r>
              <a:rPr lang="cs-CZ" dirty="0" err="1" smtClean="0"/>
              <a:t>Archiweb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9658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smtClean="0"/>
              <a:t>„Architektonické manuály“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BAM Brno</a:t>
            </a:r>
          </a:p>
          <a:p>
            <a:r>
              <a:rPr lang="cs-CZ" dirty="0" smtClean="0"/>
              <a:t>LAM Litomyšl</a:t>
            </a:r>
          </a:p>
          <a:p>
            <a:r>
              <a:rPr lang="cs-CZ" dirty="0" smtClean="0"/>
              <a:t>KAM Hradec Králové</a:t>
            </a:r>
          </a:p>
          <a:p>
            <a:r>
              <a:rPr lang="cs-CZ" dirty="0" smtClean="0"/>
              <a:t>PAM Plzeň</a:t>
            </a:r>
          </a:p>
          <a:p>
            <a:pPr marL="0" indent="0">
              <a:buNone/>
            </a:pPr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031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Úkoly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93325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dirty="0" smtClean="0"/>
              <a:t>Projděte bibliografie (knihovní katalogy) nebo knihovny archivu či muzea ve vašem městě a zjistěte k vašemu městu následující:</a:t>
            </a:r>
          </a:p>
          <a:p>
            <a:pPr marL="0" indent="0">
              <a:buNone/>
            </a:pPr>
            <a:r>
              <a:rPr lang="cs-CZ" dirty="0" smtClean="0"/>
              <a:t>- „Klasická kniha“</a:t>
            </a:r>
          </a:p>
          <a:p>
            <a:pPr marL="0" indent="0">
              <a:buNone/>
            </a:pPr>
            <a:r>
              <a:rPr lang="cs-CZ" dirty="0" smtClean="0"/>
              <a:t>Dějiny </a:t>
            </a:r>
            <a:r>
              <a:rPr lang="cs-CZ" dirty="0"/>
              <a:t>města … - nejstarší, nejmladší</a:t>
            </a:r>
          </a:p>
          <a:p>
            <a:pPr marL="0" indent="0">
              <a:buNone/>
            </a:pPr>
            <a:r>
              <a:rPr lang="cs-CZ" dirty="0"/>
              <a:t>Obrazová kniha</a:t>
            </a:r>
          </a:p>
          <a:p>
            <a:pPr marL="0" indent="0">
              <a:buNone/>
            </a:pPr>
            <a:r>
              <a:rPr lang="cs-CZ" dirty="0" smtClean="0"/>
              <a:t>Popularizační dějiny města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Materiály pro turisty (více než 4 strany) – nejstarší vrstva, aktuální </a:t>
            </a:r>
            <a:r>
              <a:rPr lang="cs-CZ" dirty="0" smtClean="0"/>
              <a:t>produkce (</a:t>
            </a:r>
            <a:r>
              <a:rPr lang="cs-CZ" i="1" dirty="0" smtClean="0"/>
              <a:t>ne vše, udělejte si představu a vyberte příklad)</a:t>
            </a:r>
            <a:endParaRPr lang="cs-CZ" i="1" dirty="0"/>
          </a:p>
          <a:p>
            <a:pPr marL="0" indent="0">
              <a:buNone/>
            </a:pPr>
            <a:r>
              <a:rPr lang="cs-CZ" dirty="0" smtClean="0"/>
              <a:t>Bylo </a:t>
            </a:r>
            <a:r>
              <a:rPr lang="cs-CZ" dirty="0"/>
              <a:t>vaše město zařazeno do ediční řady</a:t>
            </a:r>
          </a:p>
          <a:p>
            <a:pPr marL="0" indent="0">
              <a:buNone/>
            </a:pPr>
            <a:r>
              <a:rPr lang="cs-CZ" dirty="0"/>
              <a:t>- Nakladatelství Lidové noviny</a:t>
            </a:r>
          </a:p>
          <a:p>
            <a:pPr marL="0" indent="0">
              <a:buNone/>
            </a:pPr>
            <a:r>
              <a:rPr lang="cs-CZ" dirty="0"/>
              <a:t>- Nakladatelství Paseka</a:t>
            </a:r>
          </a:p>
          <a:p>
            <a:pPr marL="0" indent="0">
              <a:buNone/>
            </a:pPr>
            <a:r>
              <a:rPr lang="cs-CZ" dirty="0"/>
              <a:t>- Historický atlas měst?</a:t>
            </a:r>
          </a:p>
          <a:p>
            <a:r>
              <a:rPr lang="cs-CZ" dirty="0" smtClean="0"/>
              <a:t>Zjistěte</a:t>
            </a:r>
            <a:r>
              <a:rPr lang="cs-CZ" dirty="0"/>
              <a:t>, kdo jsou autoři? (z jaké instituce, „profil osobnosti“) a </a:t>
            </a:r>
            <a:r>
              <a:rPr lang="cs-CZ" dirty="0" smtClean="0"/>
              <a:t>vydavatelé; seznamte se se strukturou textu, jazykovým stylem, prací s obrázky a mapami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Existuje </a:t>
            </a:r>
            <a:r>
              <a:rPr lang="cs-CZ" dirty="0"/>
              <a:t>nějaký e-</a:t>
            </a:r>
            <a:r>
              <a:rPr lang="cs-CZ" dirty="0" err="1"/>
              <a:t>book</a:t>
            </a:r>
            <a:r>
              <a:rPr lang="cs-CZ" dirty="0"/>
              <a:t> o vašem </a:t>
            </a:r>
            <a:r>
              <a:rPr lang="cs-CZ" dirty="0" smtClean="0"/>
              <a:t>městě? Jak </a:t>
            </a:r>
            <a:r>
              <a:rPr lang="cs-CZ" smtClean="0"/>
              <a:t>je zaměřen?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- Existuje </a:t>
            </a:r>
            <a:r>
              <a:rPr lang="cs-CZ" dirty="0"/>
              <a:t>nějaká mobilní aplikace či paměťový portál s historickou, architektonickou, umělecko-historickou, ekologickou… obecně turistickou náplní?</a:t>
            </a:r>
          </a:p>
          <a:p>
            <a:pPr marL="0" indent="0">
              <a:buNone/>
            </a:pPr>
            <a:r>
              <a:rPr lang="cs-CZ" dirty="0" smtClean="0"/>
              <a:t>- Bylo </a:t>
            </a:r>
            <a:r>
              <a:rPr lang="cs-CZ" dirty="0"/>
              <a:t>vaše město zařazeno do série Šumná města?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Najděte </a:t>
            </a:r>
            <a:r>
              <a:rPr lang="cs-CZ" dirty="0"/>
              <a:t>městský mapový (GIS) portál a seznamte se s jeho vrstvami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Seznamte se s publikacemi a online zdroji, kriticky je </a:t>
            </a:r>
            <a:r>
              <a:rPr lang="cs-CZ" dirty="0" err="1" smtClean="0"/>
              <a:t>ohodnoťe</a:t>
            </a:r>
            <a:r>
              <a:rPr lang="cs-CZ" dirty="0" smtClean="0"/>
              <a:t> a zodpovězte si otázku, zda je podle vás prostor (poptávka, dobrá příležitost) </a:t>
            </a:r>
            <a:r>
              <a:rPr lang="cs-CZ" dirty="0"/>
              <a:t>pro </a:t>
            </a:r>
            <a:r>
              <a:rPr lang="cs-CZ" dirty="0" err="1" smtClean="0"/>
              <a:t>moderní-aktuální</a:t>
            </a:r>
            <a:r>
              <a:rPr lang="cs-CZ" dirty="0" smtClean="0"/>
              <a:t> </a:t>
            </a:r>
            <a:r>
              <a:rPr lang="cs-CZ" dirty="0"/>
              <a:t>„dějiny města“? V jaké formě byste je publikovali</a:t>
            </a:r>
            <a:r>
              <a:rPr lang="cs-CZ" dirty="0" smtClean="0"/>
              <a:t>? Koho (ne jmenovitě, ale funkce/afiliace) byste pozvali ke spolupráci?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Jak jsou dějiny města prezentovány v místním muzeu (na městském úřadě/v informačním centru) – dostatečně kvalitně (odborně), je příběh města podaný tak, aby byl pro diváky atraktivní, oslovuje expozice publikum?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31072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438</Words>
  <Application>Microsoft Office PowerPoint</Application>
  <PresentationFormat>Předvádění na obrazovce (4:3)</PresentationFormat>
  <Paragraphs>75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Motiv sady Office</vt:lpstr>
      <vt:lpstr>Publikování a prezentace  dějin měst</vt:lpstr>
      <vt:lpstr>„Klasická narace“ – analogová kniha</vt:lpstr>
      <vt:lpstr>Publikování v digitální podobě a online</vt:lpstr>
      <vt:lpstr>Film, video</vt:lpstr>
      <vt:lpstr>Online přístupné databáze</vt:lpstr>
      <vt:lpstr>„Architektonické manuály“</vt:lpstr>
      <vt:lpstr>Úkoly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Evelina</dc:creator>
  <cp:lastModifiedBy>MZK</cp:lastModifiedBy>
  <cp:revision>11</cp:revision>
  <dcterms:created xsi:type="dcterms:W3CDTF">2017-10-10T11:14:39Z</dcterms:created>
  <dcterms:modified xsi:type="dcterms:W3CDTF">2022-04-19T21:01:49Z</dcterms:modified>
</cp:coreProperties>
</file>