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56" r:id="rId2"/>
    <p:sldId id="257" r:id="rId3"/>
    <p:sldId id="266" r:id="rId4"/>
    <p:sldId id="269" r:id="rId5"/>
    <p:sldId id="268" r:id="rId6"/>
    <p:sldId id="274" r:id="rId7"/>
    <p:sldId id="272" r:id="rId8"/>
    <p:sldId id="258" r:id="rId9"/>
    <p:sldId id="259" r:id="rId10"/>
    <p:sldId id="261" r:id="rId11"/>
    <p:sldId id="262" r:id="rId12"/>
    <p:sldId id="263" r:id="rId13"/>
    <p:sldId id="275" r:id="rId14"/>
    <p:sldId id="267" r:id="rId15"/>
    <p:sldId id="280" r:id="rId16"/>
    <p:sldId id="283" r:id="rId17"/>
    <p:sldId id="279" r:id="rId18"/>
    <p:sldId id="287" r:id="rId19"/>
    <p:sldId id="282" r:id="rId20"/>
    <p:sldId id="270" r:id="rId21"/>
    <p:sldId id="264" r:id="rId22"/>
    <p:sldId id="277" r:id="rId23"/>
    <p:sldId id="286" r:id="rId24"/>
    <p:sldId id="291" r:id="rId25"/>
    <p:sldId id="290" r:id="rId26"/>
    <p:sldId id="292" r:id="rId27"/>
    <p:sldId id="289" r:id="rId28"/>
    <p:sldId id="288" r:id="rId29"/>
    <p:sldId id="276" r:id="rId30"/>
    <p:sldId id="278" r:id="rId31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1" d="100"/>
          <a:sy n="71" d="100"/>
        </p:scale>
        <p:origin x="1356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2791F7-AF40-4B7F-ADF0-F9F71D4F2EF4}" type="datetimeFigureOut">
              <a:rPr lang="cs-CZ" smtClean="0"/>
              <a:pPr/>
              <a:t>29.3.2022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4048A2-83F1-4C36-8277-A9C0E425BCEB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A1BAFD5F-3546-4D79-9C51-90C62E6A846F}" type="slidenum">
              <a:rPr lang="cs-CZ" altLang="cs-CZ"/>
              <a:pPr/>
              <a:t>5</a:t>
            </a:fld>
            <a:endParaRPr lang="cs-CZ" altLang="cs-CZ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57DA2AA-F2BC-4CDB-8A7D-940B1757A291}" type="slidenum">
              <a:rPr lang="cs-CZ"/>
              <a:pPr/>
              <a:t>8</a:t>
            </a:fld>
            <a:endParaRPr lang="cs-CZ"/>
          </a:p>
        </p:txBody>
      </p:sp>
      <p:sp>
        <p:nvSpPr>
          <p:cNvPr id="61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1F52BB4-38FE-4EB3-A53A-A4EEC199ECA4}" type="slidenum">
              <a:rPr lang="cs-CZ"/>
              <a:pPr/>
              <a:t>9</a:t>
            </a:fld>
            <a:endParaRPr lang="cs-CZ"/>
          </a:p>
        </p:txBody>
      </p:sp>
      <p:sp>
        <p:nvSpPr>
          <p:cNvPr id="49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4E73714-1838-45F4-975F-7D77570D7B21}" type="slidenum">
              <a:rPr lang="cs-CZ"/>
              <a:pPr/>
              <a:t>10</a:t>
            </a:fld>
            <a:endParaRPr lang="cs-CZ"/>
          </a:p>
        </p:txBody>
      </p:sp>
      <p:sp>
        <p:nvSpPr>
          <p:cNvPr id="69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79384DB8-9548-43CD-A38D-52EBB78D8E70}" type="slidenum">
              <a:rPr lang="cs-CZ" altLang="cs-CZ"/>
              <a:pPr/>
              <a:t>18</a:t>
            </a:fld>
            <a:endParaRPr lang="cs-CZ" altLang="cs-CZ"/>
          </a:p>
        </p:txBody>
      </p:sp>
      <p:sp>
        <p:nvSpPr>
          <p:cNvPr id="95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A1BAFD5F-3546-4D79-9C51-90C62E6A846F}" type="slidenum">
              <a:rPr lang="cs-CZ" altLang="cs-CZ"/>
              <a:pPr/>
              <a:t>19</a:t>
            </a:fld>
            <a:endParaRPr lang="cs-CZ" altLang="cs-CZ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A1BAFD5F-3546-4D79-9C51-90C62E6A846F}" type="slidenum">
              <a:rPr lang="cs-CZ" altLang="cs-CZ"/>
              <a:pPr/>
              <a:t>28</a:t>
            </a:fld>
            <a:endParaRPr lang="cs-CZ" altLang="cs-CZ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31998882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7C827-A11B-4731-AD1A-42FD511C4F9D}" type="datetimeFigureOut">
              <a:rPr lang="cs-CZ" smtClean="0"/>
              <a:pPr/>
              <a:t>29.3.2022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61BB7-5D95-4DB6-81EE-1CB8BC96D85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7C827-A11B-4731-AD1A-42FD511C4F9D}" type="datetimeFigureOut">
              <a:rPr lang="cs-CZ" smtClean="0"/>
              <a:pPr/>
              <a:t>29.3.2022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61BB7-5D95-4DB6-81EE-1CB8BC96D85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7C827-A11B-4731-AD1A-42FD511C4F9D}" type="datetimeFigureOut">
              <a:rPr lang="cs-CZ" smtClean="0"/>
              <a:pPr/>
              <a:t>29.3.2022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61BB7-5D95-4DB6-81EE-1CB8BC96D85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7C827-A11B-4731-AD1A-42FD511C4F9D}" type="datetimeFigureOut">
              <a:rPr lang="cs-CZ" smtClean="0"/>
              <a:pPr/>
              <a:t>29.3.2022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61BB7-5D95-4DB6-81EE-1CB8BC96D85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7C827-A11B-4731-AD1A-42FD511C4F9D}" type="datetimeFigureOut">
              <a:rPr lang="cs-CZ" smtClean="0"/>
              <a:pPr/>
              <a:t>29.3.2022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61BB7-5D95-4DB6-81EE-1CB8BC96D85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7C827-A11B-4731-AD1A-42FD511C4F9D}" type="datetimeFigureOut">
              <a:rPr lang="cs-CZ" smtClean="0"/>
              <a:pPr/>
              <a:t>29.3.2022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61BB7-5D95-4DB6-81EE-1CB8BC96D85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7C827-A11B-4731-AD1A-42FD511C4F9D}" type="datetimeFigureOut">
              <a:rPr lang="cs-CZ" smtClean="0"/>
              <a:pPr/>
              <a:t>29.3.2022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61BB7-5D95-4DB6-81EE-1CB8BC96D85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7C827-A11B-4731-AD1A-42FD511C4F9D}" type="datetimeFigureOut">
              <a:rPr lang="cs-CZ" smtClean="0"/>
              <a:pPr/>
              <a:t>29.3.2022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61BB7-5D95-4DB6-81EE-1CB8BC96D85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7C827-A11B-4731-AD1A-42FD511C4F9D}" type="datetimeFigureOut">
              <a:rPr lang="cs-CZ" smtClean="0"/>
              <a:pPr/>
              <a:t>29.3.2022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61BB7-5D95-4DB6-81EE-1CB8BC96D85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7C827-A11B-4731-AD1A-42FD511C4F9D}" type="datetimeFigureOut">
              <a:rPr lang="cs-CZ" smtClean="0"/>
              <a:pPr/>
              <a:t>29.3.2022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61BB7-5D95-4DB6-81EE-1CB8BC96D85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7C827-A11B-4731-AD1A-42FD511C4F9D}" type="datetimeFigureOut">
              <a:rPr lang="cs-CZ" smtClean="0"/>
              <a:pPr/>
              <a:t>29.3.2022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61BB7-5D95-4DB6-81EE-1CB8BC96D85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E7C827-A11B-4731-AD1A-42FD511C4F9D}" type="datetimeFigureOut">
              <a:rPr lang="cs-CZ" smtClean="0"/>
              <a:pPr/>
              <a:t>29.3.2022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461BB7-5D95-4DB6-81EE-1CB8BC96D856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http://towns.hiu.cas.cz/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hyperlink" Target="http://www.suburbanizace.cz/" TargetMode="Externa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hyperlink" Target="http://www.industrialnitopografie.cz/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smtClean="0">
                <a:solidFill>
                  <a:schemeClr val="accent1"/>
                </a:solidFill>
              </a:rPr>
              <a:t>Město raného novověku</a:t>
            </a:r>
            <a:endParaRPr lang="cs-CZ" dirty="0">
              <a:solidFill>
                <a:schemeClr val="accent1"/>
              </a:solidFill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2" name="Text Box 4"/>
          <p:cNvSpPr txBox="1">
            <a:spLocks noChangeArrowheads="1"/>
          </p:cNvSpPr>
          <p:nvPr/>
        </p:nvSpPr>
        <p:spPr bwMode="auto">
          <a:xfrm>
            <a:off x="395288" y="163513"/>
            <a:ext cx="181139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 sz="2000" dirty="0"/>
              <a:t>Šlechtická sídla</a:t>
            </a:r>
            <a:r>
              <a:rPr lang="cs-CZ" dirty="0"/>
              <a:t> </a:t>
            </a:r>
          </a:p>
        </p:txBody>
      </p:sp>
      <p:pic>
        <p:nvPicPr>
          <p:cNvPr id="68613" name="Picture 5" descr="cerninsky palac v praze A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5963" y="333375"/>
            <a:ext cx="2952750" cy="1993900"/>
          </a:xfrm>
          <a:prstGeom prst="rect">
            <a:avLst/>
          </a:prstGeom>
          <a:noFill/>
        </p:spPr>
      </p:pic>
      <p:pic>
        <p:nvPicPr>
          <p:cNvPr id="68614" name="Picture 6" descr="chlumec_AM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0425" y="4749800"/>
            <a:ext cx="2808288" cy="1889125"/>
          </a:xfrm>
          <a:prstGeom prst="rect">
            <a:avLst/>
          </a:prstGeom>
          <a:noFill/>
        </p:spPr>
      </p:pic>
      <p:pic>
        <p:nvPicPr>
          <p:cNvPr id="68616" name="Picture 8" descr="palazzo Kinsky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00338" y="333375"/>
            <a:ext cx="2951162" cy="2011363"/>
          </a:xfrm>
          <a:prstGeom prst="rect">
            <a:avLst/>
          </a:prstGeom>
          <a:noFill/>
        </p:spPr>
      </p:pic>
      <p:pic>
        <p:nvPicPr>
          <p:cNvPr id="68617" name="Picture 9" descr="Trojsky_zamek2 DV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40425" y="2565400"/>
            <a:ext cx="2735263" cy="1817688"/>
          </a:xfrm>
          <a:prstGeom prst="rect">
            <a:avLst/>
          </a:prstGeom>
          <a:noFill/>
        </p:spPr>
      </p:pic>
      <p:sp>
        <p:nvSpPr>
          <p:cNvPr id="68618" name="Text Box 10"/>
          <p:cNvSpPr txBox="1">
            <a:spLocks noChangeArrowheads="1"/>
          </p:cNvSpPr>
          <p:nvPr/>
        </p:nvSpPr>
        <p:spPr bwMode="auto">
          <a:xfrm>
            <a:off x="500034" y="2571744"/>
            <a:ext cx="18351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 dirty="0">
                <a:solidFill>
                  <a:schemeClr val="folHlink"/>
                </a:solidFill>
              </a:rPr>
              <a:t>Městské paláce </a:t>
            </a:r>
          </a:p>
          <a:p>
            <a:r>
              <a:rPr lang="cs-CZ" dirty="0">
                <a:solidFill>
                  <a:schemeClr val="folHlink"/>
                </a:solidFill>
              </a:rPr>
              <a:t>(se zahradami)</a:t>
            </a:r>
          </a:p>
        </p:txBody>
      </p:sp>
      <p:pic>
        <p:nvPicPr>
          <p:cNvPr id="68619" name="Picture 11" descr="Vrtbovska_zarhada DV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5512" y="692150"/>
            <a:ext cx="2505288" cy="1665280"/>
          </a:xfrm>
          <a:prstGeom prst="rect">
            <a:avLst/>
          </a:prstGeom>
          <a:noFill/>
        </p:spPr>
      </p:pic>
      <p:sp>
        <p:nvSpPr>
          <p:cNvPr id="68620" name="Text Box 12"/>
          <p:cNvSpPr txBox="1">
            <a:spLocks noChangeArrowheads="1"/>
          </p:cNvSpPr>
          <p:nvPr/>
        </p:nvSpPr>
        <p:spPr bwMode="auto">
          <a:xfrm>
            <a:off x="592138" y="3881438"/>
            <a:ext cx="17208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>
                <a:solidFill>
                  <a:schemeClr val="folHlink"/>
                </a:solidFill>
              </a:rPr>
              <a:t>Příměstské vily</a:t>
            </a:r>
          </a:p>
        </p:txBody>
      </p:sp>
      <p:sp>
        <p:nvSpPr>
          <p:cNvPr id="68621" name="Text Box 13"/>
          <p:cNvSpPr txBox="1">
            <a:spLocks noChangeArrowheads="1"/>
          </p:cNvSpPr>
          <p:nvPr/>
        </p:nvSpPr>
        <p:spPr bwMode="auto">
          <a:xfrm>
            <a:off x="611188" y="5949950"/>
            <a:ext cx="19113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>
                <a:solidFill>
                  <a:schemeClr val="folHlink"/>
                </a:solidFill>
              </a:rPr>
              <a:t>Venkovská sídla </a:t>
            </a:r>
          </a:p>
          <a:p>
            <a:r>
              <a:rPr lang="cs-CZ">
                <a:solidFill>
                  <a:schemeClr val="folHlink"/>
                </a:solidFill>
              </a:rPr>
              <a:t>(s parky)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23" name="Picture 7" descr="IS SK_Klepacov_delnicka koloni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341438"/>
            <a:ext cx="6299933" cy="3802073"/>
          </a:xfrm>
          <a:prstGeom prst="rect">
            <a:avLst/>
          </a:prstGeom>
          <a:noFill/>
        </p:spPr>
      </p:pic>
      <p:pic>
        <p:nvPicPr>
          <p:cNvPr id="11162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08" y="1357298"/>
            <a:ext cx="2922592" cy="23749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1622" name="Text Box 6"/>
          <p:cNvSpPr txBox="1">
            <a:spLocks noChangeArrowheads="1"/>
          </p:cNvSpPr>
          <p:nvPr/>
        </p:nvSpPr>
        <p:spPr bwMode="auto">
          <a:xfrm>
            <a:off x="2324100" y="692150"/>
            <a:ext cx="68199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r"/>
            <a:r>
              <a:rPr lang="cs-CZ" sz="1600" dirty="0">
                <a:solidFill>
                  <a:schemeClr val="bg1"/>
                </a:solidFill>
              </a:rPr>
              <a:t>Arnoštovo údolí kolem roku 1930. Ve středu areál Mariánské huti, </a:t>
            </a:r>
          </a:p>
          <a:p>
            <a:pPr algn="r"/>
            <a:r>
              <a:rPr lang="cs-CZ" sz="1600" dirty="0">
                <a:solidFill>
                  <a:schemeClr val="bg1"/>
                </a:solidFill>
              </a:rPr>
              <a:t>vlevo nahoře jsou zachycena nejstarší dělnická stavení </a:t>
            </a:r>
            <a:r>
              <a:rPr lang="cs-CZ" sz="1600" dirty="0" err="1">
                <a:solidFill>
                  <a:schemeClr val="bg1"/>
                </a:solidFill>
              </a:rPr>
              <a:t>Klepačovské</a:t>
            </a:r>
            <a:r>
              <a:rPr lang="cs-CZ" sz="1600" dirty="0">
                <a:solidFill>
                  <a:schemeClr val="bg1"/>
                </a:solidFill>
              </a:rPr>
              <a:t> ulice</a:t>
            </a:r>
          </a:p>
        </p:txBody>
      </p:sp>
      <p:sp>
        <p:nvSpPr>
          <p:cNvPr id="111624" name="Text Box 8"/>
          <p:cNvSpPr txBox="1">
            <a:spLocks noChangeArrowheads="1"/>
          </p:cNvSpPr>
          <p:nvPr/>
        </p:nvSpPr>
        <p:spPr bwMode="auto">
          <a:xfrm>
            <a:off x="158750" y="6400800"/>
            <a:ext cx="30289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>
                <a:solidFill>
                  <a:schemeClr val="bg1"/>
                </a:solidFill>
              </a:rPr>
              <a:t>Klepačov u Blanska – IS SK</a:t>
            </a:r>
          </a:p>
        </p:txBody>
      </p:sp>
      <p:sp>
        <p:nvSpPr>
          <p:cNvPr id="8" name="Nadpis 7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cs-CZ" sz="2700" dirty="0" err="1" smtClean="0"/>
              <a:t>Protoprůmyslové</a:t>
            </a:r>
            <a:r>
              <a:rPr lang="cs-CZ" sz="2700" dirty="0" smtClean="0"/>
              <a:t> provozy, nová sídla – pravidelné půdorysy</a:t>
            </a:r>
            <a:br>
              <a:rPr lang="cs-CZ" sz="2700" dirty="0" smtClean="0"/>
            </a:br>
            <a:r>
              <a:rPr lang="cs-CZ" sz="2700" dirty="0" smtClean="0">
                <a:solidFill>
                  <a:srgbClr val="FF0000"/>
                </a:solidFill>
              </a:rPr>
              <a:t>- proměna sídelní sítě jako celku (Horní Litvínov, Brno)</a:t>
            </a:r>
            <a:r>
              <a:rPr lang="cs-CZ" sz="2700" dirty="0" smtClean="0"/>
              <a:t/>
            </a:r>
            <a:br>
              <a:rPr lang="cs-CZ" sz="2700" dirty="0" smtClean="0"/>
            </a:br>
            <a:r>
              <a:rPr lang="cs-CZ" sz="2700" dirty="0" smtClean="0"/>
              <a:t>- Výzkumné centrum průmyslového dědictví při ČVUT</a:t>
            </a:r>
            <a:r>
              <a:rPr lang="cs-CZ" dirty="0" smtClean="0">
                <a:solidFill>
                  <a:srgbClr val="FFFF66"/>
                </a:solidFill>
              </a:rPr>
              <a:t/>
            </a:r>
            <a:br>
              <a:rPr lang="cs-CZ" dirty="0" smtClean="0">
                <a:solidFill>
                  <a:srgbClr val="FFFF66"/>
                </a:solidFill>
              </a:rPr>
            </a:br>
            <a:endParaRPr lang="cs-CZ" dirty="0"/>
          </a:p>
        </p:txBody>
      </p:sp>
      <p:pic>
        <p:nvPicPr>
          <p:cNvPr id="4098" name="Picture 2" descr="C:\Users\Evelina\Documents\hornilitvinov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43372" y="3929066"/>
            <a:ext cx="4483107" cy="277486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8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 smtClean="0">
                <a:solidFill>
                  <a:schemeClr val="accent1"/>
                </a:solidFill>
              </a:rPr>
              <a:t>Modernizace</a:t>
            </a:r>
            <a:endParaRPr lang="cs-CZ" sz="3600" dirty="0">
              <a:solidFill>
                <a:schemeClr val="accent1"/>
              </a:solidFill>
            </a:endParaRPr>
          </a:p>
        </p:txBody>
      </p:sp>
      <p:sp>
        <p:nvSpPr>
          <p:cNvPr id="123910" name="Rectangle 6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8229600" cy="4900634"/>
          </a:xfrm>
        </p:spPr>
        <p:txBody>
          <a:bodyPr>
            <a:normAutofit fontScale="62500" lnSpcReduction="20000"/>
          </a:bodyPr>
          <a:lstStyle/>
          <a:p>
            <a:pPr>
              <a:buNone/>
            </a:pPr>
            <a:r>
              <a:rPr lang="cs-CZ" b="1" dirty="0" smtClean="0"/>
              <a:t>Proměna společnosti</a:t>
            </a:r>
            <a:r>
              <a:rPr lang="cs-CZ" dirty="0" smtClean="0"/>
              <a:t>: z agrární na urbánní</a:t>
            </a:r>
          </a:p>
          <a:p>
            <a:pPr>
              <a:buNone/>
            </a:pPr>
            <a:r>
              <a:rPr lang="cs-CZ" dirty="0"/>
              <a:t>Hlavní trendy „moderní“ doby: sekularizace, unifikace, </a:t>
            </a:r>
            <a:r>
              <a:rPr lang="cs-CZ" dirty="0" err="1"/>
              <a:t>scholarizace</a:t>
            </a:r>
            <a:r>
              <a:rPr lang="cs-CZ" dirty="0"/>
              <a:t>, individualizace, medializace a technizace, postupné prosazování role ženy, nárůst počtu obyvatel v důsledku lepšící se hygieny, alfabetizace, byrokratizace, účast na politickém životě, nárůst významu vzdělání a kvalifikace pracovních sil, méně lidí závislých primárně na zemědělské výrobě, nadprodukce a dostupnost zboží na trhu, společnost má tendenci se sekularizovat, růst mobility obyvatelstva, nastupuje role médií a komunikace, rychlejšího šíření zpráv</a:t>
            </a:r>
            <a:endParaRPr lang="cs-CZ" dirty="0" smtClean="0"/>
          </a:p>
          <a:p>
            <a:pPr>
              <a:buNone/>
            </a:pPr>
            <a:r>
              <a:rPr lang="cs-CZ" b="1" dirty="0" smtClean="0"/>
              <a:t>(Základní trendy</a:t>
            </a:r>
            <a:r>
              <a:rPr lang="cs-CZ" dirty="0" smtClean="0"/>
              <a:t>: industrializace /</a:t>
            </a:r>
            <a:r>
              <a:rPr lang="cs-CZ" dirty="0"/>
              <a:t>více obyvatel pracovalo v průmyslu než v zemědělství, dosáhla česká společnost v závěru 19. </a:t>
            </a:r>
            <a:r>
              <a:rPr lang="cs-CZ" dirty="0" smtClean="0"/>
              <a:t>století/, urbanizace, revoluce v dopravě</a:t>
            </a:r>
            <a:r>
              <a:rPr lang="cs-CZ" b="1" dirty="0" smtClean="0"/>
              <a:t>)</a:t>
            </a:r>
          </a:p>
          <a:p>
            <a:pPr>
              <a:buNone/>
            </a:pPr>
            <a:r>
              <a:rPr lang="cs-CZ" b="1" dirty="0" smtClean="0"/>
              <a:t>Města jako katalyzátory i nejnápadnější jeviště této změny</a:t>
            </a:r>
          </a:p>
          <a:p>
            <a:pPr>
              <a:buNone/>
            </a:pPr>
            <a:r>
              <a:rPr lang="cs-CZ" dirty="0" smtClean="0"/>
              <a:t>- nové elity, nová městská mentalita, nový prvek: dělníci</a:t>
            </a:r>
          </a:p>
          <a:p>
            <a:pPr>
              <a:buNone/>
            </a:pPr>
            <a:r>
              <a:rPr lang="cs-CZ" dirty="0" smtClean="0"/>
              <a:t>- proměna „tváře“ města, </a:t>
            </a:r>
            <a:r>
              <a:rPr lang="cs-CZ" dirty="0"/>
              <a:t>vybavení a </a:t>
            </a:r>
            <a:r>
              <a:rPr lang="cs-CZ" dirty="0" smtClean="0"/>
              <a:t>celkové </a:t>
            </a:r>
            <a:r>
              <a:rPr lang="cs-CZ" dirty="0"/>
              <a:t>fungování (</a:t>
            </a:r>
            <a:r>
              <a:rPr lang="cs-CZ" dirty="0" err="1"/>
              <a:t>technicko</a:t>
            </a:r>
            <a:r>
              <a:rPr lang="cs-CZ" dirty="0"/>
              <a:t>-stavebně-architektonická </a:t>
            </a:r>
            <a:r>
              <a:rPr lang="cs-CZ" dirty="0" smtClean="0"/>
              <a:t>modernizace)</a:t>
            </a:r>
            <a:endParaRPr lang="cs-CZ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smtClean="0">
                <a:solidFill>
                  <a:schemeClr val="accent1"/>
                </a:solidFill>
              </a:rPr>
              <a:t>Infrastruktura (vybavenost)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Char char="-"/>
            </a:pPr>
            <a:r>
              <a:rPr lang="cs-CZ" dirty="0" smtClean="0"/>
              <a:t>dláždění</a:t>
            </a:r>
          </a:p>
          <a:p>
            <a:pPr>
              <a:buFontTx/>
              <a:buChar char="-"/>
            </a:pPr>
            <a:r>
              <a:rPr lang="cs-CZ" dirty="0" smtClean="0"/>
              <a:t>zásobování vodou</a:t>
            </a:r>
          </a:p>
          <a:p>
            <a:pPr>
              <a:buFontTx/>
              <a:buChar char="-"/>
            </a:pPr>
            <a:r>
              <a:rPr lang="cs-CZ" dirty="0" smtClean="0"/>
              <a:t>kanalizace</a:t>
            </a:r>
          </a:p>
          <a:p>
            <a:pPr>
              <a:buFontTx/>
              <a:buChar char="-"/>
            </a:pPr>
            <a:r>
              <a:rPr lang="cs-CZ" dirty="0" smtClean="0"/>
              <a:t>plynofikace</a:t>
            </a:r>
          </a:p>
          <a:p>
            <a:pPr>
              <a:buFontTx/>
              <a:buChar char="-"/>
            </a:pPr>
            <a:r>
              <a:rPr lang="cs-CZ" dirty="0" smtClean="0"/>
              <a:t>elektrifikace</a:t>
            </a:r>
          </a:p>
          <a:p>
            <a:endParaRPr lang="cs-CZ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chemeClr val="accent1"/>
                </a:solidFill>
              </a:rPr>
              <a:t>Revoluce v dopravě: železnice</a:t>
            </a:r>
            <a:endParaRPr lang="cs-CZ" dirty="0">
              <a:solidFill>
                <a:schemeClr val="accent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Kde železnice zahýbala „významem města“ v rámci hierarchie měst v ČR?</a:t>
            </a:r>
          </a:p>
          <a:p>
            <a:r>
              <a:rPr lang="cs-CZ" dirty="0" smtClean="0"/>
              <a:t>Kde vznikla díky železnici nová sídla?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 smtClean="0"/>
              <a:t>Nádraží a nádražní třída</a:t>
            </a:r>
            <a:endParaRPr lang="cs-CZ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chemeClr val="accent1"/>
                </a:solidFill>
              </a:rPr>
              <a:t>Průmysl</a:t>
            </a:r>
            <a:endParaRPr lang="cs-CZ" dirty="0">
              <a:solidFill>
                <a:schemeClr val="accent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 smtClean="0"/>
              <a:t>Koncentrace do průmyslových zón, souvislost se železnicí</a:t>
            </a:r>
          </a:p>
          <a:p>
            <a:r>
              <a:rPr lang="cs-CZ" dirty="0" smtClean="0"/>
              <a:t>Silné osobnosti v čele průmyslových závodů – samospráva – František </a:t>
            </a:r>
            <a:r>
              <a:rPr lang="cs-CZ" dirty="0" err="1" smtClean="0"/>
              <a:t>Ringhoffer</a:t>
            </a:r>
            <a:r>
              <a:rPr lang="cs-CZ" dirty="0" smtClean="0"/>
              <a:t>, Tomáš Baťa…</a:t>
            </a:r>
          </a:p>
          <a:p>
            <a:r>
              <a:rPr lang="cs-CZ" dirty="0" err="1" smtClean="0"/>
              <a:t>Factory</a:t>
            </a:r>
            <a:r>
              <a:rPr lang="cs-CZ" dirty="0" smtClean="0"/>
              <a:t> </a:t>
            </a:r>
            <a:r>
              <a:rPr lang="cs-CZ" dirty="0" err="1" smtClean="0"/>
              <a:t>towns</a:t>
            </a:r>
            <a:r>
              <a:rPr lang="cs-CZ" dirty="0" smtClean="0"/>
              <a:t>/</a:t>
            </a:r>
            <a:r>
              <a:rPr lang="cs-CZ" dirty="0" err="1" smtClean="0"/>
              <a:t>Company</a:t>
            </a:r>
            <a:r>
              <a:rPr lang="cs-CZ" dirty="0" smtClean="0"/>
              <a:t> </a:t>
            </a:r>
            <a:r>
              <a:rPr lang="cs-CZ" dirty="0" err="1" smtClean="0"/>
              <a:t>towns</a:t>
            </a:r>
            <a:r>
              <a:rPr lang="cs-CZ" dirty="0" smtClean="0"/>
              <a:t> – Essen, Zlín</a:t>
            </a:r>
          </a:p>
          <a:p>
            <a:r>
              <a:rPr lang="cs-CZ" dirty="0" smtClean="0"/>
              <a:t>Dělnické, zaměstnanecké kolonie – Litvínov, Ostravsko, …</a:t>
            </a:r>
          </a:p>
          <a:p>
            <a:r>
              <a:rPr lang="cs-CZ" dirty="0" smtClean="0"/>
              <a:t>Dělnické domy a zařízení pro volný čas</a:t>
            </a:r>
            <a:endParaRPr lang="cs-CZ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chemeClr val="accent1"/>
                </a:solidFill>
              </a:rPr>
              <a:t>asanace/památková ochrana</a:t>
            </a:r>
            <a:endParaRPr lang="cs-CZ" dirty="0">
              <a:solidFill>
                <a:schemeClr val="accent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Ve jménu hygieny a modernizace</a:t>
            </a:r>
          </a:p>
          <a:p>
            <a:r>
              <a:rPr lang="cs-CZ" dirty="0" err="1" smtClean="0"/>
              <a:t>Praha</a:t>
            </a:r>
            <a:r>
              <a:rPr lang="cs-CZ" dirty="0" smtClean="0"/>
              <a:t>-Josefov – </a:t>
            </a:r>
            <a:r>
              <a:rPr lang="cs-CZ" sz="2000" dirty="0" smtClean="0">
                <a:hlinkClick r:id="rId2"/>
              </a:rPr>
              <a:t>http://towns.hiu.cas.cz</a:t>
            </a:r>
            <a:endParaRPr lang="cs-CZ" sz="2000" dirty="0" smtClean="0"/>
          </a:p>
          <a:p>
            <a:r>
              <a:rPr lang="cs-CZ" dirty="0"/>
              <a:t>v</a:t>
            </a:r>
            <a:r>
              <a:rPr lang="cs-CZ" dirty="0" smtClean="0"/>
              <a:t>znik památkové péče v ČR</a:t>
            </a:r>
            <a:endParaRPr lang="cs-CZ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chemeClr val="accent1"/>
                </a:solidFill>
              </a:rPr>
              <a:t>Urbanizace a urbanismus</a:t>
            </a:r>
            <a:endParaRPr lang="cs-CZ" dirty="0">
              <a:solidFill>
                <a:schemeClr val="accent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cs-CZ" b="1" dirty="0" smtClean="0"/>
              <a:t>Snaha o regulaci růstu měst </a:t>
            </a:r>
          </a:p>
          <a:p>
            <a:r>
              <a:rPr lang="cs-CZ" b="1" dirty="0" smtClean="0"/>
              <a:t>teoretici a významní praktici urbanismu</a:t>
            </a:r>
          </a:p>
          <a:p>
            <a:pPr>
              <a:buNone/>
            </a:pPr>
            <a:r>
              <a:rPr lang="cs-CZ" dirty="0" smtClean="0"/>
              <a:t>Camillo Sitte</a:t>
            </a:r>
          </a:p>
          <a:p>
            <a:pPr>
              <a:buNone/>
            </a:pPr>
            <a:r>
              <a:rPr lang="cs-CZ" dirty="0" err="1"/>
              <a:t>Ebenezer</a:t>
            </a:r>
            <a:r>
              <a:rPr lang="cs-CZ" dirty="0"/>
              <a:t> </a:t>
            </a:r>
            <a:r>
              <a:rPr lang="cs-CZ" dirty="0" err="1" smtClean="0"/>
              <a:t>Howard</a:t>
            </a:r>
            <a:r>
              <a:rPr lang="cs-CZ" dirty="0" smtClean="0"/>
              <a:t>, Jan </a:t>
            </a:r>
            <a:r>
              <a:rPr lang="cs-CZ" dirty="0" err="1" smtClean="0"/>
              <a:t>Kotěra</a:t>
            </a:r>
            <a:r>
              <a:rPr lang="cs-CZ" dirty="0" smtClean="0"/>
              <a:t> – </a:t>
            </a:r>
            <a:r>
              <a:rPr lang="cs-CZ" i="1" dirty="0" smtClean="0"/>
              <a:t>zahradní město</a:t>
            </a:r>
          </a:p>
          <a:p>
            <a:pPr>
              <a:buNone/>
            </a:pPr>
            <a:r>
              <a:rPr lang="cs-CZ" dirty="0" err="1"/>
              <a:t>Arturo</a:t>
            </a:r>
            <a:r>
              <a:rPr lang="cs-CZ" dirty="0"/>
              <a:t> </a:t>
            </a:r>
            <a:r>
              <a:rPr lang="cs-CZ" dirty="0" err="1"/>
              <a:t>Soria</a:t>
            </a:r>
            <a:r>
              <a:rPr lang="cs-CZ" dirty="0"/>
              <a:t> y </a:t>
            </a:r>
            <a:r>
              <a:rPr lang="cs-CZ" dirty="0" smtClean="0"/>
              <a:t>Mata – </a:t>
            </a:r>
            <a:r>
              <a:rPr lang="cs-CZ" i="1" dirty="0" smtClean="0"/>
              <a:t>lineární město</a:t>
            </a:r>
          </a:p>
          <a:p>
            <a:pPr>
              <a:buNone/>
            </a:pPr>
            <a:r>
              <a:rPr lang="cs-CZ" dirty="0" err="1" smtClean="0"/>
              <a:t>Le</a:t>
            </a:r>
            <a:r>
              <a:rPr lang="cs-CZ" dirty="0" smtClean="0"/>
              <a:t> </a:t>
            </a:r>
            <a:r>
              <a:rPr lang="cs-CZ" dirty="0" err="1" smtClean="0"/>
              <a:t>Corbusieur</a:t>
            </a:r>
            <a:endParaRPr lang="cs-CZ" dirty="0" smtClean="0"/>
          </a:p>
          <a:p>
            <a:pPr>
              <a:buNone/>
            </a:pPr>
            <a:r>
              <a:rPr lang="cs-CZ" dirty="0" smtClean="0"/>
              <a:t>Vladimír </a:t>
            </a:r>
            <a:r>
              <a:rPr lang="cs-CZ" dirty="0" err="1" smtClean="0"/>
              <a:t>Zákrejs</a:t>
            </a:r>
            <a:r>
              <a:rPr lang="cs-CZ" dirty="0" smtClean="0"/>
              <a:t>, časopis </a:t>
            </a:r>
            <a:r>
              <a:rPr lang="cs-CZ" i="1" dirty="0" smtClean="0"/>
              <a:t>Stavba</a:t>
            </a:r>
          </a:p>
          <a:p>
            <a:pPr>
              <a:buNone/>
            </a:pPr>
            <a:r>
              <a:rPr lang="cs-CZ" dirty="0" err="1" smtClean="0"/>
              <a:t>Alvar</a:t>
            </a:r>
            <a:r>
              <a:rPr lang="cs-CZ" dirty="0" smtClean="0"/>
              <a:t> </a:t>
            </a:r>
            <a:r>
              <a:rPr lang="cs-CZ" dirty="0" err="1" smtClean="0"/>
              <a:t>Aalto</a:t>
            </a:r>
            <a:r>
              <a:rPr lang="cs-CZ" dirty="0" smtClean="0"/>
              <a:t> </a:t>
            </a:r>
            <a:r>
              <a:rPr lang="cs-CZ" i="1" dirty="0" smtClean="0"/>
              <a:t>– organické město</a:t>
            </a:r>
          </a:p>
          <a:p>
            <a:pPr>
              <a:buNone/>
            </a:pPr>
            <a:r>
              <a:rPr lang="cs-CZ" dirty="0"/>
              <a:t>Frank </a:t>
            </a:r>
            <a:r>
              <a:rPr lang="cs-CZ" dirty="0" err="1"/>
              <a:t>Lloyd</a:t>
            </a:r>
            <a:r>
              <a:rPr lang="cs-CZ" dirty="0"/>
              <a:t> </a:t>
            </a:r>
            <a:r>
              <a:rPr lang="cs-CZ" dirty="0" err="1" smtClean="0"/>
              <a:t>Wright</a:t>
            </a:r>
            <a:endParaRPr lang="cs-CZ" dirty="0" smtClean="0"/>
          </a:p>
          <a:p>
            <a:pPr>
              <a:buNone/>
            </a:pPr>
            <a:r>
              <a:rPr lang="cs-CZ" dirty="0" smtClean="0"/>
              <a:t>Ladislav Žák</a:t>
            </a:r>
          </a:p>
          <a:p>
            <a:pPr>
              <a:buNone/>
            </a:pPr>
            <a:r>
              <a:rPr lang="cs-CZ" dirty="0" smtClean="0"/>
              <a:t>Bohuslav Fuchs</a:t>
            </a:r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cs-CZ" b="1" dirty="0" smtClean="0"/>
              <a:t>Podrobně:</a:t>
            </a:r>
            <a:r>
              <a:rPr lang="cs-CZ" dirty="0" smtClean="0"/>
              <a:t> </a:t>
            </a:r>
            <a:r>
              <a:rPr lang="cs-CZ" dirty="0"/>
              <a:t>KRISTEK, Jan – ŽÁČKOVÁ, Markéta. Od chaosu k novému řádu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Praha_typ_zas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5288" y="620713"/>
            <a:ext cx="8351837" cy="591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1859" name="Picture 3" descr="severni mesto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84663" y="260350"/>
            <a:ext cx="2740025" cy="2170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1860" name="Picture 4" descr="jizni mesto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429124" y="4071942"/>
            <a:ext cx="3167062" cy="220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1861" name="Picture 5" descr="jihozapadni mesto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79388" y="2708275"/>
            <a:ext cx="2665412" cy="1941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10" name="Text Box 6"/>
          <p:cNvSpPr txBox="1">
            <a:spLocks noChangeArrowheads="1"/>
          </p:cNvSpPr>
          <p:nvPr/>
        </p:nvSpPr>
        <p:spPr bwMode="auto">
          <a:xfrm>
            <a:off x="231775" y="39688"/>
            <a:ext cx="23447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 altLang="cs-CZ" sz="2000">
                <a:solidFill>
                  <a:schemeClr val="folHlink"/>
                </a:solidFill>
              </a:rPr>
              <a:t>Socialistické město</a:t>
            </a:r>
          </a:p>
        </p:txBody>
      </p:sp>
      <p:sp>
        <p:nvSpPr>
          <p:cNvPr id="47111" name="Text Box 7"/>
          <p:cNvSpPr txBox="1">
            <a:spLocks noChangeArrowheads="1"/>
          </p:cNvSpPr>
          <p:nvPr/>
        </p:nvSpPr>
        <p:spPr bwMode="auto">
          <a:xfrm>
            <a:off x="2987675" y="6237288"/>
            <a:ext cx="29019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cs-CZ" altLang="cs-CZ" sz="1200" b="1"/>
              <a:t>Housing estates with blocks of flats</a:t>
            </a:r>
          </a:p>
        </p:txBody>
      </p:sp>
      <p:sp>
        <p:nvSpPr>
          <p:cNvPr id="47112" name="Rectangle 8"/>
          <p:cNvSpPr>
            <a:spLocks noChangeArrowheads="1"/>
          </p:cNvSpPr>
          <p:nvPr/>
        </p:nvSpPr>
        <p:spPr bwMode="auto">
          <a:xfrm>
            <a:off x="3059113" y="6092825"/>
            <a:ext cx="431800" cy="1444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47113" name="Text Box 9"/>
          <p:cNvSpPr txBox="1">
            <a:spLocks noChangeArrowheads="1"/>
          </p:cNvSpPr>
          <p:nvPr/>
        </p:nvSpPr>
        <p:spPr bwMode="auto">
          <a:xfrm>
            <a:off x="395288" y="5013325"/>
            <a:ext cx="1436687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 altLang="cs-CZ" sz="1200" b="1"/>
              <a:t>Compact villages</a:t>
            </a:r>
          </a:p>
        </p:txBody>
      </p:sp>
      <p:sp>
        <p:nvSpPr>
          <p:cNvPr id="47114" name="Rectangle 10"/>
          <p:cNvSpPr>
            <a:spLocks noChangeArrowheads="1"/>
          </p:cNvSpPr>
          <p:nvPr/>
        </p:nvSpPr>
        <p:spPr bwMode="auto">
          <a:xfrm>
            <a:off x="539750" y="4797425"/>
            <a:ext cx="504825" cy="142875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47115" name="Rectangle 11"/>
          <p:cNvSpPr>
            <a:spLocks noChangeArrowheads="1"/>
          </p:cNvSpPr>
          <p:nvPr/>
        </p:nvSpPr>
        <p:spPr bwMode="auto">
          <a:xfrm>
            <a:off x="539750" y="6021388"/>
            <a:ext cx="431800" cy="144462"/>
          </a:xfrm>
          <a:prstGeom prst="rect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47116" name="Text Box 12"/>
          <p:cNvSpPr txBox="1">
            <a:spLocks noChangeArrowheads="1"/>
          </p:cNvSpPr>
          <p:nvPr/>
        </p:nvSpPr>
        <p:spPr bwMode="auto">
          <a:xfrm>
            <a:off x="468313" y="6165850"/>
            <a:ext cx="25431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 altLang="cs-CZ" sz="1200" b="1"/>
              <a:t>Family-houses residential areas</a:t>
            </a:r>
            <a:r>
              <a:rPr lang="cs-CZ" altLang="cs-CZ" sz="1400" b="1">
                <a:solidFill>
                  <a:schemeClr val="folHlink"/>
                </a:solidFill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218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218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1218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1218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000" fill="hold"/>
                                        <p:tgtEl>
                                          <p:spTgt spid="1218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000" fill="hold"/>
                                        <p:tgtEl>
                                          <p:spTgt spid="1218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3600" dirty="0" smtClean="0">
                <a:solidFill>
                  <a:schemeClr val="accent1"/>
                </a:solidFill>
              </a:rPr>
              <a:t>Atributy města - </a:t>
            </a:r>
            <a:br>
              <a:rPr lang="cs-CZ" sz="3600" dirty="0" smtClean="0">
                <a:solidFill>
                  <a:schemeClr val="accent1"/>
                </a:solidFill>
              </a:rPr>
            </a:br>
            <a:r>
              <a:rPr lang="cs-CZ" sz="3600" dirty="0" smtClean="0">
                <a:solidFill>
                  <a:schemeClr val="accent1"/>
                </a:solidFill>
              </a:rPr>
              <a:t>základní charakteristiky v prostoru</a:t>
            </a:r>
            <a:br>
              <a:rPr lang="cs-CZ" sz="3600" dirty="0" smtClean="0">
                <a:solidFill>
                  <a:schemeClr val="accent1"/>
                </a:solidFill>
              </a:rPr>
            </a:br>
            <a:r>
              <a:rPr lang="cs-CZ" sz="3600" dirty="0" smtClean="0">
                <a:solidFill>
                  <a:schemeClr val="accent1"/>
                </a:solidFill>
              </a:rPr>
              <a:t>(Urbánní morfologie)</a:t>
            </a:r>
            <a:endParaRPr lang="cs-CZ" sz="3600" dirty="0">
              <a:solidFill>
                <a:schemeClr val="accent1"/>
              </a:solidFill>
            </a:endParaRPr>
          </a:p>
        </p:txBody>
      </p:sp>
      <p:sp>
        <p:nvSpPr>
          <p:cNvPr id="7" name="Zástupný symbol pro obsah 6"/>
          <p:cNvSpPr>
            <a:spLocks noGrp="1"/>
          </p:cNvSpPr>
          <p:nvPr>
            <p:ph sz="half" idx="1"/>
          </p:nvPr>
        </p:nvSpPr>
        <p:spPr>
          <a:xfrm>
            <a:off x="428596" y="1857364"/>
            <a:ext cx="4038600" cy="4786346"/>
          </a:xfrm>
        </p:spPr>
        <p:txBody>
          <a:bodyPr>
            <a:noAutofit/>
          </a:bodyPr>
          <a:lstStyle/>
          <a:p>
            <a:r>
              <a:rPr lang="cs-CZ" sz="1200" b="1" dirty="0" smtClean="0"/>
              <a:t>Poloha </a:t>
            </a:r>
            <a:r>
              <a:rPr lang="cs-CZ" sz="1200" dirty="0" smtClean="0"/>
              <a:t>– nadmořská výška, </a:t>
            </a:r>
          </a:p>
          <a:p>
            <a:pPr>
              <a:buNone/>
            </a:pPr>
            <a:r>
              <a:rPr lang="cs-CZ" sz="1200" dirty="0" smtClean="0"/>
              <a:t>vůči řece, cestám a dalším sídlům v okolí</a:t>
            </a:r>
          </a:p>
          <a:p>
            <a:r>
              <a:rPr lang="cs-CZ" sz="1200" dirty="0" smtClean="0"/>
              <a:t>Náměstí</a:t>
            </a:r>
          </a:p>
          <a:p>
            <a:r>
              <a:rPr lang="cs-CZ" sz="1200" dirty="0" smtClean="0"/>
              <a:t>Tržní náměstí</a:t>
            </a:r>
          </a:p>
          <a:p>
            <a:r>
              <a:rPr lang="cs-CZ" sz="1200" dirty="0" smtClean="0"/>
              <a:t>Kostel</a:t>
            </a:r>
          </a:p>
          <a:p>
            <a:r>
              <a:rPr lang="cs-CZ" sz="1200" dirty="0" smtClean="0"/>
              <a:t>Kláštery</a:t>
            </a:r>
          </a:p>
          <a:p>
            <a:r>
              <a:rPr lang="cs-CZ" sz="1200" dirty="0" smtClean="0"/>
              <a:t>Radnice</a:t>
            </a:r>
          </a:p>
          <a:p>
            <a:r>
              <a:rPr lang="cs-CZ" sz="1200" dirty="0" smtClean="0"/>
              <a:t>Ulice, hradby, brány</a:t>
            </a:r>
          </a:p>
          <a:p>
            <a:r>
              <a:rPr lang="cs-CZ" sz="1200" dirty="0" smtClean="0"/>
              <a:t>Hostinec</a:t>
            </a:r>
          </a:p>
          <a:p>
            <a:r>
              <a:rPr lang="cs-CZ" sz="1200" dirty="0" smtClean="0"/>
              <a:t>Mosty a brody</a:t>
            </a:r>
          </a:p>
          <a:p>
            <a:r>
              <a:rPr lang="cs-CZ" sz="1200" dirty="0" smtClean="0"/>
              <a:t>Koncentrace řemesel</a:t>
            </a:r>
          </a:p>
          <a:p>
            <a:r>
              <a:rPr lang="cs-CZ" sz="1200" dirty="0" smtClean="0"/>
              <a:t>Rybníky a ojediněle vodárenské věže</a:t>
            </a:r>
          </a:p>
          <a:p>
            <a:r>
              <a:rPr lang="cs-CZ" sz="1200" dirty="0" smtClean="0"/>
              <a:t>Mlýny</a:t>
            </a:r>
          </a:p>
          <a:p>
            <a:r>
              <a:rPr lang="cs-CZ" sz="1200" dirty="0" smtClean="0">
                <a:solidFill>
                  <a:schemeClr val="accent1"/>
                </a:solidFill>
              </a:rPr>
              <a:t>Protestantský kostel</a:t>
            </a:r>
          </a:p>
          <a:p>
            <a:r>
              <a:rPr lang="cs-CZ" sz="1200" dirty="0" smtClean="0">
                <a:solidFill>
                  <a:schemeClr val="accent1"/>
                </a:solidFill>
              </a:rPr>
              <a:t>Budovy nových řádů – kostely a hlavně komplexy jezuitů a piaristů</a:t>
            </a:r>
          </a:p>
          <a:p>
            <a:r>
              <a:rPr lang="cs-CZ" sz="1200" dirty="0" smtClean="0">
                <a:solidFill>
                  <a:schemeClr val="accent1"/>
                </a:solidFill>
              </a:rPr>
              <a:t>Nový hřbitov</a:t>
            </a:r>
          </a:p>
          <a:p>
            <a:r>
              <a:rPr lang="cs-CZ" sz="1200" dirty="0" smtClean="0">
                <a:solidFill>
                  <a:schemeClr val="accent1"/>
                </a:solidFill>
              </a:rPr>
              <a:t>Barokní fortifikace</a:t>
            </a:r>
          </a:p>
          <a:p>
            <a:r>
              <a:rPr lang="cs-CZ" sz="1200" dirty="0" smtClean="0">
                <a:solidFill>
                  <a:schemeClr val="accent1"/>
                </a:solidFill>
              </a:rPr>
              <a:t>Šlechtické paláce</a:t>
            </a:r>
          </a:p>
          <a:p>
            <a:r>
              <a:rPr lang="cs-CZ" sz="1200" dirty="0" smtClean="0">
                <a:solidFill>
                  <a:schemeClr val="accent1"/>
                </a:solidFill>
              </a:rPr>
              <a:t>Raný (proto-)průmyslový provoz</a:t>
            </a:r>
          </a:p>
          <a:p>
            <a:r>
              <a:rPr lang="cs-CZ" sz="1200" dirty="0" smtClean="0">
                <a:solidFill>
                  <a:schemeClr val="accent1"/>
                </a:solidFill>
              </a:rPr>
              <a:t>Drobné památky: kříže, sochy světců, milníky…</a:t>
            </a:r>
          </a:p>
          <a:p>
            <a:pPr>
              <a:buNone/>
            </a:pPr>
            <a:r>
              <a:rPr lang="cs-CZ" sz="1200" dirty="0" smtClean="0">
                <a:solidFill>
                  <a:schemeClr val="accent1"/>
                </a:solidFill>
              </a:rPr>
              <a:t>(RENESANCE) BAROKO</a:t>
            </a:r>
            <a:endParaRPr lang="cs-CZ" sz="1200" dirty="0">
              <a:solidFill>
                <a:schemeClr val="accent1"/>
              </a:solidFill>
            </a:endParaRPr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2"/>
          </p:nvPr>
        </p:nvSpPr>
        <p:spPr>
          <a:xfrm>
            <a:off x="4648200" y="1785926"/>
            <a:ext cx="4038600" cy="4340237"/>
          </a:xfrm>
        </p:spPr>
        <p:txBody>
          <a:bodyPr>
            <a:normAutofit fontScale="47500" lnSpcReduction="20000"/>
          </a:bodyPr>
          <a:lstStyle/>
          <a:p>
            <a:r>
              <a:rPr lang="cs-CZ" sz="2500" dirty="0" smtClean="0">
                <a:solidFill>
                  <a:schemeClr val="accent2"/>
                </a:solidFill>
              </a:rPr>
              <a:t>Nádraží a nádražní třída</a:t>
            </a:r>
          </a:p>
          <a:p>
            <a:r>
              <a:rPr lang="cs-CZ" sz="2500" dirty="0" smtClean="0">
                <a:solidFill>
                  <a:schemeClr val="accent2"/>
                </a:solidFill>
              </a:rPr>
              <a:t>Školy</a:t>
            </a:r>
          </a:p>
          <a:p>
            <a:r>
              <a:rPr lang="cs-CZ" sz="2500" dirty="0" smtClean="0">
                <a:solidFill>
                  <a:schemeClr val="accent2"/>
                </a:solidFill>
              </a:rPr>
              <a:t>Finanční ústavy</a:t>
            </a:r>
          </a:p>
          <a:p>
            <a:r>
              <a:rPr lang="cs-CZ" sz="2500" dirty="0" smtClean="0">
                <a:solidFill>
                  <a:schemeClr val="accent2"/>
                </a:solidFill>
              </a:rPr>
              <a:t>Hotel</a:t>
            </a:r>
          </a:p>
          <a:p>
            <a:r>
              <a:rPr lang="cs-CZ" sz="2500" dirty="0" smtClean="0">
                <a:solidFill>
                  <a:schemeClr val="accent2"/>
                </a:solidFill>
              </a:rPr>
              <a:t>Pošta</a:t>
            </a:r>
          </a:p>
          <a:p>
            <a:r>
              <a:rPr lang="cs-CZ" sz="2500" dirty="0" smtClean="0">
                <a:solidFill>
                  <a:schemeClr val="accent2"/>
                </a:solidFill>
              </a:rPr>
              <a:t>muzeum</a:t>
            </a:r>
          </a:p>
          <a:p>
            <a:r>
              <a:rPr lang="cs-CZ" sz="2500" dirty="0" smtClean="0">
                <a:solidFill>
                  <a:schemeClr val="accent2"/>
                </a:solidFill>
              </a:rPr>
              <a:t>Nemocnice</a:t>
            </a:r>
          </a:p>
          <a:p>
            <a:r>
              <a:rPr lang="cs-CZ" sz="2500" dirty="0" smtClean="0">
                <a:solidFill>
                  <a:schemeClr val="accent2"/>
                </a:solidFill>
              </a:rPr>
              <a:t>Divadla, kina</a:t>
            </a:r>
          </a:p>
          <a:p>
            <a:r>
              <a:rPr lang="cs-CZ" sz="2500" dirty="0" smtClean="0">
                <a:solidFill>
                  <a:schemeClr val="accent2"/>
                </a:solidFill>
              </a:rPr>
              <a:t>Sokolovny a další spolkové domy</a:t>
            </a:r>
          </a:p>
          <a:p>
            <a:r>
              <a:rPr lang="cs-CZ" sz="2500" dirty="0" smtClean="0">
                <a:solidFill>
                  <a:schemeClr val="accent2"/>
                </a:solidFill>
              </a:rPr>
              <a:t>Průmyslová zóna a dělnické kolonie</a:t>
            </a:r>
          </a:p>
          <a:p>
            <a:r>
              <a:rPr lang="cs-CZ" sz="2500" dirty="0" smtClean="0">
                <a:solidFill>
                  <a:schemeClr val="accent2"/>
                </a:solidFill>
              </a:rPr>
              <a:t>Nábřeží</a:t>
            </a:r>
          </a:p>
          <a:p>
            <a:r>
              <a:rPr lang="cs-CZ" sz="2500" dirty="0" smtClean="0">
                <a:solidFill>
                  <a:schemeClr val="accent2"/>
                </a:solidFill>
              </a:rPr>
              <a:t>Park</a:t>
            </a:r>
          </a:p>
          <a:p>
            <a:r>
              <a:rPr lang="cs-CZ" sz="2500" dirty="0" smtClean="0">
                <a:solidFill>
                  <a:schemeClr val="accent2"/>
                </a:solidFill>
              </a:rPr>
              <a:t>Lázně a koupaliště</a:t>
            </a:r>
          </a:p>
          <a:p>
            <a:r>
              <a:rPr lang="cs-CZ" sz="2500" dirty="0" smtClean="0">
                <a:solidFill>
                  <a:schemeClr val="accent2"/>
                </a:solidFill>
              </a:rPr>
              <a:t>Sportovní stadiony</a:t>
            </a:r>
          </a:p>
          <a:p>
            <a:r>
              <a:rPr lang="cs-CZ" sz="2500" dirty="0" smtClean="0">
                <a:solidFill>
                  <a:schemeClr val="accent2"/>
                </a:solidFill>
              </a:rPr>
              <a:t>Nové veřejné budovy (ministerstva apod.)</a:t>
            </a:r>
          </a:p>
          <a:p>
            <a:r>
              <a:rPr lang="cs-CZ" sz="2500" dirty="0" smtClean="0">
                <a:solidFill>
                  <a:schemeClr val="accent2"/>
                </a:solidFill>
              </a:rPr>
              <a:t>Kostely a modlitebny „menších“ církví</a:t>
            </a:r>
          </a:p>
          <a:p>
            <a:r>
              <a:rPr lang="cs-CZ" sz="2500" dirty="0" smtClean="0">
                <a:solidFill>
                  <a:schemeClr val="accent2"/>
                </a:solidFill>
              </a:rPr>
              <a:t>Nákupní domy</a:t>
            </a:r>
          </a:p>
          <a:p>
            <a:r>
              <a:rPr lang="cs-CZ" sz="2500" dirty="0" smtClean="0">
                <a:solidFill>
                  <a:schemeClr val="accent2"/>
                </a:solidFill>
              </a:rPr>
              <a:t>pomníky</a:t>
            </a:r>
          </a:p>
          <a:p>
            <a:endParaRPr lang="cs-CZ" dirty="0" smtClean="0"/>
          </a:p>
          <a:p>
            <a:endParaRPr lang="cs-CZ" dirty="0"/>
          </a:p>
          <a:p>
            <a:pPr>
              <a:buNone/>
            </a:pPr>
            <a:r>
              <a:rPr lang="cs-CZ" dirty="0" smtClean="0">
                <a:solidFill>
                  <a:schemeClr val="accent2"/>
                </a:solidFill>
              </a:rPr>
              <a:t>HISTORIZUJÍCÍ SLOHY, SECESE,</a:t>
            </a:r>
            <a:r>
              <a:rPr lang="cs-CZ" cap="all" dirty="0" smtClean="0">
                <a:solidFill>
                  <a:schemeClr val="accent2"/>
                </a:solidFill>
              </a:rPr>
              <a:t> moderní směry: moderna a novoklasicismus Jana </a:t>
            </a:r>
            <a:r>
              <a:rPr lang="cs-CZ" cap="all" dirty="0" err="1" smtClean="0">
                <a:solidFill>
                  <a:schemeClr val="accent2"/>
                </a:solidFill>
              </a:rPr>
              <a:t>Kotěry</a:t>
            </a:r>
            <a:r>
              <a:rPr lang="cs-CZ" cap="all" dirty="0" smtClean="0">
                <a:solidFill>
                  <a:schemeClr val="accent2"/>
                </a:solidFill>
              </a:rPr>
              <a:t>, purismus, funkcionalismus</a:t>
            </a:r>
            <a:endParaRPr lang="cs-CZ" cap="all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Picture 4" descr="mesta 15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517872"/>
            <a:ext cx="8101012" cy="634012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401080" cy="1143000"/>
          </a:xfrm>
        </p:spPr>
        <p:txBody>
          <a:bodyPr>
            <a:normAutofit fontScale="90000"/>
          </a:bodyPr>
          <a:lstStyle/>
          <a:p>
            <a:r>
              <a:rPr lang="cs-CZ" dirty="0" smtClean="0">
                <a:solidFill>
                  <a:schemeClr val="accent1"/>
                </a:solidFill>
              </a:rPr>
              <a:t>Rozsah moderního města</a:t>
            </a:r>
            <a:br>
              <a:rPr lang="cs-CZ" dirty="0" smtClean="0">
                <a:solidFill>
                  <a:schemeClr val="accent1"/>
                </a:solidFill>
              </a:rPr>
            </a:br>
            <a:r>
              <a:rPr lang="cs-CZ" sz="1800" dirty="0" smtClean="0"/>
              <a:t>http://www.</a:t>
            </a:r>
            <a:r>
              <a:rPr lang="cs-CZ" sz="1800" dirty="0" err="1" smtClean="0"/>
              <a:t>uni</a:t>
            </a:r>
            <a:r>
              <a:rPr lang="cs-CZ" sz="1800" dirty="0" smtClean="0"/>
              <a:t>-</a:t>
            </a:r>
            <a:r>
              <a:rPr lang="cs-CZ" sz="1800" dirty="0" err="1" smtClean="0"/>
              <a:t>muenster.de</a:t>
            </a:r>
            <a:r>
              <a:rPr lang="cs-CZ" sz="1800" dirty="0" smtClean="0"/>
              <a:t>/</a:t>
            </a:r>
            <a:r>
              <a:rPr lang="cs-CZ" sz="1800" dirty="0" err="1" smtClean="0"/>
              <a:t>Staedtegeschichte</a:t>
            </a:r>
            <a:r>
              <a:rPr lang="cs-CZ" sz="1800" dirty="0" smtClean="0"/>
              <a:t>/</a:t>
            </a:r>
            <a:r>
              <a:rPr lang="cs-CZ" sz="1800" dirty="0" err="1" smtClean="0"/>
              <a:t>portal</a:t>
            </a:r>
            <a:r>
              <a:rPr lang="cs-CZ" sz="1800" dirty="0" smtClean="0"/>
              <a:t>/</a:t>
            </a:r>
            <a:r>
              <a:rPr lang="cs-CZ" sz="1800" dirty="0" err="1" smtClean="0"/>
              <a:t>Stadtkarten</a:t>
            </a:r>
            <a:r>
              <a:rPr lang="cs-CZ" sz="1800" dirty="0" smtClean="0"/>
              <a:t>/</a:t>
            </a:r>
            <a:r>
              <a:rPr lang="cs-CZ" sz="1800" dirty="0" err="1" smtClean="0"/>
              <a:t>braunschweig</a:t>
            </a:r>
            <a:r>
              <a:rPr lang="cs-CZ" sz="1800" dirty="0" smtClean="0"/>
              <a:t>/</a:t>
            </a:r>
            <a:r>
              <a:rPr lang="cs-CZ" sz="1800" dirty="0" err="1" smtClean="0"/>
              <a:t>Phasen</a:t>
            </a:r>
            <a:r>
              <a:rPr lang="cs-CZ" sz="1800" dirty="0" smtClean="0"/>
              <a:t>_der_</a:t>
            </a:r>
            <a:r>
              <a:rPr lang="cs-CZ" sz="1800" dirty="0" err="1" smtClean="0"/>
              <a:t>Erstbebauung.html</a:t>
            </a:r>
            <a:endParaRPr lang="cs-CZ" sz="1800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 b="5121"/>
          <a:stretch>
            <a:fillRect/>
          </a:stretch>
        </p:blipFill>
        <p:spPr bwMode="auto">
          <a:xfrm>
            <a:off x="357158" y="1857364"/>
            <a:ext cx="8477288" cy="45242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cs-CZ" dirty="0">
                <a:solidFill>
                  <a:schemeClr val="accent1"/>
                </a:solidFill>
              </a:rPr>
              <a:t>Rozrůstání měst</a:t>
            </a:r>
          </a:p>
        </p:txBody>
      </p:sp>
      <p:sp>
        <p:nvSpPr>
          <p:cNvPr id="1290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boření hradeb</a:t>
            </a:r>
            <a:endParaRPr lang="cs-CZ" dirty="0"/>
          </a:p>
        </p:txBody>
      </p:sp>
      <p:pic>
        <p:nvPicPr>
          <p:cNvPr id="129028" name="Picture 4" descr="_AHMP I 8727 maly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43438" y="3571876"/>
            <a:ext cx="4140200" cy="2841625"/>
          </a:xfrm>
          <a:prstGeom prst="rect">
            <a:avLst/>
          </a:prstGeom>
          <a:noFill/>
        </p:spPr>
      </p:pic>
      <p:pic>
        <p:nvPicPr>
          <p:cNvPr id="129029" name="Picture 5" descr="MHMP H 100 043-001 náhle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596" y="3571876"/>
            <a:ext cx="4067175" cy="29114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cs-CZ" dirty="0">
                <a:solidFill>
                  <a:schemeClr val="accent1"/>
                </a:solidFill>
              </a:rPr>
              <a:t>Rozrůstání měst</a:t>
            </a:r>
          </a:p>
        </p:txBody>
      </p:sp>
      <p:sp>
        <p:nvSpPr>
          <p:cNvPr id="1290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cs-CZ" sz="2400" dirty="0" smtClean="0"/>
              <a:t>Dva modely (dopravního) řešení</a:t>
            </a:r>
          </a:p>
          <a:p>
            <a:pPr marL="0" indent="0">
              <a:buNone/>
            </a:pPr>
            <a:r>
              <a:rPr lang="cs-CZ" sz="2400" dirty="0" smtClean="0"/>
              <a:t>- Vídeň: </a:t>
            </a:r>
            <a:r>
              <a:rPr lang="cs-CZ" sz="2400" dirty="0" err="1" smtClean="0"/>
              <a:t>Ringstrasse</a:t>
            </a:r>
            <a:endParaRPr lang="cs-CZ" sz="2400" dirty="0" smtClean="0"/>
          </a:p>
          <a:p>
            <a:pPr>
              <a:buFontTx/>
              <a:buChar char="-"/>
            </a:pPr>
            <a:r>
              <a:rPr lang="cs-CZ" sz="2400" dirty="0" smtClean="0"/>
              <a:t>Paříž: „</a:t>
            </a:r>
            <a:r>
              <a:rPr lang="cs-CZ" sz="2400" dirty="0" err="1" smtClean="0"/>
              <a:t>hausmannisace</a:t>
            </a:r>
            <a:r>
              <a:rPr lang="cs-CZ" sz="2400" dirty="0" smtClean="0"/>
              <a:t>“ – budování </a:t>
            </a:r>
            <a:r>
              <a:rPr lang="cs-CZ" sz="2400" dirty="0" err="1" smtClean="0"/>
              <a:t>boulvardů</a:t>
            </a:r>
            <a:endParaRPr lang="cs-CZ" sz="2400" dirty="0" smtClean="0"/>
          </a:p>
          <a:p>
            <a:pPr>
              <a:buFontTx/>
              <a:buChar char="-"/>
            </a:pPr>
            <a:endParaRPr lang="cs-CZ" sz="2400" dirty="0"/>
          </a:p>
          <a:p>
            <a:r>
              <a:rPr lang="cs-CZ" sz="2400" dirty="0" smtClean="0"/>
              <a:t>Historické jádro</a:t>
            </a:r>
          </a:p>
          <a:p>
            <a:endParaRPr lang="cs-CZ" sz="2400" dirty="0"/>
          </a:p>
          <a:p>
            <a:r>
              <a:rPr lang="cs-CZ" sz="2400" dirty="0" smtClean="0"/>
              <a:t>Brány jako symboly („historické památky“?)</a:t>
            </a:r>
            <a:endParaRPr lang="cs-CZ" sz="2400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5080" y="4769935"/>
            <a:ext cx="2051720" cy="1538790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9871" y="1172231"/>
            <a:ext cx="2089010" cy="1392673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7073" y="2953406"/>
            <a:ext cx="2081808" cy="1171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508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chemeClr val="accent1"/>
                </a:solidFill>
              </a:rPr>
              <a:t>Zástavba</a:t>
            </a:r>
            <a:endParaRPr lang="cs-CZ" dirty="0">
              <a:solidFill>
                <a:schemeClr val="accent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5114932" cy="4525963"/>
          </a:xfrm>
        </p:spPr>
        <p:txBody>
          <a:bodyPr>
            <a:normAutofit fontScale="92500" lnSpcReduction="10000"/>
          </a:bodyPr>
          <a:lstStyle/>
          <a:p>
            <a:r>
              <a:rPr lang="cs-CZ" sz="2400" dirty="0" smtClean="0"/>
              <a:t>Zahradní město</a:t>
            </a:r>
          </a:p>
          <a:p>
            <a:r>
              <a:rPr lang="cs-CZ" sz="2400" dirty="0" smtClean="0"/>
              <a:t>Bloková</a:t>
            </a:r>
          </a:p>
          <a:p>
            <a:r>
              <a:rPr lang="cs-CZ" sz="2400" dirty="0" smtClean="0"/>
              <a:t>Řádková</a:t>
            </a:r>
          </a:p>
          <a:p>
            <a:endParaRPr lang="cs-CZ" sz="2400" dirty="0" smtClean="0"/>
          </a:p>
          <a:p>
            <a:r>
              <a:rPr lang="cs-CZ" sz="2400" dirty="0" smtClean="0"/>
              <a:t>Cihlová</a:t>
            </a:r>
          </a:p>
          <a:p>
            <a:r>
              <a:rPr lang="cs-CZ" sz="2400" dirty="0" smtClean="0"/>
              <a:t>Panelová – </a:t>
            </a:r>
          </a:p>
          <a:p>
            <a:pPr>
              <a:buNone/>
            </a:pPr>
            <a:r>
              <a:rPr lang="cs-CZ" sz="2400" dirty="0"/>
              <a:t>p</a:t>
            </a:r>
            <a:r>
              <a:rPr lang="cs-CZ" sz="2400" dirty="0" smtClean="0"/>
              <a:t>refabrikáty</a:t>
            </a:r>
            <a:r>
              <a:rPr lang="cs-CZ" sz="2400" dirty="0"/>
              <a:t>, standardizace, </a:t>
            </a:r>
            <a:endParaRPr lang="cs-CZ" sz="2400" dirty="0" smtClean="0"/>
          </a:p>
          <a:p>
            <a:pPr>
              <a:buNone/>
            </a:pPr>
            <a:r>
              <a:rPr lang="cs-CZ" sz="2400" dirty="0" smtClean="0"/>
              <a:t>centrální </a:t>
            </a:r>
            <a:r>
              <a:rPr lang="cs-CZ" sz="2400" dirty="0"/>
              <a:t>plánování</a:t>
            </a:r>
          </a:p>
          <a:p>
            <a:pPr>
              <a:buNone/>
            </a:pPr>
            <a:r>
              <a:rPr lang="cs-CZ" sz="2400" dirty="0" smtClean="0"/>
              <a:t> </a:t>
            </a:r>
          </a:p>
          <a:p>
            <a:pPr>
              <a:buNone/>
            </a:pPr>
            <a:endParaRPr lang="cs-CZ" sz="2400" dirty="0" smtClean="0"/>
          </a:p>
          <a:p>
            <a:r>
              <a:rPr lang="cs-CZ" sz="2400" dirty="0" smtClean="0"/>
              <a:t>Konstrukce: </a:t>
            </a:r>
          </a:p>
          <a:p>
            <a:pPr>
              <a:buNone/>
            </a:pPr>
            <a:r>
              <a:rPr lang="cs-CZ" sz="2400" dirty="0" smtClean="0"/>
              <a:t>Klasická zděná x samonosná </a:t>
            </a:r>
          </a:p>
          <a:p>
            <a:endParaRPr lang="cs-CZ" sz="2400" dirty="0" smtClean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 r="280" b="4349"/>
          <a:stretch>
            <a:fillRect/>
          </a:stretch>
        </p:blipFill>
        <p:spPr bwMode="auto">
          <a:xfrm>
            <a:off x="4215913" y="1342901"/>
            <a:ext cx="4667132" cy="25181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4" t="8311" r="6312" b="8065"/>
          <a:stretch/>
        </p:blipFill>
        <p:spPr>
          <a:xfrm>
            <a:off x="6589137" y="4931444"/>
            <a:ext cx="2297138" cy="1509548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8722" y="4931445"/>
            <a:ext cx="2270360" cy="15095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smtClean="0">
                <a:solidFill>
                  <a:schemeClr val="accent1"/>
                </a:solidFill>
              </a:rPr>
              <a:t>Zástavba: </a:t>
            </a:r>
            <a:r>
              <a:rPr lang="cs-CZ" dirty="0">
                <a:solidFill>
                  <a:schemeClr val="accent1"/>
                </a:solidFill>
              </a:rPr>
              <a:t>„sídliště</a:t>
            </a:r>
            <a:r>
              <a:rPr lang="cs-CZ" dirty="0" smtClean="0">
                <a:solidFill>
                  <a:schemeClr val="accent1"/>
                </a:solidFill>
              </a:rPr>
              <a:t>“</a:t>
            </a:r>
            <a:endParaRPr lang="cs-CZ" dirty="0">
              <a:solidFill>
                <a:schemeClr val="accent1"/>
              </a:solidFill>
            </a:endParaRP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5838" y="1700808"/>
            <a:ext cx="2195963" cy="1604551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5838" y="3578952"/>
            <a:ext cx="2195736" cy="1624048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5838" y="5297956"/>
            <a:ext cx="2195736" cy="1432002"/>
          </a:xfrm>
          <a:prstGeom prst="rect">
            <a:avLst/>
          </a:prstGeom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5" cstate="print"/>
          <a:srcRect r="636" b="8279"/>
          <a:stretch>
            <a:fillRect/>
          </a:stretch>
        </p:blipFill>
        <p:spPr bwMode="auto">
          <a:xfrm>
            <a:off x="2915815" y="3139322"/>
            <a:ext cx="2845817" cy="1477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Obdélník 8"/>
          <p:cNvSpPr/>
          <p:nvPr/>
        </p:nvSpPr>
        <p:spPr>
          <a:xfrm>
            <a:off x="539551" y="1993011"/>
            <a:ext cx="4572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/>
              <a:t>čtvrť,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/>
              <a:t>„město“</a:t>
            </a:r>
          </a:p>
          <a:p>
            <a:r>
              <a:rPr lang="cs-CZ" dirty="0" smtClean="0"/>
              <a:t>	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/>
              <a:t>solitérní panelová výstavba</a:t>
            </a:r>
          </a:p>
          <a:p>
            <a:pPr marL="285750" indent="-285750">
              <a:buFontTx/>
              <a:buChar char="-"/>
            </a:pPr>
            <a:endParaRPr lang="cs-CZ" dirty="0"/>
          </a:p>
          <a:p>
            <a:r>
              <a:rPr lang="cs-CZ" dirty="0" smtClean="0"/>
              <a:t>Projekt </a:t>
            </a:r>
            <a:r>
              <a:rPr lang="cs-CZ" dirty="0"/>
              <a:t>Panelaci.cz</a:t>
            </a:r>
          </a:p>
          <a:p>
            <a:endParaRPr lang="cs-CZ" dirty="0"/>
          </a:p>
        </p:txBody>
      </p:sp>
      <p:pic>
        <p:nvPicPr>
          <p:cNvPr id="10" name="Picture 5" descr="Fotografie038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31539" y="4869160"/>
            <a:ext cx="2159838" cy="1621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5551" y="4869160"/>
            <a:ext cx="2881974" cy="1621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61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chemeClr val="accent1"/>
                </a:solidFill>
              </a:rPr>
              <a:t>Zástavba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400" dirty="0"/>
              <a:t>globální architektura, soukromé x veřejné, reprezentativní x zázemí, veřejný </a:t>
            </a:r>
            <a:r>
              <a:rPr lang="cs-CZ" sz="2400" dirty="0" smtClean="0"/>
              <a:t>prostor:</a:t>
            </a:r>
          </a:p>
          <a:p>
            <a:pPr marL="0" indent="0">
              <a:buNone/>
            </a:pPr>
            <a:r>
              <a:rPr lang="cs-CZ" sz="2400" dirty="0" smtClean="0"/>
              <a:t>(projekt Vetřelci a volavky: </a:t>
            </a:r>
            <a:r>
              <a:rPr lang="cs-CZ" sz="1600" dirty="0" smtClean="0"/>
              <a:t>vetrelciavolavky.cz</a:t>
            </a:r>
            <a:r>
              <a:rPr lang="cs-CZ" sz="2400" dirty="0" smtClean="0"/>
              <a:t>)</a:t>
            </a:r>
            <a:endParaRPr lang="cs-CZ" sz="2400" dirty="0"/>
          </a:p>
          <a:p>
            <a:endParaRPr lang="cs-CZ" sz="2400" dirty="0" smtClean="0"/>
          </a:p>
          <a:p>
            <a:r>
              <a:rPr lang="cs-CZ" sz="2400" dirty="0" smtClean="0"/>
              <a:t>Navazování čtvrtí a stylů zástavby, </a:t>
            </a:r>
          </a:p>
          <a:p>
            <a:pPr marL="0" indent="0">
              <a:buNone/>
            </a:pPr>
            <a:r>
              <a:rPr lang="cs-CZ" sz="2400" dirty="0" smtClean="0"/>
              <a:t>respekt k morfologii terénu a okolí, …</a:t>
            </a:r>
          </a:p>
          <a:p>
            <a:endParaRPr lang="cs-CZ" sz="2400" dirty="0"/>
          </a:p>
          <a:p>
            <a:r>
              <a:rPr lang="cs-CZ" sz="2400" dirty="0" smtClean="0"/>
              <a:t>lidské měřítko?</a:t>
            </a:r>
            <a:endParaRPr lang="cs-CZ" sz="2400" dirty="0"/>
          </a:p>
          <a:p>
            <a:endParaRPr lang="cs-CZ" dirty="0"/>
          </a:p>
        </p:txBody>
      </p:sp>
      <p:pic>
        <p:nvPicPr>
          <p:cNvPr id="5" name="Picture 4" descr="panelova vystavba a domky - Plze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868144" y="4679658"/>
            <a:ext cx="2664296" cy="1880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3" cstate="print"/>
          <a:srcRect b="3039"/>
          <a:stretch/>
        </p:blipFill>
        <p:spPr>
          <a:xfrm>
            <a:off x="5517005" y="2492896"/>
            <a:ext cx="3375072" cy="1840791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4648599"/>
            <a:ext cx="2555776" cy="1916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314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1800" dirty="0" smtClean="0"/>
              <a:t>Umístění panelového sídliště, asanace </a:t>
            </a:r>
            <a:br>
              <a:rPr lang="cs-CZ" sz="1800" dirty="0" smtClean="0"/>
            </a:br>
            <a:r>
              <a:rPr lang="cs-CZ" sz="1800" dirty="0" smtClean="0"/>
              <a:t>– Žatecké předměstí v Lounech</a:t>
            </a:r>
            <a:endParaRPr lang="cs-CZ" sz="1800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7933" y="4429132"/>
            <a:ext cx="1941469" cy="2229398"/>
          </a:xfr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0578" y="4437112"/>
            <a:ext cx="3446222" cy="2226369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1934" y="980238"/>
            <a:ext cx="4602063" cy="3285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032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 err="1" smtClean="0">
                <a:solidFill>
                  <a:schemeClr val="accent1"/>
                </a:solidFill>
              </a:rPr>
              <a:t>Suburbanizace</a:t>
            </a:r>
            <a:endParaRPr lang="cs-CZ" dirty="0">
              <a:solidFill>
                <a:schemeClr val="accent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cs-CZ" altLang="cs-CZ" dirty="0" smtClean="0">
                <a:solidFill>
                  <a:schemeClr val="folHlink"/>
                </a:solidFill>
              </a:rPr>
              <a:t>– komerční, obytná</a:t>
            </a:r>
          </a:p>
          <a:p>
            <a:pPr>
              <a:buNone/>
            </a:pPr>
            <a:r>
              <a:rPr lang="cs-CZ" altLang="cs-CZ" sz="1400" dirty="0" smtClean="0">
                <a:solidFill>
                  <a:schemeClr val="folHlink"/>
                </a:solidFill>
                <a:hlinkClick r:id="rId2"/>
              </a:rPr>
              <a:t>http://www.</a:t>
            </a:r>
            <a:r>
              <a:rPr lang="cs-CZ" altLang="cs-CZ" sz="1400" dirty="0" err="1" smtClean="0">
                <a:solidFill>
                  <a:schemeClr val="folHlink"/>
                </a:solidFill>
                <a:hlinkClick r:id="rId2"/>
              </a:rPr>
              <a:t>suburbanizace.cz</a:t>
            </a:r>
            <a:r>
              <a:rPr lang="cs-CZ" altLang="cs-CZ" sz="1400" dirty="0" smtClean="0">
                <a:solidFill>
                  <a:schemeClr val="folHlink"/>
                </a:solidFill>
                <a:hlinkClick r:id="rId2"/>
              </a:rPr>
              <a:t>/</a:t>
            </a:r>
            <a:endParaRPr lang="cs-CZ" altLang="cs-CZ" sz="1400" dirty="0" smtClean="0">
              <a:solidFill>
                <a:schemeClr val="folHlink"/>
              </a:solidFill>
            </a:endParaRPr>
          </a:p>
          <a:p>
            <a:pPr>
              <a:buNone/>
            </a:pPr>
            <a:endParaRPr lang="cs-CZ" altLang="cs-CZ" dirty="0" smtClean="0">
              <a:solidFill>
                <a:schemeClr val="folHlink"/>
              </a:solidFill>
            </a:endParaRPr>
          </a:p>
          <a:p>
            <a:pPr>
              <a:buNone/>
            </a:pPr>
            <a:r>
              <a:rPr lang="cs-CZ" altLang="cs-CZ" dirty="0" err="1" smtClean="0">
                <a:solidFill>
                  <a:schemeClr val="folHlink"/>
                </a:solidFill>
              </a:rPr>
              <a:t>Brownfields</a:t>
            </a:r>
            <a:endParaRPr lang="cs-CZ" altLang="cs-CZ" dirty="0" smtClean="0">
              <a:solidFill>
                <a:schemeClr val="folHlink"/>
              </a:solidFill>
            </a:endParaRPr>
          </a:p>
          <a:p>
            <a:pPr>
              <a:buNone/>
            </a:pPr>
            <a:endParaRPr lang="cs-CZ" altLang="cs-CZ" dirty="0" smtClean="0">
              <a:solidFill>
                <a:schemeClr val="folHlink"/>
              </a:solidFill>
            </a:endParaRPr>
          </a:p>
          <a:p>
            <a:pPr>
              <a:buNone/>
            </a:pPr>
            <a:r>
              <a:rPr lang="cs-CZ" altLang="cs-CZ" dirty="0" smtClean="0">
                <a:solidFill>
                  <a:schemeClr val="folHlink"/>
                </a:solidFill>
              </a:rPr>
              <a:t>Rekultivace, rekonstrukce, </a:t>
            </a:r>
          </a:p>
          <a:p>
            <a:pPr>
              <a:buNone/>
            </a:pPr>
            <a:r>
              <a:rPr lang="cs-CZ" altLang="cs-CZ" dirty="0" smtClean="0">
                <a:solidFill>
                  <a:schemeClr val="folHlink"/>
                </a:solidFill>
              </a:rPr>
              <a:t>revitalizace…</a:t>
            </a:r>
          </a:p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4519921"/>
            <a:ext cx="3106980" cy="2019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782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3600" dirty="0" smtClean="0">
                <a:solidFill>
                  <a:schemeClr val="accent1"/>
                </a:solidFill>
              </a:rPr>
              <a:t>Atributy města - </a:t>
            </a:r>
            <a:br>
              <a:rPr lang="cs-CZ" sz="3600" dirty="0" smtClean="0">
                <a:solidFill>
                  <a:schemeClr val="accent1"/>
                </a:solidFill>
              </a:rPr>
            </a:br>
            <a:r>
              <a:rPr lang="cs-CZ" sz="3600" dirty="0" smtClean="0">
                <a:solidFill>
                  <a:schemeClr val="accent1"/>
                </a:solidFill>
              </a:rPr>
              <a:t>základní charakteristiky v prostoru</a:t>
            </a:r>
            <a:br>
              <a:rPr lang="cs-CZ" sz="3600" dirty="0" smtClean="0">
                <a:solidFill>
                  <a:schemeClr val="accent1"/>
                </a:solidFill>
              </a:rPr>
            </a:br>
            <a:r>
              <a:rPr lang="cs-CZ" sz="3600" dirty="0" smtClean="0">
                <a:solidFill>
                  <a:schemeClr val="accent1"/>
                </a:solidFill>
              </a:rPr>
              <a:t>(Urbánní morfologie)</a:t>
            </a:r>
            <a:endParaRPr lang="cs-CZ" sz="3600" dirty="0">
              <a:solidFill>
                <a:schemeClr val="accent1"/>
              </a:solidFill>
            </a:endParaRPr>
          </a:p>
        </p:txBody>
      </p:sp>
      <p:sp>
        <p:nvSpPr>
          <p:cNvPr id="7" name="Zástupný symbol pro obsah 6"/>
          <p:cNvSpPr>
            <a:spLocks noGrp="1"/>
          </p:cNvSpPr>
          <p:nvPr>
            <p:ph sz="half" idx="1"/>
          </p:nvPr>
        </p:nvSpPr>
        <p:spPr>
          <a:xfrm>
            <a:off x="428596" y="1857364"/>
            <a:ext cx="4038600" cy="4786346"/>
          </a:xfrm>
        </p:spPr>
        <p:txBody>
          <a:bodyPr>
            <a:noAutofit/>
          </a:bodyPr>
          <a:lstStyle/>
          <a:p>
            <a:r>
              <a:rPr lang="cs-CZ" sz="1200" b="1" dirty="0" smtClean="0"/>
              <a:t>Poloha </a:t>
            </a:r>
            <a:r>
              <a:rPr lang="cs-CZ" sz="1200" dirty="0" smtClean="0"/>
              <a:t>– nadmořská výška, </a:t>
            </a:r>
          </a:p>
          <a:p>
            <a:pPr>
              <a:buNone/>
            </a:pPr>
            <a:r>
              <a:rPr lang="cs-CZ" sz="1200" dirty="0" smtClean="0"/>
              <a:t>vůči řece, cestám a dalším sídlům v okolí</a:t>
            </a:r>
          </a:p>
          <a:p>
            <a:r>
              <a:rPr lang="cs-CZ" sz="1200" dirty="0" smtClean="0"/>
              <a:t>Náměstí</a:t>
            </a:r>
          </a:p>
          <a:p>
            <a:r>
              <a:rPr lang="cs-CZ" sz="1200" dirty="0" smtClean="0"/>
              <a:t>Tržní náměstí</a:t>
            </a:r>
          </a:p>
          <a:p>
            <a:r>
              <a:rPr lang="cs-CZ" sz="1200" dirty="0" smtClean="0"/>
              <a:t>Kostel</a:t>
            </a:r>
          </a:p>
          <a:p>
            <a:r>
              <a:rPr lang="cs-CZ" sz="1200" dirty="0" smtClean="0"/>
              <a:t>Kláštery</a:t>
            </a:r>
          </a:p>
          <a:p>
            <a:r>
              <a:rPr lang="cs-CZ" sz="1200" dirty="0" smtClean="0"/>
              <a:t>Radnice</a:t>
            </a:r>
          </a:p>
          <a:p>
            <a:r>
              <a:rPr lang="cs-CZ" sz="1200" dirty="0" smtClean="0"/>
              <a:t>Ulice, hradby, brány</a:t>
            </a:r>
          </a:p>
          <a:p>
            <a:r>
              <a:rPr lang="cs-CZ" sz="1200" dirty="0" smtClean="0"/>
              <a:t>Hostinec</a:t>
            </a:r>
          </a:p>
          <a:p>
            <a:r>
              <a:rPr lang="cs-CZ" sz="1200" dirty="0" smtClean="0"/>
              <a:t>Mosty a brody</a:t>
            </a:r>
          </a:p>
          <a:p>
            <a:r>
              <a:rPr lang="cs-CZ" sz="1200" dirty="0" smtClean="0"/>
              <a:t>Koncentrace řemesel</a:t>
            </a:r>
          </a:p>
          <a:p>
            <a:r>
              <a:rPr lang="cs-CZ" sz="1200" dirty="0" smtClean="0"/>
              <a:t>Rybníky a ojediněle vodárenské věže</a:t>
            </a:r>
          </a:p>
          <a:p>
            <a:r>
              <a:rPr lang="cs-CZ" sz="1200" dirty="0" smtClean="0"/>
              <a:t>Mlýny</a:t>
            </a:r>
          </a:p>
          <a:p>
            <a:r>
              <a:rPr lang="cs-CZ" sz="1200" dirty="0" smtClean="0">
                <a:solidFill>
                  <a:schemeClr val="accent1"/>
                </a:solidFill>
              </a:rPr>
              <a:t>Protestantský kostel</a:t>
            </a:r>
          </a:p>
          <a:p>
            <a:r>
              <a:rPr lang="cs-CZ" sz="1200" dirty="0" smtClean="0">
                <a:solidFill>
                  <a:schemeClr val="accent1"/>
                </a:solidFill>
              </a:rPr>
              <a:t>Budovy nových řádů – kostely a hlavně komplexy jezuitů a piaristů</a:t>
            </a:r>
          </a:p>
          <a:p>
            <a:r>
              <a:rPr lang="cs-CZ" sz="1200" dirty="0" smtClean="0">
                <a:solidFill>
                  <a:schemeClr val="accent1"/>
                </a:solidFill>
              </a:rPr>
              <a:t>Nový hřbitov</a:t>
            </a:r>
          </a:p>
          <a:p>
            <a:r>
              <a:rPr lang="cs-CZ" sz="1200" dirty="0" smtClean="0">
                <a:solidFill>
                  <a:schemeClr val="accent1"/>
                </a:solidFill>
              </a:rPr>
              <a:t>Barokní fortifikace</a:t>
            </a:r>
          </a:p>
          <a:p>
            <a:r>
              <a:rPr lang="cs-CZ" sz="1200" dirty="0" smtClean="0">
                <a:solidFill>
                  <a:schemeClr val="accent1"/>
                </a:solidFill>
              </a:rPr>
              <a:t>Šlechtické paláce</a:t>
            </a:r>
          </a:p>
          <a:p>
            <a:r>
              <a:rPr lang="cs-CZ" sz="1200" dirty="0" smtClean="0">
                <a:solidFill>
                  <a:schemeClr val="accent1"/>
                </a:solidFill>
              </a:rPr>
              <a:t>Raný (proto-)průmyslový provoz</a:t>
            </a:r>
          </a:p>
          <a:p>
            <a:r>
              <a:rPr lang="cs-CZ" sz="1200" dirty="0" smtClean="0">
                <a:solidFill>
                  <a:schemeClr val="accent1"/>
                </a:solidFill>
              </a:rPr>
              <a:t>Drobné památky: kříže, sochy světců, milníky…</a:t>
            </a:r>
          </a:p>
          <a:p>
            <a:pPr>
              <a:buNone/>
            </a:pPr>
            <a:r>
              <a:rPr lang="cs-CZ" sz="1200" dirty="0" smtClean="0">
                <a:solidFill>
                  <a:schemeClr val="accent1"/>
                </a:solidFill>
              </a:rPr>
              <a:t>(RENESANCE) BAROKO</a:t>
            </a:r>
            <a:endParaRPr lang="cs-CZ" sz="1200" dirty="0">
              <a:solidFill>
                <a:schemeClr val="accent1"/>
              </a:solidFill>
            </a:endParaRPr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2"/>
          </p:nvPr>
        </p:nvSpPr>
        <p:spPr>
          <a:xfrm>
            <a:off x="4648200" y="1785926"/>
            <a:ext cx="4038600" cy="3587289"/>
          </a:xfrm>
        </p:spPr>
        <p:txBody>
          <a:bodyPr>
            <a:normAutofit fontScale="40000" lnSpcReduction="20000"/>
          </a:bodyPr>
          <a:lstStyle/>
          <a:p>
            <a:r>
              <a:rPr lang="cs-CZ" sz="2500" dirty="0" smtClean="0">
                <a:solidFill>
                  <a:schemeClr val="accent2"/>
                </a:solidFill>
              </a:rPr>
              <a:t>Nádraží a nádražní třída</a:t>
            </a:r>
          </a:p>
          <a:p>
            <a:r>
              <a:rPr lang="cs-CZ" sz="2500" dirty="0" smtClean="0">
                <a:solidFill>
                  <a:schemeClr val="accent2"/>
                </a:solidFill>
              </a:rPr>
              <a:t>Školy</a:t>
            </a:r>
          </a:p>
          <a:p>
            <a:r>
              <a:rPr lang="cs-CZ" sz="2500" dirty="0" smtClean="0">
                <a:solidFill>
                  <a:schemeClr val="accent2"/>
                </a:solidFill>
              </a:rPr>
              <a:t>Finanční ústavy</a:t>
            </a:r>
          </a:p>
          <a:p>
            <a:r>
              <a:rPr lang="cs-CZ" sz="2500" dirty="0" smtClean="0">
                <a:solidFill>
                  <a:schemeClr val="accent2"/>
                </a:solidFill>
              </a:rPr>
              <a:t>Hotel</a:t>
            </a:r>
          </a:p>
          <a:p>
            <a:r>
              <a:rPr lang="cs-CZ" sz="2500" dirty="0" smtClean="0">
                <a:solidFill>
                  <a:schemeClr val="accent2"/>
                </a:solidFill>
              </a:rPr>
              <a:t>Pošta</a:t>
            </a:r>
          </a:p>
          <a:p>
            <a:r>
              <a:rPr lang="cs-CZ" sz="2500" dirty="0" smtClean="0">
                <a:solidFill>
                  <a:schemeClr val="accent2"/>
                </a:solidFill>
              </a:rPr>
              <a:t>muzeum</a:t>
            </a:r>
          </a:p>
          <a:p>
            <a:r>
              <a:rPr lang="cs-CZ" sz="2500" dirty="0" smtClean="0">
                <a:solidFill>
                  <a:schemeClr val="accent2"/>
                </a:solidFill>
              </a:rPr>
              <a:t>Nemocnice</a:t>
            </a:r>
          </a:p>
          <a:p>
            <a:r>
              <a:rPr lang="cs-CZ" sz="2500" dirty="0" smtClean="0">
                <a:solidFill>
                  <a:schemeClr val="accent2"/>
                </a:solidFill>
              </a:rPr>
              <a:t>Divadla, kina</a:t>
            </a:r>
          </a:p>
          <a:p>
            <a:r>
              <a:rPr lang="cs-CZ" sz="2500" dirty="0" smtClean="0">
                <a:solidFill>
                  <a:schemeClr val="accent2"/>
                </a:solidFill>
              </a:rPr>
              <a:t>Sokolovny a další spolkové domy</a:t>
            </a:r>
          </a:p>
          <a:p>
            <a:r>
              <a:rPr lang="cs-CZ" sz="2500" dirty="0" smtClean="0">
                <a:solidFill>
                  <a:schemeClr val="accent2"/>
                </a:solidFill>
              </a:rPr>
              <a:t>Průmyslová zóna a dělnické kolonie</a:t>
            </a:r>
          </a:p>
          <a:p>
            <a:r>
              <a:rPr lang="cs-CZ" sz="2500" dirty="0" smtClean="0">
                <a:solidFill>
                  <a:schemeClr val="accent2"/>
                </a:solidFill>
              </a:rPr>
              <a:t>Nábřeží</a:t>
            </a:r>
          </a:p>
          <a:p>
            <a:r>
              <a:rPr lang="cs-CZ" sz="2500" dirty="0" smtClean="0">
                <a:solidFill>
                  <a:schemeClr val="accent2"/>
                </a:solidFill>
              </a:rPr>
              <a:t>Park</a:t>
            </a:r>
          </a:p>
          <a:p>
            <a:r>
              <a:rPr lang="cs-CZ" sz="2500" dirty="0" smtClean="0">
                <a:solidFill>
                  <a:schemeClr val="accent2"/>
                </a:solidFill>
              </a:rPr>
              <a:t>Lázně a koupaliště</a:t>
            </a:r>
          </a:p>
          <a:p>
            <a:r>
              <a:rPr lang="cs-CZ" sz="2500" dirty="0" smtClean="0">
                <a:solidFill>
                  <a:schemeClr val="accent2"/>
                </a:solidFill>
              </a:rPr>
              <a:t>Sportovní stadiony</a:t>
            </a:r>
          </a:p>
          <a:p>
            <a:r>
              <a:rPr lang="cs-CZ" sz="2500" dirty="0" smtClean="0">
                <a:solidFill>
                  <a:schemeClr val="accent2"/>
                </a:solidFill>
              </a:rPr>
              <a:t>Nové veřejné budovy (ministerstva apod.)</a:t>
            </a:r>
          </a:p>
          <a:p>
            <a:r>
              <a:rPr lang="cs-CZ" sz="2500" dirty="0" smtClean="0">
                <a:solidFill>
                  <a:schemeClr val="accent2"/>
                </a:solidFill>
              </a:rPr>
              <a:t>Kostely a modlitebny „menších“ církví</a:t>
            </a:r>
          </a:p>
          <a:p>
            <a:r>
              <a:rPr lang="cs-CZ" sz="2500" dirty="0" smtClean="0">
                <a:solidFill>
                  <a:schemeClr val="accent2"/>
                </a:solidFill>
              </a:rPr>
              <a:t>Nákupní domy</a:t>
            </a:r>
          </a:p>
          <a:p>
            <a:r>
              <a:rPr lang="cs-CZ" sz="2500" dirty="0" smtClean="0">
                <a:solidFill>
                  <a:schemeClr val="accent2"/>
                </a:solidFill>
              </a:rPr>
              <a:t>pomníky</a:t>
            </a:r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cs-CZ" dirty="0" smtClean="0">
                <a:solidFill>
                  <a:schemeClr val="accent2"/>
                </a:solidFill>
              </a:rPr>
              <a:t>HISTORIZUJÍCÍ SLOHY, SECESE,</a:t>
            </a:r>
            <a:r>
              <a:rPr lang="cs-CZ" cap="all" dirty="0" smtClean="0">
                <a:solidFill>
                  <a:schemeClr val="accent2"/>
                </a:solidFill>
              </a:rPr>
              <a:t> moderní směry: moderna a novoklasicismus Jana </a:t>
            </a:r>
            <a:r>
              <a:rPr lang="cs-CZ" cap="all" dirty="0" err="1" smtClean="0">
                <a:solidFill>
                  <a:schemeClr val="accent2"/>
                </a:solidFill>
              </a:rPr>
              <a:t>Kotěry</a:t>
            </a:r>
            <a:r>
              <a:rPr lang="cs-CZ" cap="all" dirty="0" smtClean="0">
                <a:solidFill>
                  <a:schemeClr val="accent2"/>
                </a:solidFill>
              </a:rPr>
              <a:t>, purismus, funkcionalismus</a:t>
            </a:r>
            <a:endParaRPr lang="cs-CZ" cap="all" dirty="0">
              <a:solidFill>
                <a:schemeClr val="accent2"/>
              </a:solidFill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4643438" y="5103674"/>
            <a:ext cx="2935419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200" dirty="0" smtClean="0">
                <a:solidFill>
                  <a:srgbClr val="00B050"/>
                </a:solidFill>
              </a:rPr>
              <a:t>Nákupní centra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200" dirty="0" smtClean="0">
                <a:solidFill>
                  <a:srgbClr val="00B050"/>
                </a:solidFill>
              </a:rPr>
              <a:t>Zábavní parky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200" dirty="0" smtClean="0">
                <a:solidFill>
                  <a:srgbClr val="00B050"/>
                </a:solidFill>
              </a:rPr>
              <a:t>Logistická centra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200" dirty="0" smtClean="0">
                <a:solidFill>
                  <a:srgbClr val="00B050"/>
                </a:solidFill>
              </a:rPr>
              <a:t>Office parky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200" dirty="0" smtClean="0">
                <a:solidFill>
                  <a:srgbClr val="00B050"/>
                </a:solidFill>
              </a:rPr>
              <a:t>Cyklostezky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200" dirty="0" smtClean="0">
                <a:solidFill>
                  <a:srgbClr val="00B050"/>
                </a:solidFill>
              </a:rPr>
              <a:t>Parkovací domy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200" dirty="0" smtClean="0">
                <a:solidFill>
                  <a:srgbClr val="00B050"/>
                </a:solidFill>
              </a:rPr>
              <a:t>Nové veřejné prostory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200" dirty="0" smtClean="0">
                <a:solidFill>
                  <a:srgbClr val="00B050"/>
                </a:solidFill>
              </a:rPr>
              <a:t>…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200" dirty="0" smtClean="0">
                <a:solidFill>
                  <a:srgbClr val="00B050"/>
                </a:solidFill>
              </a:rPr>
              <a:t>POSTMODERNÍ (globální) ARCHITEKTURA</a:t>
            </a:r>
            <a:endParaRPr lang="cs-CZ" sz="12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1545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rgbClr val="FF0000"/>
                </a:solidFill>
              </a:rPr>
              <a:t>Úkoly 1: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>
            <a:normAutofit fontScale="47500" lnSpcReduction="20000"/>
          </a:bodyPr>
          <a:lstStyle/>
          <a:p>
            <a:r>
              <a:rPr lang="cs-CZ" dirty="0" smtClean="0"/>
              <a:t>Vyznačte na mapě stabilního katastru: </a:t>
            </a:r>
          </a:p>
          <a:p>
            <a:pPr marL="0" indent="0">
              <a:buNone/>
            </a:pPr>
            <a:r>
              <a:rPr lang="cs-CZ" dirty="0" smtClean="0"/>
              <a:t>- hlavní komunikace směřující do města do 19. století (z jakých směrů) a brány </a:t>
            </a:r>
            <a:r>
              <a:rPr lang="cs-CZ" dirty="0"/>
              <a:t>(na základě studia mapy I. a II. vojenského mapování)</a:t>
            </a:r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- farní kostel(y), popř. klášterní a jiné kostely vč. protestantských</a:t>
            </a:r>
            <a:endParaRPr lang="cs-CZ" dirty="0"/>
          </a:p>
          <a:p>
            <a:pPr marL="0" indent="0">
              <a:buNone/>
            </a:pPr>
            <a:r>
              <a:rPr lang="cs-CZ" dirty="0" smtClean="0"/>
              <a:t>- radnici</a:t>
            </a:r>
          </a:p>
          <a:p>
            <a:pPr marL="0" indent="0">
              <a:buNone/>
            </a:pPr>
            <a:r>
              <a:rPr lang="cs-CZ" dirty="0" smtClean="0"/>
              <a:t>- ghetto nebo židovské osídlení, lze-li to</a:t>
            </a:r>
            <a:endParaRPr lang="cs-CZ" dirty="0"/>
          </a:p>
          <a:p>
            <a:pPr marL="0" indent="0">
              <a:buNone/>
            </a:pPr>
            <a:r>
              <a:rPr lang="cs-CZ" dirty="0" smtClean="0"/>
              <a:t>- šlechtické sídlo</a:t>
            </a:r>
          </a:p>
          <a:p>
            <a:r>
              <a:rPr lang="cs-CZ" dirty="0" smtClean="0"/>
              <a:t>Lokalizujte na vhodném plánu města (z doby cca 1900-1920): hradební okruh a brány (v </a:t>
            </a:r>
            <a:r>
              <a:rPr lang="cs-CZ" dirty="0"/>
              <a:t>kombinaci se studiem mapy stabilního </a:t>
            </a:r>
            <a:r>
              <a:rPr lang="cs-CZ" dirty="0" smtClean="0"/>
              <a:t>katastru), vlakové nádraží, nejdůležitější (největší, pro město nejvlivnější) průmyslové </a:t>
            </a:r>
            <a:r>
              <a:rPr lang="cs-CZ" dirty="0"/>
              <a:t>podniky (</a:t>
            </a:r>
            <a:r>
              <a:rPr lang="cs-CZ" dirty="0">
                <a:hlinkClick r:id="rId2"/>
              </a:rPr>
              <a:t>http://www.industrialnitopografie.cz</a:t>
            </a:r>
            <a:r>
              <a:rPr lang="cs-CZ" dirty="0" smtClean="0">
                <a:hlinkClick r:id="rId2"/>
              </a:rPr>
              <a:t>/</a:t>
            </a:r>
            <a:r>
              <a:rPr lang="cs-CZ" dirty="0" smtClean="0"/>
              <a:t> + Kuča), u nich si vypište data jejich založení</a:t>
            </a:r>
          </a:p>
          <a:p>
            <a:r>
              <a:rPr lang="cs-CZ" dirty="0" smtClean="0"/>
              <a:t>Zjistěte data (alespoň pětiletí), kdy došlo ve vašem městě</a:t>
            </a:r>
          </a:p>
          <a:p>
            <a:pPr>
              <a:buFontTx/>
              <a:buChar char="-"/>
            </a:pPr>
            <a:r>
              <a:rPr lang="cs-CZ" dirty="0" smtClean="0"/>
              <a:t>ke zboření hradeb</a:t>
            </a:r>
          </a:p>
          <a:p>
            <a:pPr>
              <a:buFontTx/>
              <a:buChar char="-"/>
            </a:pPr>
            <a:r>
              <a:rPr lang="cs-CZ" dirty="0" smtClean="0"/>
              <a:t>zavedení železnice a postavení nádraží</a:t>
            </a:r>
          </a:p>
          <a:p>
            <a:pPr>
              <a:buFontTx/>
              <a:buChar char="-"/>
            </a:pPr>
            <a:r>
              <a:rPr lang="cs-CZ" dirty="0" smtClean="0"/>
              <a:t>vybudování základní infrastruktury</a:t>
            </a:r>
          </a:p>
          <a:p>
            <a:pPr marL="0" indent="0">
              <a:buNone/>
            </a:pPr>
            <a:r>
              <a:rPr lang="cs-CZ" dirty="0" smtClean="0"/>
              <a:t>(dláždění, zásobování vodou, kanalizace, plynofikace, elektrifikace)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 smtClean="0">
                <a:solidFill>
                  <a:srgbClr val="00B050"/>
                </a:solidFill>
              </a:rPr>
              <a:t>Rada: pracujte stále v </a:t>
            </a:r>
            <a:r>
              <a:rPr lang="cs-CZ" dirty="0" err="1" smtClean="0">
                <a:solidFill>
                  <a:srgbClr val="00B050"/>
                </a:solidFill>
              </a:rPr>
              <a:t>powerpointu</a:t>
            </a:r>
            <a:r>
              <a:rPr lang="cs-CZ" dirty="0" smtClean="0">
                <a:solidFill>
                  <a:srgbClr val="00B050"/>
                </a:solidFill>
              </a:rPr>
              <a:t> s využitím toho, co už máte nashromážděné, zkopírujte a pro vyznačování využijte šipky a jiné značky, které program nabízí</a:t>
            </a:r>
            <a:endParaRPr lang="cs-CZ" dirty="0">
              <a:solidFill>
                <a:srgbClr val="00B050"/>
              </a:solidFill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692484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chemeClr val="accent1"/>
                </a:solidFill>
              </a:rPr>
              <a:t>Typologie raně novověkých měst</a:t>
            </a:r>
            <a:endParaRPr lang="cs-CZ" dirty="0">
              <a:solidFill>
                <a:schemeClr val="accent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cs-CZ" b="1" dirty="0" smtClean="0"/>
              <a:t>královská</a:t>
            </a:r>
          </a:p>
          <a:p>
            <a:r>
              <a:rPr lang="cs-CZ" b="1" smtClean="0"/>
              <a:t>poddanská</a:t>
            </a:r>
            <a:r>
              <a:rPr lang="cs-CZ" smtClean="0"/>
              <a:t> </a:t>
            </a:r>
            <a:r>
              <a:rPr lang="cs-CZ" sz="2400" smtClean="0"/>
              <a:t>– příklady: Mikulov</a:t>
            </a:r>
            <a:r>
              <a:rPr lang="cs-CZ" sz="2400" dirty="0" smtClean="0"/>
              <a:t>, Pardubice</a:t>
            </a:r>
          </a:p>
          <a:p>
            <a:pPr>
              <a:buNone/>
            </a:pPr>
            <a:r>
              <a:rPr lang="cs-CZ" sz="1800" smtClean="0"/>
              <a:t>1550: 41 královských a věnných měst, 700 poddanských</a:t>
            </a:r>
            <a:endParaRPr lang="cs-CZ" sz="1800" dirty="0" smtClean="0"/>
          </a:p>
          <a:p>
            <a:r>
              <a:rPr lang="cs-CZ" smtClean="0"/>
              <a:t>Města 122/159 </a:t>
            </a:r>
            <a:r>
              <a:rPr lang="cs-CZ" sz="1600" smtClean="0"/>
              <a:t>(k roku 1500 a 1757)</a:t>
            </a:r>
            <a:endParaRPr lang="cs-CZ" sz="1600" dirty="0" smtClean="0"/>
          </a:p>
          <a:p>
            <a:r>
              <a:rPr lang="cs-CZ" smtClean="0"/>
              <a:t>Městečka 418/548</a:t>
            </a:r>
            <a:endParaRPr lang="cs-CZ" dirty="0" smtClean="0"/>
          </a:p>
          <a:p>
            <a:pPr>
              <a:buNone/>
            </a:pPr>
            <a:r>
              <a:rPr lang="cs-CZ" smtClean="0"/>
              <a:t>Velká města (5-8000 obyv.): Kutná Hora, Jihlava , Olomouc, HK, Žatec, Klatovy, Tábor, Cheb + (poddanská: Strážnice, Prostějov, Chomutov)</a:t>
            </a:r>
          </a:p>
          <a:p>
            <a:pPr>
              <a:buNone/>
            </a:pPr>
            <a:r>
              <a:rPr lang="cs-CZ" smtClean="0"/>
              <a:t>Středně velká města (nad 1200 obyv.): zbytek královských + poddanská s protoprůmyslovou výrobou (Frýdlant, Broumoc, JH, NJ) a </a:t>
            </a:r>
            <a:r>
              <a:rPr lang="cs-CZ" b="1" smtClean="0"/>
              <a:t>rezidenční</a:t>
            </a:r>
            <a:r>
              <a:rPr lang="cs-CZ" smtClean="0"/>
              <a:t> (ČK, Litomyšl, Mikulov)</a:t>
            </a:r>
            <a:endParaRPr lang="cs-CZ" dirty="0" smtClean="0"/>
          </a:p>
          <a:p>
            <a:pPr>
              <a:buNone/>
            </a:pPr>
            <a:endParaRPr lang="cs-CZ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rgbClr val="FF0000"/>
                </a:solidFill>
              </a:rPr>
              <a:t>Úkoly 2: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sz="1200" dirty="0" smtClean="0"/>
          </a:p>
          <a:p>
            <a:r>
              <a:rPr lang="cs-CZ" sz="1600" dirty="0" smtClean="0"/>
              <a:t>Došlo ve vašem městě od 90. let 19. století do dneška k rozsáhlé asanaci? Vyznačte do mapy.</a:t>
            </a:r>
          </a:p>
          <a:p>
            <a:r>
              <a:rPr lang="cs-CZ" sz="1600" dirty="0" smtClean="0"/>
              <a:t>Vypište veřejné budovy postavené od poloviny 19. století do roku 1945, o nichž jsme se zmiňovali, a lokalizujte do současné </a:t>
            </a:r>
            <a:r>
              <a:rPr lang="cs-CZ" sz="1600" dirty="0" err="1" smtClean="0"/>
              <a:t>ortofoto</a:t>
            </a:r>
            <a:r>
              <a:rPr lang="cs-CZ" sz="1600" dirty="0" smtClean="0"/>
              <a:t> mapy ty na a) okružní, b) nádražní třídě</a:t>
            </a:r>
          </a:p>
          <a:p>
            <a:r>
              <a:rPr lang="cs-CZ" sz="1600" dirty="0" smtClean="0"/>
              <a:t>Vyznačte v současné </a:t>
            </a:r>
            <a:r>
              <a:rPr lang="cs-CZ" sz="1600" dirty="0" err="1" smtClean="0"/>
              <a:t>ortofoto</a:t>
            </a:r>
            <a:r>
              <a:rPr lang="cs-CZ" sz="1600" dirty="0" smtClean="0"/>
              <a:t> mapě: zahradní čtvrti (města), činžovní domy (obytnou blokovou zástavbu) z období 1920-1945</a:t>
            </a:r>
          </a:p>
          <a:p>
            <a:r>
              <a:rPr lang="cs-CZ" sz="1600" dirty="0" smtClean="0"/>
              <a:t>Vyznačte v současné </a:t>
            </a:r>
            <a:r>
              <a:rPr lang="cs-CZ" sz="1600" dirty="0" err="1" smtClean="0"/>
              <a:t>ortofoto</a:t>
            </a:r>
            <a:r>
              <a:rPr lang="cs-CZ" sz="1600" dirty="0" smtClean="0"/>
              <a:t> mapě zástavbu období socialismu – cihlová i panelová sídliště a nejvyšší panelové domy-solitéry (využijte mj. projekt </a:t>
            </a:r>
            <a:r>
              <a:rPr lang="cs-CZ" sz="1600" dirty="0" err="1" smtClean="0"/>
              <a:t>Paneláci</a:t>
            </a:r>
            <a:r>
              <a:rPr lang="cs-CZ" sz="1600" smtClean="0"/>
              <a:t>)</a:t>
            </a:r>
            <a:endParaRPr lang="cs-CZ" sz="1600" dirty="0" smtClean="0"/>
          </a:p>
          <a:p>
            <a:r>
              <a:rPr lang="cs-CZ" sz="1600" dirty="0" smtClean="0"/>
              <a:t>Vypište si veřejné budovy, které byly v 50.-80. letech 20. století ve městě postaveny. Které se objevovaly na pohlednicích města?</a:t>
            </a:r>
          </a:p>
          <a:p>
            <a:r>
              <a:rPr lang="cs-CZ" sz="1600" dirty="0" smtClean="0"/>
              <a:t>Vyznačte v současné </a:t>
            </a:r>
            <a:r>
              <a:rPr lang="cs-CZ" sz="1600" dirty="0" err="1" smtClean="0"/>
              <a:t>ortofoto</a:t>
            </a:r>
            <a:r>
              <a:rPr lang="cs-CZ" sz="1600" dirty="0" smtClean="0"/>
              <a:t> mapě: nejrozsáhlejší </a:t>
            </a:r>
            <a:r>
              <a:rPr lang="cs-CZ" sz="1600" dirty="0" err="1" smtClean="0"/>
              <a:t>brownfields</a:t>
            </a:r>
            <a:r>
              <a:rPr lang="cs-CZ" sz="1600" dirty="0" smtClean="0"/>
              <a:t>, komerční </a:t>
            </a:r>
            <a:r>
              <a:rPr lang="cs-CZ" sz="1600" dirty="0" err="1" smtClean="0"/>
              <a:t>suburbanizaci</a:t>
            </a:r>
            <a:r>
              <a:rPr lang="cs-CZ" sz="1600" dirty="0" smtClean="0"/>
              <a:t> (nákupní střediska a zábavní parky vně města), </a:t>
            </a:r>
            <a:r>
              <a:rPr lang="cs-CZ" sz="1600" dirty="0" err="1" smtClean="0"/>
              <a:t>cityscrapers</a:t>
            </a:r>
            <a:r>
              <a:rPr lang="cs-CZ" sz="1600" dirty="0" smtClean="0"/>
              <a:t> (office parky a nákupní centra vč. řetězcových prodejen uvnitř města), rezidenční </a:t>
            </a:r>
            <a:r>
              <a:rPr lang="cs-CZ" sz="1600" dirty="0" err="1" smtClean="0"/>
              <a:t>suburbanizaci</a:t>
            </a:r>
            <a:r>
              <a:rPr lang="cs-CZ" sz="1600" dirty="0" smtClean="0"/>
              <a:t> + přidejte fotografii z této čtvrti</a:t>
            </a:r>
            <a:r>
              <a:rPr lang="cs-CZ" sz="1600" dirty="0" smtClean="0">
                <a:solidFill>
                  <a:srgbClr val="00B050"/>
                </a:solidFill>
              </a:rPr>
              <a:t>  </a:t>
            </a:r>
          </a:p>
          <a:p>
            <a:endParaRPr lang="cs-CZ" sz="1200" dirty="0" smtClean="0">
              <a:solidFill>
                <a:srgbClr val="00B050"/>
              </a:solidFill>
            </a:endParaRPr>
          </a:p>
          <a:p>
            <a:r>
              <a:rPr lang="cs-CZ" sz="1200" dirty="0" smtClean="0">
                <a:solidFill>
                  <a:srgbClr val="00B050"/>
                </a:solidFill>
              </a:rPr>
              <a:t>Rada: pracujte stále v </a:t>
            </a:r>
            <a:r>
              <a:rPr lang="cs-CZ" sz="1200" dirty="0" err="1" smtClean="0">
                <a:solidFill>
                  <a:srgbClr val="00B050"/>
                </a:solidFill>
              </a:rPr>
              <a:t>powerpointu</a:t>
            </a:r>
            <a:r>
              <a:rPr lang="cs-CZ" sz="1200" dirty="0" smtClean="0">
                <a:solidFill>
                  <a:srgbClr val="00B050"/>
                </a:solidFill>
              </a:rPr>
              <a:t> s využitím toho, co už máte nashromážděné, zkopírujte a pro vyznačování využijte šipky a jiné značky, které program nabízí</a:t>
            </a:r>
          </a:p>
          <a:p>
            <a:endParaRPr lang="cs-CZ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>
                <a:solidFill>
                  <a:schemeClr val="accent1"/>
                </a:solidFill>
              </a:rPr>
              <a:t>Rozsah raně novověkého města</a:t>
            </a:r>
            <a:br>
              <a:rPr lang="cs-CZ" dirty="0" smtClean="0">
                <a:solidFill>
                  <a:schemeClr val="accent1"/>
                </a:solidFill>
              </a:rPr>
            </a:br>
            <a:r>
              <a:rPr lang="cs-CZ" sz="1800" dirty="0" smtClean="0"/>
              <a:t>http://www.</a:t>
            </a:r>
            <a:r>
              <a:rPr lang="cs-CZ" sz="1800" dirty="0" err="1" smtClean="0"/>
              <a:t>uni</a:t>
            </a:r>
            <a:r>
              <a:rPr lang="cs-CZ" sz="1800" dirty="0" smtClean="0"/>
              <a:t>-</a:t>
            </a:r>
            <a:r>
              <a:rPr lang="cs-CZ" sz="1800" dirty="0" err="1" smtClean="0"/>
              <a:t>muenster.de</a:t>
            </a:r>
            <a:r>
              <a:rPr lang="cs-CZ" sz="1800" dirty="0" smtClean="0"/>
              <a:t>/</a:t>
            </a:r>
            <a:r>
              <a:rPr lang="cs-CZ" sz="1800" dirty="0" err="1" smtClean="0"/>
              <a:t>Staedtegeschichte</a:t>
            </a:r>
            <a:r>
              <a:rPr lang="cs-CZ" sz="1800" dirty="0" smtClean="0"/>
              <a:t>/</a:t>
            </a:r>
            <a:r>
              <a:rPr lang="cs-CZ" sz="1800" dirty="0" err="1" smtClean="0"/>
              <a:t>portal</a:t>
            </a:r>
            <a:r>
              <a:rPr lang="cs-CZ" sz="1800" dirty="0" smtClean="0"/>
              <a:t>/</a:t>
            </a:r>
            <a:r>
              <a:rPr lang="cs-CZ" sz="1800" dirty="0" err="1" smtClean="0"/>
              <a:t>Stadtkarten</a:t>
            </a:r>
            <a:r>
              <a:rPr lang="cs-CZ" sz="1800" dirty="0" smtClean="0"/>
              <a:t>/</a:t>
            </a:r>
            <a:r>
              <a:rPr lang="cs-CZ" sz="1800" dirty="0" err="1" smtClean="0"/>
              <a:t>braunschweig</a:t>
            </a:r>
            <a:r>
              <a:rPr lang="cs-CZ" sz="1800" dirty="0" smtClean="0"/>
              <a:t>/</a:t>
            </a:r>
            <a:r>
              <a:rPr lang="cs-CZ" sz="1800" dirty="0" err="1" smtClean="0"/>
              <a:t>entwicklungsphasen.html</a:t>
            </a:r>
            <a:endParaRPr lang="cs-CZ" sz="18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r="280" b="5927"/>
          <a:stretch>
            <a:fillRect/>
          </a:stretch>
        </p:blipFill>
        <p:spPr bwMode="auto">
          <a:xfrm>
            <a:off x="357158" y="1857364"/>
            <a:ext cx="8562105" cy="4543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54098"/>
          </a:xfrm>
        </p:spPr>
        <p:txBody>
          <a:bodyPr>
            <a:noAutofit/>
          </a:bodyPr>
          <a:lstStyle/>
          <a:p>
            <a:r>
              <a:rPr lang="cs-CZ" sz="3600" dirty="0" smtClean="0">
                <a:solidFill>
                  <a:schemeClr val="accent1"/>
                </a:solidFill>
              </a:rPr>
              <a:t>Atributy města - </a:t>
            </a:r>
            <a:br>
              <a:rPr lang="cs-CZ" sz="3600" dirty="0" smtClean="0">
                <a:solidFill>
                  <a:schemeClr val="accent1"/>
                </a:solidFill>
              </a:rPr>
            </a:br>
            <a:r>
              <a:rPr lang="cs-CZ" sz="3600" dirty="0" smtClean="0">
                <a:solidFill>
                  <a:schemeClr val="accent1"/>
                </a:solidFill>
              </a:rPr>
              <a:t>základní charakteristiky v prostoru</a:t>
            </a:r>
            <a:br>
              <a:rPr lang="cs-CZ" sz="3600" dirty="0" smtClean="0">
                <a:solidFill>
                  <a:schemeClr val="accent1"/>
                </a:solidFill>
              </a:rPr>
            </a:br>
            <a:r>
              <a:rPr lang="cs-CZ" sz="3600" dirty="0" smtClean="0">
                <a:solidFill>
                  <a:schemeClr val="accent1"/>
                </a:solidFill>
              </a:rPr>
              <a:t>(Urbánní morfologie)</a:t>
            </a:r>
            <a:endParaRPr lang="cs-CZ" sz="3600" dirty="0">
              <a:solidFill>
                <a:schemeClr val="accent1"/>
              </a:solidFill>
            </a:endParaRPr>
          </a:p>
        </p:txBody>
      </p:sp>
      <p:sp>
        <p:nvSpPr>
          <p:cNvPr id="7" name="Zástupný symbol pro obsah 6"/>
          <p:cNvSpPr>
            <a:spLocks noGrp="1"/>
          </p:cNvSpPr>
          <p:nvPr>
            <p:ph idx="1"/>
          </p:nvPr>
        </p:nvSpPr>
        <p:spPr>
          <a:xfrm>
            <a:off x="457200" y="1785926"/>
            <a:ext cx="8229600" cy="4714908"/>
          </a:xfrm>
        </p:spPr>
        <p:txBody>
          <a:bodyPr>
            <a:normAutofit fontScale="62500" lnSpcReduction="20000"/>
          </a:bodyPr>
          <a:lstStyle/>
          <a:p>
            <a:r>
              <a:rPr lang="cs-CZ" sz="2000" b="1" dirty="0" smtClean="0"/>
              <a:t>Poloha </a:t>
            </a:r>
            <a:r>
              <a:rPr lang="cs-CZ" sz="2000" dirty="0" smtClean="0"/>
              <a:t>– nadmořská výška, </a:t>
            </a:r>
          </a:p>
          <a:p>
            <a:pPr>
              <a:buNone/>
            </a:pPr>
            <a:r>
              <a:rPr lang="cs-CZ" sz="2000" dirty="0" smtClean="0"/>
              <a:t>vůči řece, cestám a dalším sídlům v okolí</a:t>
            </a:r>
          </a:p>
          <a:p>
            <a:r>
              <a:rPr lang="cs-CZ" sz="2000" dirty="0" smtClean="0"/>
              <a:t>Náměstí</a:t>
            </a:r>
          </a:p>
          <a:p>
            <a:r>
              <a:rPr lang="cs-CZ" sz="2000" dirty="0" smtClean="0"/>
              <a:t>Tržní náměstí</a:t>
            </a:r>
          </a:p>
          <a:p>
            <a:r>
              <a:rPr lang="cs-CZ" sz="2000" dirty="0" smtClean="0"/>
              <a:t>Kostel</a:t>
            </a:r>
          </a:p>
          <a:p>
            <a:r>
              <a:rPr lang="cs-CZ" sz="2000" dirty="0" smtClean="0"/>
              <a:t>Kláštery</a:t>
            </a:r>
          </a:p>
          <a:p>
            <a:r>
              <a:rPr lang="cs-CZ" sz="2000" dirty="0" smtClean="0"/>
              <a:t>Radnice</a:t>
            </a:r>
          </a:p>
          <a:p>
            <a:r>
              <a:rPr lang="cs-CZ" sz="2000" dirty="0" smtClean="0"/>
              <a:t>Ulice, hradby, brány</a:t>
            </a:r>
          </a:p>
          <a:p>
            <a:r>
              <a:rPr lang="cs-CZ" sz="2000" dirty="0" smtClean="0"/>
              <a:t>Hostinec</a:t>
            </a:r>
          </a:p>
          <a:p>
            <a:r>
              <a:rPr lang="cs-CZ" sz="2000" dirty="0" smtClean="0"/>
              <a:t>Mosty a brody</a:t>
            </a:r>
          </a:p>
          <a:p>
            <a:r>
              <a:rPr lang="cs-CZ" sz="2000" dirty="0" smtClean="0"/>
              <a:t>Koncentrace řemesel</a:t>
            </a:r>
          </a:p>
          <a:p>
            <a:r>
              <a:rPr lang="cs-CZ" sz="2000" dirty="0" smtClean="0"/>
              <a:t>Rybníky a ojediněle vodárenské věže</a:t>
            </a:r>
          </a:p>
          <a:p>
            <a:r>
              <a:rPr lang="cs-CZ" sz="2000" dirty="0" smtClean="0"/>
              <a:t>Mlýny</a:t>
            </a:r>
          </a:p>
          <a:p>
            <a:r>
              <a:rPr lang="cs-CZ" sz="2000" dirty="0" smtClean="0">
                <a:solidFill>
                  <a:schemeClr val="accent1"/>
                </a:solidFill>
              </a:rPr>
              <a:t>Protestantský kostel</a:t>
            </a:r>
          </a:p>
          <a:p>
            <a:r>
              <a:rPr lang="cs-CZ" sz="2000" dirty="0" smtClean="0">
                <a:solidFill>
                  <a:schemeClr val="accent1"/>
                </a:solidFill>
              </a:rPr>
              <a:t>Budovy nových řádů – kostely a hlavně komplexy jezuitů a piaristů</a:t>
            </a:r>
          </a:p>
          <a:p>
            <a:r>
              <a:rPr lang="cs-CZ" sz="2000" dirty="0" smtClean="0">
                <a:solidFill>
                  <a:schemeClr val="accent1"/>
                </a:solidFill>
              </a:rPr>
              <a:t>Nový hřbitov</a:t>
            </a:r>
          </a:p>
          <a:p>
            <a:r>
              <a:rPr lang="cs-CZ" sz="2000" dirty="0" smtClean="0">
                <a:solidFill>
                  <a:schemeClr val="accent1"/>
                </a:solidFill>
              </a:rPr>
              <a:t>Barokní fortifikace</a:t>
            </a:r>
          </a:p>
          <a:p>
            <a:r>
              <a:rPr lang="cs-CZ" sz="2000" dirty="0" smtClean="0">
                <a:solidFill>
                  <a:schemeClr val="accent1"/>
                </a:solidFill>
              </a:rPr>
              <a:t>Šlechtické paláce</a:t>
            </a:r>
          </a:p>
          <a:p>
            <a:r>
              <a:rPr lang="cs-CZ" sz="2000" dirty="0" smtClean="0">
                <a:solidFill>
                  <a:schemeClr val="accent1"/>
                </a:solidFill>
              </a:rPr>
              <a:t>Raný (proto-)průmyslový provoz</a:t>
            </a:r>
          </a:p>
          <a:p>
            <a:r>
              <a:rPr lang="cs-CZ" sz="2000" dirty="0" smtClean="0">
                <a:solidFill>
                  <a:schemeClr val="accent1"/>
                </a:solidFill>
              </a:rPr>
              <a:t>Drobné památky: kříže, sochy světců, milníky…</a:t>
            </a:r>
          </a:p>
          <a:p>
            <a:pPr>
              <a:buNone/>
            </a:pPr>
            <a:endParaRPr lang="cs-CZ" sz="2000" dirty="0" smtClean="0">
              <a:solidFill>
                <a:schemeClr val="accent1"/>
              </a:solidFill>
            </a:endParaRPr>
          </a:p>
          <a:p>
            <a:pPr>
              <a:buNone/>
            </a:pPr>
            <a:r>
              <a:rPr lang="cs-CZ" sz="2000" dirty="0" smtClean="0">
                <a:solidFill>
                  <a:schemeClr val="accent1"/>
                </a:solidFill>
              </a:rPr>
              <a:t>(RENESANCE) BAROKO</a:t>
            </a:r>
            <a:endParaRPr lang="cs-CZ" sz="2000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074" name="Picture 2" descr="F:\HAM NB\HAM Novy Bydzov\Rekonstrukční mapa císařského otisku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662" y="1214422"/>
            <a:ext cx="7500958" cy="530190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chemeClr val="accent1"/>
                </a:solidFill>
              </a:rPr>
              <a:t>Předměstí a periferie</a:t>
            </a:r>
            <a:endParaRPr lang="cs-CZ" dirty="0">
              <a:solidFill>
                <a:schemeClr val="accent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Město jako uzavřený svět: brány, celnice a mýtnice, …</a:t>
            </a:r>
          </a:p>
          <a:p>
            <a:r>
              <a:rPr lang="cs-CZ" dirty="0" smtClean="0"/>
              <a:t>Břehy řeky jako periferie</a:t>
            </a:r>
            <a:endParaRPr lang="cs-CZ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20" name="Picture 4" descr="Hradec Králové_Gojd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56325" y="4724400"/>
            <a:ext cx="2879725" cy="1919288"/>
          </a:xfrm>
          <a:prstGeom prst="rect">
            <a:avLst/>
          </a:prstGeom>
          <a:noFill/>
        </p:spPr>
      </p:pic>
      <p:pic>
        <p:nvPicPr>
          <p:cNvPr id="60421" name="Picture 5" descr="Hradec Králové-pevnos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76600" y="4652963"/>
            <a:ext cx="2808288" cy="2041525"/>
          </a:xfrm>
          <a:prstGeom prst="rect">
            <a:avLst/>
          </a:prstGeom>
          <a:noFill/>
        </p:spPr>
      </p:pic>
      <p:pic>
        <p:nvPicPr>
          <p:cNvPr id="60422" name="Picture 6" descr="Hradec Králové-pevnost Cappi 1640 publ 165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950" y="4652963"/>
            <a:ext cx="3024188" cy="1978025"/>
          </a:xfrm>
          <a:prstGeom prst="rect">
            <a:avLst/>
          </a:prstGeom>
          <a:noFill/>
        </p:spPr>
      </p:pic>
      <p:pic>
        <p:nvPicPr>
          <p:cNvPr id="60423" name="Picture 7" descr="Brno-pevnost kolem 165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4213" y="1052513"/>
            <a:ext cx="4103687" cy="2981325"/>
          </a:xfrm>
          <a:prstGeom prst="rect">
            <a:avLst/>
          </a:prstGeom>
          <a:noFill/>
        </p:spPr>
      </p:pic>
      <p:pic>
        <p:nvPicPr>
          <p:cNvPr id="60424" name="Picture 8" descr="Olomouc-pevnost 164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219700" y="1125538"/>
            <a:ext cx="3168650" cy="2935287"/>
          </a:xfrm>
          <a:prstGeom prst="rect">
            <a:avLst/>
          </a:prstGeom>
          <a:noFill/>
        </p:spPr>
      </p:pic>
      <p:sp>
        <p:nvSpPr>
          <p:cNvPr id="60425" name="Text Box 9"/>
          <p:cNvSpPr txBox="1">
            <a:spLocks noChangeArrowheads="1"/>
          </p:cNvSpPr>
          <p:nvPr/>
        </p:nvSpPr>
        <p:spPr bwMode="auto">
          <a:xfrm>
            <a:off x="663575" y="352425"/>
            <a:ext cx="444493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 dirty="0"/>
              <a:t>Barokní opevnění českých a moravských měst</a:t>
            </a:r>
          </a:p>
        </p:txBody>
      </p:sp>
      <p:sp>
        <p:nvSpPr>
          <p:cNvPr id="60426" name="Text Box 10"/>
          <p:cNvSpPr txBox="1">
            <a:spLocks noChangeArrowheads="1"/>
          </p:cNvSpPr>
          <p:nvPr/>
        </p:nvSpPr>
        <p:spPr bwMode="auto">
          <a:xfrm>
            <a:off x="3995738" y="4076700"/>
            <a:ext cx="6667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>
                <a:solidFill>
                  <a:schemeClr val="folHlink"/>
                </a:solidFill>
              </a:rPr>
              <a:t>Brno</a:t>
            </a:r>
          </a:p>
        </p:txBody>
      </p:sp>
      <p:sp>
        <p:nvSpPr>
          <p:cNvPr id="60427" name="Text Box 11"/>
          <p:cNvSpPr txBox="1">
            <a:spLocks noChangeArrowheads="1"/>
          </p:cNvSpPr>
          <p:nvPr/>
        </p:nvSpPr>
        <p:spPr bwMode="auto">
          <a:xfrm>
            <a:off x="7380288" y="4076700"/>
            <a:ext cx="1098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>
                <a:solidFill>
                  <a:schemeClr val="folHlink"/>
                </a:solidFill>
              </a:rPr>
              <a:t>Olomouc</a:t>
            </a:r>
          </a:p>
        </p:txBody>
      </p:sp>
      <p:sp>
        <p:nvSpPr>
          <p:cNvPr id="60428" name="Text Box 12"/>
          <p:cNvSpPr txBox="1">
            <a:spLocks noChangeArrowheads="1"/>
          </p:cNvSpPr>
          <p:nvPr/>
        </p:nvSpPr>
        <p:spPr bwMode="auto">
          <a:xfrm>
            <a:off x="0" y="4292600"/>
            <a:ext cx="17589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>
                <a:solidFill>
                  <a:schemeClr val="folHlink"/>
                </a:solidFill>
              </a:rPr>
              <a:t>Hradec Králové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3" name="Picture 5" descr="2-20_pevnosti2_Josefov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206375"/>
            <a:ext cx="4414838" cy="3311525"/>
          </a:xfrm>
          <a:prstGeom prst="rect">
            <a:avLst/>
          </a:prstGeom>
          <a:noFill/>
        </p:spPr>
      </p:pic>
      <p:pic>
        <p:nvPicPr>
          <p:cNvPr id="48134" name="Picture 6" descr="Terezín_PV_200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3573463"/>
            <a:ext cx="4430713" cy="2943225"/>
          </a:xfrm>
          <a:prstGeom prst="rect">
            <a:avLst/>
          </a:prstGeom>
          <a:noFill/>
        </p:spPr>
      </p:pic>
      <p:sp>
        <p:nvSpPr>
          <p:cNvPr id="48135" name="Text Box 7"/>
          <p:cNvSpPr txBox="1">
            <a:spLocks noChangeArrowheads="1"/>
          </p:cNvSpPr>
          <p:nvPr/>
        </p:nvSpPr>
        <p:spPr bwMode="auto">
          <a:xfrm>
            <a:off x="447675" y="423863"/>
            <a:ext cx="312899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 dirty="0"/>
              <a:t>Nově založená pevnostní města</a:t>
            </a:r>
          </a:p>
        </p:txBody>
      </p:sp>
      <p:sp>
        <p:nvSpPr>
          <p:cNvPr id="48136" name="Text Box 8"/>
          <p:cNvSpPr txBox="1">
            <a:spLocks noChangeArrowheads="1"/>
          </p:cNvSpPr>
          <p:nvPr/>
        </p:nvSpPr>
        <p:spPr bwMode="auto">
          <a:xfrm>
            <a:off x="3184525" y="3160713"/>
            <a:ext cx="9715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>
                <a:solidFill>
                  <a:schemeClr val="folHlink"/>
                </a:solidFill>
              </a:rPr>
              <a:t>Josefov</a:t>
            </a:r>
          </a:p>
        </p:txBody>
      </p:sp>
      <p:sp>
        <p:nvSpPr>
          <p:cNvPr id="48137" name="Text Box 9"/>
          <p:cNvSpPr txBox="1">
            <a:spLocks noChangeArrowheads="1"/>
          </p:cNvSpPr>
          <p:nvPr/>
        </p:nvSpPr>
        <p:spPr bwMode="auto">
          <a:xfrm>
            <a:off x="1763713" y="5805488"/>
            <a:ext cx="27368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r"/>
            <a:r>
              <a:rPr lang="cs-CZ">
                <a:solidFill>
                  <a:schemeClr val="folHlink"/>
                </a:solidFill>
              </a:rPr>
              <a:t>Terezín</a:t>
            </a:r>
          </a:p>
          <a:p>
            <a:pPr algn="r"/>
            <a:r>
              <a:rPr lang="cs-CZ">
                <a:solidFill>
                  <a:schemeClr val="folHlink"/>
                </a:solidFill>
              </a:rPr>
              <a:t>Projekt ZČU-TU Dresden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685</TotalTime>
  <Words>1314</Words>
  <Application>Microsoft Office PowerPoint</Application>
  <PresentationFormat>Předvádění na obrazovce (4:3)</PresentationFormat>
  <Paragraphs>274</Paragraphs>
  <Slides>30</Slides>
  <Notes>7</Notes>
  <HiddenSlides>0</HiddenSlides>
  <MMClips>0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30</vt:i4>
      </vt:variant>
    </vt:vector>
  </HeadingPairs>
  <TitlesOfParts>
    <vt:vector size="33" baseType="lpstr">
      <vt:lpstr>Arial</vt:lpstr>
      <vt:lpstr>Calibri</vt:lpstr>
      <vt:lpstr>Motiv sady Office</vt:lpstr>
      <vt:lpstr>Město raného novověku</vt:lpstr>
      <vt:lpstr>Prezentace aplikace PowerPoint</vt:lpstr>
      <vt:lpstr>Typologie raně novověkých měst</vt:lpstr>
      <vt:lpstr>Rozsah raně novověkého města http://www.uni-muenster.de/Staedtegeschichte/portal/Stadtkarten/braunschweig/entwicklungsphasen.html</vt:lpstr>
      <vt:lpstr>Atributy města -  základní charakteristiky v prostoru (Urbánní morfologie)</vt:lpstr>
      <vt:lpstr>Prezentace aplikace PowerPoint</vt:lpstr>
      <vt:lpstr>Předměstí a periferie</vt:lpstr>
      <vt:lpstr>Prezentace aplikace PowerPoint</vt:lpstr>
      <vt:lpstr>Prezentace aplikace PowerPoint</vt:lpstr>
      <vt:lpstr>Prezentace aplikace PowerPoint</vt:lpstr>
      <vt:lpstr>Protoprůmyslové provozy, nová sídla – pravidelné půdorysy - proměna sídelní sítě jako celku (Horní Litvínov, Brno) - Výzkumné centrum průmyslového dědictví při ČVUT </vt:lpstr>
      <vt:lpstr>Modernizace</vt:lpstr>
      <vt:lpstr>Infrastruktura (vybavenost)</vt:lpstr>
      <vt:lpstr>Revoluce v dopravě: železnice</vt:lpstr>
      <vt:lpstr>Průmysl</vt:lpstr>
      <vt:lpstr>asanace/památková ochrana</vt:lpstr>
      <vt:lpstr>Urbanizace a urbanismus</vt:lpstr>
      <vt:lpstr>Prezentace aplikace PowerPoint</vt:lpstr>
      <vt:lpstr>Atributy města -  základní charakteristiky v prostoru (Urbánní morfologie)</vt:lpstr>
      <vt:lpstr>Rozsah moderního města http://www.uni-muenster.de/Staedtegeschichte/portal/Stadtkarten/braunschweig/Phasen_der_Erstbebauung.html</vt:lpstr>
      <vt:lpstr>Rozrůstání měst</vt:lpstr>
      <vt:lpstr>Rozrůstání měst</vt:lpstr>
      <vt:lpstr>Zástavba</vt:lpstr>
      <vt:lpstr>Zástavba: „sídliště“</vt:lpstr>
      <vt:lpstr>Zástavba</vt:lpstr>
      <vt:lpstr>Umístění panelového sídliště, asanace  – Žatecké předměstí v Lounech</vt:lpstr>
      <vt:lpstr>Suburbanizace</vt:lpstr>
      <vt:lpstr>Atributy města -  základní charakteristiky v prostoru (Urbánní morfologie)</vt:lpstr>
      <vt:lpstr>Úkoly 1:</vt:lpstr>
      <vt:lpstr>Úkoly 2: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Město raného novověku</dc:title>
  <dc:creator>Evelina</dc:creator>
  <cp:lastModifiedBy>MZK</cp:lastModifiedBy>
  <cp:revision>33</cp:revision>
  <dcterms:created xsi:type="dcterms:W3CDTF">2017-12-05T14:21:42Z</dcterms:created>
  <dcterms:modified xsi:type="dcterms:W3CDTF">2022-03-29T05:12:16Z</dcterms:modified>
</cp:coreProperties>
</file>