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93" r:id="rId9"/>
    <p:sldId id="292" r:id="rId10"/>
    <p:sldId id="283" r:id="rId11"/>
    <p:sldId id="284" r:id="rId12"/>
    <p:sldId id="286" r:id="rId13"/>
    <p:sldId id="287" r:id="rId14"/>
    <p:sldId id="288" r:id="rId15"/>
    <p:sldId id="28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93"/>
            <p14:sldId id="292"/>
            <p14:sldId id="283"/>
            <p14:sldId id="284"/>
            <p14:sldId id="286"/>
            <p14:sldId id="287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5F04A2-FE2E-40BE-B352-53006A5AD386}" v="5" dt="2021-04-29T07:25:21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19.05.2022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E&amp;puslapis=175&amp;zodzio_id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G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&amp;puslapis=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usistika.flf.vu.lt/tekstai/paieska/?saltinis=III&amp;puslapis=1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1738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r>
              <a:rPr lang="cs-CZ" b="1" dirty="0" err="1"/>
              <a:t>Elbinský</a:t>
            </a:r>
            <a:r>
              <a:rPr lang="cs-CZ" b="1" dirty="0"/>
              <a:t> slovníček </a:t>
            </a:r>
            <a:r>
              <a:rPr lang="cs-CZ" dirty="0"/>
              <a:t>(originál se ztratil během Druhé světové války). Teno slovníček sám o sobě byl kopií staršího zdroje.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http://www.prusistika.flf.vu.lt/tekstai/paieska/?saltinis=E&amp;puslapis=175&amp;zodzio_id=1</a:t>
            </a:r>
            <a:endParaRPr lang="cs-CZ" dirty="0"/>
          </a:p>
          <a:p>
            <a:r>
              <a:rPr lang="cs-CZ" i="1" dirty="0"/>
              <a:t>Obsah</a:t>
            </a:r>
            <a:r>
              <a:rPr lang="cs-CZ" dirty="0"/>
              <a:t>: 802 slova (pouze substantiva a adjektiva)</a:t>
            </a:r>
          </a:p>
          <a:p>
            <a:r>
              <a:rPr lang="cs-CZ" i="1" dirty="0"/>
              <a:t>Datace: </a:t>
            </a:r>
          </a:p>
          <a:p>
            <a:pPr lvl="1"/>
            <a:r>
              <a:rPr lang="cs-CZ" sz="2800" dirty="0"/>
              <a:t>původní zdroj: konec 13. st. nebo počátek 14. století</a:t>
            </a:r>
          </a:p>
          <a:p>
            <a:pPr lvl="1"/>
            <a:r>
              <a:rPr lang="cs-CZ" sz="2800" dirty="0" err="1"/>
              <a:t>Elbinský</a:t>
            </a:r>
            <a:r>
              <a:rPr lang="cs-CZ" sz="2800" dirty="0"/>
              <a:t> slovníček: konec 14. st. nebo počátek 15. st.</a:t>
            </a:r>
          </a:p>
          <a:p>
            <a:pPr marL="0" indent="0">
              <a:buNone/>
            </a:pPr>
            <a:r>
              <a:rPr lang="cs-CZ" i="1" dirty="0"/>
              <a:t>Autor </a:t>
            </a:r>
            <a:r>
              <a:rPr lang="cs-CZ" dirty="0"/>
              <a:t>původního zdroje neznámý. </a:t>
            </a:r>
          </a:p>
          <a:p>
            <a:pPr marL="0" indent="0">
              <a:buNone/>
            </a:pPr>
            <a:r>
              <a:rPr lang="cs-CZ" dirty="0"/>
              <a:t>Opis (tzn. </a:t>
            </a:r>
            <a:r>
              <a:rPr lang="cs-CZ" dirty="0" err="1"/>
              <a:t>Elbinský</a:t>
            </a:r>
            <a:r>
              <a:rPr lang="cs-CZ" dirty="0"/>
              <a:t> slovníček) pořídil jistý </a:t>
            </a:r>
            <a:r>
              <a:rPr lang="de-DE" dirty="0"/>
              <a:t>Petr </a:t>
            </a:r>
            <a:r>
              <a:rPr lang="de-DE" dirty="0" err="1"/>
              <a:t>Holczwesscher</a:t>
            </a:r>
            <a:r>
              <a:rPr lang="de-DE" dirty="0"/>
              <a:t> </a:t>
            </a:r>
            <a:r>
              <a:rPr lang="cs-CZ" dirty="0"/>
              <a:t>z </a:t>
            </a:r>
            <a:r>
              <a:rPr lang="cs-CZ" dirty="0" err="1"/>
              <a:t>Marienburgu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/>
              <a:t>Důvod </a:t>
            </a:r>
            <a:r>
              <a:rPr lang="cs-CZ" i="1" dirty="0"/>
              <a:t>vzniku</a:t>
            </a:r>
            <a:r>
              <a:rPr lang="cs-CZ" dirty="0"/>
              <a:t>: slovník pro právní účely? Nebo čistě komunikativní účel, něco jako jazykový „průvodce“ pro Němce?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1257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Slovníček Simona </a:t>
            </a:r>
            <a:r>
              <a:rPr lang="cs-CZ" b="1" dirty="0" err="1"/>
              <a:t>Grunau</a:t>
            </a:r>
            <a:r>
              <a:rPr lang="cs-CZ" b="1" dirty="0"/>
              <a:t>. </a:t>
            </a:r>
            <a:r>
              <a:rPr lang="cs-CZ" dirty="0"/>
              <a:t>Je součástí kroniky tohoto autora „</a:t>
            </a:r>
            <a:r>
              <a:rPr lang="cs-CZ" dirty="0" err="1"/>
              <a:t>Preussische</a:t>
            </a:r>
            <a:r>
              <a:rPr lang="cs-CZ" dirty="0"/>
              <a:t> Chronik“, kterou napsal 1517 – 1526</a:t>
            </a:r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http://www.prusistika.flf.vu.lt/tekstai/paieska/?saltinis=GrG</a:t>
            </a:r>
            <a:endParaRPr lang="cs-CZ" sz="1200" dirty="0"/>
          </a:p>
          <a:p>
            <a:endParaRPr lang="cs-CZ" i="1" dirty="0"/>
          </a:p>
          <a:p>
            <a:r>
              <a:rPr lang="cs-CZ" i="1" dirty="0"/>
              <a:t>Obsah</a:t>
            </a:r>
            <a:r>
              <a:rPr lang="cs-CZ" dirty="0"/>
              <a:t>: 100 slov</a:t>
            </a:r>
          </a:p>
          <a:p>
            <a:endParaRPr lang="cs-CZ" i="1" dirty="0"/>
          </a:p>
          <a:p>
            <a:r>
              <a:rPr lang="cs-CZ" i="1" dirty="0"/>
              <a:t>Datace: </a:t>
            </a:r>
            <a:r>
              <a:rPr lang="cs-CZ" dirty="0"/>
              <a:t>1517 – 1526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563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1. pruský katechismus, 1545, Královec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http://www.prusistika.flf.vu.lt/tekstai/paieska/?saltinis=I&amp;puslapis=5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Rozsah: </a:t>
            </a:r>
            <a:r>
              <a:rPr lang="cs-CZ" dirty="0"/>
              <a:t>text je paralelně vytištěn v pruštině a němčině; 16 stránek celkem, z nichž 6 je v pruštině (zbytek – německý text).</a:t>
            </a:r>
          </a:p>
          <a:p>
            <a:endParaRPr lang="cs-CZ" dirty="0"/>
          </a:p>
          <a:p>
            <a:r>
              <a:rPr lang="cs-CZ" dirty="0"/>
              <a:t>Otrocký překlad z němčiny, četné chyby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010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2. pruský katechismus, 1545, Královec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http://www.prusistika.flf.vu.lt/tekstai/paieska/?saltinis=I&amp;puslapis=5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/>
              <a:t>Jedná se o opravenou verzi 1. katechismu, pruština však vykazuje některé nářeční odlišnosti od 1. katechismu. Proto se 2. katechismus pokládá za samostatný zdroj pruštiny. Rozsah stejný jako u 1. katechismu: 16 stránek celkem, z nichž 6 je v pruštině.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66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/>
              <a:t>3. pruský katechismus</a:t>
            </a:r>
            <a:r>
              <a:rPr lang="cs-CZ" dirty="0"/>
              <a:t>, také nazýván</a:t>
            </a:r>
            <a:r>
              <a:rPr lang="cs-CZ" b="1" dirty="0"/>
              <a:t> </a:t>
            </a:r>
            <a:r>
              <a:rPr lang="cs-CZ" b="1" i="1" dirty="0" err="1"/>
              <a:t>Enchiridion</a:t>
            </a:r>
            <a:r>
              <a:rPr lang="cs-CZ" b="1" dirty="0"/>
              <a:t> </a:t>
            </a:r>
            <a:r>
              <a:rPr lang="cs-CZ" dirty="0"/>
              <a:t>nebo</a:t>
            </a:r>
            <a:r>
              <a:rPr lang="cs-CZ" b="1" dirty="0"/>
              <a:t> katechismus Martina Luthera</a:t>
            </a:r>
            <a:r>
              <a:rPr lang="cs-CZ" dirty="0"/>
              <a:t>, 1561, Královec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Prekladatel</a:t>
            </a:r>
            <a:r>
              <a:rPr lang="cs-CZ" b="1" dirty="0"/>
              <a:t>: </a:t>
            </a:r>
            <a:r>
              <a:rPr lang="cs-CZ" dirty="0"/>
              <a:t>kněz Abel </a:t>
            </a:r>
            <a:r>
              <a:rPr lang="cs-CZ" dirty="0" err="1"/>
              <a:t>Will</a:t>
            </a:r>
            <a:r>
              <a:rPr lang="cs-CZ" dirty="0"/>
              <a:t>, pomocníkem mu byl rodilý mluvčí </a:t>
            </a:r>
            <a:r>
              <a:rPr lang="cs-CZ" i="1" dirty="0"/>
              <a:t>M</a:t>
            </a:r>
            <a:r>
              <a:rPr lang="lt-LT" i="1" dirty="0" err="1"/>
              <a:t>ėgott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sz="1200" dirty="0">
                <a:hlinkClick r:id="rId2"/>
              </a:rPr>
              <a:t>http://www.prusistika.flf.vu.lt/tekstai/paieska/?saltinis=III&amp;puslapis=17</a:t>
            </a:r>
            <a:endParaRPr lang="cs-CZ" sz="1200" dirty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/>
              <a:t>Rozsah: </a:t>
            </a:r>
            <a:r>
              <a:rPr lang="cs-CZ" dirty="0"/>
              <a:t>kniha má celkem 134 stran, z toho 54 stran pruského textu (zbytek německý text). Nejrozsáhlejší památka pruštiny.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082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703821"/>
          </a:xfrm>
        </p:spPr>
        <p:txBody>
          <a:bodyPr/>
          <a:lstStyle/>
          <a:p>
            <a:pPr algn="ctr"/>
            <a:r>
              <a:rPr lang="cs-CZ" dirty="0"/>
              <a:t>PRUSKÉ JAZYKOVÉ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62884"/>
            <a:ext cx="10515600" cy="5512159"/>
          </a:xfrm>
        </p:spPr>
        <p:txBody>
          <a:bodyPr>
            <a:normAutofit/>
          </a:bodyPr>
          <a:lstStyle/>
          <a:p>
            <a:endParaRPr lang="cs-CZ" b="1" dirty="0"/>
          </a:p>
          <a:p>
            <a:pPr marL="0" indent="0" algn="ctr">
              <a:buNone/>
            </a:pPr>
            <a:r>
              <a:rPr lang="cs-CZ" i="1" dirty="0"/>
              <a:t>Celkový rozsah:</a:t>
            </a:r>
          </a:p>
          <a:p>
            <a:pPr marL="0" indent="0">
              <a:buNone/>
            </a:pPr>
            <a:r>
              <a:rPr lang="cs-CZ" dirty="0"/>
              <a:t>Několik desítek jednotlivých rukopisných záznamů (jmen, toponym apod.)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902 slova (</a:t>
            </a:r>
            <a:r>
              <a:rPr lang="cs-CZ" dirty="0" err="1"/>
              <a:t>Elbinský</a:t>
            </a:r>
            <a:r>
              <a:rPr lang="cs-CZ" dirty="0"/>
              <a:t> slovníček + Slovníček </a:t>
            </a:r>
            <a:r>
              <a:rPr lang="cs-CZ" dirty="0" err="1"/>
              <a:t>Grunau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Několik glos (Basilejský epigraf a další)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Celkem 66 stran tištěného textu (1., 2., 3. katechismy)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49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6978"/>
            <a:ext cx="10515600" cy="724392"/>
          </a:xfrm>
        </p:spPr>
        <p:txBody>
          <a:bodyPr/>
          <a:lstStyle/>
          <a:p>
            <a:pPr algn="ctr"/>
            <a:r>
              <a:rPr lang="cs-CZ" b="1" dirty="0"/>
              <a:t>PRUSKÉ KMENY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749" y="811370"/>
            <a:ext cx="8694350" cy="5898523"/>
          </a:xfrm>
        </p:spPr>
      </p:pic>
    </p:spTree>
    <p:extLst>
      <p:ext uri="{BB962C8B-B14F-4D97-AF65-F5344CB8AC3E}">
        <p14:creationId xmlns:p14="http://schemas.microsoft.com/office/powerpoint/2010/main" val="302221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336"/>
          </a:xfrm>
        </p:spPr>
        <p:txBody>
          <a:bodyPr/>
          <a:lstStyle/>
          <a:p>
            <a:pPr algn="ctr"/>
            <a:r>
              <a:rPr lang="lt-LT" b="1" dirty="0" err="1"/>
              <a:t>PRUSOV</a:t>
            </a:r>
            <a:r>
              <a:rPr lang="cs-CZ" b="1" dirty="0"/>
              <a:t>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8954"/>
            <a:ext cx="10515600" cy="510320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První zmínky v historických pramenech – 9. století:</a:t>
            </a:r>
          </a:p>
          <a:p>
            <a:pPr marL="0" indent="0" algn="ctr">
              <a:buNone/>
            </a:pPr>
            <a:r>
              <a:rPr lang="cs-CZ" i="1" dirty="0" err="1"/>
              <a:t>Bruzi</a:t>
            </a:r>
            <a:endParaRPr lang="cs-CZ" i="1" dirty="0"/>
          </a:p>
          <a:p>
            <a:pPr marL="0" indent="0" algn="ctr">
              <a:buNone/>
            </a:pPr>
            <a:r>
              <a:rPr lang="cs-CZ" i="1" dirty="0" err="1"/>
              <a:t>Burūs</a:t>
            </a:r>
            <a:endParaRPr lang="cs-CZ" i="1" dirty="0"/>
          </a:p>
          <a:p>
            <a:pPr marL="0" indent="0">
              <a:buNone/>
            </a:pPr>
            <a:r>
              <a:rPr lang="cs-CZ" b="1" dirty="0"/>
              <a:t>Pozdější zmínky:</a:t>
            </a:r>
          </a:p>
          <a:p>
            <a:pPr marL="0" indent="0" algn="ctr">
              <a:buNone/>
            </a:pPr>
            <a:r>
              <a:rPr lang="cs-CZ" i="1" dirty="0" err="1"/>
              <a:t>Pruzze</a:t>
            </a:r>
            <a:r>
              <a:rPr lang="cs-CZ" i="1" dirty="0"/>
              <a:t>, </a:t>
            </a:r>
            <a:r>
              <a:rPr lang="cs-CZ" i="1" dirty="0" err="1"/>
              <a:t>Pruze</a:t>
            </a:r>
            <a:r>
              <a:rPr lang="cs-CZ" dirty="0"/>
              <a:t>, </a:t>
            </a:r>
            <a:r>
              <a:rPr lang="cs-CZ" i="1" dirty="0" err="1"/>
              <a:t>Pruzzorum</a:t>
            </a:r>
            <a:r>
              <a:rPr lang="cs-CZ" dirty="0"/>
              <a:t>, </a:t>
            </a:r>
            <a:r>
              <a:rPr lang="cs-CZ" i="1" dirty="0" err="1"/>
              <a:t>Prucorum</a:t>
            </a:r>
            <a:r>
              <a:rPr lang="cs-CZ" dirty="0"/>
              <a:t>, </a:t>
            </a:r>
            <a:r>
              <a:rPr lang="cs-CZ" i="1" dirty="0" err="1"/>
              <a:t>Pruciam</a:t>
            </a:r>
            <a:endParaRPr lang="cs-CZ" i="1" dirty="0"/>
          </a:p>
          <a:p>
            <a:pPr marL="0" indent="0" algn="ctr">
              <a:buNone/>
            </a:pPr>
            <a:r>
              <a:rPr lang="lt-LT" i="1" dirty="0"/>
              <a:t>[</a:t>
            </a:r>
            <a:r>
              <a:rPr lang="cs-CZ" i="1" dirty="0" err="1"/>
              <a:t>Borussi</a:t>
            </a:r>
            <a:r>
              <a:rPr lang="cs-CZ" dirty="0"/>
              <a:t>, </a:t>
            </a:r>
            <a:r>
              <a:rPr lang="cs-CZ" i="1" dirty="0" err="1"/>
              <a:t>Prutheni</a:t>
            </a:r>
            <a:r>
              <a:rPr lang="lt-LT" i="1" dirty="0"/>
              <a:t>]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Jediné autentické tvary z pruských pramenů:</a:t>
            </a:r>
          </a:p>
          <a:p>
            <a:pPr marL="0" indent="0" algn="ctr">
              <a:buNone/>
            </a:pPr>
            <a:r>
              <a:rPr lang="cs-CZ" i="1" dirty="0" err="1"/>
              <a:t>prūsiskan</a:t>
            </a:r>
            <a:r>
              <a:rPr lang="cs-CZ" i="1" dirty="0"/>
              <a:t> – </a:t>
            </a:r>
            <a:r>
              <a:rPr lang="cs-CZ" dirty="0"/>
              <a:t>přídavné jméno „pruský“</a:t>
            </a:r>
          </a:p>
          <a:p>
            <a:pPr marL="0" indent="0" algn="ctr">
              <a:buNone/>
            </a:pPr>
            <a:r>
              <a:rPr lang="cs-CZ" i="1" dirty="0" err="1"/>
              <a:t>prūsiskai</a:t>
            </a:r>
            <a:r>
              <a:rPr lang="cs-CZ" i="1" dirty="0"/>
              <a:t> – </a:t>
            </a:r>
            <a:r>
              <a:rPr lang="cs-CZ" dirty="0"/>
              <a:t>příslovce „</a:t>
            </a:r>
            <a:r>
              <a:rPr lang="cs-CZ" dirty="0" err="1"/>
              <a:t>prusky</a:t>
            </a:r>
            <a:r>
              <a:rPr lang="cs-CZ" dirty="0"/>
              <a:t>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04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/>
              <a:t>Prusové a svatý Vojtěch (Adalbert)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90" y="1234343"/>
            <a:ext cx="3469097" cy="5200198"/>
          </a:xfrm>
        </p:spPr>
      </p:pic>
      <p:sp>
        <p:nvSpPr>
          <p:cNvPr id="3" name="TextovéPole 2"/>
          <p:cNvSpPr txBox="1"/>
          <p:nvPr/>
        </p:nvSpPr>
        <p:spPr>
          <a:xfrm>
            <a:off x="4893972" y="2421228"/>
            <a:ext cx="68644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Sv. Vojtěch (Adalbert), cca. 956 - 997</a:t>
            </a:r>
          </a:p>
          <a:p>
            <a:endParaRPr lang="cs-CZ" sz="3200" dirty="0"/>
          </a:p>
          <a:p>
            <a:r>
              <a:rPr lang="cs-CZ" sz="3200" dirty="0"/>
              <a:t>Slavníkovec, druhý pražský biskup, zakladatel Břevnovského kláštera v Praze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9040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/>
              <a:t>Prusové a svatý Vojtěch (Adalbert)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87" y="2024000"/>
            <a:ext cx="6140538" cy="428944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290" y="2024000"/>
            <a:ext cx="4816699" cy="3127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 době vládnutí Boleslava Ch</a:t>
            </a:r>
            <a:r>
              <a:rPr lang="lt-LT" dirty="0"/>
              <a:t>ra</a:t>
            </a:r>
            <a:r>
              <a:rPr lang="cs-CZ" dirty="0" err="1"/>
              <a:t>brého</a:t>
            </a:r>
            <a:r>
              <a:rPr lang="cs-CZ" dirty="0"/>
              <a:t> se přes Polsko vydal na misijní cestu do pohanských Prus.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Zavražděn 23. dubna 997 Prusem jménem Siko v posvátném dubovém háji nedaleko místa </a:t>
            </a:r>
            <a:r>
              <a:rPr lang="cs-CZ" dirty="0" err="1"/>
              <a:t>Druso</a:t>
            </a:r>
            <a:r>
              <a:rPr lang="cs-CZ" dirty="0"/>
              <a:t> v Prusku.</a:t>
            </a:r>
          </a:p>
        </p:txBody>
      </p:sp>
    </p:spTree>
    <p:extLst>
      <p:ext uri="{BB962C8B-B14F-4D97-AF65-F5344CB8AC3E}">
        <p14:creationId xmlns:p14="http://schemas.microsoft.com/office/powerpoint/2010/main" val="388629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DOBYTÍ PRUSKA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Mazovský kníže Konrad pozval roku 1226 Řád německých rytířů (křižáků) na boj s pohanskými Prusy. </a:t>
            </a:r>
          </a:p>
          <a:p>
            <a:endParaRPr lang="cs-CZ" sz="3200" dirty="0"/>
          </a:p>
          <a:p>
            <a:r>
              <a:rPr lang="cs-CZ" sz="3200" dirty="0"/>
              <a:t>Mezi lety 1226 – 1283 křižáci dobyli všechny Pruské kmeny. </a:t>
            </a:r>
          </a:p>
          <a:p>
            <a:endParaRPr lang="cs-CZ" sz="3200" dirty="0"/>
          </a:p>
          <a:p>
            <a:r>
              <a:rPr lang="cs-CZ" sz="3200" dirty="0"/>
              <a:t>Největší povstání Prusů probíhalo 1260 – 1274, nejznámější vůdce byl </a:t>
            </a:r>
            <a:r>
              <a:rPr lang="cs-CZ" sz="3200" i="1" dirty="0" err="1"/>
              <a:t>Herkus</a:t>
            </a:r>
            <a:r>
              <a:rPr lang="cs-CZ" sz="3200" i="1" dirty="0"/>
              <a:t> </a:t>
            </a:r>
            <a:r>
              <a:rPr lang="cs-CZ" sz="3200" i="1" dirty="0" err="1"/>
              <a:t>Mantas</a:t>
            </a:r>
            <a:r>
              <a:rPr lang="cs-CZ" sz="3200" i="1" dirty="0"/>
              <a:t> </a:t>
            </a:r>
            <a:r>
              <a:rPr lang="cs-CZ" sz="3200" dirty="0"/>
              <a:t>z </a:t>
            </a:r>
            <a:r>
              <a:rPr lang="cs-CZ" sz="3200" dirty="0" err="1"/>
              <a:t>Notangy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53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err="1"/>
              <a:t>PRUŠTINA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 období od 9. do 16. století máme jednotlivá slova (většinou názvy míst, jména osob a bohů), resp. fráze (Basilejský epigram, </a:t>
            </a:r>
            <a:r>
              <a:rPr lang="cs-CZ" sz="2000" dirty="0"/>
              <a:t>viz dále v této prezentaci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 dobytí Prusů Německým řádem nastupuje postupný rozpad jazyka.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16. století máme největší textové památky pruštiny – katechizmy.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17. století pruština definitivně vymírá.</a:t>
            </a:r>
          </a:p>
        </p:txBody>
      </p:sp>
    </p:spTree>
    <p:extLst>
      <p:ext uri="{BB962C8B-B14F-4D97-AF65-F5344CB8AC3E}">
        <p14:creationId xmlns:p14="http://schemas.microsoft.com/office/powerpoint/2010/main" val="203904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3" y="952856"/>
            <a:ext cx="11607353" cy="495228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14407" y="6038494"/>
            <a:ext cx="5682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Kayle</a:t>
            </a:r>
            <a:r>
              <a:rPr lang="cs-CZ" dirty="0"/>
              <a:t> </a:t>
            </a:r>
            <a:r>
              <a:rPr lang="cs-CZ" dirty="0" err="1"/>
              <a:t>rekyse</a:t>
            </a:r>
            <a:r>
              <a:rPr lang="cs-CZ" dirty="0"/>
              <a:t>                            </a:t>
            </a:r>
            <a:r>
              <a:rPr lang="cs-CZ" dirty="0" err="1"/>
              <a:t>thoneaw</a:t>
            </a:r>
            <a:r>
              <a:rPr lang="cs-CZ" dirty="0"/>
              <a:t> </a:t>
            </a:r>
            <a:r>
              <a:rPr lang="cs-CZ" dirty="0" err="1"/>
              <a:t>labonache</a:t>
            </a:r>
            <a:r>
              <a:rPr lang="cs-CZ" dirty="0"/>
              <a:t> </a:t>
            </a:r>
            <a:r>
              <a:rPr lang="cs-CZ" dirty="0" err="1"/>
              <a:t>thewelyse</a:t>
            </a:r>
            <a:endParaRPr lang="cs-CZ" dirty="0"/>
          </a:p>
          <a:p>
            <a:r>
              <a:rPr lang="cs-CZ" dirty="0"/>
              <a:t>Eg </a:t>
            </a:r>
            <a:r>
              <a:rPr lang="cs-CZ" dirty="0" err="1"/>
              <a:t>koyte</a:t>
            </a:r>
            <a:r>
              <a:rPr lang="cs-CZ" dirty="0"/>
              <a:t> </a:t>
            </a:r>
            <a:r>
              <a:rPr lang="cs-CZ" dirty="0" err="1"/>
              <a:t>poyte</a:t>
            </a:r>
            <a:r>
              <a:rPr lang="cs-CZ" dirty="0"/>
              <a:t>                        </a:t>
            </a:r>
            <a:r>
              <a:rPr lang="cs-CZ" dirty="0" err="1"/>
              <a:t>nykoyte</a:t>
            </a:r>
            <a:r>
              <a:rPr lang="cs-CZ" dirty="0"/>
              <a:t> </a:t>
            </a:r>
            <a:r>
              <a:rPr lang="cs-CZ" dirty="0" err="1"/>
              <a:t>penega</a:t>
            </a:r>
            <a:r>
              <a:rPr lang="cs-CZ" dirty="0"/>
              <a:t> </a:t>
            </a:r>
            <a:r>
              <a:rPr lang="cs-CZ" dirty="0" err="1"/>
              <a:t>doyte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EDC824-E643-415A-B637-07DA9C4F8A8E}"/>
              </a:ext>
            </a:extLst>
          </p:cNvPr>
          <p:cNvSpPr txBox="1"/>
          <p:nvPr/>
        </p:nvSpPr>
        <p:spPr>
          <a:xfrm>
            <a:off x="3057525" y="429636"/>
            <a:ext cx="5743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cap="small" dirty="0"/>
              <a:t>Basilejský epigram</a:t>
            </a:r>
          </a:p>
        </p:txBody>
      </p:sp>
    </p:spTree>
    <p:extLst>
      <p:ext uri="{BB962C8B-B14F-4D97-AF65-F5344CB8AC3E}">
        <p14:creationId xmlns:p14="http://schemas.microsoft.com/office/powerpoint/2010/main" val="121708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690" y="254248"/>
            <a:ext cx="7118548" cy="303713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364690" y="3495787"/>
            <a:ext cx="74626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Kayle</a:t>
            </a:r>
            <a:r>
              <a:rPr lang="cs-CZ" sz="2400" dirty="0"/>
              <a:t> </a:t>
            </a:r>
            <a:r>
              <a:rPr lang="cs-CZ" sz="2400" dirty="0" err="1"/>
              <a:t>rekyse</a:t>
            </a:r>
            <a:r>
              <a:rPr lang="cs-CZ" sz="2400" dirty="0"/>
              <a:t>                            </a:t>
            </a:r>
            <a:r>
              <a:rPr lang="cs-CZ" sz="2400" dirty="0" err="1"/>
              <a:t>thoneaw</a:t>
            </a:r>
            <a:r>
              <a:rPr lang="cs-CZ" sz="2400" dirty="0"/>
              <a:t> </a:t>
            </a:r>
            <a:r>
              <a:rPr lang="cs-CZ" sz="2400" dirty="0" err="1"/>
              <a:t>labonache</a:t>
            </a:r>
            <a:r>
              <a:rPr lang="cs-CZ" sz="2400" dirty="0"/>
              <a:t> </a:t>
            </a:r>
            <a:r>
              <a:rPr lang="cs-CZ" sz="2400" dirty="0" err="1"/>
              <a:t>thewelyse</a:t>
            </a:r>
            <a:endParaRPr lang="cs-CZ" sz="2400" dirty="0"/>
          </a:p>
          <a:p>
            <a:r>
              <a:rPr lang="cs-CZ" sz="2400" dirty="0"/>
              <a:t>Eg </a:t>
            </a:r>
            <a:r>
              <a:rPr lang="cs-CZ" sz="2400" dirty="0" err="1"/>
              <a:t>koyte</a:t>
            </a:r>
            <a:r>
              <a:rPr lang="cs-CZ" sz="2400" dirty="0"/>
              <a:t> </a:t>
            </a:r>
            <a:r>
              <a:rPr lang="cs-CZ" sz="2400" dirty="0" err="1"/>
              <a:t>poyte</a:t>
            </a:r>
            <a:r>
              <a:rPr lang="cs-CZ" sz="2400" dirty="0"/>
              <a:t>                        </a:t>
            </a:r>
            <a:r>
              <a:rPr lang="cs-CZ" sz="2400" dirty="0" err="1"/>
              <a:t>nykoyte</a:t>
            </a:r>
            <a:r>
              <a:rPr lang="cs-CZ" sz="2400" dirty="0"/>
              <a:t> </a:t>
            </a:r>
            <a:r>
              <a:rPr lang="cs-CZ" sz="2400" dirty="0" err="1"/>
              <a:t>penega</a:t>
            </a:r>
            <a:r>
              <a:rPr lang="cs-CZ" sz="2400" dirty="0"/>
              <a:t> </a:t>
            </a:r>
            <a:r>
              <a:rPr lang="cs-CZ" sz="2400" dirty="0" err="1"/>
              <a:t>doyte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4300" y="4712385"/>
            <a:ext cx="5490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Žertovná glosa?</a:t>
            </a:r>
          </a:p>
          <a:p>
            <a:pPr algn="ctr"/>
            <a:r>
              <a:rPr lang="cs-CZ" sz="2400" dirty="0"/>
              <a:t>Buď zdráv, pane, ty už nejsi hodný strýček</a:t>
            </a:r>
          </a:p>
          <a:p>
            <a:pPr algn="ctr"/>
            <a:r>
              <a:rPr lang="cs-CZ" sz="2400" dirty="0"/>
              <a:t>Když se chceš napít, nechceš peníz dát.</a:t>
            </a:r>
          </a:p>
        </p:txBody>
      </p:sp>
      <p:sp>
        <p:nvSpPr>
          <p:cNvPr id="5" name="TextovéPole 4"/>
          <p:cNvSpPr txBox="1"/>
          <p:nvPr/>
        </p:nvSpPr>
        <p:spPr>
          <a:xfrm flipH="1">
            <a:off x="5448300" y="4712384"/>
            <a:ext cx="6743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Koleda?</a:t>
            </a:r>
          </a:p>
          <a:p>
            <a:pPr algn="ctr"/>
            <a:r>
              <a:rPr lang="cs-CZ" sz="2400" dirty="0"/>
              <a:t>Dobrý den, hospodáři pantáto!</a:t>
            </a:r>
          </a:p>
          <a:p>
            <a:pPr algn="ctr"/>
            <a:r>
              <a:rPr lang="cs-CZ" sz="2400" dirty="0"/>
              <a:t>Pokud je libo, dejte napít, pokud ne – dejte peníz.</a:t>
            </a:r>
          </a:p>
        </p:txBody>
      </p:sp>
    </p:spTree>
    <p:extLst>
      <p:ext uri="{BB962C8B-B14F-4D97-AF65-F5344CB8AC3E}">
        <p14:creationId xmlns:p14="http://schemas.microsoft.com/office/powerpoint/2010/main" val="870732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801</Words>
  <Application>Microsoft Office PowerPoint</Application>
  <PresentationFormat>Širokoúhlá obrazovka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Východobaltské a západobaltské jazyky</vt:lpstr>
      <vt:lpstr>PRUSKÉ KMENY</vt:lpstr>
      <vt:lpstr>PRUSOVÉ</vt:lpstr>
      <vt:lpstr>Prusové a svatý Vojtěch (Adalbert)</vt:lpstr>
      <vt:lpstr>Prusové a svatý Vojtěch (Adalbert)</vt:lpstr>
      <vt:lpstr>DOBYTÍ PRUSKA</vt:lpstr>
      <vt:lpstr>PRUŠTINA</vt:lpstr>
      <vt:lpstr>Prezentace aplikace PowerPoint</vt:lpstr>
      <vt:lpstr>Prezentace aplikace PowerPoint</vt:lpstr>
      <vt:lpstr>PRUSKÉ JAZYKOVÉ PAMÁTKY</vt:lpstr>
      <vt:lpstr>PRUSKÉ JAZYKOVÉ PAMÁTKY</vt:lpstr>
      <vt:lpstr>PRUSKÉ JAZYKOVÉ PAMÁTKY</vt:lpstr>
      <vt:lpstr>PRUSKÉ JAZYKOVÉ PAMÁTKY</vt:lpstr>
      <vt:lpstr>PRUSKÉ JAZYKOVÉ PAMÁTKY</vt:lpstr>
      <vt:lpstr>PRUSKÉ JAZYKOVÉ PAMÁTKY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123</cp:revision>
  <dcterms:created xsi:type="dcterms:W3CDTF">2017-04-26T08:43:22Z</dcterms:created>
  <dcterms:modified xsi:type="dcterms:W3CDTF">2022-05-19T14:27:53Z</dcterms:modified>
</cp:coreProperties>
</file>