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15DA4D-465D-45C5-B63E-D0CE471AFEF0}" type="datetimeFigureOut">
              <a:rPr lang="cs-CZ" smtClean="0"/>
              <a:t>03.03.2019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A70C5D-8204-4562-BB91-3FCA9909F4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2658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70C5D-8204-4562-BB91-3FCA9909F4C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08159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70C5D-8204-4562-BB91-3FCA9909F4C3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3929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70C5D-8204-4562-BB91-3FCA9909F4C3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8347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70C5D-8204-4562-BB91-3FCA9909F4C3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314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70C5D-8204-4562-BB91-3FCA9909F4C3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88866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70C5D-8204-4562-BB91-3FCA9909F4C3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2569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70C5D-8204-4562-BB91-3FCA9909F4C3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33370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70C5D-8204-4562-BB91-3FCA9909F4C3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576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70C5D-8204-4562-BB91-3FCA9909F4C3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12657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70C5D-8204-4562-BB91-3FCA9909F4C3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1118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70C5D-8204-4562-BB91-3FCA9909F4C3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1794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70C5D-8204-4562-BB91-3FCA9909F4C3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7533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B4BDF-1AFF-4B2B-9EDA-5BE793E422D9}" type="datetimeFigureOut">
              <a:rPr lang="cs-CZ" smtClean="0"/>
              <a:t>03.03.2019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E9D4-633C-4906-A61B-CFC3E062C9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7201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B4BDF-1AFF-4B2B-9EDA-5BE793E422D9}" type="datetimeFigureOut">
              <a:rPr lang="cs-CZ" smtClean="0"/>
              <a:t>03.03.2019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E9D4-633C-4906-A61B-CFC3E062C9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4673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B4BDF-1AFF-4B2B-9EDA-5BE793E422D9}" type="datetimeFigureOut">
              <a:rPr lang="cs-CZ" smtClean="0"/>
              <a:t>03.03.2019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E9D4-633C-4906-A61B-CFC3E062C9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7006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B4BDF-1AFF-4B2B-9EDA-5BE793E422D9}" type="datetimeFigureOut">
              <a:rPr lang="cs-CZ" smtClean="0"/>
              <a:t>03.03.2019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E9D4-633C-4906-A61B-CFC3E062C9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012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B4BDF-1AFF-4B2B-9EDA-5BE793E422D9}" type="datetimeFigureOut">
              <a:rPr lang="cs-CZ" smtClean="0"/>
              <a:t>03.03.2019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E9D4-633C-4906-A61B-CFC3E062C9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849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B4BDF-1AFF-4B2B-9EDA-5BE793E422D9}" type="datetimeFigureOut">
              <a:rPr lang="cs-CZ" smtClean="0"/>
              <a:t>03.03.2019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E9D4-633C-4906-A61B-CFC3E062C9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8793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B4BDF-1AFF-4B2B-9EDA-5BE793E422D9}" type="datetimeFigureOut">
              <a:rPr lang="cs-CZ" smtClean="0"/>
              <a:t>03.03.2019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E9D4-633C-4906-A61B-CFC3E062C9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711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B4BDF-1AFF-4B2B-9EDA-5BE793E422D9}" type="datetimeFigureOut">
              <a:rPr lang="cs-CZ" smtClean="0"/>
              <a:t>03.03.2019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E9D4-633C-4906-A61B-CFC3E062C9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7066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B4BDF-1AFF-4B2B-9EDA-5BE793E422D9}" type="datetimeFigureOut">
              <a:rPr lang="cs-CZ" smtClean="0"/>
              <a:t>03.03.2019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E9D4-633C-4906-A61B-CFC3E062C9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797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B4BDF-1AFF-4B2B-9EDA-5BE793E422D9}" type="datetimeFigureOut">
              <a:rPr lang="cs-CZ" smtClean="0"/>
              <a:t>03.03.2019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E9D4-633C-4906-A61B-CFC3E062C9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5840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B4BDF-1AFF-4B2B-9EDA-5BE793E422D9}" type="datetimeFigureOut">
              <a:rPr lang="cs-CZ" smtClean="0"/>
              <a:t>03.03.2019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E9D4-633C-4906-A61B-CFC3E062C9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7423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B4BDF-1AFF-4B2B-9EDA-5BE793E422D9}" type="datetimeFigureOut">
              <a:rPr lang="cs-CZ" smtClean="0"/>
              <a:t>03.03.2019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2E9D4-633C-4906-A61B-CFC3E062C9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0019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rmes.lt/images/tarmiu_skirstymas/zem_1_nauja%20klasifikacija.gi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Dialektologie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84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 smtClean="0"/>
              <a:t>Žemaičių tarmė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u="sng" dirty="0"/>
              <a:t>Severní (telšiškiai, kretingiškiai)</a:t>
            </a:r>
            <a:r>
              <a:rPr lang="lt-LT" dirty="0"/>
              <a:t>: </a:t>
            </a:r>
            <a:endParaRPr lang="cs-CZ" dirty="0"/>
          </a:p>
          <a:p>
            <a:r>
              <a:rPr lang="lt-LT" dirty="0"/>
              <a:t>vyslovují dvojhlásky </a:t>
            </a:r>
            <a:r>
              <a:rPr lang="lt-LT" i="1" dirty="0"/>
              <a:t>ou, ei</a:t>
            </a:r>
            <a:r>
              <a:rPr lang="lt-LT" dirty="0"/>
              <a:t> </a:t>
            </a:r>
            <a:endParaRPr lang="cs-CZ" dirty="0" smtClean="0"/>
          </a:p>
          <a:p>
            <a:r>
              <a:rPr lang="lt-LT" dirty="0" smtClean="0"/>
              <a:t>(</a:t>
            </a:r>
            <a:r>
              <a:rPr lang="lt-LT" i="1" dirty="0"/>
              <a:t>douna „duona“, peins „pienas“</a:t>
            </a:r>
            <a:r>
              <a:rPr lang="lt-LT" dirty="0"/>
              <a:t>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775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 smtClean="0"/>
              <a:t>Žemaičių tarmė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u="sng" dirty="0"/>
              <a:t>Západní</a:t>
            </a:r>
            <a:r>
              <a:rPr lang="lt-LT" dirty="0"/>
              <a:t>: </a:t>
            </a:r>
            <a:endParaRPr lang="cs-CZ" dirty="0"/>
          </a:p>
          <a:p>
            <a:r>
              <a:rPr lang="lt-LT" dirty="0"/>
              <a:t>vyslovují dlouhé </a:t>
            </a:r>
            <a:r>
              <a:rPr lang="lt-LT" i="1" dirty="0"/>
              <a:t>o</a:t>
            </a:r>
            <a:r>
              <a:rPr lang="lt-LT" i="1" baseline="30000" dirty="0"/>
              <a:t>.</a:t>
            </a:r>
            <a:r>
              <a:rPr lang="lt-LT" i="1" dirty="0"/>
              <a:t>, ė</a:t>
            </a:r>
            <a:r>
              <a:rPr lang="lt-LT" i="1" baseline="30000" dirty="0"/>
              <a:t>.</a:t>
            </a:r>
            <a:r>
              <a:rPr lang="lt-LT" dirty="0"/>
              <a:t> </a:t>
            </a:r>
            <a:endParaRPr lang="cs-CZ" dirty="0" smtClean="0"/>
          </a:p>
          <a:p>
            <a:r>
              <a:rPr lang="lt-LT" dirty="0" smtClean="0"/>
              <a:t>(</a:t>
            </a:r>
            <a:r>
              <a:rPr lang="lt-LT" i="1" dirty="0"/>
              <a:t>do</a:t>
            </a:r>
            <a:r>
              <a:rPr lang="lt-LT" i="1" baseline="30000" dirty="0"/>
              <a:t>.</a:t>
            </a:r>
            <a:r>
              <a:rPr lang="lt-LT" i="1" dirty="0"/>
              <a:t>n</a:t>
            </a:r>
            <a:r>
              <a:rPr lang="lt-LT" i="1" baseline="30000" dirty="0"/>
              <a:t>(a)</a:t>
            </a:r>
            <a:r>
              <a:rPr lang="lt-LT" i="1" dirty="0"/>
              <a:t> „duona“, pe</a:t>
            </a:r>
            <a:r>
              <a:rPr lang="lt-LT" i="1" baseline="30000" dirty="0"/>
              <a:t>.</a:t>
            </a:r>
            <a:r>
              <a:rPr lang="lt-LT" i="1" dirty="0"/>
              <a:t>ns „pienas“</a:t>
            </a:r>
            <a:r>
              <a:rPr lang="lt-LT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945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 smtClean="0"/>
              <a:t>Žemaičių tarmė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/>
              <a:t>z </a:t>
            </a:r>
            <a:r>
              <a:rPr lang="lt-LT" dirty="0"/>
              <a:t>přízvukovaných </a:t>
            </a:r>
            <a:r>
              <a:rPr lang="cs-CZ" dirty="0" smtClean="0"/>
              <a:t>vokálů </a:t>
            </a:r>
            <a:r>
              <a:rPr lang="lt-LT" i="1" dirty="0" smtClean="0"/>
              <a:t>o</a:t>
            </a:r>
            <a:r>
              <a:rPr lang="lt-LT" i="1" dirty="0"/>
              <a:t>, ė</a:t>
            </a:r>
            <a:r>
              <a:rPr lang="cs-CZ" dirty="0"/>
              <a:t> vytvářejí dvojhlásky </a:t>
            </a:r>
            <a:endParaRPr lang="cs-CZ" dirty="0" smtClean="0"/>
          </a:p>
          <a:p>
            <a:r>
              <a:rPr lang="cs-CZ" dirty="0" smtClean="0"/>
              <a:t>(</a:t>
            </a:r>
            <a:r>
              <a:rPr lang="cs-CZ" i="1" dirty="0" err="1"/>
              <a:t>kuoj</a:t>
            </a:r>
            <a:r>
              <a:rPr lang="cs-CZ" i="1" dirty="0"/>
              <a:t> „</a:t>
            </a:r>
            <a:r>
              <a:rPr lang="cs-CZ" i="1" dirty="0" err="1"/>
              <a:t>koja</a:t>
            </a:r>
            <a:r>
              <a:rPr lang="cs-CZ" i="1" dirty="0"/>
              <a:t>“, diet „d</a:t>
            </a:r>
            <a:r>
              <a:rPr lang="lt-LT" i="1" dirty="0"/>
              <a:t>ė</a:t>
            </a:r>
            <a:r>
              <a:rPr lang="cs-CZ" i="1" dirty="0"/>
              <a:t>ti“</a:t>
            </a:r>
            <a:r>
              <a:rPr lang="cs-CZ" dirty="0"/>
              <a:t>)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koncovky</a:t>
            </a:r>
            <a:r>
              <a:rPr lang="cs-CZ" dirty="0"/>
              <a:t>, na kterých nikdy není přízvuk, odhazují </a:t>
            </a:r>
            <a:endParaRPr lang="cs-CZ" dirty="0" smtClean="0"/>
          </a:p>
          <a:p>
            <a:r>
              <a:rPr lang="cs-CZ" dirty="0" smtClean="0"/>
              <a:t>(</a:t>
            </a:r>
            <a:r>
              <a:rPr lang="cs-CZ" i="1" dirty="0" err="1" smtClean="0"/>
              <a:t>neš</a:t>
            </a:r>
            <a:r>
              <a:rPr lang="cs-CZ" i="1" dirty="0" smtClean="0"/>
              <a:t> </a:t>
            </a:r>
            <a:r>
              <a:rPr lang="cs-CZ" i="1" dirty="0"/>
              <a:t>„</a:t>
            </a:r>
            <a:r>
              <a:rPr lang="cs-CZ" i="1" dirty="0" err="1"/>
              <a:t>neša</a:t>
            </a:r>
            <a:r>
              <a:rPr lang="cs-CZ" i="1" dirty="0"/>
              <a:t>“, </a:t>
            </a:r>
            <a:r>
              <a:rPr lang="cs-CZ" i="1" dirty="0" err="1"/>
              <a:t>ša.lt</a:t>
            </a:r>
            <a:r>
              <a:rPr lang="cs-CZ" i="1" dirty="0"/>
              <a:t> „</a:t>
            </a:r>
            <a:r>
              <a:rPr lang="cs-CZ" i="1" dirty="0" err="1"/>
              <a:t>šalta</a:t>
            </a:r>
            <a:r>
              <a:rPr lang="cs-CZ" i="1" dirty="0"/>
              <a:t>“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09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Dialekt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1) tradiční </a:t>
            </a:r>
            <a:r>
              <a:rPr lang="cs-CZ" dirty="0"/>
              <a:t>teritoriální (lokální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2)</a:t>
            </a:r>
            <a:r>
              <a:rPr lang="cs-CZ" b="1" dirty="0" smtClean="0"/>
              <a:t> </a:t>
            </a:r>
            <a:r>
              <a:rPr lang="cs-CZ" dirty="0" smtClean="0"/>
              <a:t>jazyková rodina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158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Baltská jazyková skupina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východobaltská</a:t>
            </a:r>
            <a:r>
              <a:rPr lang="cs-CZ" b="1" dirty="0" smtClean="0"/>
              <a:t> jazyková skupina</a:t>
            </a:r>
            <a:endParaRPr lang="cs-CZ" dirty="0" smtClean="0"/>
          </a:p>
          <a:p>
            <a:r>
              <a:rPr lang="cs-CZ" dirty="0" smtClean="0"/>
              <a:t>5</a:t>
            </a:r>
            <a:r>
              <a:rPr lang="cs-CZ" dirty="0"/>
              <a:t>. – 7. </a:t>
            </a:r>
            <a:r>
              <a:rPr lang="cs-CZ" dirty="0" smtClean="0"/>
              <a:t>století</a:t>
            </a:r>
          </a:p>
          <a:p>
            <a:endParaRPr lang="cs-CZ" dirty="0"/>
          </a:p>
          <a:p>
            <a:r>
              <a:rPr lang="cs-CZ" dirty="0" err="1" smtClean="0"/>
              <a:t>Zinkevičius</a:t>
            </a:r>
            <a:r>
              <a:rPr lang="cs-CZ" dirty="0" smtClean="0"/>
              <a:t>, </a:t>
            </a:r>
            <a:r>
              <a:rPr lang="cs-CZ" dirty="0" err="1" smtClean="0"/>
              <a:t>Girdenis</a:t>
            </a:r>
            <a:endParaRPr lang="cs-CZ" dirty="0" smtClean="0"/>
          </a:p>
          <a:p>
            <a:endParaRPr lang="cs-CZ" dirty="0"/>
          </a:p>
          <a:p>
            <a:r>
              <a:rPr lang="cs-CZ" u="sng" dirty="0" err="1"/>
              <a:t>Grammatica</a:t>
            </a:r>
            <a:r>
              <a:rPr lang="cs-CZ" u="sng" dirty="0"/>
              <a:t> </a:t>
            </a:r>
            <a:r>
              <a:rPr lang="cs-CZ" u="sng" dirty="0" err="1"/>
              <a:t>Litvanica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i="1" dirty="0" smtClean="0"/>
              <a:t>Daniel Klein,</a:t>
            </a:r>
            <a:r>
              <a:rPr lang="cs-CZ" dirty="0" smtClean="0"/>
              <a:t> 1653</a:t>
            </a:r>
            <a:r>
              <a:rPr lang="cs-CZ" dirty="0"/>
              <a:t>, Královec</a:t>
            </a:r>
            <a:r>
              <a:rPr lang="cs-CZ" dirty="0" smtClean="0"/>
              <a:t>)</a:t>
            </a:r>
          </a:p>
          <a:p>
            <a:endParaRPr lang="cs-CZ" i="1" dirty="0"/>
          </a:p>
          <a:p>
            <a:r>
              <a:rPr lang="cs-CZ" i="1" dirty="0" err="1" smtClean="0"/>
              <a:t>Schleicher</a:t>
            </a:r>
            <a:r>
              <a:rPr lang="cs-CZ" dirty="0"/>
              <a:t>, </a:t>
            </a:r>
            <a:r>
              <a:rPr lang="cs-CZ" i="1" dirty="0" err="1"/>
              <a:t>Kurschat</a:t>
            </a:r>
            <a:r>
              <a:rPr lang="cs-CZ" dirty="0"/>
              <a:t>, </a:t>
            </a:r>
            <a:r>
              <a:rPr lang="cs-CZ" i="1" dirty="0" err="1"/>
              <a:t>Baranauskas</a:t>
            </a:r>
            <a:r>
              <a:rPr lang="cs-CZ" dirty="0"/>
              <a:t> aj.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90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Mapa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>
                <a:hlinkClick r:id="rId3"/>
              </a:rPr>
              <a:t>http://www.tarmes.lt/images/tarmiu_skirstymas/zem_1_nauja%20klasifikacija.gif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346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 vokalizmu a přízvukování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výslovnost dvojhlásek </a:t>
            </a:r>
            <a:r>
              <a:rPr lang="cs-CZ" i="1" dirty="0" err="1"/>
              <a:t>uo</a:t>
            </a:r>
            <a:r>
              <a:rPr lang="cs-CZ" dirty="0"/>
              <a:t> a </a:t>
            </a:r>
            <a:r>
              <a:rPr lang="cs-CZ" i="1" dirty="0" err="1"/>
              <a:t>ie</a:t>
            </a:r>
            <a:r>
              <a:rPr lang="cs-CZ" dirty="0"/>
              <a:t> pod přízvukem</a:t>
            </a:r>
          </a:p>
        </p:txBody>
      </p:sp>
    </p:spTree>
    <p:extLst>
      <p:ext uri="{BB962C8B-B14F-4D97-AF65-F5344CB8AC3E}">
        <p14:creationId xmlns:p14="http://schemas.microsoft.com/office/powerpoint/2010/main" val="324853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Aukštaiči</a:t>
            </a:r>
            <a:r>
              <a:rPr lang="lt-LT" b="1" dirty="0"/>
              <a:t>ų </a:t>
            </a:r>
            <a:r>
              <a:rPr lang="lt-LT" b="1" dirty="0" smtClean="0"/>
              <a:t>tarmė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Podle různé výslovnosti 1) nepravých dvojhlásek </a:t>
            </a:r>
            <a:r>
              <a:rPr lang="cs-CZ" i="1" dirty="0" err="1"/>
              <a:t>an</a:t>
            </a:r>
            <a:r>
              <a:rPr lang="cs-CZ" i="1" dirty="0"/>
              <a:t>, </a:t>
            </a:r>
            <a:r>
              <a:rPr lang="cs-CZ" i="1" dirty="0" err="1"/>
              <a:t>am</a:t>
            </a:r>
            <a:r>
              <a:rPr lang="cs-CZ" i="1" dirty="0"/>
              <a:t>, en, </a:t>
            </a:r>
            <a:r>
              <a:rPr lang="cs-CZ" i="1" dirty="0" err="1"/>
              <a:t>em</a:t>
            </a:r>
            <a:r>
              <a:rPr lang="cs-CZ" dirty="0"/>
              <a:t> a 2) nosovek </a:t>
            </a:r>
            <a:r>
              <a:rPr lang="lt-LT" i="1" dirty="0"/>
              <a:t>ą, ę</a:t>
            </a:r>
            <a:r>
              <a:rPr lang="cs-CZ" dirty="0"/>
              <a:t> se rozdělují:</a:t>
            </a:r>
          </a:p>
          <a:p>
            <a:endParaRPr lang="cs-CZ" dirty="0" smtClean="0"/>
          </a:p>
          <a:p>
            <a:r>
              <a:rPr lang="cs-CZ" dirty="0" smtClean="0"/>
              <a:t>1) </a:t>
            </a:r>
            <a:r>
              <a:rPr lang="cs-CZ" u="sng" dirty="0"/>
              <a:t>Západní (</a:t>
            </a:r>
            <a:r>
              <a:rPr lang="cs-CZ" u="sng" dirty="0" err="1"/>
              <a:t>kauniškiai</a:t>
            </a:r>
            <a:r>
              <a:rPr lang="cs-CZ" u="sng" dirty="0"/>
              <a:t>, </a:t>
            </a:r>
            <a:r>
              <a:rPr lang="cs-CZ" u="sng" dirty="0" err="1"/>
              <a:t>šiauliškiai</a:t>
            </a:r>
            <a:r>
              <a:rPr lang="cs-CZ" u="sng" dirty="0"/>
              <a:t>)</a:t>
            </a:r>
            <a:r>
              <a:rPr lang="cs-CZ" dirty="0"/>
              <a:t>: </a:t>
            </a:r>
          </a:p>
          <a:p>
            <a:r>
              <a:rPr lang="cs-CZ" dirty="0"/>
              <a:t>vše vyslovují jako spisovný jazyk </a:t>
            </a:r>
            <a:endParaRPr lang="cs-CZ" dirty="0" smtClean="0"/>
          </a:p>
          <a:p>
            <a:r>
              <a:rPr lang="cs-CZ" dirty="0" smtClean="0"/>
              <a:t>(</a:t>
            </a:r>
            <a:r>
              <a:rPr lang="cs-CZ" i="1" dirty="0" err="1" smtClean="0"/>
              <a:t>ka.nda</a:t>
            </a:r>
            <a:r>
              <a:rPr lang="cs-CZ" i="1" dirty="0" smtClean="0"/>
              <a:t> </a:t>
            </a:r>
            <a:r>
              <a:rPr lang="cs-CZ" i="1" dirty="0"/>
              <a:t>„</a:t>
            </a:r>
            <a:r>
              <a:rPr lang="cs-CZ" i="1" dirty="0" err="1"/>
              <a:t>kanda</a:t>
            </a:r>
            <a:r>
              <a:rPr lang="cs-CZ" i="1" dirty="0"/>
              <a:t>“, </a:t>
            </a:r>
            <a:r>
              <a:rPr lang="cs-CZ" i="1" dirty="0" smtClean="0"/>
              <a:t>šven.t</a:t>
            </a:r>
            <a:r>
              <a:rPr lang="lt-LT" i="1" dirty="0" smtClean="0"/>
              <a:t>ė</a:t>
            </a:r>
            <a:r>
              <a:rPr lang="cs-CZ" i="1" dirty="0" smtClean="0"/>
              <a:t> „</a:t>
            </a:r>
            <a:r>
              <a:rPr lang="cs-CZ" i="1" dirty="0" err="1" smtClean="0"/>
              <a:t>švent</a:t>
            </a:r>
            <a:r>
              <a:rPr lang="lt-LT" i="1" dirty="0" smtClean="0"/>
              <a:t>ė</a:t>
            </a:r>
            <a:r>
              <a:rPr lang="cs-CZ" i="1" dirty="0" smtClean="0"/>
              <a:t>“, </a:t>
            </a:r>
            <a:r>
              <a:rPr lang="cs-CZ" i="1" dirty="0" err="1" smtClean="0"/>
              <a:t>tesae</a:t>
            </a:r>
            <a:r>
              <a:rPr lang="cs-CZ" i="1" dirty="0" smtClean="0"/>
              <a:t> </a:t>
            </a:r>
            <a:r>
              <a:rPr lang="cs-CZ" i="1" dirty="0"/>
              <a:t>„t</a:t>
            </a:r>
            <a:r>
              <a:rPr lang="lt-LT" i="1" dirty="0"/>
              <a:t>ę</a:t>
            </a:r>
            <a:r>
              <a:rPr lang="cs-CZ" i="1" dirty="0" err="1"/>
              <a:t>sia</a:t>
            </a:r>
            <a:r>
              <a:rPr lang="cs-CZ" i="1" dirty="0" smtClean="0"/>
              <a:t>“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729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Aukštaiči</a:t>
            </a:r>
            <a:r>
              <a:rPr lang="lt-LT" b="1" dirty="0" smtClean="0"/>
              <a:t>ų tarmė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různé výslovnosti 1) nepravých dvojhlásek </a:t>
            </a:r>
            <a:r>
              <a:rPr lang="cs-CZ" i="1" dirty="0" err="1" smtClean="0"/>
              <a:t>an</a:t>
            </a:r>
            <a:r>
              <a:rPr lang="cs-CZ" i="1" dirty="0" smtClean="0"/>
              <a:t>, </a:t>
            </a:r>
            <a:r>
              <a:rPr lang="cs-CZ" i="1" dirty="0" err="1" smtClean="0"/>
              <a:t>am</a:t>
            </a:r>
            <a:r>
              <a:rPr lang="cs-CZ" i="1" dirty="0" smtClean="0"/>
              <a:t>, en, </a:t>
            </a:r>
            <a:r>
              <a:rPr lang="cs-CZ" i="1" dirty="0" err="1" smtClean="0"/>
              <a:t>em</a:t>
            </a:r>
            <a:r>
              <a:rPr lang="cs-CZ" dirty="0" smtClean="0"/>
              <a:t> a 2) nosovek </a:t>
            </a:r>
            <a:r>
              <a:rPr lang="lt-LT" i="1" dirty="0" smtClean="0"/>
              <a:t>ą, ę</a:t>
            </a:r>
            <a:r>
              <a:rPr lang="cs-CZ" dirty="0" smtClean="0"/>
              <a:t> se rozdělují:</a:t>
            </a:r>
          </a:p>
          <a:p>
            <a:endParaRPr lang="cs-CZ" dirty="0"/>
          </a:p>
          <a:p>
            <a:r>
              <a:rPr lang="cs-CZ" u="sng" dirty="0" smtClean="0"/>
              <a:t>Jižní</a:t>
            </a:r>
            <a:r>
              <a:rPr lang="cs-CZ" dirty="0"/>
              <a:t>: </a:t>
            </a:r>
            <a:endParaRPr lang="cs-CZ" dirty="0" smtClean="0"/>
          </a:p>
          <a:p>
            <a:r>
              <a:rPr lang="cs-CZ" dirty="0" smtClean="0"/>
              <a:t>dvojhlásky </a:t>
            </a:r>
            <a:r>
              <a:rPr lang="cs-CZ" i="1" dirty="0" err="1"/>
              <a:t>an</a:t>
            </a:r>
            <a:r>
              <a:rPr lang="cs-CZ" i="1" dirty="0"/>
              <a:t>, </a:t>
            </a:r>
            <a:r>
              <a:rPr lang="cs-CZ" i="1" dirty="0" err="1"/>
              <a:t>am</a:t>
            </a:r>
            <a:r>
              <a:rPr lang="cs-CZ" i="1" dirty="0"/>
              <a:t>, en, </a:t>
            </a:r>
            <a:r>
              <a:rPr lang="cs-CZ" i="1" dirty="0" err="1"/>
              <a:t>em</a:t>
            </a:r>
            <a:r>
              <a:rPr lang="cs-CZ" dirty="0"/>
              <a:t> vyslovují jako spisovný </a:t>
            </a:r>
            <a:r>
              <a:rPr lang="cs-CZ" dirty="0" smtClean="0"/>
              <a:t>jazyk</a:t>
            </a:r>
          </a:p>
          <a:p>
            <a:endParaRPr lang="cs-CZ" dirty="0" smtClean="0"/>
          </a:p>
          <a:p>
            <a:r>
              <a:rPr lang="cs-CZ" dirty="0" smtClean="0"/>
              <a:t>X nosovky </a:t>
            </a:r>
            <a:r>
              <a:rPr lang="lt-LT" i="1" dirty="0"/>
              <a:t>ą, ę</a:t>
            </a:r>
            <a:r>
              <a:rPr lang="lt-LT" dirty="0"/>
              <a:t> zužují a vyslovují </a:t>
            </a:r>
            <a:r>
              <a:rPr lang="lt-LT" i="1" dirty="0"/>
              <a:t>u</a:t>
            </a:r>
            <a:r>
              <a:rPr lang="lt-LT" i="1" baseline="30000" dirty="0"/>
              <a:t>.</a:t>
            </a:r>
            <a:r>
              <a:rPr lang="lt-LT" i="1" dirty="0"/>
              <a:t>, i</a:t>
            </a:r>
            <a:r>
              <a:rPr lang="lt-LT" i="1" baseline="30000" dirty="0" smtClean="0"/>
              <a:t>.</a:t>
            </a:r>
            <a:r>
              <a:rPr lang="lt-LT" dirty="0" smtClean="0"/>
              <a:t> </a:t>
            </a:r>
            <a:endParaRPr lang="cs-CZ" dirty="0" smtClean="0"/>
          </a:p>
          <a:p>
            <a:r>
              <a:rPr lang="lt-LT" dirty="0" smtClean="0"/>
              <a:t>(</a:t>
            </a:r>
            <a:r>
              <a:rPr lang="lt-LT" i="1" dirty="0"/>
              <a:t>žu</a:t>
            </a:r>
            <a:r>
              <a:rPr lang="lt-LT" i="1" baseline="30000" dirty="0"/>
              <a:t>.</a:t>
            </a:r>
            <a:r>
              <a:rPr lang="lt-LT" i="1" dirty="0"/>
              <a:t>sis „žą</a:t>
            </a:r>
            <a:r>
              <a:rPr lang="cs-CZ" i="1" dirty="0"/>
              <a:t>sis“, </a:t>
            </a:r>
            <a:r>
              <a:rPr lang="cs-CZ" i="1" dirty="0" smtClean="0"/>
              <a:t>t</a:t>
            </a:r>
            <a:r>
              <a:rPr lang="lt-LT" i="1" dirty="0" smtClean="0"/>
              <a:t>i</a:t>
            </a:r>
            <a:r>
              <a:rPr lang="lt-LT" i="1" baseline="30000" dirty="0" smtClean="0"/>
              <a:t>.</a:t>
            </a:r>
            <a:r>
              <a:rPr lang="cs-CZ" i="1" dirty="0" err="1"/>
              <a:t>sae</a:t>
            </a:r>
            <a:r>
              <a:rPr lang="cs-CZ" i="1" dirty="0"/>
              <a:t> „t</a:t>
            </a:r>
            <a:r>
              <a:rPr lang="lt-LT" i="1" dirty="0"/>
              <a:t>ę</a:t>
            </a:r>
            <a:r>
              <a:rPr lang="cs-CZ" i="1" dirty="0" err="1"/>
              <a:t>sia</a:t>
            </a:r>
            <a:r>
              <a:rPr lang="cs-CZ" i="1" dirty="0"/>
              <a:t>“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2804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Aukštaiči</a:t>
            </a:r>
            <a:r>
              <a:rPr lang="lt-LT" b="1" dirty="0" smtClean="0"/>
              <a:t>ų tarmė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různé výslovnosti 1) nepravých dvojhlásek </a:t>
            </a:r>
            <a:r>
              <a:rPr lang="cs-CZ" i="1" dirty="0" err="1" smtClean="0"/>
              <a:t>an</a:t>
            </a:r>
            <a:r>
              <a:rPr lang="cs-CZ" i="1" dirty="0" smtClean="0"/>
              <a:t>, </a:t>
            </a:r>
            <a:r>
              <a:rPr lang="cs-CZ" i="1" dirty="0" err="1" smtClean="0"/>
              <a:t>am</a:t>
            </a:r>
            <a:r>
              <a:rPr lang="cs-CZ" i="1" dirty="0" smtClean="0"/>
              <a:t>, en, </a:t>
            </a:r>
            <a:r>
              <a:rPr lang="cs-CZ" i="1" dirty="0" err="1" smtClean="0"/>
              <a:t>em</a:t>
            </a:r>
            <a:r>
              <a:rPr lang="cs-CZ" dirty="0" smtClean="0"/>
              <a:t> a 2) nosovek </a:t>
            </a:r>
            <a:r>
              <a:rPr lang="lt-LT" i="1" dirty="0" smtClean="0"/>
              <a:t>ą, ę</a:t>
            </a:r>
            <a:r>
              <a:rPr lang="cs-CZ" dirty="0" smtClean="0"/>
              <a:t> se rozdělují:</a:t>
            </a:r>
          </a:p>
          <a:p>
            <a:endParaRPr lang="cs-CZ" dirty="0" smtClean="0"/>
          </a:p>
          <a:p>
            <a:r>
              <a:rPr lang="lt-LT" u="sng" dirty="0"/>
              <a:t>Východní (vilniškiai, uteniškiai...)</a:t>
            </a:r>
            <a:r>
              <a:rPr lang="lt-LT" dirty="0"/>
              <a:t>: </a:t>
            </a:r>
            <a:endParaRPr lang="cs-CZ" dirty="0" smtClean="0"/>
          </a:p>
          <a:p>
            <a:r>
              <a:rPr lang="lt-LT" dirty="0" smtClean="0"/>
              <a:t>zužují </a:t>
            </a:r>
            <a:r>
              <a:rPr lang="lt-LT" dirty="0"/>
              <a:t>první člen dvojhlásek a vyslovují </a:t>
            </a:r>
            <a:r>
              <a:rPr lang="lt-LT" i="1" dirty="0"/>
              <a:t>um, un, im, in</a:t>
            </a:r>
            <a:r>
              <a:rPr lang="lt-LT" dirty="0"/>
              <a:t> </a:t>
            </a:r>
            <a:endParaRPr lang="cs-CZ" dirty="0" smtClean="0"/>
          </a:p>
          <a:p>
            <a:r>
              <a:rPr lang="lt-LT" dirty="0" smtClean="0"/>
              <a:t>(</a:t>
            </a:r>
            <a:r>
              <a:rPr lang="lt-LT" i="1" dirty="0"/>
              <a:t>kú.nda „kanda“, švin.tas </a:t>
            </a:r>
            <a:r>
              <a:rPr lang="lt-LT" i="1" dirty="0" smtClean="0"/>
              <a:t>„šventas</a:t>
            </a:r>
            <a:r>
              <a:rPr lang="cs-CZ" i="1" dirty="0" smtClean="0"/>
              <a:t>“</a:t>
            </a:r>
            <a:r>
              <a:rPr lang="lt-LT" dirty="0" smtClean="0"/>
              <a:t>) </a:t>
            </a:r>
            <a:endParaRPr lang="cs-CZ" dirty="0" smtClean="0"/>
          </a:p>
          <a:p>
            <a:endParaRPr lang="cs-CZ" dirty="0" smtClean="0"/>
          </a:p>
          <a:p>
            <a:r>
              <a:rPr lang="lt-LT" dirty="0" smtClean="0"/>
              <a:t>nosovky </a:t>
            </a:r>
            <a:r>
              <a:rPr lang="lt-LT" dirty="0"/>
              <a:t>zužují a vyslovují </a:t>
            </a:r>
            <a:r>
              <a:rPr lang="lt-LT" i="1" dirty="0"/>
              <a:t>u</a:t>
            </a:r>
            <a:r>
              <a:rPr lang="lt-LT" i="1" baseline="30000" dirty="0"/>
              <a:t>.</a:t>
            </a:r>
            <a:r>
              <a:rPr lang="lt-LT" i="1" dirty="0"/>
              <a:t>, i</a:t>
            </a:r>
            <a:r>
              <a:rPr lang="lt-LT" i="1" baseline="30000" dirty="0"/>
              <a:t>.</a:t>
            </a:r>
            <a:r>
              <a:rPr lang="lt-LT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122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/>
              <a:t>Žemaičių </a:t>
            </a:r>
            <a:r>
              <a:rPr lang="lt-LT" b="1" dirty="0" smtClean="0"/>
              <a:t>tarmė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u="sng" dirty="0"/>
              <a:t>Jižní (raseiniškiai, varniškiai)</a:t>
            </a:r>
            <a:r>
              <a:rPr lang="lt-LT" dirty="0"/>
              <a:t>: </a:t>
            </a:r>
            <a:endParaRPr lang="cs-CZ" dirty="0"/>
          </a:p>
          <a:p>
            <a:r>
              <a:rPr lang="lt-LT" dirty="0"/>
              <a:t>vyslovují tzv. „</a:t>
            </a:r>
            <a:r>
              <a:rPr lang="lt-LT" dirty="0" smtClean="0"/>
              <a:t>diftongoidy“</a:t>
            </a:r>
            <a:r>
              <a:rPr lang="cs-CZ" dirty="0" smtClean="0"/>
              <a:t> </a:t>
            </a:r>
            <a:r>
              <a:rPr lang="lt-LT" i="1" dirty="0" smtClean="0"/>
              <a:t>u</a:t>
            </a:r>
            <a:r>
              <a:rPr lang="lt-LT" i="1" baseline="30000" dirty="0" smtClean="0"/>
              <a:t>.u</a:t>
            </a:r>
            <a:r>
              <a:rPr lang="lt-LT" i="1" dirty="0"/>
              <a:t>, i</a:t>
            </a:r>
            <a:r>
              <a:rPr lang="lt-LT" i="1" baseline="30000" dirty="0"/>
              <a:t>.i</a:t>
            </a:r>
            <a:r>
              <a:rPr lang="lt-LT" dirty="0"/>
              <a:t> </a:t>
            </a:r>
            <a:endParaRPr lang="cs-CZ" dirty="0" smtClean="0"/>
          </a:p>
          <a:p>
            <a:r>
              <a:rPr lang="lt-LT" dirty="0" smtClean="0"/>
              <a:t>(</a:t>
            </a:r>
            <a:r>
              <a:rPr lang="lt-LT" i="1" dirty="0"/>
              <a:t>dú</a:t>
            </a:r>
            <a:r>
              <a:rPr lang="lt-LT" i="1" baseline="30000" dirty="0"/>
              <a:t>.u</a:t>
            </a:r>
            <a:r>
              <a:rPr lang="lt-LT" i="1" dirty="0"/>
              <a:t>na „duona“, pí</a:t>
            </a:r>
            <a:r>
              <a:rPr lang="lt-LT" i="1" baseline="30000" dirty="0"/>
              <a:t>.i</a:t>
            </a:r>
            <a:r>
              <a:rPr lang="lt-LT" i="1" dirty="0"/>
              <a:t>ns „pienas“</a:t>
            </a:r>
            <a:r>
              <a:rPr lang="lt-LT" dirty="0"/>
              <a:t>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342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2940</TotalTime>
  <Words>367</Words>
  <Application>Microsoft Office PowerPoint</Application>
  <PresentationFormat>Širokoúhlá obrazovka</PresentationFormat>
  <Paragraphs>70</Paragraphs>
  <Slides>12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Dialektologie</vt:lpstr>
      <vt:lpstr>Dialekt</vt:lpstr>
      <vt:lpstr>Baltská jazyková skupina</vt:lpstr>
      <vt:lpstr>Mapa</vt:lpstr>
      <vt:lpstr>Specifika vokalizmu a přízvukování</vt:lpstr>
      <vt:lpstr>Aukštaičių tarmė</vt:lpstr>
      <vt:lpstr>Aukštaičių tarmė</vt:lpstr>
      <vt:lpstr>Aukštaičių tarmė</vt:lpstr>
      <vt:lpstr>Žemaičių tarmė</vt:lpstr>
      <vt:lpstr>Žemaičių tarmė</vt:lpstr>
      <vt:lpstr>Žemaičių tarmė</vt:lpstr>
      <vt:lpstr>Žemaičių tarmė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Dialektologie</dc:title>
  <dc:creator>User</dc:creator>
  <cp:lastModifiedBy>User</cp:lastModifiedBy>
  <cp:revision>7</cp:revision>
  <dcterms:created xsi:type="dcterms:W3CDTF">2019-02-28T12:57:18Z</dcterms:created>
  <dcterms:modified xsi:type="dcterms:W3CDTF">2019-03-03T10:05:47Z</dcterms:modified>
</cp:coreProperties>
</file>