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B598A-A068-4FD1-B13E-E907BB667413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C2726-2ED3-4FD2-93A2-492FBD7DF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80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2726-2ED3-4FD2-93A2-492FBD7DFEA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16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2726-2ED3-4FD2-93A2-492FBD7DFEA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969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2726-2ED3-4FD2-93A2-492FBD7DFEA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10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2726-2ED3-4FD2-93A2-492FBD7DFEA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88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2726-2ED3-4FD2-93A2-492FBD7DFEA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324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89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85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01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54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89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54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94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87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69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31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88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4D107-7555-4D45-9F34-C02FEA21A7F0}" type="datetimeFigureOut">
              <a:rPr lang="cs-CZ" smtClean="0"/>
              <a:t>15.02.2019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C173B-0A5F-4039-8E06-186D238A7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35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LEX%C3%89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Lexikologie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50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Vrstvy slovní zásoby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/>
              <a:t>Celonárodní</a:t>
            </a:r>
            <a:endParaRPr lang="cs-CZ" dirty="0"/>
          </a:p>
          <a:p>
            <a:pPr lvl="0"/>
            <a:r>
              <a:rPr lang="cs-CZ" i="1" dirty="0"/>
              <a:t>Teritoriální </a:t>
            </a:r>
            <a:r>
              <a:rPr lang="cs-CZ" i="1" dirty="0" smtClean="0"/>
              <a:t>vymezení</a:t>
            </a:r>
            <a:endParaRPr lang="cs-CZ" dirty="0"/>
          </a:p>
          <a:p>
            <a:pPr lvl="0"/>
            <a:r>
              <a:rPr lang="cs-CZ" i="1" dirty="0"/>
              <a:t>Sociální </a:t>
            </a:r>
            <a:r>
              <a:rPr lang="cs-CZ" i="1" dirty="0" smtClean="0"/>
              <a:t>vymezení</a:t>
            </a:r>
            <a:endParaRPr lang="cs-CZ" dirty="0"/>
          </a:p>
          <a:p>
            <a:pPr lvl="0"/>
            <a:r>
              <a:rPr lang="cs-CZ" i="1" dirty="0"/>
              <a:t>Vymezení časovou </a:t>
            </a:r>
            <a:r>
              <a:rPr lang="cs-CZ" i="1" dirty="0" smtClean="0"/>
              <a:t>platností</a:t>
            </a:r>
            <a:endParaRPr lang="cs-CZ" dirty="0"/>
          </a:p>
          <a:p>
            <a:r>
              <a:rPr lang="cs-CZ" i="1" dirty="0"/>
              <a:t>Vymezení příznakem </a:t>
            </a:r>
            <a:r>
              <a:rPr lang="cs-CZ" i="1" dirty="0" smtClean="0"/>
              <a:t>expresivnosti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381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Ferdinand de </a:t>
            </a:r>
            <a:r>
              <a:rPr lang="cs-CZ" b="1" dirty="0" err="1"/>
              <a:t>Saussure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 smtClean="0"/>
              <a:t>Charles </a:t>
            </a:r>
            <a:r>
              <a:rPr lang="cs-CZ" b="1" dirty="0" err="1" smtClean="0"/>
              <a:t>Peirce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Designát</a:t>
            </a:r>
          </a:p>
          <a:p>
            <a:r>
              <a:rPr lang="cs-CZ" b="1" dirty="0" smtClean="0"/>
              <a:t>Denotát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30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</a:t>
            </a:r>
            <a:r>
              <a:rPr lang="cs-CZ" dirty="0"/>
              <a:t> </a:t>
            </a:r>
            <a:r>
              <a:rPr lang="cs-CZ" dirty="0" smtClean="0"/>
              <a:t>jazykového znaku </a:t>
            </a:r>
            <a:r>
              <a:rPr lang="cs-CZ" u="sng" dirty="0"/>
              <a:t>vyjadřuje</a:t>
            </a:r>
            <a:r>
              <a:rPr lang="cs-CZ" dirty="0"/>
              <a:t> jeho </a:t>
            </a:r>
            <a:r>
              <a:rPr lang="cs-CZ" b="1" dirty="0"/>
              <a:t>obsah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zároveň </a:t>
            </a:r>
            <a:r>
              <a:rPr lang="cs-CZ" u="sng" dirty="0"/>
              <a:t>označuje</a:t>
            </a:r>
            <a:r>
              <a:rPr lang="cs-CZ" dirty="0"/>
              <a:t> </a:t>
            </a:r>
            <a:r>
              <a:rPr lang="cs-CZ" b="1" dirty="0"/>
              <a:t>pojmenovávanou </a:t>
            </a:r>
            <a:r>
              <a:rPr lang="cs-CZ" b="1" dirty="0" smtClean="0"/>
              <a:t>skutečnost</a:t>
            </a:r>
            <a:r>
              <a:rPr lang="cs-CZ" dirty="0" smtClean="0"/>
              <a:t>. </a:t>
            </a:r>
          </a:p>
          <a:p>
            <a:endParaRPr lang="cs-CZ" dirty="0"/>
          </a:p>
          <a:p>
            <a:r>
              <a:rPr lang="cs-CZ" b="1" dirty="0" smtClean="0"/>
              <a:t>Obsah</a:t>
            </a:r>
            <a:r>
              <a:rPr lang="cs-CZ" dirty="0" smtClean="0"/>
              <a:t> jazykového znaku </a:t>
            </a:r>
            <a:r>
              <a:rPr lang="cs-CZ" dirty="0"/>
              <a:t>pak tuto </a:t>
            </a:r>
            <a:r>
              <a:rPr lang="cs-CZ" b="1" dirty="0"/>
              <a:t>skutečnost</a:t>
            </a:r>
            <a:r>
              <a:rPr lang="cs-CZ" dirty="0"/>
              <a:t> </a:t>
            </a:r>
            <a:r>
              <a:rPr lang="cs-CZ" u="sng" dirty="0"/>
              <a:t>odráží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6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</a:t>
            </a:r>
            <a:r>
              <a:rPr lang="cs-CZ" dirty="0"/>
              <a:t>) zkoumá inventář jazykových </a:t>
            </a:r>
            <a:r>
              <a:rPr lang="cs-CZ" dirty="0" smtClean="0"/>
              <a:t>znaků, </a:t>
            </a:r>
            <a:r>
              <a:rPr lang="cs-CZ" dirty="0"/>
              <a:t>které má daný jazyk k dispozici;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) popisuje teorii slovní </a:t>
            </a:r>
            <a:r>
              <a:rPr lang="cs-CZ" dirty="0" smtClean="0"/>
              <a:t>zásoby.</a:t>
            </a:r>
          </a:p>
          <a:p>
            <a:endParaRPr lang="cs-CZ" dirty="0"/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Černý</a:t>
            </a:r>
            <a:r>
              <a:rPr lang="cs-CZ" dirty="0"/>
              <a:t>, J.: Úvod do studia jazyka. Olomouc 1998, s. 147.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21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foneticko-fonologická utvářenost</a:t>
            </a:r>
          </a:p>
          <a:p>
            <a:r>
              <a:rPr lang="cs-CZ" dirty="0" smtClean="0"/>
              <a:t>grafická podoba</a:t>
            </a:r>
          </a:p>
          <a:p>
            <a:r>
              <a:rPr lang="cs-CZ" dirty="0" smtClean="0"/>
              <a:t>formálně-významová utvářenost</a:t>
            </a:r>
          </a:p>
          <a:p>
            <a:r>
              <a:rPr lang="cs-CZ" dirty="0" smtClean="0"/>
              <a:t>významová stránka</a:t>
            </a:r>
          </a:p>
          <a:p>
            <a:r>
              <a:rPr lang="cs-CZ" dirty="0" smtClean="0"/>
              <a:t>přemístitelnost </a:t>
            </a:r>
            <a:r>
              <a:rPr lang="cs-CZ" dirty="0"/>
              <a:t>a </a:t>
            </a:r>
            <a:r>
              <a:rPr lang="cs-CZ" dirty="0" smtClean="0"/>
              <a:t>nahraditelnost</a:t>
            </a:r>
          </a:p>
          <a:p>
            <a:r>
              <a:rPr lang="cs-CZ" dirty="0" smtClean="0"/>
              <a:t>ustálenost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661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Lexikální jednotka / lexém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„Abstraktní </a:t>
            </a:r>
            <a:r>
              <a:rPr lang="cs-CZ" dirty="0"/>
              <a:t>formálně‑významová jednotka lexikonu nadřazená všem svým konkrétním manifestacím v jazykových projevech, u ohebných slov zahrnující celé paradigma (</a:t>
            </a:r>
            <a:r>
              <a:rPr lang="cs-CZ" i="1" dirty="0"/>
              <a:t>miluji</a:t>
            </a:r>
            <a:r>
              <a:rPr lang="cs-CZ" dirty="0"/>
              <a:t>, </a:t>
            </a:r>
            <a:r>
              <a:rPr lang="cs-CZ" i="1" dirty="0"/>
              <a:t>miloval jsem</a:t>
            </a:r>
            <a:r>
              <a:rPr lang="cs-CZ" dirty="0"/>
              <a:t>, </a:t>
            </a:r>
            <a:r>
              <a:rPr lang="cs-CZ" i="1" dirty="0"/>
              <a:t>budu milovat ...</a:t>
            </a:r>
            <a:r>
              <a:rPr lang="cs-CZ" dirty="0"/>
              <a:t>; </a:t>
            </a:r>
            <a:r>
              <a:rPr lang="cs-CZ" i="1" dirty="0"/>
              <a:t>dívka</a:t>
            </a:r>
            <a:r>
              <a:rPr lang="cs-CZ" dirty="0"/>
              <a:t>, </a:t>
            </a:r>
            <a:r>
              <a:rPr lang="cs-CZ" i="1" dirty="0"/>
              <a:t>dívky</a:t>
            </a:r>
            <a:r>
              <a:rPr lang="cs-CZ" dirty="0"/>
              <a:t>, </a:t>
            </a:r>
            <a:r>
              <a:rPr lang="cs-CZ" i="1" dirty="0"/>
              <a:t>dívkou ...</a:t>
            </a:r>
            <a:r>
              <a:rPr lang="cs-CZ" dirty="0"/>
              <a:t>).</a:t>
            </a:r>
          </a:p>
          <a:p>
            <a:endParaRPr lang="cs-CZ" dirty="0" smtClean="0"/>
          </a:p>
          <a:p>
            <a:r>
              <a:rPr lang="cs-CZ" dirty="0" smtClean="0"/>
              <a:t>… </a:t>
            </a:r>
            <a:r>
              <a:rPr lang="cs-CZ" dirty="0"/>
              <a:t>Nový encyklopedický slovník češtiny (</a:t>
            </a:r>
            <a:r>
              <a:rPr lang="cs-CZ" u="sng" dirty="0">
                <a:hlinkClick r:id="rId2"/>
              </a:rPr>
              <a:t>https://www.czechency.org/</a:t>
            </a:r>
            <a:r>
              <a:rPr lang="cs-CZ" u="sng" dirty="0" err="1">
                <a:hlinkClick r:id="rId2"/>
              </a:rPr>
              <a:t>slovnik</a:t>
            </a:r>
            <a:r>
              <a:rPr lang="cs-CZ" u="sng" dirty="0">
                <a:hlinkClick r:id="rId2"/>
              </a:rPr>
              <a:t>/LEX%C3%89M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70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Kvantita a kvalita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Frekvence </a:t>
            </a:r>
            <a:endParaRPr lang="lt-LT" dirty="0" smtClean="0"/>
          </a:p>
          <a:p>
            <a:pPr marL="685800" lvl="2">
              <a:spcBef>
                <a:spcPts val="1000"/>
              </a:spcBef>
            </a:pPr>
            <a:r>
              <a:rPr lang="cs-CZ" sz="2400" dirty="0" err="1"/>
              <a:t>Dažninis</a:t>
            </a:r>
            <a:r>
              <a:rPr lang="cs-CZ" sz="2400" dirty="0"/>
              <a:t> </a:t>
            </a:r>
            <a:r>
              <a:rPr lang="lt-LT" sz="2400" dirty="0"/>
              <a:t>rašytinės lietuvių kalbos žodynas</a:t>
            </a:r>
          </a:p>
          <a:p>
            <a:endParaRPr lang="cs-CZ" dirty="0" smtClean="0"/>
          </a:p>
          <a:p>
            <a:endParaRPr lang="lt-LT" dirty="0"/>
          </a:p>
          <a:p>
            <a:r>
              <a:rPr lang="lt-LT" dirty="0" smtClean="0"/>
              <a:t>Obsah a ro</a:t>
            </a:r>
            <a:r>
              <a:rPr lang="cs-CZ" dirty="0" err="1" smtClean="0"/>
              <a:t>zsah</a:t>
            </a:r>
            <a:r>
              <a:rPr lang="cs-CZ" dirty="0" smtClean="0"/>
              <a:t> pojmu</a:t>
            </a:r>
          </a:p>
          <a:p>
            <a:pPr marL="685800" lvl="2">
              <a:spcBef>
                <a:spcPts val="1000"/>
              </a:spcBef>
            </a:pPr>
            <a:r>
              <a:rPr lang="cs-CZ" sz="2400" dirty="0"/>
              <a:t>(</a:t>
            </a:r>
            <a:r>
              <a:rPr lang="cs-CZ" sz="2400" dirty="0" err="1"/>
              <a:t>augalas</a:t>
            </a:r>
            <a:r>
              <a:rPr lang="cs-CZ" sz="2400" dirty="0"/>
              <a:t>; </a:t>
            </a:r>
            <a:r>
              <a:rPr lang="cs-CZ" sz="2400" dirty="0" err="1"/>
              <a:t>tulp</a:t>
            </a:r>
            <a:r>
              <a:rPr lang="lt-LT" sz="2400" dirty="0"/>
              <a:t>ė, žirniai</a:t>
            </a:r>
            <a:r>
              <a:rPr lang="cs-CZ" sz="2400" dirty="0" smtClean="0"/>
              <a:t>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Nadřazenost a podřazenost</a:t>
            </a:r>
            <a:endParaRPr lang="lt-LT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58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Lexikální jednotka / lexém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Autosémantika</a:t>
            </a:r>
          </a:p>
          <a:p>
            <a:endParaRPr lang="cs-CZ" dirty="0"/>
          </a:p>
          <a:p>
            <a:r>
              <a:rPr lang="cs-CZ" dirty="0" smtClean="0"/>
              <a:t>Synsémantika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77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Významové vztahy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1) Paradigmatické</a:t>
            </a:r>
          </a:p>
          <a:p>
            <a:endParaRPr lang="cs-CZ" dirty="0"/>
          </a:p>
          <a:p>
            <a:r>
              <a:rPr lang="cs-CZ" i="1" dirty="0"/>
              <a:t>Synonymie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/>
              <a:t>troba</a:t>
            </a:r>
            <a:r>
              <a:rPr lang="cs-CZ" i="1" dirty="0"/>
              <a:t> – </a:t>
            </a:r>
            <a:r>
              <a:rPr lang="cs-CZ" i="1" dirty="0" err="1"/>
              <a:t>namelis</a:t>
            </a:r>
            <a:r>
              <a:rPr lang="cs-CZ" i="1" dirty="0"/>
              <a:t> – </a:t>
            </a:r>
            <a:r>
              <a:rPr lang="cs-CZ" i="1" dirty="0" err="1"/>
              <a:t>namas</a:t>
            </a:r>
            <a:r>
              <a:rPr lang="cs-CZ" i="1" dirty="0"/>
              <a:t> – </a:t>
            </a:r>
            <a:r>
              <a:rPr lang="lt-LT" i="1" dirty="0"/>
              <a:t>rūmai</a:t>
            </a:r>
            <a:r>
              <a:rPr lang="cs-CZ" dirty="0"/>
              <a:t>)</a:t>
            </a:r>
          </a:p>
          <a:p>
            <a:r>
              <a:rPr lang="cs-CZ" i="1" dirty="0"/>
              <a:t>Hyperonymie – hyponymie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/>
              <a:t>žuvis</a:t>
            </a:r>
            <a:r>
              <a:rPr lang="cs-CZ" i="1" dirty="0"/>
              <a:t> – </a:t>
            </a:r>
            <a:r>
              <a:rPr lang="cs-CZ" i="1" dirty="0" err="1"/>
              <a:t>karpis</a:t>
            </a:r>
            <a:r>
              <a:rPr lang="cs-CZ" dirty="0"/>
              <a:t>)</a:t>
            </a:r>
          </a:p>
          <a:p>
            <a:r>
              <a:rPr lang="cs-CZ" i="1" dirty="0"/>
              <a:t>Vztah části a celku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/>
              <a:t>koja</a:t>
            </a:r>
            <a:r>
              <a:rPr lang="cs-CZ" i="1" dirty="0"/>
              <a:t> – k</a:t>
            </a:r>
            <a:r>
              <a:rPr lang="lt-LT" i="1" dirty="0"/>
              <a:t>ūnas</a:t>
            </a:r>
            <a:r>
              <a:rPr lang="lt-LT" dirty="0"/>
              <a:t>)</a:t>
            </a:r>
            <a:endParaRPr lang="cs-CZ" dirty="0"/>
          </a:p>
          <a:p>
            <a:r>
              <a:rPr lang="cs-CZ" i="1" dirty="0" err="1"/>
              <a:t>Opozitnost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mažas</a:t>
            </a:r>
            <a:r>
              <a:rPr lang="cs-CZ" dirty="0" smtClean="0"/>
              <a:t> X </a:t>
            </a:r>
            <a:r>
              <a:rPr lang="cs-CZ" dirty="0" err="1" smtClean="0"/>
              <a:t>didelis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75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2) Syntagmatické</a:t>
            </a:r>
          </a:p>
          <a:p>
            <a:endParaRPr lang="cs-CZ" dirty="0"/>
          </a:p>
          <a:p>
            <a:r>
              <a:rPr lang="cs-CZ" i="1" dirty="0"/>
              <a:t>Polysémie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i="1" dirty="0" err="1" smtClean="0"/>
              <a:t>Sunkus</a:t>
            </a:r>
            <a:r>
              <a:rPr lang="cs-CZ" i="1" dirty="0"/>
              <a:t>: 1 „</a:t>
            </a:r>
            <a:r>
              <a:rPr lang="cs-CZ" i="1" dirty="0" err="1"/>
              <a:t>toks</a:t>
            </a:r>
            <a:r>
              <a:rPr lang="cs-CZ" i="1" dirty="0"/>
              <a:t>, </a:t>
            </a:r>
            <a:r>
              <a:rPr lang="cs-CZ" i="1" dirty="0" err="1" smtClean="0"/>
              <a:t>kuris</a:t>
            </a:r>
            <a:r>
              <a:rPr lang="cs-CZ" i="1" dirty="0" smtClean="0"/>
              <a:t> </a:t>
            </a:r>
            <a:r>
              <a:rPr lang="cs-CZ" i="1" dirty="0" err="1"/>
              <a:t>daug</a:t>
            </a:r>
            <a:r>
              <a:rPr lang="cs-CZ" i="1" dirty="0"/>
              <a:t> </a:t>
            </a:r>
            <a:r>
              <a:rPr lang="cs-CZ" i="1" dirty="0" err="1"/>
              <a:t>sveria</a:t>
            </a:r>
            <a:r>
              <a:rPr lang="cs-CZ" i="1" dirty="0"/>
              <a:t>“ (</a:t>
            </a:r>
            <a:r>
              <a:rPr lang="cs-CZ" i="1" dirty="0" err="1"/>
              <a:t>sunkus</a:t>
            </a:r>
            <a:r>
              <a:rPr lang="cs-CZ" i="1" dirty="0"/>
              <a:t> </a:t>
            </a:r>
            <a:r>
              <a:rPr lang="cs-CZ" i="1" dirty="0" err="1"/>
              <a:t>lagaminas</a:t>
            </a:r>
            <a:r>
              <a:rPr lang="cs-CZ" i="1" dirty="0"/>
              <a:t>); </a:t>
            </a:r>
            <a:endParaRPr lang="cs-CZ" i="1" dirty="0" smtClean="0"/>
          </a:p>
          <a:p>
            <a:r>
              <a:rPr lang="cs-CZ" i="1" dirty="0" smtClean="0"/>
              <a:t>2 </a:t>
            </a:r>
            <a:r>
              <a:rPr lang="cs-CZ" i="1" dirty="0"/>
              <a:t>„</a:t>
            </a:r>
            <a:r>
              <a:rPr lang="cs-CZ" i="1" dirty="0" err="1"/>
              <a:t>toks</a:t>
            </a:r>
            <a:r>
              <a:rPr lang="cs-CZ" i="1" dirty="0"/>
              <a:t>, </a:t>
            </a:r>
            <a:r>
              <a:rPr lang="cs-CZ" i="1" dirty="0" err="1"/>
              <a:t>kuris</a:t>
            </a:r>
            <a:r>
              <a:rPr lang="cs-CZ" i="1" dirty="0"/>
              <a:t> </a:t>
            </a:r>
            <a:r>
              <a:rPr lang="cs-CZ" i="1" dirty="0" err="1"/>
              <a:t>reikalauja</a:t>
            </a:r>
            <a:r>
              <a:rPr lang="cs-CZ" i="1" dirty="0"/>
              <a:t> </a:t>
            </a:r>
            <a:r>
              <a:rPr lang="cs-CZ" i="1" dirty="0" err="1"/>
              <a:t>daug</a:t>
            </a:r>
            <a:r>
              <a:rPr lang="cs-CZ" i="1" dirty="0"/>
              <a:t> j</a:t>
            </a:r>
            <a:r>
              <a:rPr lang="lt-LT" i="1" dirty="0"/>
              <a:t>ėgų </a:t>
            </a:r>
            <a:r>
              <a:rPr lang="cs-CZ" i="1" dirty="0"/>
              <a:t>(</a:t>
            </a:r>
            <a:r>
              <a:rPr lang="cs-CZ" i="1" dirty="0" err="1"/>
              <a:t>sunkus</a:t>
            </a:r>
            <a:r>
              <a:rPr lang="cs-CZ" i="1" dirty="0"/>
              <a:t> </a:t>
            </a:r>
            <a:r>
              <a:rPr lang="cs-CZ" i="1" dirty="0" err="1" smtClean="0"/>
              <a:t>uždavinys</a:t>
            </a:r>
            <a:r>
              <a:rPr lang="cs-CZ" i="1" dirty="0" smtClean="0"/>
              <a:t>); </a:t>
            </a:r>
          </a:p>
          <a:p>
            <a:r>
              <a:rPr lang="cs-CZ" i="1" dirty="0" smtClean="0"/>
              <a:t>3 </a:t>
            </a:r>
            <a:r>
              <a:rPr lang="cs-CZ" i="1" dirty="0"/>
              <a:t>„</a:t>
            </a:r>
            <a:r>
              <a:rPr lang="cs-CZ" i="1" dirty="0" err="1"/>
              <a:t>toks</a:t>
            </a:r>
            <a:r>
              <a:rPr lang="cs-CZ" i="1" dirty="0"/>
              <a:t>, </a:t>
            </a:r>
            <a:r>
              <a:rPr lang="cs-CZ" i="1" dirty="0" err="1"/>
              <a:t>kuris</a:t>
            </a:r>
            <a:r>
              <a:rPr lang="cs-CZ" i="1" dirty="0"/>
              <a:t> </a:t>
            </a:r>
            <a:r>
              <a:rPr lang="cs-CZ" i="1" dirty="0" err="1"/>
              <a:t>sukelia</a:t>
            </a:r>
            <a:r>
              <a:rPr lang="cs-CZ" i="1" dirty="0"/>
              <a:t> </a:t>
            </a:r>
            <a:r>
              <a:rPr lang="cs-CZ" i="1" dirty="0" err="1"/>
              <a:t>skaudži</a:t>
            </a:r>
            <a:r>
              <a:rPr lang="lt-LT" i="1" dirty="0"/>
              <a:t>ų </a:t>
            </a:r>
            <a:r>
              <a:rPr lang="lt-LT" i="1" dirty="0" smtClean="0"/>
              <a:t>padarinių</a:t>
            </a:r>
            <a:r>
              <a:rPr lang="cs-CZ" i="1" dirty="0" smtClean="0"/>
              <a:t> </a:t>
            </a:r>
            <a:r>
              <a:rPr lang="cs-CZ" i="1" dirty="0"/>
              <a:t>(</a:t>
            </a:r>
            <a:r>
              <a:rPr lang="cs-CZ" i="1" dirty="0" err="1"/>
              <a:t>sunkus</a:t>
            </a:r>
            <a:r>
              <a:rPr lang="cs-CZ" i="1" dirty="0"/>
              <a:t> </a:t>
            </a:r>
            <a:r>
              <a:rPr lang="cs-CZ" i="1" dirty="0" err="1" smtClean="0"/>
              <a:t>nusikaltimas</a:t>
            </a:r>
            <a:r>
              <a:rPr lang="cs-CZ" i="1" dirty="0" smtClean="0"/>
              <a:t>))</a:t>
            </a:r>
            <a:endParaRPr lang="cs-CZ" dirty="0"/>
          </a:p>
          <a:p>
            <a:endParaRPr lang="cs-CZ" dirty="0"/>
          </a:p>
          <a:p>
            <a:r>
              <a:rPr lang="cs-CZ" i="1" dirty="0" smtClean="0"/>
              <a:t>Homonymie</a:t>
            </a:r>
            <a:r>
              <a:rPr lang="cs-CZ" dirty="0" smtClean="0"/>
              <a:t> </a:t>
            </a:r>
            <a:r>
              <a:rPr lang="cs-CZ" dirty="0"/>
              <a:t>(např. substantivizace adjektiv – </a:t>
            </a:r>
            <a:r>
              <a:rPr lang="cs-CZ" i="1" dirty="0"/>
              <a:t>paž</a:t>
            </a:r>
            <a:r>
              <a:rPr lang="lt-LT" i="1" dirty="0"/>
              <a:t>į</a:t>
            </a:r>
            <a:r>
              <a:rPr lang="cs-CZ" i="1" dirty="0" err="1"/>
              <a:t>stamas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3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slovní zásoby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i="1" dirty="0" smtClean="0"/>
              <a:t>tvořením </a:t>
            </a:r>
            <a:r>
              <a:rPr lang="cs-CZ" i="1" dirty="0"/>
              <a:t>nových </a:t>
            </a:r>
            <a:r>
              <a:rPr lang="cs-CZ" i="1" dirty="0" smtClean="0"/>
              <a:t>slov</a:t>
            </a:r>
            <a:endParaRPr lang="cs-CZ" dirty="0"/>
          </a:p>
          <a:p>
            <a:pPr lvl="0"/>
            <a:r>
              <a:rPr lang="cs-CZ" i="1" dirty="0"/>
              <a:t>významovými změnami stávajících slov</a:t>
            </a:r>
            <a:r>
              <a:rPr lang="cs-CZ" dirty="0"/>
              <a:t> (metafora </a:t>
            </a:r>
            <a:r>
              <a:rPr lang="cs-CZ" dirty="0" smtClean="0"/>
              <a:t>(</a:t>
            </a:r>
            <a:r>
              <a:rPr lang="cs-CZ" i="1" dirty="0" err="1"/>
              <a:t>karv</a:t>
            </a:r>
            <a:r>
              <a:rPr lang="lt-LT" i="1" dirty="0"/>
              <a:t>ė</a:t>
            </a:r>
            <a:r>
              <a:rPr lang="lt-LT" dirty="0"/>
              <a:t> </a:t>
            </a:r>
            <a:r>
              <a:rPr lang="cs-CZ" dirty="0"/>
              <a:t>– pro ženu); </a:t>
            </a:r>
            <a:r>
              <a:rPr lang="cs-CZ" dirty="0" smtClean="0"/>
              <a:t>metonymie (</a:t>
            </a:r>
            <a:r>
              <a:rPr lang="cs-CZ" dirty="0" err="1" smtClean="0"/>
              <a:t>jis</a:t>
            </a:r>
            <a:r>
              <a:rPr lang="cs-CZ" dirty="0" smtClean="0"/>
              <a:t> </a:t>
            </a:r>
            <a:r>
              <a:rPr lang="cs-CZ" dirty="0" err="1" smtClean="0"/>
              <a:t>išg</a:t>
            </a:r>
            <a:r>
              <a:rPr lang="lt-LT" dirty="0" smtClean="0"/>
              <a:t>ėrė visą stiklinę</a:t>
            </a:r>
            <a:r>
              <a:rPr lang="cs-CZ" dirty="0" smtClean="0"/>
              <a:t>)) </a:t>
            </a:r>
            <a:endParaRPr lang="cs-CZ" dirty="0"/>
          </a:p>
          <a:p>
            <a:pPr lvl="0"/>
            <a:r>
              <a:rPr lang="cs-CZ" i="1" dirty="0"/>
              <a:t>vznikem ustálených slovních spojení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lt-LT" i="1" dirty="0" smtClean="0"/>
              <a:t>galų </a:t>
            </a:r>
            <a:r>
              <a:rPr lang="lt-LT" i="1" dirty="0"/>
              <a:t>gale, daryti tvarką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i="1" dirty="0"/>
              <a:t>přejímáním </a:t>
            </a:r>
            <a:r>
              <a:rPr lang="cs-CZ" i="1" dirty="0" smtClean="0"/>
              <a:t>slov</a:t>
            </a:r>
            <a:r>
              <a:rPr lang="cs-CZ" dirty="0" smtClean="0"/>
              <a:t> (</a:t>
            </a:r>
            <a:r>
              <a:rPr lang="cs-CZ" dirty="0" err="1" smtClean="0"/>
              <a:t>failas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i="1" dirty="0"/>
              <a:t>zánikem slov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21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256</Words>
  <Application>Microsoft Office PowerPoint</Application>
  <PresentationFormat>Širokoúhlá obrazovka</PresentationFormat>
  <Paragraphs>76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Lexikologie</vt:lpstr>
      <vt:lpstr>Lexikologie</vt:lpstr>
      <vt:lpstr>Slovo</vt:lpstr>
      <vt:lpstr>Lexikální jednotka / lexém</vt:lpstr>
      <vt:lpstr>Kvantita a kvalita</vt:lpstr>
      <vt:lpstr>Lexikální jednotka / lexém</vt:lpstr>
      <vt:lpstr>Významové vztahy </vt:lpstr>
      <vt:lpstr>Významové vztahy</vt:lpstr>
      <vt:lpstr>Změny slovní zásoby</vt:lpstr>
      <vt:lpstr>Vrstvy slovní zásoby</vt:lpstr>
      <vt:lpstr>Význam</vt:lpstr>
      <vt:lpstr>Význam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Lexikologie</dc:title>
  <dc:creator>User</dc:creator>
  <cp:lastModifiedBy>User</cp:lastModifiedBy>
  <cp:revision>11</cp:revision>
  <dcterms:created xsi:type="dcterms:W3CDTF">2019-02-04T12:24:27Z</dcterms:created>
  <dcterms:modified xsi:type="dcterms:W3CDTF">2019-02-15T10:32:25Z</dcterms:modified>
</cp:coreProperties>
</file>