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A149-A1B7-4F3E-ABDD-68B4386587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E8858-91AA-4D66-A3E5-43551D3E1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821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A149-A1B7-4F3E-ABDD-68B4386587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E8858-91AA-4D66-A3E5-43551D3E1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17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A149-A1B7-4F3E-ABDD-68B4386587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E8858-91AA-4D66-A3E5-43551D3E1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1156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A149-A1B7-4F3E-ABDD-68B4386587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E8858-91AA-4D66-A3E5-43551D3E1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201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A149-A1B7-4F3E-ABDD-68B4386587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E8858-91AA-4D66-A3E5-43551D3E1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37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A149-A1B7-4F3E-ABDD-68B4386587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E8858-91AA-4D66-A3E5-43551D3E1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2646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A149-A1B7-4F3E-ABDD-68B4386587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E8858-91AA-4D66-A3E5-43551D3E1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56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A149-A1B7-4F3E-ABDD-68B4386587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E8858-91AA-4D66-A3E5-43551D3E1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8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A149-A1B7-4F3E-ABDD-68B4386587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E8858-91AA-4D66-A3E5-43551D3E1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8595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A149-A1B7-4F3E-ABDD-68B4386587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E8858-91AA-4D66-A3E5-43551D3E1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665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0A149-A1B7-4F3E-ABDD-68B4386587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8E8858-91AA-4D66-A3E5-43551D3E1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229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F0A149-A1B7-4F3E-ABDD-68B438658793}" type="datetimeFigureOut">
              <a:rPr lang="cs-CZ" smtClean="0"/>
              <a:t>19.02.2019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E8858-91AA-4D66-A3E5-43551D3E1A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592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Slovotvorba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339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Slovotvorné procesy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/>
              <a:t>Adaptace</a:t>
            </a:r>
          </a:p>
          <a:p>
            <a:r>
              <a:rPr lang="cs-CZ" dirty="0" err="1"/>
              <a:t>fotoaparatas</a:t>
            </a:r>
            <a:r>
              <a:rPr lang="cs-CZ" dirty="0"/>
              <a:t>, </a:t>
            </a:r>
            <a:r>
              <a:rPr lang="cs-CZ" dirty="0" err="1"/>
              <a:t>informuoti</a:t>
            </a:r>
            <a:r>
              <a:rPr lang="cs-CZ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5113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Slovotvorné kategorie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err="1" smtClean="0"/>
              <a:t>bendroji</a:t>
            </a:r>
            <a:r>
              <a:rPr lang="cs-CZ" b="1" dirty="0" smtClean="0"/>
              <a:t> </a:t>
            </a:r>
            <a:r>
              <a:rPr lang="cs-CZ" b="1" dirty="0"/>
              <a:t>/ </a:t>
            </a:r>
            <a:r>
              <a:rPr lang="cs-CZ" b="1" dirty="0" err="1"/>
              <a:t>kategorinė</a:t>
            </a:r>
            <a:r>
              <a:rPr lang="cs-CZ" b="1" dirty="0"/>
              <a:t> </a:t>
            </a:r>
            <a:r>
              <a:rPr lang="cs-CZ" b="1" dirty="0" err="1"/>
              <a:t>darybos</a:t>
            </a:r>
            <a:r>
              <a:rPr lang="cs-CZ" b="1" dirty="0"/>
              <a:t> </a:t>
            </a:r>
            <a:r>
              <a:rPr lang="cs-CZ" b="1" dirty="0" err="1" smtClean="0"/>
              <a:t>reikšmė</a:t>
            </a:r>
            <a:r>
              <a:rPr lang="cs-CZ" dirty="0" smtClean="0"/>
              <a:t> </a:t>
            </a:r>
          </a:p>
          <a:p>
            <a:r>
              <a:rPr lang="cs-CZ" dirty="0" err="1"/>
              <a:t>veikėjų</a:t>
            </a:r>
            <a:r>
              <a:rPr lang="cs-CZ" dirty="0"/>
              <a:t> </a:t>
            </a:r>
            <a:r>
              <a:rPr lang="cs-CZ" dirty="0" err="1"/>
              <a:t>ir</a:t>
            </a:r>
            <a:r>
              <a:rPr lang="cs-CZ" dirty="0"/>
              <a:t> </a:t>
            </a:r>
            <a:r>
              <a:rPr lang="cs-CZ" dirty="0" err="1"/>
              <a:t>veiksmažodinės</a:t>
            </a:r>
            <a:r>
              <a:rPr lang="cs-CZ" dirty="0"/>
              <a:t> </a:t>
            </a:r>
            <a:r>
              <a:rPr lang="cs-CZ" dirty="0" err="1"/>
              <a:t>ypatybės</a:t>
            </a:r>
            <a:r>
              <a:rPr lang="cs-CZ" dirty="0"/>
              <a:t> </a:t>
            </a:r>
            <a:r>
              <a:rPr lang="cs-CZ" dirty="0" err="1"/>
              <a:t>turėtojų</a:t>
            </a:r>
            <a:r>
              <a:rPr lang="cs-CZ" dirty="0"/>
              <a:t> </a:t>
            </a:r>
            <a:r>
              <a:rPr lang="cs-CZ" dirty="0" err="1"/>
              <a:t>pavadinimai</a:t>
            </a:r>
            <a:r>
              <a:rPr lang="cs-CZ" dirty="0"/>
              <a:t> </a:t>
            </a:r>
          </a:p>
          <a:p>
            <a:r>
              <a:rPr lang="cs-CZ" dirty="0" smtClean="0"/>
              <a:t>= </a:t>
            </a:r>
            <a:r>
              <a:rPr lang="cs-CZ" i="1" dirty="0" err="1" smtClean="0"/>
              <a:t>rašytojas</a:t>
            </a:r>
            <a:r>
              <a:rPr lang="cs-CZ" i="1" dirty="0"/>
              <a:t>, </a:t>
            </a:r>
            <a:r>
              <a:rPr lang="cs-CZ" i="1" dirty="0" err="1" smtClean="0"/>
              <a:t>siūvėjas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4245778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Slovotvorné typy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err="1" smtClean="0"/>
              <a:t>grupinė</a:t>
            </a:r>
            <a:r>
              <a:rPr lang="cs-CZ" b="1" dirty="0" smtClean="0"/>
              <a:t> </a:t>
            </a:r>
            <a:r>
              <a:rPr lang="cs-CZ" b="1" dirty="0" err="1"/>
              <a:t>darybos</a:t>
            </a:r>
            <a:r>
              <a:rPr lang="cs-CZ" b="1" dirty="0"/>
              <a:t> </a:t>
            </a:r>
            <a:r>
              <a:rPr lang="cs-CZ" b="1" dirty="0" err="1" smtClean="0"/>
              <a:t>reikšmė</a:t>
            </a:r>
            <a:r>
              <a:rPr lang="cs-CZ" dirty="0" smtClean="0"/>
              <a:t> </a:t>
            </a:r>
          </a:p>
          <a:p>
            <a:r>
              <a:rPr lang="cs-CZ" dirty="0" err="1"/>
              <a:t>priesagų</a:t>
            </a:r>
            <a:r>
              <a:rPr lang="cs-CZ" dirty="0"/>
              <a:t> </a:t>
            </a:r>
            <a:r>
              <a:rPr lang="cs-CZ" dirty="0" err="1"/>
              <a:t>vediniai</a:t>
            </a:r>
            <a:r>
              <a:rPr lang="cs-CZ" dirty="0"/>
              <a:t>: -</a:t>
            </a:r>
            <a:r>
              <a:rPr lang="cs-CZ" dirty="0" err="1"/>
              <a:t>tojas</a:t>
            </a:r>
            <a:r>
              <a:rPr lang="cs-CZ" dirty="0"/>
              <a:t>, -</a:t>
            </a:r>
            <a:r>
              <a:rPr lang="cs-CZ" dirty="0" err="1"/>
              <a:t>toja</a:t>
            </a:r>
            <a:r>
              <a:rPr lang="cs-CZ" dirty="0"/>
              <a:t> </a:t>
            </a:r>
            <a:r>
              <a:rPr lang="cs-CZ" dirty="0" smtClean="0"/>
              <a:t>= </a:t>
            </a:r>
            <a:r>
              <a:rPr lang="cs-CZ" i="1" dirty="0" err="1" smtClean="0"/>
              <a:t>rašytojas</a:t>
            </a:r>
            <a:r>
              <a:rPr lang="cs-CZ" i="1" dirty="0"/>
              <a:t>, </a:t>
            </a:r>
            <a:r>
              <a:rPr lang="cs-CZ" i="1" dirty="0" err="1" smtClean="0"/>
              <a:t>keliautojas</a:t>
            </a:r>
            <a:r>
              <a:rPr lang="cs-CZ" dirty="0" smtClean="0"/>
              <a:t>, </a:t>
            </a:r>
          </a:p>
          <a:p>
            <a:r>
              <a:rPr lang="cs-CZ" dirty="0" smtClean="0"/>
              <a:t>další </a:t>
            </a:r>
            <a:r>
              <a:rPr lang="cs-CZ" dirty="0"/>
              <a:t>skupina </a:t>
            </a:r>
            <a:r>
              <a:rPr lang="cs-CZ" i="1" dirty="0" err="1"/>
              <a:t>siūvėjas</a:t>
            </a:r>
            <a:r>
              <a:rPr lang="cs-CZ" i="1" dirty="0"/>
              <a:t> </a:t>
            </a:r>
            <a:r>
              <a:rPr lang="cs-CZ" dirty="0"/>
              <a:t>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3644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Strukturní význam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 err="1"/>
              <a:t>darybos</a:t>
            </a:r>
            <a:r>
              <a:rPr lang="cs-CZ" b="1" dirty="0"/>
              <a:t> </a:t>
            </a:r>
            <a:r>
              <a:rPr lang="cs-CZ" b="1" dirty="0" err="1" smtClean="0"/>
              <a:t>reikšmė</a:t>
            </a:r>
            <a:r>
              <a:rPr lang="cs-CZ" dirty="0" smtClean="0"/>
              <a:t> </a:t>
            </a:r>
          </a:p>
          <a:p>
            <a:r>
              <a:rPr lang="cs-CZ" i="1" dirty="0" err="1" smtClean="0"/>
              <a:t>rašytojas</a:t>
            </a:r>
            <a:r>
              <a:rPr lang="cs-CZ" dirty="0" smtClean="0"/>
              <a:t> </a:t>
            </a:r>
            <a:r>
              <a:rPr lang="cs-CZ" dirty="0"/>
              <a:t>= „tas, kas </a:t>
            </a:r>
            <a:r>
              <a:rPr lang="cs-CZ" dirty="0" err="1"/>
              <a:t>rašo</a:t>
            </a:r>
            <a:r>
              <a:rPr lang="cs-CZ" dirty="0"/>
              <a:t>“.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7898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TVOŘENÍ SUBSTANTIV POMOCÍ SUFIXŮ A KONCOVEK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err="1"/>
              <a:t>Deminutyvai</a:t>
            </a:r>
            <a:r>
              <a:rPr lang="cs-CZ" b="1" u="sng" dirty="0"/>
              <a:t> (</a:t>
            </a:r>
            <a:r>
              <a:rPr lang="cs-CZ" b="1" u="sng" dirty="0" err="1"/>
              <a:t>mažybiniai</a:t>
            </a:r>
            <a:r>
              <a:rPr lang="cs-CZ" b="1" u="sng" dirty="0"/>
              <a:t> </a:t>
            </a:r>
            <a:r>
              <a:rPr lang="cs-CZ" b="1" u="sng" dirty="0" err="1"/>
              <a:t>daiktavardžiai</a:t>
            </a:r>
            <a:r>
              <a:rPr lang="cs-CZ" b="1" u="sng" dirty="0" smtClean="0"/>
              <a:t>)</a:t>
            </a:r>
          </a:p>
          <a:p>
            <a:endParaRPr lang="cs-CZ" b="1" u="sng" dirty="0"/>
          </a:p>
          <a:p>
            <a:pPr lvl="0"/>
            <a:r>
              <a:rPr lang="cs-CZ" b="1" dirty="0"/>
              <a:t>-</a:t>
            </a:r>
            <a:r>
              <a:rPr lang="cs-CZ" b="1" dirty="0" err="1"/>
              <a:t>elis</a:t>
            </a:r>
            <a:r>
              <a:rPr lang="cs-CZ" b="1" dirty="0"/>
              <a:t>, -ė</a:t>
            </a:r>
            <a:r>
              <a:rPr lang="cs-CZ" dirty="0"/>
              <a:t>: </a:t>
            </a:r>
            <a:r>
              <a:rPr lang="cs-CZ" dirty="0" smtClean="0"/>
              <a:t>(</a:t>
            </a:r>
            <a:r>
              <a:rPr lang="cs-CZ" dirty="0" err="1"/>
              <a:t>Toks</a:t>
            </a:r>
            <a:r>
              <a:rPr lang="cs-CZ" dirty="0"/>
              <a:t> </a:t>
            </a:r>
            <a:r>
              <a:rPr lang="cs-CZ" dirty="0" err="1"/>
              <a:t>mažas</a:t>
            </a:r>
            <a:r>
              <a:rPr lang="cs-CZ" dirty="0"/>
              <a:t> </a:t>
            </a:r>
            <a:r>
              <a:rPr lang="cs-CZ" i="1" dirty="0" err="1"/>
              <a:t>paukštelis</a:t>
            </a:r>
            <a:r>
              <a:rPr lang="cs-CZ" dirty="0"/>
              <a:t>, o koks </a:t>
            </a:r>
            <a:r>
              <a:rPr lang="cs-CZ" dirty="0" err="1"/>
              <a:t>didelis</a:t>
            </a:r>
            <a:r>
              <a:rPr lang="cs-CZ" dirty="0"/>
              <a:t> </a:t>
            </a:r>
            <a:r>
              <a:rPr lang="cs-CZ" dirty="0" err="1"/>
              <a:t>balsas</a:t>
            </a:r>
            <a:r>
              <a:rPr lang="cs-CZ" dirty="0"/>
              <a:t>!)</a:t>
            </a:r>
          </a:p>
          <a:p>
            <a:pPr lvl="0"/>
            <a:r>
              <a:rPr lang="cs-CZ" b="1" dirty="0"/>
              <a:t>-(i)</a:t>
            </a:r>
            <a:r>
              <a:rPr lang="cs-CZ" b="1" dirty="0" err="1"/>
              <a:t>ukas</a:t>
            </a:r>
            <a:r>
              <a:rPr lang="cs-CZ" b="1" dirty="0"/>
              <a:t>, -ė</a:t>
            </a:r>
            <a:r>
              <a:rPr lang="cs-CZ" dirty="0"/>
              <a:t>: (</a:t>
            </a:r>
            <a:r>
              <a:rPr lang="cs-CZ" i="1" dirty="0" err="1"/>
              <a:t>puodukas</a:t>
            </a:r>
            <a:r>
              <a:rPr lang="cs-CZ" dirty="0"/>
              <a:t>)</a:t>
            </a:r>
          </a:p>
          <a:p>
            <a:r>
              <a:rPr lang="cs-CZ" b="1" dirty="0"/>
              <a:t>-(i)</a:t>
            </a:r>
            <a:r>
              <a:rPr lang="cs-CZ" b="1" dirty="0" err="1"/>
              <a:t>utis</a:t>
            </a:r>
            <a:r>
              <a:rPr lang="cs-CZ" b="1" dirty="0"/>
              <a:t>, -ė</a:t>
            </a:r>
            <a:r>
              <a:rPr lang="cs-CZ" dirty="0"/>
              <a:t>: (</a:t>
            </a:r>
            <a:r>
              <a:rPr lang="cs-CZ" i="1" dirty="0" err="1"/>
              <a:t>galvutė</a:t>
            </a:r>
            <a:r>
              <a:rPr lang="cs-CZ" dirty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8467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TVOŘENÍ SUBSTANTIV POMOCÍ PREFIXŮ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/>
              <a:t>pa</a:t>
            </a:r>
            <a:r>
              <a:rPr lang="cs-CZ" b="1" dirty="0"/>
              <a:t>-</a:t>
            </a:r>
            <a:r>
              <a:rPr lang="cs-CZ" dirty="0"/>
              <a:t>: </a:t>
            </a:r>
            <a:r>
              <a:rPr lang="cs-CZ" dirty="0" smtClean="0"/>
              <a:t>(</a:t>
            </a:r>
            <a:r>
              <a:rPr lang="cs-CZ" i="1" dirty="0" err="1" smtClean="0"/>
              <a:t>paupys</a:t>
            </a:r>
            <a:r>
              <a:rPr lang="cs-CZ" dirty="0" smtClean="0"/>
              <a:t>, </a:t>
            </a:r>
            <a:r>
              <a:rPr lang="cs-CZ" i="1" dirty="0" err="1" smtClean="0"/>
              <a:t>palovis</a:t>
            </a:r>
            <a:r>
              <a:rPr lang="cs-CZ" dirty="0" smtClean="0"/>
              <a:t>, </a:t>
            </a:r>
            <a:r>
              <a:rPr lang="cs-CZ" i="1" dirty="0" err="1" smtClean="0"/>
              <a:t>pagalvis</a:t>
            </a:r>
            <a:r>
              <a:rPr lang="cs-CZ" dirty="0" smtClean="0"/>
              <a:t>, </a:t>
            </a:r>
            <a:r>
              <a:rPr lang="cs-CZ" i="1" dirty="0" err="1" smtClean="0"/>
              <a:t>patėvis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0361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TVOŘENÍ ADJEKTIV POMOCÍ SUFIXŮ A </a:t>
            </a:r>
            <a:r>
              <a:rPr lang="cs-CZ" b="1" dirty="0" smtClean="0"/>
              <a:t>KONCOVEK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err="1"/>
              <a:t>Ypatybės</a:t>
            </a:r>
            <a:r>
              <a:rPr lang="cs-CZ" b="1" u="sng" dirty="0"/>
              <a:t> </a:t>
            </a:r>
            <a:r>
              <a:rPr lang="cs-CZ" b="1" u="sng" dirty="0" err="1"/>
              <a:t>stiprinimo</a:t>
            </a:r>
            <a:r>
              <a:rPr lang="cs-CZ" b="1" u="sng" dirty="0"/>
              <a:t> </a:t>
            </a:r>
            <a:r>
              <a:rPr lang="cs-CZ" b="1" u="sng" dirty="0" err="1"/>
              <a:t>bei</a:t>
            </a:r>
            <a:r>
              <a:rPr lang="cs-CZ" b="1" u="sng" dirty="0"/>
              <a:t> </a:t>
            </a:r>
            <a:r>
              <a:rPr lang="cs-CZ" b="1" u="sng" dirty="0" err="1"/>
              <a:t>kiekio</a:t>
            </a:r>
            <a:r>
              <a:rPr lang="cs-CZ" b="1" u="sng" dirty="0"/>
              <a:t> </a:t>
            </a:r>
            <a:r>
              <a:rPr lang="cs-CZ" b="1" u="sng" dirty="0" err="1" smtClean="0"/>
              <a:t>būdvardžiai</a:t>
            </a:r>
            <a:endParaRPr lang="cs-CZ" dirty="0"/>
          </a:p>
          <a:p>
            <a:pPr lvl="0"/>
            <a:r>
              <a:rPr lang="cs-CZ" b="1" dirty="0"/>
              <a:t>deminutivní adjektiva</a:t>
            </a:r>
            <a:r>
              <a:rPr lang="cs-CZ" dirty="0"/>
              <a:t> </a:t>
            </a:r>
          </a:p>
          <a:p>
            <a:pPr lvl="1"/>
            <a:r>
              <a:rPr lang="cs-CZ" sz="2800" b="1" dirty="0"/>
              <a:t>-</a:t>
            </a:r>
            <a:r>
              <a:rPr lang="cs-CZ" sz="2800" b="1" dirty="0" err="1"/>
              <a:t>utis</a:t>
            </a:r>
            <a:r>
              <a:rPr lang="cs-CZ" sz="2800" b="1" dirty="0"/>
              <a:t>, -ė</a:t>
            </a:r>
            <a:r>
              <a:rPr lang="cs-CZ" sz="2800" dirty="0"/>
              <a:t>: </a:t>
            </a:r>
            <a:r>
              <a:rPr lang="cs-CZ" sz="2800" i="1" dirty="0"/>
              <a:t>(</a:t>
            </a:r>
            <a:r>
              <a:rPr lang="cs-CZ" sz="2800" i="1" dirty="0" err="1"/>
              <a:t>Toks</a:t>
            </a:r>
            <a:r>
              <a:rPr lang="cs-CZ" sz="2800" i="1" dirty="0"/>
              <a:t> </a:t>
            </a:r>
            <a:r>
              <a:rPr lang="cs-CZ" sz="2800" i="1" u="sng" dirty="0" err="1"/>
              <a:t>gražutis</a:t>
            </a:r>
            <a:r>
              <a:rPr lang="cs-CZ" sz="2800" i="1" dirty="0"/>
              <a:t> </a:t>
            </a:r>
            <a:r>
              <a:rPr lang="cs-CZ" sz="2800" i="1" dirty="0" err="1"/>
              <a:t>vaikas</a:t>
            </a:r>
            <a:r>
              <a:rPr lang="cs-CZ" sz="2800" dirty="0"/>
              <a:t>.)</a:t>
            </a:r>
          </a:p>
          <a:p>
            <a:pPr lvl="1"/>
            <a:r>
              <a:rPr lang="cs-CZ" sz="2800" b="1" dirty="0"/>
              <a:t>-</a:t>
            </a:r>
            <a:r>
              <a:rPr lang="cs-CZ" sz="2800" b="1" dirty="0" err="1"/>
              <a:t>ytis</a:t>
            </a:r>
            <a:r>
              <a:rPr lang="cs-CZ" sz="2800" b="1" dirty="0"/>
              <a:t>, -ė</a:t>
            </a:r>
            <a:r>
              <a:rPr lang="cs-CZ" sz="2800" dirty="0"/>
              <a:t>: </a:t>
            </a:r>
            <a:r>
              <a:rPr lang="cs-CZ" sz="2800" i="1" dirty="0"/>
              <a:t>(Koks </a:t>
            </a:r>
            <a:r>
              <a:rPr lang="cs-CZ" sz="2800" i="1" dirty="0" err="1"/>
              <a:t>gražus</a:t>
            </a:r>
            <a:r>
              <a:rPr lang="cs-CZ" sz="2800" i="1" dirty="0"/>
              <a:t> </a:t>
            </a:r>
            <a:r>
              <a:rPr lang="cs-CZ" sz="2800" i="1" u="sng" dirty="0" err="1"/>
              <a:t>mažytis</a:t>
            </a:r>
            <a:r>
              <a:rPr lang="cs-CZ" sz="2800" i="1" dirty="0"/>
              <a:t> </a:t>
            </a:r>
            <a:r>
              <a:rPr lang="cs-CZ" sz="2800" i="1" dirty="0" err="1"/>
              <a:t>mūsų</a:t>
            </a:r>
            <a:r>
              <a:rPr lang="cs-CZ" sz="2800" i="1" dirty="0"/>
              <a:t> </a:t>
            </a:r>
            <a:r>
              <a:rPr lang="cs-CZ" sz="2800" i="1" dirty="0" err="1"/>
              <a:t>kraštas</a:t>
            </a:r>
            <a:r>
              <a:rPr lang="cs-CZ" sz="2800" dirty="0"/>
              <a:t>.)</a:t>
            </a:r>
          </a:p>
          <a:p>
            <a:pPr lvl="1"/>
            <a:r>
              <a:rPr lang="cs-CZ" sz="2800" b="1" dirty="0"/>
              <a:t>-(i)</a:t>
            </a:r>
            <a:r>
              <a:rPr lang="cs-CZ" sz="2800" b="1" dirty="0" err="1"/>
              <a:t>ukas</a:t>
            </a:r>
            <a:r>
              <a:rPr lang="cs-CZ" sz="2800" b="1" dirty="0"/>
              <a:t>, -ė</a:t>
            </a:r>
            <a:r>
              <a:rPr lang="cs-CZ" sz="2800" dirty="0"/>
              <a:t>: </a:t>
            </a:r>
            <a:r>
              <a:rPr lang="cs-CZ" sz="2800" i="1" dirty="0" err="1"/>
              <a:t>Nupirko</a:t>
            </a:r>
            <a:r>
              <a:rPr lang="cs-CZ" sz="2800" i="1" dirty="0"/>
              <a:t> </a:t>
            </a:r>
            <a:r>
              <a:rPr lang="cs-CZ" sz="2800" i="1" u="sng" dirty="0" err="1"/>
              <a:t>mažiukų</a:t>
            </a:r>
            <a:r>
              <a:rPr lang="cs-CZ" sz="2800" i="1" dirty="0"/>
              <a:t> </a:t>
            </a:r>
            <a:r>
              <a:rPr lang="cs-CZ" sz="2800" i="1" dirty="0" err="1"/>
              <a:t>žvakučių</a:t>
            </a:r>
            <a:r>
              <a:rPr lang="cs-CZ" sz="2800" dirty="0"/>
              <a:t>.</a:t>
            </a:r>
          </a:p>
          <a:p>
            <a:pPr lvl="1"/>
            <a:r>
              <a:rPr lang="cs-CZ" sz="2800" b="1" dirty="0"/>
              <a:t>-(i)</a:t>
            </a:r>
            <a:r>
              <a:rPr lang="cs-CZ" sz="2800" b="1" dirty="0" err="1"/>
              <a:t>ulis</a:t>
            </a:r>
            <a:r>
              <a:rPr lang="cs-CZ" sz="2800" b="1" dirty="0"/>
              <a:t>, -ė</a:t>
            </a:r>
            <a:r>
              <a:rPr lang="cs-CZ" sz="2800" dirty="0"/>
              <a:t>: </a:t>
            </a:r>
            <a:r>
              <a:rPr lang="cs-CZ" sz="2800" i="1" u="sng" dirty="0" err="1"/>
              <a:t>didžiulis</a:t>
            </a:r>
            <a:r>
              <a:rPr lang="cs-CZ" sz="2800" i="1" dirty="0"/>
              <a:t>, -ė</a:t>
            </a:r>
            <a:r>
              <a:rPr lang="cs-CZ" sz="28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3785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TVOŘENÍ ADJEKTIV POMOCÍ SUFIXŮ A KONCOVEK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Sufixy modifikující míru a intenzitu -</a:t>
            </a:r>
            <a:r>
              <a:rPr lang="cs-CZ" b="1" dirty="0" err="1"/>
              <a:t>okas</a:t>
            </a:r>
            <a:r>
              <a:rPr lang="cs-CZ" b="1" dirty="0"/>
              <a:t>, -a; -</a:t>
            </a:r>
            <a:r>
              <a:rPr lang="cs-CZ" b="1" dirty="0" err="1"/>
              <a:t>svas</a:t>
            </a:r>
            <a:r>
              <a:rPr lang="cs-CZ" b="1" dirty="0"/>
              <a:t> (-</a:t>
            </a:r>
            <a:r>
              <a:rPr lang="cs-CZ" b="1" dirty="0" err="1"/>
              <a:t>švas</a:t>
            </a:r>
            <a:r>
              <a:rPr lang="cs-CZ" b="1" dirty="0"/>
              <a:t>), -a; -</a:t>
            </a:r>
            <a:r>
              <a:rPr lang="cs-CZ" b="1" dirty="0" err="1"/>
              <a:t>zganas</a:t>
            </a:r>
            <a:r>
              <a:rPr lang="cs-CZ" b="1" dirty="0"/>
              <a:t>, -a</a:t>
            </a:r>
            <a:r>
              <a:rPr lang="cs-CZ" dirty="0"/>
              <a:t>: </a:t>
            </a:r>
            <a:endParaRPr lang="cs-CZ" dirty="0" smtClean="0"/>
          </a:p>
          <a:p>
            <a:pPr lvl="0"/>
            <a:r>
              <a:rPr lang="cs-CZ" i="1" dirty="0" err="1" smtClean="0"/>
              <a:t>karštokas</a:t>
            </a:r>
            <a:r>
              <a:rPr lang="cs-CZ" b="1" i="1" dirty="0"/>
              <a:t>, </a:t>
            </a:r>
            <a:r>
              <a:rPr lang="cs-CZ" i="1" dirty="0"/>
              <a:t>-a</a:t>
            </a:r>
            <a:r>
              <a:rPr lang="cs-CZ" dirty="0"/>
              <a:t> „</a:t>
            </a:r>
            <a:r>
              <a:rPr lang="cs-CZ" i="1" dirty="0" err="1"/>
              <a:t>gana</a:t>
            </a:r>
            <a:r>
              <a:rPr lang="cs-CZ" i="1" dirty="0"/>
              <a:t> </a:t>
            </a:r>
            <a:r>
              <a:rPr lang="cs-CZ" i="1" dirty="0" err="1"/>
              <a:t>karštas</a:t>
            </a:r>
            <a:r>
              <a:rPr lang="cs-CZ" i="1" dirty="0"/>
              <a:t>, </a:t>
            </a:r>
            <a:r>
              <a:rPr lang="cs-CZ" i="1" dirty="0" err="1"/>
              <a:t>apykarštis</a:t>
            </a:r>
            <a:r>
              <a:rPr lang="cs-CZ" i="1" dirty="0"/>
              <a:t>“; </a:t>
            </a:r>
            <a:r>
              <a:rPr lang="cs-CZ" i="1" dirty="0" err="1"/>
              <a:t>gelsvas</a:t>
            </a:r>
            <a:r>
              <a:rPr lang="cs-CZ" i="1" dirty="0"/>
              <a:t>,</a:t>
            </a:r>
            <a:r>
              <a:rPr lang="cs-CZ" b="1" i="1" dirty="0"/>
              <a:t> </a:t>
            </a:r>
            <a:r>
              <a:rPr lang="cs-CZ" i="1" dirty="0"/>
              <a:t>-a</a:t>
            </a:r>
            <a:r>
              <a:rPr lang="cs-CZ" dirty="0"/>
              <a:t> „</a:t>
            </a:r>
            <a:r>
              <a:rPr lang="cs-CZ" i="1" dirty="0" err="1"/>
              <a:t>apygeltonis</a:t>
            </a:r>
            <a:r>
              <a:rPr lang="cs-CZ" i="1" dirty="0"/>
              <a:t>“; </a:t>
            </a:r>
            <a:r>
              <a:rPr lang="cs-CZ" i="1" dirty="0" err="1"/>
              <a:t>juozganas</a:t>
            </a:r>
            <a:r>
              <a:rPr lang="cs-CZ" b="1" i="1" dirty="0"/>
              <a:t>, </a:t>
            </a:r>
            <a:r>
              <a:rPr lang="cs-CZ" i="1" dirty="0"/>
              <a:t>-a</a:t>
            </a:r>
            <a:r>
              <a:rPr lang="cs-CZ" dirty="0"/>
              <a:t> „</a:t>
            </a:r>
            <a:r>
              <a:rPr lang="cs-CZ" i="1" dirty="0" err="1"/>
              <a:t>kiek</a:t>
            </a:r>
            <a:r>
              <a:rPr lang="cs-CZ" i="1" dirty="0"/>
              <a:t> </a:t>
            </a:r>
            <a:r>
              <a:rPr lang="cs-CZ" i="1" dirty="0" err="1"/>
              <a:t>juodas</a:t>
            </a:r>
            <a:r>
              <a:rPr lang="cs-CZ" i="1" dirty="0"/>
              <a:t>, </a:t>
            </a:r>
            <a:r>
              <a:rPr lang="cs-CZ" i="1" dirty="0" err="1"/>
              <a:t>apyjuodis</a:t>
            </a:r>
            <a:r>
              <a:rPr lang="cs-CZ" i="1" dirty="0"/>
              <a:t>, </a:t>
            </a:r>
            <a:r>
              <a:rPr lang="cs-CZ" i="1" dirty="0" err="1"/>
              <a:t>juosvas</a:t>
            </a:r>
            <a:r>
              <a:rPr lang="cs-CZ" i="1" dirty="0"/>
              <a:t>“</a:t>
            </a:r>
            <a:r>
              <a:rPr lang="cs-CZ" dirty="0"/>
              <a:t>; 'trochu černý, načernalý', </a:t>
            </a:r>
            <a:r>
              <a:rPr lang="cs-CZ" i="1" dirty="0" err="1"/>
              <a:t>gelzganas</a:t>
            </a:r>
            <a:r>
              <a:rPr lang="cs-CZ" b="1" i="1" dirty="0"/>
              <a:t>, </a:t>
            </a:r>
            <a:r>
              <a:rPr lang="cs-CZ" i="1" dirty="0"/>
              <a:t>-a</a:t>
            </a:r>
            <a:r>
              <a:rPr lang="cs-CZ" dirty="0"/>
              <a:t> „</a:t>
            </a:r>
            <a:r>
              <a:rPr lang="cs-CZ" i="1" dirty="0" err="1"/>
              <a:t>gelsvas</a:t>
            </a:r>
            <a:r>
              <a:rPr lang="cs-CZ" i="1" dirty="0"/>
              <a:t>“</a:t>
            </a:r>
            <a:r>
              <a:rPr lang="cs-CZ" dirty="0"/>
              <a:t>; 'žlutavý, nažloutlý'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59648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TVOŘENÍ ADJEKTIV POMOCÍ PREFIXŮ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u="sng" dirty="0" err="1"/>
              <a:t>Ypatybės</a:t>
            </a:r>
            <a:r>
              <a:rPr lang="cs-CZ" b="1" u="sng" dirty="0"/>
              <a:t> </a:t>
            </a:r>
            <a:r>
              <a:rPr lang="cs-CZ" b="1" u="sng" dirty="0" err="1"/>
              <a:t>kiekio</a:t>
            </a:r>
            <a:r>
              <a:rPr lang="cs-CZ" b="1" u="sng" dirty="0"/>
              <a:t> </a:t>
            </a:r>
            <a:r>
              <a:rPr lang="cs-CZ" b="1" u="sng" dirty="0" err="1"/>
              <a:t>būdvardžiai</a:t>
            </a:r>
            <a:endParaRPr lang="cs-CZ" dirty="0"/>
          </a:p>
          <a:p>
            <a:pPr lvl="0"/>
            <a:r>
              <a:rPr lang="cs-CZ" b="1" dirty="0" err="1"/>
              <a:t>apy</a:t>
            </a:r>
            <a:r>
              <a:rPr lang="cs-CZ" b="1" dirty="0"/>
              <a:t>-</a:t>
            </a:r>
            <a:r>
              <a:rPr lang="cs-CZ" dirty="0"/>
              <a:t>: </a:t>
            </a:r>
            <a:r>
              <a:rPr lang="cs-CZ" dirty="0" smtClean="0"/>
              <a:t>(</a:t>
            </a:r>
            <a:r>
              <a:rPr lang="cs-CZ" i="1" dirty="0" smtClean="0"/>
              <a:t>Tas </a:t>
            </a:r>
            <a:r>
              <a:rPr lang="cs-CZ" i="1" dirty="0" err="1"/>
              <a:t>arklys</a:t>
            </a:r>
            <a:r>
              <a:rPr lang="cs-CZ" i="1" dirty="0"/>
              <a:t> </a:t>
            </a:r>
            <a:r>
              <a:rPr lang="cs-CZ" i="1" dirty="0" err="1"/>
              <a:t>apybrangis</a:t>
            </a:r>
            <a:r>
              <a:rPr lang="cs-CZ" i="1" dirty="0"/>
              <a:t>, </a:t>
            </a:r>
            <a:r>
              <a:rPr lang="cs-CZ" i="1" dirty="0" err="1"/>
              <a:t>gausi</a:t>
            </a:r>
            <a:r>
              <a:rPr lang="cs-CZ" i="1" dirty="0"/>
              <a:t> </a:t>
            </a:r>
            <a:r>
              <a:rPr lang="cs-CZ" i="1" dirty="0" err="1"/>
              <a:t>pigesnį</a:t>
            </a:r>
            <a:r>
              <a:rPr lang="cs-CZ" dirty="0" smtClean="0"/>
              <a:t>.; </a:t>
            </a:r>
            <a:r>
              <a:rPr lang="cs-CZ" i="1" dirty="0" err="1" smtClean="0"/>
              <a:t>apyaiškis</a:t>
            </a:r>
            <a:r>
              <a:rPr lang="cs-CZ" b="1" i="1" dirty="0"/>
              <a:t>, </a:t>
            </a:r>
            <a:r>
              <a:rPr lang="cs-CZ" i="1" dirty="0"/>
              <a:t>-ė</a:t>
            </a:r>
            <a:r>
              <a:rPr lang="cs-CZ" dirty="0"/>
              <a:t> „</a:t>
            </a:r>
            <a:r>
              <a:rPr lang="cs-CZ" i="1" dirty="0" err="1"/>
              <a:t>gana</a:t>
            </a:r>
            <a:r>
              <a:rPr lang="cs-CZ" i="1" dirty="0"/>
              <a:t> </a:t>
            </a:r>
            <a:r>
              <a:rPr lang="cs-CZ" i="1" dirty="0" err="1"/>
              <a:t>aiškus</a:t>
            </a:r>
            <a:r>
              <a:rPr lang="cs-CZ" i="1" dirty="0"/>
              <a:t>, </a:t>
            </a:r>
            <a:r>
              <a:rPr lang="cs-CZ" i="1" dirty="0" err="1"/>
              <a:t>aiškokas</a:t>
            </a:r>
            <a:r>
              <a:rPr lang="cs-CZ" i="1" dirty="0" smtClean="0"/>
              <a:t>“)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31967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TVOŘENÍ SLOVES POMOCÍ SUFIXŮ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/>
              <a:t>-</a:t>
            </a:r>
            <a:r>
              <a:rPr lang="cs-CZ" i="1" dirty="0" err="1"/>
              <a:t>auti</a:t>
            </a:r>
            <a:r>
              <a:rPr lang="cs-CZ" i="1" dirty="0"/>
              <a:t>, -</a:t>
            </a:r>
            <a:r>
              <a:rPr lang="cs-CZ" i="1" dirty="0" err="1"/>
              <a:t>enti</a:t>
            </a:r>
            <a:r>
              <a:rPr lang="cs-CZ" i="1" dirty="0"/>
              <a:t>, -</a:t>
            </a:r>
            <a:r>
              <a:rPr lang="cs-CZ" i="1" dirty="0" err="1"/>
              <a:t>inėti</a:t>
            </a:r>
            <a:r>
              <a:rPr lang="cs-CZ" i="1" dirty="0"/>
              <a:t>, -</a:t>
            </a:r>
            <a:r>
              <a:rPr lang="cs-CZ" i="1" dirty="0" err="1"/>
              <a:t>inti</a:t>
            </a:r>
            <a:r>
              <a:rPr lang="cs-CZ" i="1" dirty="0"/>
              <a:t>, -</a:t>
            </a:r>
            <a:r>
              <a:rPr lang="cs-CZ" i="1" dirty="0" err="1"/>
              <a:t>yti</a:t>
            </a:r>
            <a:r>
              <a:rPr lang="cs-CZ" i="1" dirty="0"/>
              <a:t>, -</a:t>
            </a:r>
            <a:r>
              <a:rPr lang="cs-CZ" i="1" dirty="0" err="1"/>
              <a:t>oti</a:t>
            </a:r>
            <a:r>
              <a:rPr lang="cs-CZ" i="1" dirty="0"/>
              <a:t>, -</a:t>
            </a:r>
            <a:r>
              <a:rPr lang="cs-CZ" i="1" dirty="0" err="1"/>
              <a:t>telėti</a:t>
            </a:r>
            <a:r>
              <a:rPr lang="cs-CZ" i="1" dirty="0"/>
              <a:t>, -</a:t>
            </a:r>
            <a:r>
              <a:rPr lang="cs-CZ" i="1" dirty="0" err="1"/>
              <a:t>ėti</a:t>
            </a:r>
            <a:r>
              <a:rPr lang="cs-CZ" i="1" dirty="0"/>
              <a:t>, -</a:t>
            </a:r>
            <a:r>
              <a:rPr lang="cs-CZ" i="1" dirty="0" err="1" smtClean="0"/>
              <a:t>uoti</a:t>
            </a:r>
            <a:endParaRPr lang="cs-CZ" i="1" dirty="0" smtClean="0"/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5838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Slova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– </a:t>
            </a:r>
            <a:r>
              <a:rPr lang="cs-CZ" i="1" dirty="0" err="1" smtClean="0"/>
              <a:t>žodžiai</a:t>
            </a:r>
            <a:r>
              <a:rPr lang="cs-CZ" i="1" dirty="0" smtClean="0"/>
              <a:t> </a:t>
            </a:r>
            <a:r>
              <a:rPr lang="cs-CZ" b="1" i="1" dirty="0" err="1" smtClean="0"/>
              <a:t>pirminiai</a:t>
            </a:r>
            <a:r>
              <a:rPr lang="cs-CZ" dirty="0" smtClean="0"/>
              <a:t> / </a:t>
            </a:r>
            <a:r>
              <a:rPr lang="cs-CZ" b="1" dirty="0" err="1" smtClean="0"/>
              <a:t>paprastieji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Sekundární – </a:t>
            </a:r>
            <a:r>
              <a:rPr lang="cs-CZ" dirty="0" err="1" smtClean="0"/>
              <a:t>žodžiai</a:t>
            </a:r>
            <a:r>
              <a:rPr lang="cs-CZ" dirty="0" smtClean="0"/>
              <a:t> </a:t>
            </a:r>
            <a:r>
              <a:rPr lang="cs-CZ" b="1" dirty="0" err="1"/>
              <a:t>antriniai</a:t>
            </a:r>
            <a:r>
              <a:rPr lang="cs-CZ" dirty="0"/>
              <a:t> / </a:t>
            </a:r>
            <a:r>
              <a:rPr lang="cs-CZ" b="1" dirty="0" err="1"/>
              <a:t>dariniai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motivující a motivovaná: </a:t>
            </a:r>
            <a:r>
              <a:rPr lang="cs-CZ" b="1" dirty="0" err="1"/>
              <a:t>pamatinis</a:t>
            </a:r>
            <a:r>
              <a:rPr lang="cs-CZ" b="1" dirty="0"/>
              <a:t> </a:t>
            </a:r>
            <a:r>
              <a:rPr lang="cs-CZ" b="1" dirty="0" err="1"/>
              <a:t>žodis</a:t>
            </a:r>
            <a:r>
              <a:rPr lang="cs-CZ" dirty="0"/>
              <a:t> X </a:t>
            </a:r>
            <a:r>
              <a:rPr lang="cs-CZ" b="1" dirty="0" err="1"/>
              <a:t>darinys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495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TVOŘENÍ SLOVES POMOCÍ SUFIXŮ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err="1"/>
              <a:t>Vardažodiniai</a:t>
            </a:r>
            <a:r>
              <a:rPr lang="cs-CZ" u="sng" dirty="0"/>
              <a:t> </a:t>
            </a:r>
            <a:r>
              <a:rPr lang="cs-CZ" u="sng" dirty="0" err="1" smtClean="0"/>
              <a:t>vediniai</a:t>
            </a:r>
            <a:endParaRPr lang="cs-CZ" u="sng" dirty="0" smtClean="0"/>
          </a:p>
          <a:p>
            <a:endParaRPr lang="cs-CZ" u="sng" dirty="0"/>
          </a:p>
          <a:p>
            <a:r>
              <a:rPr lang="cs-CZ" b="1" dirty="0"/>
              <a:t>1. </a:t>
            </a:r>
            <a:r>
              <a:rPr lang="cs-CZ" b="1" dirty="0" err="1"/>
              <a:t>Daryti</a:t>
            </a:r>
            <a:r>
              <a:rPr lang="cs-CZ" b="1" dirty="0"/>
              <a:t> </a:t>
            </a:r>
            <a:r>
              <a:rPr lang="cs-CZ" b="1" dirty="0" err="1"/>
              <a:t>tai</a:t>
            </a:r>
            <a:r>
              <a:rPr lang="cs-CZ" b="1" dirty="0"/>
              <a:t> ar </a:t>
            </a:r>
            <a:r>
              <a:rPr lang="cs-CZ" b="1" dirty="0" err="1"/>
              <a:t>tokį</a:t>
            </a:r>
            <a:r>
              <a:rPr lang="cs-CZ" b="1" dirty="0"/>
              <a:t>, kas </a:t>
            </a:r>
            <a:r>
              <a:rPr lang="cs-CZ" b="1" dirty="0" err="1"/>
              <a:t>pasakyta</a:t>
            </a:r>
            <a:r>
              <a:rPr lang="cs-CZ" b="1" dirty="0"/>
              <a:t> </a:t>
            </a:r>
            <a:r>
              <a:rPr lang="cs-CZ" b="1" dirty="0" err="1"/>
              <a:t>pamatiniu</a:t>
            </a:r>
            <a:r>
              <a:rPr lang="cs-CZ" b="1" dirty="0"/>
              <a:t> </a:t>
            </a:r>
            <a:r>
              <a:rPr lang="cs-CZ" b="1" dirty="0" err="1"/>
              <a:t>žodžiu</a:t>
            </a:r>
            <a:r>
              <a:rPr lang="cs-CZ" b="1" dirty="0"/>
              <a:t> (</a:t>
            </a:r>
            <a:r>
              <a:rPr lang="cs-CZ" b="1" dirty="0" err="1"/>
              <a:t>padaromoji</a:t>
            </a:r>
            <a:r>
              <a:rPr lang="cs-CZ" b="1" dirty="0"/>
              <a:t> </a:t>
            </a:r>
            <a:r>
              <a:rPr lang="cs-CZ" b="1" dirty="0" err="1"/>
              <a:t>reikšmė</a:t>
            </a:r>
            <a:r>
              <a:rPr lang="cs-CZ" b="1" dirty="0"/>
              <a:t>)</a:t>
            </a:r>
            <a:endParaRPr lang="cs-CZ" dirty="0"/>
          </a:p>
          <a:p>
            <a:pPr lvl="0"/>
            <a:r>
              <a:rPr lang="cs-CZ" b="1" dirty="0" smtClean="0"/>
              <a:t>-</a:t>
            </a:r>
            <a:r>
              <a:rPr lang="cs-CZ" b="1" dirty="0" err="1"/>
              <a:t>inti</a:t>
            </a:r>
            <a:r>
              <a:rPr lang="cs-CZ" b="1" dirty="0"/>
              <a:t>, -</a:t>
            </a:r>
            <a:r>
              <a:rPr lang="cs-CZ" b="1" dirty="0" err="1"/>
              <a:t>ina</a:t>
            </a:r>
            <a:r>
              <a:rPr lang="cs-CZ" b="1" dirty="0"/>
              <a:t>, -</a:t>
            </a:r>
            <a:r>
              <a:rPr lang="cs-CZ" b="1" dirty="0" err="1"/>
              <a:t>ino</a:t>
            </a:r>
            <a:r>
              <a:rPr lang="cs-CZ" dirty="0"/>
              <a:t>: </a:t>
            </a:r>
            <a:r>
              <a:rPr lang="cs-CZ" dirty="0" smtClean="0"/>
              <a:t>(</a:t>
            </a:r>
            <a:r>
              <a:rPr lang="cs-CZ" dirty="0" err="1" smtClean="0"/>
              <a:t>gerinti</a:t>
            </a:r>
            <a:r>
              <a:rPr lang="cs-CZ" dirty="0" smtClean="0"/>
              <a:t> </a:t>
            </a:r>
            <a:r>
              <a:rPr lang="cs-CZ" dirty="0"/>
              <a:t>:: </a:t>
            </a:r>
            <a:r>
              <a:rPr lang="cs-CZ" dirty="0" err="1"/>
              <a:t>geras</a:t>
            </a:r>
            <a:r>
              <a:rPr lang="cs-CZ" dirty="0"/>
              <a:t>, </a:t>
            </a:r>
            <a:r>
              <a:rPr lang="cs-CZ" dirty="0" err="1"/>
              <a:t>žeminti</a:t>
            </a:r>
            <a:r>
              <a:rPr lang="cs-CZ" dirty="0"/>
              <a:t> :: </a:t>
            </a:r>
            <a:r>
              <a:rPr lang="cs-CZ" dirty="0" err="1"/>
              <a:t>žemas</a:t>
            </a:r>
            <a:r>
              <a:rPr lang="cs-CZ" dirty="0"/>
              <a:t>; </a:t>
            </a:r>
            <a:r>
              <a:rPr lang="cs-CZ" i="1" dirty="0" err="1" smtClean="0"/>
              <a:t>auksinti</a:t>
            </a:r>
            <a:r>
              <a:rPr lang="cs-CZ" i="1" dirty="0" smtClean="0"/>
              <a:t> </a:t>
            </a:r>
            <a:r>
              <a:rPr lang="cs-CZ" i="1" dirty="0"/>
              <a:t>:: </a:t>
            </a:r>
            <a:r>
              <a:rPr lang="cs-CZ" i="1" dirty="0" err="1" smtClean="0"/>
              <a:t>auksas</a:t>
            </a:r>
            <a:r>
              <a:rPr lang="cs-CZ" dirty="0" smtClean="0"/>
              <a:t>)</a:t>
            </a:r>
            <a:endParaRPr lang="cs-CZ" dirty="0"/>
          </a:p>
          <a:p>
            <a:pPr lvl="0"/>
            <a:r>
              <a:rPr lang="cs-CZ" b="1" dirty="0"/>
              <a:t>-(i)</a:t>
            </a:r>
            <a:r>
              <a:rPr lang="cs-CZ" b="1" dirty="0" err="1"/>
              <a:t>uoti</a:t>
            </a:r>
            <a:r>
              <a:rPr lang="cs-CZ" b="1" dirty="0"/>
              <a:t>, -(i)</a:t>
            </a:r>
            <a:r>
              <a:rPr lang="cs-CZ" b="1" dirty="0" err="1"/>
              <a:t>uoja</a:t>
            </a:r>
            <a:r>
              <a:rPr lang="cs-CZ" b="1" dirty="0"/>
              <a:t>, -(i)</a:t>
            </a:r>
            <a:r>
              <a:rPr lang="cs-CZ" b="1" dirty="0" err="1"/>
              <a:t>avo</a:t>
            </a:r>
            <a:r>
              <a:rPr lang="cs-CZ" dirty="0" smtClean="0"/>
              <a:t>: (</a:t>
            </a:r>
            <a:r>
              <a:rPr lang="cs-CZ" i="1" dirty="0" err="1" smtClean="0"/>
              <a:t>grupuoti</a:t>
            </a:r>
            <a:r>
              <a:rPr lang="cs-CZ" dirty="0" smtClean="0"/>
              <a:t> </a:t>
            </a:r>
            <a:r>
              <a:rPr lang="cs-CZ" dirty="0"/>
              <a:t>„</a:t>
            </a:r>
            <a:r>
              <a:rPr lang="cs-CZ" dirty="0" err="1"/>
              <a:t>daryti</a:t>
            </a:r>
            <a:r>
              <a:rPr lang="cs-CZ" dirty="0"/>
              <a:t>, </a:t>
            </a:r>
            <a:r>
              <a:rPr lang="cs-CZ" dirty="0" err="1"/>
              <a:t>sudarinėti</a:t>
            </a:r>
            <a:r>
              <a:rPr lang="cs-CZ" dirty="0"/>
              <a:t> </a:t>
            </a:r>
            <a:r>
              <a:rPr lang="cs-CZ" dirty="0" err="1"/>
              <a:t>grupes</a:t>
            </a:r>
            <a:r>
              <a:rPr lang="cs-CZ" dirty="0" smtClean="0"/>
              <a:t>“)</a:t>
            </a:r>
            <a:endParaRPr lang="cs-CZ" dirty="0"/>
          </a:p>
          <a:p>
            <a:pPr lvl="0"/>
            <a:r>
              <a:rPr lang="cs-CZ" b="1" dirty="0"/>
              <a:t>-</a:t>
            </a:r>
            <a:r>
              <a:rPr lang="cs-CZ" b="1" dirty="0" err="1"/>
              <a:t>yti</a:t>
            </a:r>
            <a:r>
              <a:rPr lang="cs-CZ" b="1" dirty="0"/>
              <a:t>, -</a:t>
            </a:r>
            <a:r>
              <a:rPr lang="cs-CZ" b="1" dirty="0" err="1"/>
              <a:t>ija</a:t>
            </a:r>
            <a:r>
              <a:rPr lang="cs-CZ" b="1" dirty="0"/>
              <a:t>, -</a:t>
            </a:r>
            <a:r>
              <a:rPr lang="cs-CZ" b="1" dirty="0" err="1"/>
              <a:t>ijo</a:t>
            </a:r>
            <a:r>
              <a:rPr lang="cs-CZ" dirty="0"/>
              <a:t>: </a:t>
            </a:r>
            <a:r>
              <a:rPr lang="cs-CZ" dirty="0" smtClean="0"/>
              <a:t>(</a:t>
            </a:r>
            <a:r>
              <a:rPr lang="cs-CZ" i="1" dirty="0" err="1"/>
              <a:t>giedryti</a:t>
            </a:r>
            <a:r>
              <a:rPr lang="cs-CZ" dirty="0"/>
              <a:t> „</a:t>
            </a:r>
            <a:r>
              <a:rPr lang="cs-CZ" dirty="0" err="1"/>
              <a:t>daryti</a:t>
            </a:r>
            <a:r>
              <a:rPr lang="cs-CZ" dirty="0"/>
              <a:t> </a:t>
            </a:r>
            <a:r>
              <a:rPr lang="cs-CZ" dirty="0" err="1"/>
              <a:t>giedrą</a:t>
            </a:r>
            <a:r>
              <a:rPr lang="cs-CZ" dirty="0"/>
              <a:t>“ (</a:t>
            </a:r>
            <a:r>
              <a:rPr lang="cs-CZ" dirty="0" err="1"/>
              <a:t>srv</a:t>
            </a:r>
            <a:r>
              <a:rPr lang="cs-CZ" dirty="0"/>
              <a:t>. </a:t>
            </a:r>
            <a:r>
              <a:rPr lang="cs-CZ" i="1" dirty="0" err="1"/>
              <a:t>giedrinti</a:t>
            </a:r>
            <a:r>
              <a:rPr lang="cs-CZ" dirty="0" smtClean="0"/>
              <a:t>))</a:t>
            </a:r>
            <a:endParaRPr lang="cs-CZ" dirty="0"/>
          </a:p>
          <a:p>
            <a:r>
              <a:rPr lang="cs-CZ" b="1" dirty="0"/>
              <a:t>-(i)</a:t>
            </a:r>
            <a:r>
              <a:rPr lang="cs-CZ" b="1" dirty="0" err="1"/>
              <a:t>oti</a:t>
            </a:r>
            <a:r>
              <a:rPr lang="cs-CZ" b="1" dirty="0"/>
              <a:t>, -(i)</a:t>
            </a:r>
            <a:r>
              <a:rPr lang="cs-CZ" b="1" dirty="0" err="1"/>
              <a:t>oja</a:t>
            </a:r>
            <a:r>
              <a:rPr lang="cs-CZ" b="1" dirty="0"/>
              <a:t>, -(i)</a:t>
            </a:r>
            <a:r>
              <a:rPr lang="cs-CZ" b="1" dirty="0" err="1"/>
              <a:t>ojo</a:t>
            </a:r>
            <a:r>
              <a:rPr lang="cs-CZ" dirty="0"/>
              <a:t>: </a:t>
            </a:r>
            <a:r>
              <a:rPr lang="cs-CZ" dirty="0" smtClean="0"/>
              <a:t>(</a:t>
            </a:r>
            <a:r>
              <a:rPr lang="cs-CZ" i="1" dirty="0" err="1"/>
              <a:t>aukoti</a:t>
            </a:r>
            <a:r>
              <a:rPr lang="cs-CZ" dirty="0"/>
              <a:t> „</a:t>
            </a:r>
            <a:r>
              <a:rPr lang="cs-CZ" dirty="0" err="1"/>
              <a:t>daryti</a:t>
            </a:r>
            <a:r>
              <a:rPr lang="cs-CZ" dirty="0"/>
              <a:t>, </a:t>
            </a:r>
            <a:r>
              <a:rPr lang="cs-CZ" dirty="0" err="1"/>
              <a:t>duoti</a:t>
            </a:r>
            <a:r>
              <a:rPr lang="cs-CZ" dirty="0"/>
              <a:t> </a:t>
            </a:r>
            <a:r>
              <a:rPr lang="cs-CZ" dirty="0" err="1"/>
              <a:t>auką</a:t>
            </a:r>
            <a:r>
              <a:rPr lang="cs-CZ" dirty="0" smtClean="0"/>
              <a:t>“)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5705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TVOŘENÍ SLOVES POMOCÍ PREFIXŮ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ap</a:t>
            </a:r>
            <a:r>
              <a:rPr lang="cs-CZ" i="1" dirty="0"/>
              <a:t>(i)-, </a:t>
            </a:r>
            <a:r>
              <a:rPr lang="cs-CZ" i="1" dirty="0" err="1"/>
              <a:t>at</a:t>
            </a:r>
            <a:r>
              <a:rPr lang="cs-CZ" i="1" dirty="0"/>
              <a:t>(i)-, į-, </a:t>
            </a:r>
            <a:r>
              <a:rPr lang="cs-CZ" i="1" dirty="0" err="1"/>
              <a:t>iš</a:t>
            </a:r>
            <a:r>
              <a:rPr lang="cs-CZ" i="1" dirty="0"/>
              <a:t>-, nu-, </a:t>
            </a:r>
            <a:r>
              <a:rPr lang="cs-CZ" i="1" dirty="0" err="1"/>
              <a:t>pa</a:t>
            </a:r>
            <a:r>
              <a:rPr lang="cs-CZ" i="1" dirty="0"/>
              <a:t>-, par-, per-, pra-, </a:t>
            </a:r>
            <a:r>
              <a:rPr lang="cs-CZ" i="1" dirty="0" err="1"/>
              <a:t>pri</a:t>
            </a:r>
            <a:r>
              <a:rPr lang="cs-CZ" i="1" dirty="0"/>
              <a:t>-, </a:t>
            </a:r>
            <a:r>
              <a:rPr lang="cs-CZ" i="1" dirty="0" err="1"/>
              <a:t>su</a:t>
            </a:r>
            <a:r>
              <a:rPr lang="cs-CZ" i="1" dirty="0"/>
              <a:t>-, </a:t>
            </a:r>
            <a:r>
              <a:rPr lang="cs-CZ" i="1" dirty="0" smtClean="0"/>
              <a:t>už-</a:t>
            </a:r>
          </a:p>
          <a:p>
            <a:endParaRPr lang="cs-CZ" i="1" dirty="0" smtClean="0"/>
          </a:p>
          <a:p>
            <a:endParaRPr lang="cs-CZ" i="1" dirty="0"/>
          </a:p>
          <a:p>
            <a:endParaRPr lang="cs-CZ" i="1" dirty="0"/>
          </a:p>
          <a:p>
            <a:r>
              <a:rPr lang="cs-CZ" i="1" dirty="0" err="1"/>
              <a:t>išaugti</a:t>
            </a:r>
            <a:r>
              <a:rPr lang="cs-CZ" i="1" dirty="0"/>
              <a:t> :: </a:t>
            </a:r>
            <a:r>
              <a:rPr lang="cs-CZ" i="1" dirty="0" err="1"/>
              <a:t>augti</a:t>
            </a:r>
            <a:r>
              <a:rPr lang="cs-CZ" dirty="0"/>
              <a:t>, </a:t>
            </a:r>
            <a:r>
              <a:rPr lang="cs-CZ" i="1" dirty="0" err="1"/>
              <a:t>užmigti</a:t>
            </a:r>
            <a:r>
              <a:rPr lang="cs-CZ" i="1" dirty="0"/>
              <a:t> :: </a:t>
            </a:r>
            <a:r>
              <a:rPr lang="cs-CZ" i="1" dirty="0" err="1"/>
              <a:t>migti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2857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1) Derivace / </a:t>
            </a:r>
            <a:r>
              <a:rPr lang="cs-CZ" b="1" dirty="0" err="1" smtClean="0"/>
              <a:t>vedyba</a:t>
            </a:r>
            <a:endParaRPr lang="cs-CZ" b="1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Vediniai</a:t>
            </a:r>
            <a:endParaRPr lang="cs-CZ" dirty="0"/>
          </a:p>
          <a:p>
            <a:endParaRPr lang="cs-CZ" dirty="0" smtClean="0"/>
          </a:p>
          <a:p>
            <a:r>
              <a:rPr lang="cs-CZ" i="1" dirty="0" err="1" smtClean="0"/>
              <a:t>darybos</a:t>
            </a:r>
            <a:r>
              <a:rPr lang="cs-CZ" i="1" dirty="0" smtClean="0"/>
              <a:t> </a:t>
            </a:r>
            <a:r>
              <a:rPr lang="cs-CZ" i="1" dirty="0" err="1" smtClean="0"/>
              <a:t>afiksai</a:t>
            </a:r>
            <a:r>
              <a:rPr lang="cs-CZ" i="1" dirty="0" smtClean="0"/>
              <a:t>: </a:t>
            </a:r>
          </a:p>
          <a:p>
            <a:r>
              <a:rPr lang="cs-CZ" b="1" dirty="0" smtClean="0"/>
              <a:t>sufix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i="1" dirty="0" err="1" smtClean="0"/>
              <a:t>priesaga</a:t>
            </a:r>
            <a:r>
              <a:rPr lang="cs-CZ" i="1" dirty="0" smtClean="0"/>
              <a:t>, </a:t>
            </a:r>
            <a:r>
              <a:rPr lang="cs-CZ" i="1" dirty="0" err="1" smtClean="0"/>
              <a:t>priesag</a:t>
            </a:r>
            <a:r>
              <a:rPr lang="lt-LT" i="1" dirty="0"/>
              <a:t>ų daryba</a:t>
            </a:r>
            <a:r>
              <a:rPr lang="lt-LT" dirty="0"/>
              <a:t>, </a:t>
            </a:r>
            <a:r>
              <a:rPr lang="cs-CZ" i="1" dirty="0" err="1"/>
              <a:t>priesag</a:t>
            </a:r>
            <a:r>
              <a:rPr lang="lt-LT" i="1" dirty="0"/>
              <a:t>ų </a:t>
            </a:r>
            <a:r>
              <a:rPr lang="lt-LT" i="1" dirty="0" smtClean="0"/>
              <a:t>vediniai</a:t>
            </a:r>
            <a:r>
              <a:rPr lang="cs-CZ" i="1" dirty="0" smtClean="0"/>
              <a:t>)</a:t>
            </a:r>
            <a:r>
              <a:rPr lang="cs-CZ" dirty="0" smtClean="0"/>
              <a:t> </a:t>
            </a:r>
          </a:p>
          <a:p>
            <a:r>
              <a:rPr lang="cs-CZ" dirty="0" smtClean="0"/>
              <a:t>např</a:t>
            </a:r>
            <a:r>
              <a:rPr lang="cs-CZ" dirty="0"/>
              <a:t>. </a:t>
            </a:r>
            <a:r>
              <a:rPr lang="lt-LT" i="1" dirty="0"/>
              <a:t>lėk-ti – lėk-tuv-as</a:t>
            </a:r>
            <a:r>
              <a:rPr lang="lt-LT" dirty="0"/>
              <a:t>, </a:t>
            </a:r>
            <a:r>
              <a:rPr lang="cs-CZ" i="1" dirty="0" err="1"/>
              <a:t>atostogauti</a:t>
            </a:r>
            <a:r>
              <a:rPr lang="cs-CZ" dirty="0"/>
              <a:t> „</a:t>
            </a:r>
            <a:r>
              <a:rPr lang="cs-CZ" dirty="0" err="1"/>
              <a:t>dalyvauti</a:t>
            </a:r>
            <a:r>
              <a:rPr lang="cs-CZ" dirty="0"/>
              <a:t> </a:t>
            </a:r>
            <a:r>
              <a:rPr lang="cs-CZ" dirty="0" err="1"/>
              <a:t>atostogose</a:t>
            </a:r>
            <a:r>
              <a:rPr lang="cs-CZ" dirty="0"/>
              <a:t>“, </a:t>
            </a:r>
            <a:r>
              <a:rPr lang="cs-CZ" dirty="0" err="1"/>
              <a:t>dalyvauti</a:t>
            </a:r>
            <a:r>
              <a:rPr lang="cs-CZ" dirty="0"/>
              <a:t> </a:t>
            </a:r>
            <a:r>
              <a:rPr lang="cs-CZ" dirty="0" err="1"/>
              <a:t>tame</a:t>
            </a:r>
            <a:r>
              <a:rPr lang="cs-CZ" dirty="0"/>
              <a:t>, kas </a:t>
            </a:r>
            <a:r>
              <a:rPr lang="cs-CZ" dirty="0" err="1"/>
              <a:t>pasakyta</a:t>
            </a:r>
            <a:r>
              <a:rPr lang="cs-CZ" dirty="0"/>
              <a:t> </a:t>
            </a:r>
            <a:r>
              <a:rPr lang="cs-CZ" dirty="0" err="1"/>
              <a:t>pamatiniu</a:t>
            </a:r>
            <a:r>
              <a:rPr lang="cs-CZ" dirty="0"/>
              <a:t> </a:t>
            </a:r>
            <a:r>
              <a:rPr lang="cs-CZ" dirty="0" err="1"/>
              <a:t>žodžiu</a:t>
            </a:r>
            <a:r>
              <a:rPr lang="cs-CZ" dirty="0"/>
              <a:t>, </a:t>
            </a:r>
            <a:r>
              <a:rPr lang="cs-CZ" dirty="0" err="1"/>
              <a:t>dalyvavimo</a:t>
            </a:r>
            <a:r>
              <a:rPr lang="cs-CZ" dirty="0"/>
              <a:t> </a:t>
            </a:r>
            <a:r>
              <a:rPr lang="cs-CZ" dirty="0" err="1"/>
              <a:t>reikšmė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9649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1) Derivace / </a:t>
            </a:r>
            <a:r>
              <a:rPr lang="cs-CZ" b="1" dirty="0" err="1" smtClean="0"/>
              <a:t>vedyba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i="1" dirty="0" err="1" smtClean="0"/>
              <a:t>Vediniai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err="1" smtClean="0"/>
              <a:t>darybos</a:t>
            </a:r>
            <a:r>
              <a:rPr lang="cs-CZ" i="1" dirty="0" smtClean="0"/>
              <a:t> </a:t>
            </a:r>
            <a:r>
              <a:rPr lang="cs-CZ" i="1" dirty="0" err="1" smtClean="0"/>
              <a:t>afiksai</a:t>
            </a:r>
            <a:r>
              <a:rPr lang="cs-CZ" i="1" dirty="0" smtClean="0"/>
              <a:t>: </a:t>
            </a:r>
          </a:p>
          <a:p>
            <a:r>
              <a:rPr lang="cs-CZ" b="1" dirty="0" smtClean="0"/>
              <a:t>koncovka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i="1" dirty="0" err="1"/>
              <a:t>gal</a:t>
            </a:r>
            <a:r>
              <a:rPr lang="lt-LT" i="1" dirty="0" smtClean="0"/>
              <a:t>ūnė</a:t>
            </a:r>
            <a:r>
              <a:rPr lang="cs-CZ" i="1" dirty="0" smtClean="0"/>
              <a:t>, </a:t>
            </a:r>
            <a:r>
              <a:rPr lang="cs-CZ" i="1" dirty="0" err="1" smtClean="0"/>
              <a:t>galūnių</a:t>
            </a:r>
            <a:r>
              <a:rPr lang="cs-CZ" i="1" dirty="0" smtClean="0"/>
              <a:t> </a:t>
            </a:r>
            <a:r>
              <a:rPr lang="cs-CZ" i="1" dirty="0" err="1" smtClean="0"/>
              <a:t>daryba</a:t>
            </a:r>
            <a:r>
              <a:rPr lang="cs-CZ" dirty="0" smtClean="0"/>
              <a:t> / </a:t>
            </a:r>
            <a:r>
              <a:rPr lang="cs-CZ" i="1" dirty="0" err="1" smtClean="0"/>
              <a:t>paradigmizacija</a:t>
            </a:r>
            <a:r>
              <a:rPr lang="cs-CZ" dirty="0" smtClean="0"/>
              <a:t>) </a:t>
            </a:r>
            <a:endParaRPr lang="cs-CZ" dirty="0"/>
          </a:p>
          <a:p>
            <a:r>
              <a:rPr lang="cs-CZ" dirty="0" smtClean="0"/>
              <a:t>(</a:t>
            </a:r>
            <a:r>
              <a:rPr lang="cs-CZ" i="1" dirty="0" err="1"/>
              <a:t>juokas</a:t>
            </a:r>
            <a:r>
              <a:rPr lang="cs-CZ" dirty="0"/>
              <a:t> :: </a:t>
            </a:r>
            <a:r>
              <a:rPr lang="cs-CZ" dirty="0" err="1"/>
              <a:t>juoktis</a:t>
            </a:r>
            <a:r>
              <a:rPr lang="cs-CZ" dirty="0"/>
              <a:t>, </a:t>
            </a:r>
            <a:r>
              <a:rPr lang="cs-CZ" dirty="0" err="1"/>
              <a:t>veiksmų</a:t>
            </a:r>
            <a:r>
              <a:rPr lang="cs-CZ" dirty="0"/>
              <a:t> </a:t>
            </a:r>
            <a:r>
              <a:rPr lang="cs-CZ" dirty="0" err="1"/>
              <a:t>pavadinimai</a:t>
            </a:r>
            <a:r>
              <a:rPr lang="cs-CZ" dirty="0"/>
              <a:t>, </a:t>
            </a:r>
            <a:r>
              <a:rPr lang="cs-CZ" dirty="0" err="1"/>
              <a:t>veiksmažodžių</a:t>
            </a:r>
            <a:r>
              <a:rPr lang="cs-CZ" dirty="0"/>
              <a:t> </a:t>
            </a:r>
            <a:r>
              <a:rPr lang="cs-CZ" dirty="0" err="1"/>
              <a:t>abstraktai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258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1) Derivace / </a:t>
            </a:r>
            <a:r>
              <a:rPr lang="cs-CZ" b="1" dirty="0" err="1" smtClean="0"/>
              <a:t>vedyba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 smtClean="0"/>
              <a:t>Vediniai</a:t>
            </a:r>
            <a:endParaRPr lang="cs-CZ" dirty="0" smtClean="0"/>
          </a:p>
          <a:p>
            <a:endParaRPr lang="cs-CZ" dirty="0" smtClean="0"/>
          </a:p>
          <a:p>
            <a:r>
              <a:rPr lang="cs-CZ" i="1" dirty="0" err="1" smtClean="0"/>
              <a:t>darybos</a:t>
            </a:r>
            <a:r>
              <a:rPr lang="cs-CZ" i="1" dirty="0" smtClean="0"/>
              <a:t> </a:t>
            </a:r>
            <a:r>
              <a:rPr lang="cs-CZ" i="1" dirty="0" err="1" smtClean="0"/>
              <a:t>afiksai</a:t>
            </a:r>
            <a:r>
              <a:rPr lang="cs-CZ" i="1" dirty="0" smtClean="0"/>
              <a:t>: </a:t>
            </a:r>
          </a:p>
          <a:p>
            <a:r>
              <a:rPr lang="cs-CZ" b="1" dirty="0"/>
              <a:t>prefix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i="1" dirty="0" err="1" smtClean="0"/>
              <a:t>priešdėlis</a:t>
            </a:r>
            <a:r>
              <a:rPr lang="cs-CZ" i="1" dirty="0"/>
              <a:t>, </a:t>
            </a:r>
            <a:r>
              <a:rPr lang="cs-CZ" i="1" dirty="0" err="1"/>
              <a:t>priešd</a:t>
            </a:r>
            <a:r>
              <a:rPr lang="lt-LT" i="1" dirty="0"/>
              <a:t>ėlių </a:t>
            </a:r>
            <a:r>
              <a:rPr lang="lt-LT" i="1" dirty="0" smtClean="0"/>
              <a:t>daryba</a:t>
            </a:r>
            <a:r>
              <a:rPr lang="cs-CZ" dirty="0" smtClean="0"/>
              <a:t>) </a:t>
            </a:r>
          </a:p>
          <a:p>
            <a:r>
              <a:rPr lang="cs-CZ" dirty="0" smtClean="0"/>
              <a:t>(</a:t>
            </a:r>
            <a:r>
              <a:rPr lang="cs-CZ" i="1" dirty="0" err="1"/>
              <a:t>apysenis</a:t>
            </a:r>
            <a:r>
              <a:rPr lang="cs-CZ" dirty="0"/>
              <a:t> „</a:t>
            </a:r>
            <a:r>
              <a:rPr lang="cs-CZ" dirty="0" err="1"/>
              <a:t>gana</a:t>
            </a:r>
            <a:r>
              <a:rPr lang="cs-CZ" dirty="0"/>
              <a:t> </a:t>
            </a:r>
            <a:r>
              <a:rPr lang="cs-CZ" dirty="0" err="1"/>
              <a:t>senas</a:t>
            </a:r>
            <a:r>
              <a:rPr lang="cs-CZ" dirty="0"/>
              <a:t>, </a:t>
            </a:r>
            <a:r>
              <a:rPr lang="cs-CZ" dirty="0" err="1"/>
              <a:t>senokas</a:t>
            </a:r>
            <a:r>
              <a:rPr lang="cs-CZ" dirty="0"/>
              <a:t>“, </a:t>
            </a:r>
            <a:r>
              <a:rPr lang="cs-CZ" dirty="0" err="1"/>
              <a:t>ypatybės</a:t>
            </a:r>
            <a:r>
              <a:rPr lang="cs-CZ" dirty="0"/>
              <a:t> </a:t>
            </a:r>
            <a:r>
              <a:rPr lang="cs-CZ" dirty="0" err="1"/>
              <a:t>kiekio</a:t>
            </a:r>
            <a:r>
              <a:rPr lang="cs-CZ" dirty="0"/>
              <a:t> </a:t>
            </a:r>
            <a:r>
              <a:rPr lang="cs-CZ" dirty="0" err="1"/>
              <a:t>būdvardžiai</a:t>
            </a:r>
            <a:r>
              <a:rPr lang="cs-CZ" dirty="0"/>
              <a:t>; hojně u sloves </a:t>
            </a:r>
            <a:r>
              <a:rPr lang="cs-CZ" i="1" dirty="0" err="1"/>
              <a:t>rašyti</a:t>
            </a:r>
            <a:r>
              <a:rPr lang="cs-CZ" i="1" dirty="0"/>
              <a:t> :: </a:t>
            </a:r>
            <a:r>
              <a:rPr lang="cs-CZ" i="1" dirty="0" err="1"/>
              <a:t>parašyti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239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2) Kompozice / d</a:t>
            </a:r>
            <a:r>
              <a:rPr lang="lt-LT" b="1" dirty="0" smtClean="0"/>
              <a:t>ū</a:t>
            </a:r>
            <a:r>
              <a:rPr lang="cs-CZ" b="1" dirty="0" smtClean="0"/>
              <a:t>ryba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dūriniai</a:t>
            </a:r>
            <a:r>
              <a:rPr lang="cs-CZ" i="1" dirty="0"/>
              <a:t> / </a:t>
            </a:r>
            <a:r>
              <a:rPr lang="cs-CZ" i="1" dirty="0" err="1"/>
              <a:t>sudurtiniai</a:t>
            </a:r>
            <a:r>
              <a:rPr lang="cs-CZ" i="1" dirty="0"/>
              <a:t> </a:t>
            </a:r>
            <a:r>
              <a:rPr lang="cs-CZ" i="1" dirty="0" err="1"/>
              <a:t>žodžiai</a:t>
            </a:r>
            <a:r>
              <a:rPr lang="cs-CZ" i="1" dirty="0"/>
              <a:t> </a:t>
            </a:r>
            <a:endParaRPr lang="cs-CZ" i="1" dirty="0" smtClean="0"/>
          </a:p>
          <a:p>
            <a:r>
              <a:rPr lang="cs-CZ" dirty="0" smtClean="0"/>
              <a:t>(</a:t>
            </a:r>
            <a:r>
              <a:rPr lang="cs-CZ" i="1" dirty="0" err="1"/>
              <a:t>žemėlapis</a:t>
            </a:r>
            <a:r>
              <a:rPr lang="cs-CZ" dirty="0"/>
              <a:t> : </a:t>
            </a:r>
            <a:r>
              <a:rPr lang="cs-CZ" dirty="0" err="1"/>
              <a:t>žemė</a:t>
            </a:r>
            <a:r>
              <a:rPr lang="cs-CZ" dirty="0"/>
              <a:t> + </a:t>
            </a:r>
            <a:r>
              <a:rPr lang="cs-CZ" dirty="0" err="1"/>
              <a:t>lapas</a:t>
            </a:r>
            <a:r>
              <a:rPr lang="cs-CZ" dirty="0" smtClean="0"/>
              <a:t>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7873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Slovotvorné procesy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 smtClean="0"/>
              <a:t>Mutace</a:t>
            </a:r>
            <a:endParaRPr lang="cs-CZ" dirty="0"/>
          </a:p>
          <a:p>
            <a:r>
              <a:rPr lang="cs-CZ" i="1" dirty="0" err="1"/>
              <a:t>baltinti</a:t>
            </a:r>
            <a:r>
              <a:rPr lang="cs-CZ" i="1" dirty="0"/>
              <a:t> :: </a:t>
            </a:r>
            <a:r>
              <a:rPr lang="cs-CZ" i="1" dirty="0" err="1"/>
              <a:t>baltintojas</a:t>
            </a:r>
            <a:r>
              <a:rPr lang="cs-CZ" i="1" dirty="0"/>
              <a:t>, </a:t>
            </a:r>
            <a:r>
              <a:rPr lang="cs-CZ" i="1" dirty="0" err="1" smtClean="0"/>
              <a:t>baltykla</a:t>
            </a:r>
            <a:endParaRPr lang="cs-CZ" dirty="0"/>
          </a:p>
          <a:p>
            <a:r>
              <a:rPr lang="cs-CZ" i="1" dirty="0" err="1"/>
              <a:t>nešti</a:t>
            </a:r>
            <a:r>
              <a:rPr lang="cs-CZ" i="1" dirty="0"/>
              <a:t> :: </a:t>
            </a:r>
            <a:r>
              <a:rPr lang="cs-CZ" i="1" dirty="0" err="1"/>
              <a:t>nešikas</a:t>
            </a:r>
            <a:r>
              <a:rPr lang="cs-CZ" i="1" dirty="0"/>
              <a:t>/</a:t>
            </a:r>
            <a:r>
              <a:rPr lang="cs-CZ" i="1" dirty="0" err="1"/>
              <a:t>nešėjas</a:t>
            </a:r>
            <a:r>
              <a:rPr lang="cs-CZ" i="1" dirty="0"/>
              <a:t>, </a:t>
            </a:r>
            <a:r>
              <a:rPr lang="cs-CZ" i="1" dirty="0" err="1" smtClean="0"/>
              <a:t>neštuvai</a:t>
            </a:r>
            <a:endParaRPr lang="cs-CZ" i="1" dirty="0" smtClean="0"/>
          </a:p>
          <a:p>
            <a:endParaRPr lang="cs-CZ" i="1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54364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Slovotvorné procesy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b="1" dirty="0" smtClean="0"/>
          </a:p>
          <a:p>
            <a:r>
              <a:rPr lang="cs-CZ" b="1" dirty="0"/>
              <a:t>Modifikace</a:t>
            </a:r>
            <a:endParaRPr lang="cs-CZ" dirty="0"/>
          </a:p>
          <a:p>
            <a:r>
              <a:rPr lang="cs-CZ" i="1" dirty="0" err="1"/>
              <a:t>baltinti</a:t>
            </a:r>
            <a:r>
              <a:rPr lang="cs-CZ" i="1" dirty="0"/>
              <a:t> :: </a:t>
            </a:r>
            <a:r>
              <a:rPr lang="cs-CZ" i="1" dirty="0" err="1"/>
              <a:t>nubaltinti</a:t>
            </a:r>
            <a:endParaRPr lang="cs-CZ" dirty="0"/>
          </a:p>
          <a:p>
            <a:r>
              <a:rPr lang="cs-CZ" i="1" dirty="0" err="1"/>
              <a:t>senas</a:t>
            </a:r>
            <a:r>
              <a:rPr lang="cs-CZ" i="1" dirty="0"/>
              <a:t> :: </a:t>
            </a:r>
            <a:r>
              <a:rPr lang="cs-CZ" i="1" dirty="0" err="1"/>
              <a:t>apysenis</a:t>
            </a:r>
            <a:endParaRPr lang="cs-CZ" dirty="0"/>
          </a:p>
          <a:p>
            <a:endParaRPr lang="cs-CZ" b="1" dirty="0"/>
          </a:p>
          <a:p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604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Slovotvorné procesy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b="1" dirty="0"/>
              <a:t>Transpozice</a:t>
            </a:r>
          </a:p>
          <a:p>
            <a:r>
              <a:rPr lang="cs-CZ" i="1" dirty="0" err="1"/>
              <a:t>baltinti</a:t>
            </a:r>
            <a:r>
              <a:rPr lang="cs-CZ" i="1" dirty="0"/>
              <a:t> :: </a:t>
            </a:r>
            <a:r>
              <a:rPr lang="cs-CZ" i="1" dirty="0" err="1"/>
              <a:t>baltinimas</a:t>
            </a:r>
            <a:endParaRPr lang="cs-CZ" dirty="0"/>
          </a:p>
          <a:p>
            <a:r>
              <a:rPr lang="cs-CZ" i="1" dirty="0" err="1"/>
              <a:t>nešti</a:t>
            </a:r>
            <a:r>
              <a:rPr lang="cs-CZ" i="1" dirty="0"/>
              <a:t> :: </a:t>
            </a:r>
            <a:r>
              <a:rPr lang="cs-CZ" i="1" dirty="0" err="1"/>
              <a:t>nešimas</a:t>
            </a:r>
            <a:endParaRPr lang="cs-CZ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44062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4151</TotalTime>
  <Words>621</Words>
  <Application>Microsoft Office PowerPoint</Application>
  <PresentationFormat>Širokoúhlá obrazovka</PresentationFormat>
  <Paragraphs>101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Motiv Office</vt:lpstr>
      <vt:lpstr>Slovotvorba</vt:lpstr>
      <vt:lpstr>Slova </vt:lpstr>
      <vt:lpstr>1) Derivace / vedyba</vt:lpstr>
      <vt:lpstr>1) Derivace / vedyba</vt:lpstr>
      <vt:lpstr>1) Derivace / vedyba</vt:lpstr>
      <vt:lpstr>2) Kompozice / dūryba</vt:lpstr>
      <vt:lpstr>Slovotvorné procesy</vt:lpstr>
      <vt:lpstr>Slovotvorné procesy</vt:lpstr>
      <vt:lpstr>Slovotvorné procesy</vt:lpstr>
      <vt:lpstr>Slovotvorné procesy</vt:lpstr>
      <vt:lpstr>Slovotvorné kategorie</vt:lpstr>
      <vt:lpstr>Slovotvorné typy</vt:lpstr>
      <vt:lpstr>Strukturní význam</vt:lpstr>
      <vt:lpstr>TVOŘENÍ SUBSTANTIV POMOCÍ SUFIXŮ A KONCOVEK</vt:lpstr>
      <vt:lpstr>TVOŘENÍ SUBSTANTIV POMOCÍ PREFIXŮ</vt:lpstr>
      <vt:lpstr>TVOŘENÍ ADJEKTIV POMOCÍ SUFIXŮ A KONCOVEK</vt:lpstr>
      <vt:lpstr>TVOŘENÍ ADJEKTIV POMOCÍ SUFIXŮ A KONCOVEK</vt:lpstr>
      <vt:lpstr>TVOŘENÍ ADJEKTIV POMOCÍ PREFIXŮ</vt:lpstr>
      <vt:lpstr>TVOŘENÍ SLOVES POMOCÍ SUFIXŮ</vt:lpstr>
      <vt:lpstr>TVOŘENÍ SLOVES POMOCÍ SUFIXŮ</vt:lpstr>
      <vt:lpstr>TVOŘENÍ SLOVES POMOCÍ PREFIXŮ</vt:lpstr>
    </vt:vector>
  </TitlesOfParts>
  <Company>FFMU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Slovotvorba</dc:title>
  <dc:creator>User</dc:creator>
  <cp:lastModifiedBy>User</cp:lastModifiedBy>
  <cp:revision>11</cp:revision>
  <dcterms:created xsi:type="dcterms:W3CDTF">2019-02-04T12:45:35Z</dcterms:created>
  <dcterms:modified xsi:type="dcterms:W3CDTF">2019-02-20T13:13:10Z</dcterms:modified>
</cp:coreProperties>
</file>