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316C-B033-42FA-BDFA-93670B06D51A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1E60-F6B8-4BBB-BA8B-274C85C47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8806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316C-B033-42FA-BDFA-93670B06D51A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1E60-F6B8-4BBB-BA8B-274C85C47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69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316C-B033-42FA-BDFA-93670B06D51A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1E60-F6B8-4BBB-BA8B-274C85C47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0209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316C-B033-42FA-BDFA-93670B06D51A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1E60-F6B8-4BBB-BA8B-274C85C47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2456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316C-B033-42FA-BDFA-93670B06D51A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1E60-F6B8-4BBB-BA8B-274C85C47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1250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316C-B033-42FA-BDFA-93670B06D51A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1E60-F6B8-4BBB-BA8B-274C85C47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399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316C-B033-42FA-BDFA-93670B06D51A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1E60-F6B8-4BBB-BA8B-274C85C47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49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316C-B033-42FA-BDFA-93670B06D51A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1E60-F6B8-4BBB-BA8B-274C85C47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32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316C-B033-42FA-BDFA-93670B06D51A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1E60-F6B8-4BBB-BA8B-274C85C47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281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316C-B033-42FA-BDFA-93670B06D51A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1E60-F6B8-4BBB-BA8B-274C85C47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048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316C-B033-42FA-BDFA-93670B06D51A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41E60-F6B8-4BBB-BA8B-274C85C47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060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6316C-B033-42FA-BDFA-93670B06D51A}" type="datetimeFigureOut">
              <a:rPr lang="cs-CZ" smtClean="0"/>
              <a:t>03.03.2019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1E60-F6B8-4BBB-BA8B-274C85C479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213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erminai.vlkk.lt/pls/tb/tb.search" TargetMode="External"/><Relationship Id="rId2" Type="http://schemas.openxmlformats.org/officeDocument/2006/relationships/hyperlink" Target="http://www.vlkk.lt/terminu-banka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lkiis.lki.lt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Vývoj standardního jazyka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25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Jazykový zákon </a:t>
            </a:r>
            <a:r>
              <a:rPr lang="cs-CZ" b="1" dirty="0" smtClean="0"/>
              <a:t>1995</a:t>
            </a:r>
            <a:endParaRPr lang="cs-CZ" dirty="0" smtClean="0"/>
          </a:p>
          <a:p>
            <a:r>
              <a:rPr lang="cs-CZ" i="1" dirty="0" smtClean="0"/>
              <a:t>+ zákon o státní jazykové komisi</a:t>
            </a:r>
            <a:r>
              <a:rPr lang="cs-CZ" dirty="0" smtClean="0"/>
              <a:t> a </a:t>
            </a:r>
            <a:r>
              <a:rPr lang="cs-CZ" i="1" dirty="0" smtClean="0"/>
              <a:t>jazykové inspekci</a:t>
            </a:r>
            <a:r>
              <a:rPr lang="cs-CZ" dirty="0" smtClean="0"/>
              <a:t> </a:t>
            </a:r>
          </a:p>
          <a:p>
            <a:r>
              <a:rPr lang="cs-CZ" dirty="0"/>
              <a:t>+ </a:t>
            </a:r>
            <a:r>
              <a:rPr lang="cs-CZ" b="1" dirty="0"/>
              <a:t>2003</a:t>
            </a:r>
            <a:r>
              <a:rPr lang="cs-CZ" dirty="0"/>
              <a:t> </a:t>
            </a:r>
            <a:r>
              <a:rPr lang="cs-CZ" i="1" dirty="0" err="1"/>
              <a:t>Valstybinės</a:t>
            </a:r>
            <a:r>
              <a:rPr lang="cs-CZ" i="1" dirty="0"/>
              <a:t> </a:t>
            </a:r>
            <a:r>
              <a:rPr lang="cs-CZ" i="1" dirty="0" err="1"/>
              <a:t>kalbos</a:t>
            </a:r>
            <a:r>
              <a:rPr lang="cs-CZ" i="1" dirty="0"/>
              <a:t> </a:t>
            </a:r>
            <a:r>
              <a:rPr lang="cs-CZ" i="1" dirty="0" err="1"/>
              <a:t>politikos</a:t>
            </a:r>
            <a:r>
              <a:rPr lang="cs-CZ" i="1" dirty="0"/>
              <a:t> </a:t>
            </a:r>
            <a:r>
              <a:rPr lang="cs-CZ" i="1" dirty="0" err="1" smtClean="0"/>
              <a:t>gairės</a:t>
            </a:r>
            <a:endParaRPr lang="cs-CZ" i="1" dirty="0" smtClean="0"/>
          </a:p>
          <a:p>
            <a:endParaRPr lang="cs-CZ" i="1" dirty="0"/>
          </a:p>
          <a:p>
            <a:r>
              <a:rPr lang="cs-CZ" i="1" dirty="0" err="1"/>
              <a:t>Termin</a:t>
            </a:r>
            <a:r>
              <a:rPr lang="lt-LT" i="1" dirty="0"/>
              <a:t>ų </a:t>
            </a:r>
            <a:r>
              <a:rPr lang="lt-LT" i="1" dirty="0" smtClean="0"/>
              <a:t>bankas</a:t>
            </a:r>
            <a:endParaRPr lang="cs-CZ" i="1" dirty="0" smtClean="0"/>
          </a:p>
          <a:p>
            <a:r>
              <a:rPr lang="cs-CZ" u="sng" dirty="0">
                <a:hlinkClick r:id="rId2"/>
              </a:rPr>
              <a:t>http://</a:t>
            </a:r>
            <a:r>
              <a:rPr lang="cs-CZ" u="sng" dirty="0" smtClean="0">
                <a:hlinkClick r:id="rId2"/>
              </a:rPr>
              <a:t>www.vlkk.lt/terminu-bankas</a:t>
            </a:r>
            <a:endParaRPr lang="cs-CZ" u="sng" dirty="0" smtClean="0"/>
          </a:p>
          <a:p>
            <a:r>
              <a:rPr lang="cs-CZ" u="sng" dirty="0">
                <a:hlinkClick r:id="rId3"/>
              </a:rPr>
              <a:t>http://terminai.vlkk.lt/pls/tb/tb.search</a:t>
            </a:r>
            <a:endParaRPr lang="cs-CZ" dirty="0"/>
          </a:p>
          <a:p>
            <a:r>
              <a:rPr lang="cs-CZ" dirty="0"/>
              <a:t>http://terminai.vlkk.lt/pls/tb/tb.result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4105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Lietuvių</a:t>
            </a:r>
            <a:r>
              <a:rPr lang="cs-CZ" i="1" dirty="0"/>
              <a:t> </a:t>
            </a:r>
            <a:r>
              <a:rPr lang="cs-CZ" i="1" dirty="0" err="1"/>
              <a:t>kalbos</a:t>
            </a:r>
            <a:r>
              <a:rPr lang="cs-CZ" i="1" dirty="0"/>
              <a:t> </a:t>
            </a:r>
            <a:r>
              <a:rPr lang="cs-CZ" i="1" dirty="0" err="1"/>
              <a:t>plėtros</a:t>
            </a:r>
            <a:r>
              <a:rPr lang="cs-CZ" i="1" dirty="0"/>
              <a:t> </a:t>
            </a:r>
            <a:r>
              <a:rPr lang="cs-CZ" i="1" dirty="0" err="1"/>
              <a:t>informacinėse</a:t>
            </a:r>
            <a:r>
              <a:rPr lang="cs-CZ" i="1" dirty="0"/>
              <a:t> </a:t>
            </a:r>
            <a:r>
              <a:rPr lang="cs-CZ" i="1" dirty="0" err="1"/>
              <a:t>technologijose</a:t>
            </a:r>
            <a:r>
              <a:rPr lang="cs-CZ" i="1" dirty="0"/>
              <a:t> 2014–2020 m. </a:t>
            </a:r>
            <a:r>
              <a:rPr lang="cs-CZ" i="1" dirty="0" err="1"/>
              <a:t>gairės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34988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Státní komise pro litevský </a:t>
            </a:r>
            <a:r>
              <a:rPr lang="cs-CZ" b="1" u="sng" dirty="0" smtClean="0"/>
              <a:t>jazyk</a:t>
            </a:r>
          </a:p>
          <a:p>
            <a:pPr lvl="1"/>
            <a:r>
              <a:rPr lang="cs-CZ" dirty="0" smtClean="0"/>
              <a:t>Právní akty</a:t>
            </a:r>
          </a:p>
          <a:p>
            <a:pPr lvl="1"/>
            <a:r>
              <a:rPr lang="cs-CZ" dirty="0" smtClean="0"/>
              <a:t>Šíření litevštiny</a:t>
            </a:r>
          </a:p>
          <a:p>
            <a:pPr lvl="1"/>
            <a:r>
              <a:rPr lang="cs-CZ" dirty="0" smtClean="0"/>
              <a:t>Kodifikace</a:t>
            </a:r>
          </a:p>
          <a:p>
            <a:pPr lvl="1"/>
            <a:r>
              <a:rPr lang="cs-CZ" dirty="0" smtClean="0"/>
              <a:t>Tvorba terminologické banky</a:t>
            </a:r>
          </a:p>
          <a:p>
            <a:pPr lvl="1"/>
            <a:r>
              <a:rPr lang="cs-CZ" dirty="0" smtClean="0"/>
              <a:t>Financování</a:t>
            </a:r>
          </a:p>
          <a:p>
            <a:pPr lvl="1"/>
            <a:r>
              <a:rPr lang="cs-CZ" dirty="0" smtClean="0"/>
              <a:t>Publikace, konzultace, osvěta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http://www.vlkk.lt/aktualiausios-temos/didziosios-klaidos/zodziu-sandaros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1700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Státní jazyková </a:t>
            </a:r>
            <a:r>
              <a:rPr lang="cs-CZ" b="1" u="sng" dirty="0" smtClean="0"/>
              <a:t>inspekce</a:t>
            </a:r>
          </a:p>
          <a:p>
            <a:pPr lvl="1"/>
            <a:r>
              <a:rPr lang="cs-CZ" dirty="0" smtClean="0"/>
              <a:t>Kontrola</a:t>
            </a:r>
          </a:p>
          <a:p>
            <a:pPr lvl="1"/>
            <a:r>
              <a:rPr lang="cs-CZ" dirty="0" smtClean="0"/>
              <a:t>Přestupky, stížnosti </a:t>
            </a:r>
          </a:p>
          <a:p>
            <a:pPr lvl="1"/>
            <a:r>
              <a:rPr lang="cs-CZ" dirty="0" smtClean="0"/>
              <a:t>Prevence,  konzultace</a:t>
            </a:r>
          </a:p>
          <a:p>
            <a:pPr lvl="1"/>
            <a:endParaRPr lang="cs-CZ" i="1" dirty="0"/>
          </a:p>
          <a:p>
            <a:r>
              <a:rPr lang="cs-CZ" i="1" dirty="0" err="1" smtClean="0"/>
              <a:t>Valstybinės</a:t>
            </a:r>
            <a:r>
              <a:rPr lang="cs-CZ" i="1" dirty="0" smtClean="0"/>
              <a:t> </a:t>
            </a:r>
            <a:r>
              <a:rPr lang="cs-CZ" i="1" dirty="0" err="1"/>
              <a:t>kalbos</a:t>
            </a:r>
            <a:r>
              <a:rPr lang="cs-CZ" i="1" dirty="0"/>
              <a:t> </a:t>
            </a:r>
            <a:r>
              <a:rPr lang="cs-CZ" i="1" dirty="0" err="1"/>
              <a:t>vartojimo</a:t>
            </a:r>
            <a:r>
              <a:rPr lang="cs-CZ" i="1" dirty="0"/>
              <a:t> </a:t>
            </a:r>
            <a:r>
              <a:rPr lang="cs-CZ" i="1" dirty="0" err="1"/>
              <a:t>ir</a:t>
            </a:r>
            <a:r>
              <a:rPr lang="cs-CZ" i="1" dirty="0"/>
              <a:t> </a:t>
            </a:r>
            <a:r>
              <a:rPr lang="cs-CZ" i="1" dirty="0" err="1"/>
              <a:t>taisyklingumo</a:t>
            </a:r>
            <a:r>
              <a:rPr lang="cs-CZ" i="1" dirty="0"/>
              <a:t> </a:t>
            </a:r>
            <a:r>
              <a:rPr lang="cs-CZ" i="1" dirty="0" err="1"/>
              <a:t>kontrolės</a:t>
            </a:r>
            <a:r>
              <a:rPr lang="cs-CZ" i="1" dirty="0"/>
              <a:t> </a:t>
            </a:r>
            <a:r>
              <a:rPr lang="cs-CZ" i="1" dirty="0" err="1"/>
              <a:t>principai</a:t>
            </a:r>
            <a:r>
              <a:rPr lang="cs-CZ" i="1" dirty="0"/>
              <a:t>, </a:t>
            </a:r>
            <a:r>
              <a:rPr lang="cs-CZ" i="1" dirty="0" err="1"/>
              <a:t>kriterijai</a:t>
            </a:r>
            <a:r>
              <a:rPr lang="cs-CZ" i="1" dirty="0"/>
              <a:t> </a:t>
            </a:r>
            <a:r>
              <a:rPr lang="cs-CZ" i="1" dirty="0" err="1"/>
              <a:t>ir</a:t>
            </a:r>
            <a:r>
              <a:rPr lang="cs-CZ" i="1" dirty="0"/>
              <a:t> </a:t>
            </a:r>
            <a:r>
              <a:rPr lang="cs-CZ" i="1" dirty="0" err="1"/>
              <a:t>jų</a:t>
            </a:r>
            <a:r>
              <a:rPr lang="cs-CZ" i="1" dirty="0"/>
              <a:t> </a:t>
            </a:r>
            <a:r>
              <a:rPr lang="cs-CZ" i="1" dirty="0" err="1"/>
              <a:t>taikymo</a:t>
            </a:r>
            <a:r>
              <a:rPr lang="cs-CZ" i="1" dirty="0"/>
              <a:t> metodika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princip </a:t>
            </a:r>
            <a:r>
              <a:rPr lang="cs-CZ" dirty="0"/>
              <a:t>absolutnosti, plánovanosti, systematičnosti, účelnosti a periodičnosti</a:t>
            </a:r>
            <a:r>
              <a:rPr lang="cs-CZ" dirty="0" smtClean="0"/>
              <a:t>.</a:t>
            </a:r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0543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Institut pro litevský </a:t>
            </a:r>
            <a:r>
              <a:rPr lang="cs-CZ" b="1" u="sng" dirty="0" smtClean="0"/>
              <a:t>jazyk</a:t>
            </a:r>
          </a:p>
          <a:p>
            <a:r>
              <a:rPr lang="cs-CZ" dirty="0" smtClean="0"/>
              <a:t>Zkoumá, </a:t>
            </a:r>
            <a:r>
              <a:rPr lang="cs-CZ" dirty="0"/>
              <a:t>ř</a:t>
            </a:r>
            <a:r>
              <a:rPr lang="cs-CZ" dirty="0" smtClean="0"/>
              <a:t>eší, konzultuje, shromažďuje</a:t>
            </a:r>
          </a:p>
          <a:p>
            <a:pPr lvl="1"/>
            <a:r>
              <a:rPr lang="cs-CZ" i="1" dirty="0" err="1" smtClean="0"/>
              <a:t>Bendrinės</a:t>
            </a:r>
            <a:r>
              <a:rPr lang="cs-CZ" i="1" dirty="0" smtClean="0"/>
              <a:t> </a:t>
            </a:r>
            <a:r>
              <a:rPr lang="cs-CZ" i="1" dirty="0" err="1"/>
              <a:t>kalbos</a:t>
            </a:r>
            <a:r>
              <a:rPr lang="cs-CZ" i="1" dirty="0"/>
              <a:t> </a:t>
            </a:r>
            <a:r>
              <a:rPr lang="cs-CZ" i="1" dirty="0" err="1"/>
              <a:t>tyrimų</a:t>
            </a:r>
            <a:r>
              <a:rPr lang="cs-CZ" i="1" dirty="0"/>
              <a:t> </a:t>
            </a:r>
            <a:r>
              <a:rPr lang="cs-CZ" i="1" dirty="0" err="1"/>
              <a:t>centras</a:t>
            </a:r>
            <a:endParaRPr lang="cs-CZ" i="1" dirty="0"/>
          </a:p>
          <a:p>
            <a:pPr lvl="2"/>
            <a:r>
              <a:rPr lang="cs-CZ" i="1" dirty="0" err="1"/>
              <a:t>Bendrinė</a:t>
            </a:r>
            <a:r>
              <a:rPr lang="cs-CZ" i="1" dirty="0"/>
              <a:t> </a:t>
            </a:r>
            <a:r>
              <a:rPr lang="cs-CZ" i="1" dirty="0" err="1"/>
              <a:t>kalba</a:t>
            </a:r>
            <a:r>
              <a:rPr lang="cs-CZ" dirty="0"/>
              <a:t> 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lvl="1"/>
            <a:r>
              <a:rPr lang="cs-CZ" i="1" dirty="0" err="1" smtClean="0"/>
              <a:t>Terminologija</a:t>
            </a:r>
            <a:endParaRPr lang="cs-CZ" dirty="0"/>
          </a:p>
          <a:p>
            <a:pPr lvl="1"/>
            <a:r>
              <a:rPr lang="cs-CZ" dirty="0"/>
              <a:t>DLKŽ </a:t>
            </a:r>
          </a:p>
          <a:p>
            <a:pPr lvl="1"/>
            <a:r>
              <a:rPr lang="cs-CZ" i="1" dirty="0" err="1"/>
              <a:t>Dabartinės</a:t>
            </a:r>
            <a:r>
              <a:rPr lang="cs-CZ" i="1" dirty="0"/>
              <a:t> </a:t>
            </a:r>
            <a:r>
              <a:rPr lang="cs-CZ" i="1" dirty="0" err="1"/>
              <a:t>lietuvių</a:t>
            </a:r>
            <a:r>
              <a:rPr lang="cs-CZ" i="1" dirty="0"/>
              <a:t> </a:t>
            </a:r>
            <a:r>
              <a:rPr lang="cs-CZ" i="1" dirty="0" err="1"/>
              <a:t>kalbos</a:t>
            </a:r>
            <a:r>
              <a:rPr lang="cs-CZ" i="1" dirty="0"/>
              <a:t> gramatika</a:t>
            </a:r>
            <a:r>
              <a:rPr lang="cs-CZ" dirty="0"/>
              <a:t> </a:t>
            </a:r>
          </a:p>
          <a:p>
            <a:pPr lvl="1"/>
            <a:r>
              <a:rPr lang="cs-CZ" i="1" dirty="0" err="1"/>
              <a:t>Kalbos</a:t>
            </a:r>
            <a:r>
              <a:rPr lang="cs-CZ" i="1" dirty="0"/>
              <a:t> </a:t>
            </a:r>
            <a:r>
              <a:rPr lang="cs-CZ" i="1" dirty="0" err="1"/>
              <a:t>patarimai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1258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Nejstarší doba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Rutenština</a:t>
            </a:r>
            <a:endParaRPr lang="cs-CZ" dirty="0" smtClean="0"/>
          </a:p>
          <a:p>
            <a:r>
              <a:rPr lang="cs-CZ" dirty="0" smtClean="0"/>
              <a:t>Latina</a:t>
            </a:r>
          </a:p>
          <a:p>
            <a:r>
              <a:rPr lang="cs-CZ" dirty="0" smtClean="0"/>
              <a:t>Polština</a:t>
            </a:r>
          </a:p>
          <a:p>
            <a:endParaRPr lang="cs-CZ" dirty="0"/>
          </a:p>
          <a:p>
            <a:r>
              <a:rPr lang="cs-CZ" dirty="0" smtClean="0"/>
              <a:t>Malá Litva X Litva</a:t>
            </a:r>
          </a:p>
          <a:p>
            <a:endParaRPr lang="cs-CZ" dirty="0"/>
          </a:p>
          <a:p>
            <a:r>
              <a:rPr lang="cs-CZ" dirty="0" err="1" smtClean="0"/>
              <a:t>Martynas</a:t>
            </a:r>
            <a:r>
              <a:rPr lang="cs-CZ" dirty="0" smtClean="0"/>
              <a:t> </a:t>
            </a:r>
            <a:r>
              <a:rPr lang="cs-CZ" dirty="0" err="1" smtClean="0"/>
              <a:t>Mažvydas</a:t>
            </a:r>
            <a:r>
              <a:rPr lang="cs-CZ" dirty="0" smtClean="0"/>
              <a:t>, 1547 + </a:t>
            </a:r>
            <a:r>
              <a:rPr lang="cs-CZ" dirty="0" err="1" smtClean="0"/>
              <a:t>Mikalojus</a:t>
            </a:r>
            <a:r>
              <a:rPr lang="cs-CZ" dirty="0" smtClean="0"/>
              <a:t> </a:t>
            </a:r>
            <a:r>
              <a:rPr lang="cs-CZ" dirty="0" err="1" smtClean="0"/>
              <a:t>Daukša</a:t>
            </a:r>
            <a:r>
              <a:rPr lang="cs-CZ" dirty="0" smtClean="0"/>
              <a:t>, 1595</a:t>
            </a:r>
          </a:p>
          <a:p>
            <a:r>
              <a:rPr lang="cs-CZ" dirty="0" smtClean="0"/>
              <a:t>… katechismy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0941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Počátky psané litevštiny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varianty litevštiny</a:t>
            </a:r>
          </a:p>
          <a:p>
            <a:pPr lvl="1"/>
            <a:r>
              <a:rPr lang="cs-CZ" dirty="0" smtClean="0"/>
              <a:t>západní / </a:t>
            </a:r>
            <a:r>
              <a:rPr lang="cs-CZ" dirty="0" err="1" smtClean="0"/>
              <a:t>žemaitská</a:t>
            </a:r>
            <a:endParaRPr lang="cs-CZ" dirty="0" smtClean="0"/>
          </a:p>
          <a:p>
            <a:pPr lvl="1"/>
            <a:r>
              <a:rPr lang="cs-CZ" dirty="0" smtClean="0"/>
              <a:t>východní	</a:t>
            </a:r>
          </a:p>
          <a:p>
            <a:pPr lvl="1"/>
            <a:r>
              <a:rPr lang="cs-CZ" dirty="0" err="1" smtClean="0"/>
              <a:t>malolitevská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Bendrin</a:t>
            </a:r>
            <a:r>
              <a:rPr lang="lt-LT" dirty="0" smtClean="0"/>
              <a:t>ė kalba </a:t>
            </a:r>
            <a:r>
              <a:rPr lang="cs-CZ" dirty="0" smtClean="0"/>
              <a:t>(</a:t>
            </a:r>
            <a:r>
              <a:rPr lang="cs-CZ" dirty="0" err="1" smtClean="0"/>
              <a:t>Pranas</a:t>
            </a:r>
            <a:r>
              <a:rPr lang="cs-CZ" dirty="0" smtClean="0"/>
              <a:t> </a:t>
            </a:r>
            <a:r>
              <a:rPr lang="cs-CZ" dirty="0" err="1" smtClean="0"/>
              <a:t>Skardžius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err="1" smtClean="0"/>
              <a:t>Antanas</a:t>
            </a:r>
            <a:r>
              <a:rPr lang="cs-CZ" dirty="0" smtClean="0"/>
              <a:t> </a:t>
            </a:r>
            <a:r>
              <a:rPr lang="cs-CZ" dirty="0" err="1" smtClean="0"/>
              <a:t>Baranauskas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501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Počátky normování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err="1"/>
              <a:t>Aušra</a:t>
            </a:r>
            <a:r>
              <a:rPr lang="cs-CZ" dirty="0"/>
              <a:t> (Úsvit, </a:t>
            </a:r>
            <a:r>
              <a:rPr lang="cs-CZ" i="1" dirty="0" err="1" smtClean="0"/>
              <a:t>Auszra</a:t>
            </a:r>
            <a:r>
              <a:rPr lang="cs-CZ" dirty="0"/>
              <a:t>, 1883 až </a:t>
            </a:r>
            <a:r>
              <a:rPr lang="cs-CZ" dirty="0" smtClean="0"/>
              <a:t>1886)</a:t>
            </a:r>
            <a:endParaRPr lang="cs-CZ" dirty="0"/>
          </a:p>
          <a:p>
            <a:r>
              <a:rPr lang="cs-CZ" i="1" dirty="0" err="1" smtClean="0"/>
              <a:t>Varpas</a:t>
            </a:r>
            <a:r>
              <a:rPr lang="cs-CZ" dirty="0" smtClean="0"/>
              <a:t> </a:t>
            </a:r>
            <a:r>
              <a:rPr lang="cs-CZ" dirty="0"/>
              <a:t>(Zvon, 1889 do 1905</a:t>
            </a:r>
            <a:r>
              <a:rPr lang="cs-CZ" dirty="0" smtClean="0"/>
              <a:t>), </a:t>
            </a:r>
            <a:r>
              <a:rPr lang="cs-CZ" i="1" dirty="0" err="1" smtClean="0"/>
              <a:t>Vincas</a:t>
            </a:r>
            <a:r>
              <a:rPr lang="cs-CZ" i="1" dirty="0" smtClean="0"/>
              <a:t> </a:t>
            </a:r>
            <a:r>
              <a:rPr lang="cs-CZ" i="1" dirty="0" err="1" smtClean="0"/>
              <a:t>Kudirka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3852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Počátky normování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Jonas </a:t>
            </a:r>
            <a:r>
              <a:rPr lang="cs-CZ" dirty="0" err="1" smtClean="0"/>
              <a:t>Jablonskis</a:t>
            </a:r>
            <a:endParaRPr lang="cs-CZ" dirty="0" smtClean="0"/>
          </a:p>
          <a:p>
            <a:pPr lvl="1"/>
            <a:r>
              <a:rPr lang="cs-CZ" i="1" dirty="0" err="1" smtClean="0"/>
              <a:t>Lietuviškos</a:t>
            </a:r>
            <a:r>
              <a:rPr lang="cs-CZ" i="1" dirty="0" smtClean="0"/>
              <a:t> </a:t>
            </a:r>
            <a:r>
              <a:rPr lang="cs-CZ" i="1" dirty="0" err="1" smtClean="0"/>
              <a:t>kalbos</a:t>
            </a:r>
            <a:r>
              <a:rPr lang="cs-CZ" i="1" dirty="0" smtClean="0"/>
              <a:t> gramatika </a:t>
            </a:r>
            <a:r>
              <a:rPr lang="cs-CZ" dirty="0" smtClean="0"/>
              <a:t>(Gramatika litevského jazyka, 1901)</a:t>
            </a:r>
          </a:p>
          <a:p>
            <a:pPr lvl="1"/>
            <a:r>
              <a:rPr lang="cs-CZ" i="1" dirty="0" err="1" smtClean="0"/>
              <a:t>Lietuvių</a:t>
            </a:r>
            <a:r>
              <a:rPr lang="cs-CZ" i="1" dirty="0" smtClean="0"/>
              <a:t> </a:t>
            </a:r>
            <a:r>
              <a:rPr lang="cs-CZ" i="1" dirty="0" err="1" smtClean="0"/>
              <a:t>kalbos</a:t>
            </a:r>
            <a:r>
              <a:rPr lang="cs-CZ" i="1" dirty="0" smtClean="0"/>
              <a:t> gramatika, 1919</a:t>
            </a:r>
          </a:p>
          <a:p>
            <a:pPr lvl="1"/>
            <a:r>
              <a:rPr lang="cs-CZ" i="1" dirty="0" err="1" smtClean="0"/>
              <a:t>Lietuvių</a:t>
            </a:r>
            <a:r>
              <a:rPr lang="cs-CZ" i="1" dirty="0" smtClean="0"/>
              <a:t> </a:t>
            </a:r>
            <a:r>
              <a:rPr lang="cs-CZ" i="1" dirty="0" err="1" smtClean="0"/>
              <a:t>kalbos</a:t>
            </a:r>
            <a:r>
              <a:rPr lang="cs-CZ" i="1" dirty="0" smtClean="0"/>
              <a:t> </a:t>
            </a:r>
            <a:r>
              <a:rPr lang="cs-CZ" i="1" dirty="0" err="1" smtClean="0"/>
              <a:t>sintaksė</a:t>
            </a:r>
            <a:r>
              <a:rPr lang="cs-CZ" dirty="0" smtClean="0"/>
              <a:t> (Syntax litevského jazyka, 1911)</a:t>
            </a:r>
          </a:p>
          <a:p>
            <a:pPr lvl="1"/>
            <a:r>
              <a:rPr lang="cs-CZ" i="1" dirty="0" err="1" smtClean="0"/>
              <a:t>Linksniai</a:t>
            </a:r>
            <a:r>
              <a:rPr lang="cs-CZ" i="1" dirty="0" smtClean="0"/>
              <a:t> </a:t>
            </a:r>
            <a:r>
              <a:rPr lang="cs-CZ" i="1" dirty="0" err="1" smtClean="0"/>
              <a:t>ir</a:t>
            </a:r>
            <a:r>
              <a:rPr lang="cs-CZ" i="1" dirty="0" smtClean="0"/>
              <a:t> </a:t>
            </a:r>
            <a:r>
              <a:rPr lang="cs-CZ" i="1" dirty="0" err="1" smtClean="0"/>
              <a:t>prielinksniai</a:t>
            </a:r>
            <a:r>
              <a:rPr lang="cs-CZ" dirty="0" smtClean="0"/>
              <a:t> (Pády a předložky)</a:t>
            </a:r>
          </a:p>
          <a:p>
            <a:endParaRPr lang="cs-CZ" dirty="0" smtClean="0"/>
          </a:p>
          <a:p>
            <a:r>
              <a:rPr lang="cs-CZ" i="1" dirty="0" err="1"/>
              <a:t>Kazimieras</a:t>
            </a:r>
            <a:r>
              <a:rPr lang="cs-CZ" i="1" dirty="0"/>
              <a:t> </a:t>
            </a:r>
            <a:r>
              <a:rPr lang="cs-CZ" i="1" dirty="0" err="1"/>
              <a:t>Būga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9387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po roce 1940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Lietuvių</a:t>
            </a:r>
            <a:r>
              <a:rPr lang="cs-CZ" i="1" dirty="0"/>
              <a:t> </a:t>
            </a:r>
            <a:r>
              <a:rPr lang="cs-CZ" i="1" dirty="0" err="1"/>
              <a:t>kalbos</a:t>
            </a:r>
            <a:r>
              <a:rPr lang="cs-CZ" i="1" dirty="0"/>
              <a:t> </a:t>
            </a:r>
            <a:r>
              <a:rPr lang="cs-CZ" i="1" dirty="0" err="1" smtClean="0"/>
              <a:t>institutas</a:t>
            </a:r>
            <a:endParaRPr lang="cs-CZ" dirty="0" smtClean="0"/>
          </a:p>
          <a:p>
            <a:endParaRPr lang="cs-CZ" dirty="0"/>
          </a:p>
          <a:p>
            <a:r>
              <a:rPr lang="cs-CZ" i="1" dirty="0" err="1"/>
              <a:t>Kalbos</a:t>
            </a:r>
            <a:r>
              <a:rPr lang="cs-CZ" i="1" dirty="0"/>
              <a:t> </a:t>
            </a:r>
            <a:r>
              <a:rPr lang="cs-CZ" i="1" dirty="0" err="1" smtClean="0"/>
              <a:t>kultūra</a:t>
            </a:r>
            <a:endParaRPr lang="cs-CZ" i="1" dirty="0" smtClean="0"/>
          </a:p>
          <a:p>
            <a:r>
              <a:rPr lang="cs-CZ" i="1" dirty="0" err="1" smtClean="0"/>
              <a:t>Mūsų</a:t>
            </a:r>
            <a:r>
              <a:rPr lang="cs-CZ" i="1" dirty="0" smtClean="0"/>
              <a:t> </a:t>
            </a:r>
            <a:r>
              <a:rPr lang="cs-CZ" i="1" dirty="0" err="1" smtClean="0"/>
              <a:t>kalba</a:t>
            </a:r>
            <a:endParaRPr lang="cs-CZ" i="1" dirty="0"/>
          </a:p>
          <a:p>
            <a:endParaRPr lang="cs-CZ" i="1" dirty="0" smtClean="0"/>
          </a:p>
          <a:p>
            <a:r>
              <a:rPr lang="cs-CZ" i="1" dirty="0" err="1"/>
              <a:t>Lietuvių</a:t>
            </a:r>
            <a:r>
              <a:rPr lang="cs-CZ" i="1" dirty="0"/>
              <a:t> </a:t>
            </a:r>
            <a:r>
              <a:rPr lang="cs-CZ" i="1" dirty="0" err="1"/>
              <a:t>kalbos</a:t>
            </a:r>
            <a:r>
              <a:rPr lang="cs-CZ" i="1" dirty="0"/>
              <a:t> </a:t>
            </a:r>
            <a:r>
              <a:rPr lang="cs-CZ" i="1" dirty="0" err="1"/>
              <a:t>komisija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260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po roce 1940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Lietuvių</a:t>
            </a:r>
            <a:r>
              <a:rPr lang="cs-CZ" i="1" dirty="0"/>
              <a:t> </a:t>
            </a:r>
            <a:r>
              <a:rPr lang="cs-CZ" i="1" dirty="0" err="1"/>
              <a:t>kalbos</a:t>
            </a:r>
            <a:r>
              <a:rPr lang="cs-CZ" i="1" dirty="0"/>
              <a:t> </a:t>
            </a:r>
            <a:r>
              <a:rPr lang="cs-CZ" i="1" dirty="0" err="1" smtClean="0"/>
              <a:t>žodynas</a:t>
            </a:r>
            <a:endParaRPr lang="cs-CZ" i="1" dirty="0" smtClean="0"/>
          </a:p>
          <a:p>
            <a:r>
              <a:rPr lang="cs-CZ" i="1" dirty="0" smtClean="0"/>
              <a:t>http://www.lkz.lt/</a:t>
            </a:r>
          </a:p>
          <a:p>
            <a:endParaRPr lang="cs-CZ" i="1" dirty="0"/>
          </a:p>
          <a:p>
            <a:r>
              <a:rPr lang="cs-CZ" i="1" dirty="0" err="1"/>
              <a:t>Dabartinės</a:t>
            </a:r>
            <a:r>
              <a:rPr lang="cs-CZ" i="1" dirty="0"/>
              <a:t> </a:t>
            </a:r>
            <a:r>
              <a:rPr lang="cs-CZ" i="1" dirty="0" err="1"/>
              <a:t>lietuvių</a:t>
            </a:r>
            <a:r>
              <a:rPr lang="cs-CZ" i="1" dirty="0"/>
              <a:t> </a:t>
            </a:r>
            <a:r>
              <a:rPr lang="cs-CZ" i="1" dirty="0" err="1"/>
              <a:t>kalbos</a:t>
            </a:r>
            <a:r>
              <a:rPr lang="cs-CZ" i="1" dirty="0"/>
              <a:t> </a:t>
            </a:r>
            <a:r>
              <a:rPr lang="cs-CZ" i="1" dirty="0" err="1"/>
              <a:t>žodynas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>
                <a:hlinkClick r:id="rId2"/>
              </a:rPr>
              <a:t>http://lkiis.lki.lt/</a:t>
            </a:r>
            <a:endParaRPr lang="cs-CZ" dirty="0" smtClean="0"/>
          </a:p>
          <a:p>
            <a:endParaRPr lang="cs-CZ" dirty="0"/>
          </a:p>
          <a:p>
            <a:r>
              <a:rPr lang="cs-CZ" i="1" dirty="0" err="1"/>
              <a:t>Lietuvių</a:t>
            </a:r>
            <a:r>
              <a:rPr lang="cs-CZ" i="1" dirty="0"/>
              <a:t> </a:t>
            </a:r>
            <a:r>
              <a:rPr lang="cs-CZ" i="1" dirty="0" err="1"/>
              <a:t>kalbos</a:t>
            </a:r>
            <a:r>
              <a:rPr lang="cs-CZ" i="1" dirty="0"/>
              <a:t> </a:t>
            </a:r>
            <a:r>
              <a:rPr lang="cs-CZ" i="1" dirty="0" err="1"/>
              <a:t>rašybos</a:t>
            </a:r>
            <a:r>
              <a:rPr lang="cs-CZ" i="1" dirty="0"/>
              <a:t> </a:t>
            </a:r>
            <a:r>
              <a:rPr lang="cs-CZ" i="1" dirty="0" err="1"/>
              <a:t>žodynas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000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po roce 1940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Lietuvių</a:t>
            </a:r>
            <a:r>
              <a:rPr lang="cs-CZ" i="1" dirty="0"/>
              <a:t> </a:t>
            </a:r>
            <a:r>
              <a:rPr lang="cs-CZ" i="1" dirty="0" err="1"/>
              <a:t>kalbos</a:t>
            </a:r>
            <a:r>
              <a:rPr lang="cs-CZ" i="1" dirty="0"/>
              <a:t> </a:t>
            </a:r>
            <a:r>
              <a:rPr lang="cs-CZ" i="1" dirty="0" smtClean="0"/>
              <a:t>gramatika</a:t>
            </a:r>
          </a:p>
          <a:p>
            <a:endParaRPr lang="cs-CZ" i="1" dirty="0"/>
          </a:p>
          <a:p>
            <a:r>
              <a:rPr lang="cs-CZ" i="1" dirty="0" err="1"/>
              <a:t>Kalbos</a:t>
            </a:r>
            <a:r>
              <a:rPr lang="cs-CZ" i="1" dirty="0"/>
              <a:t> </a:t>
            </a:r>
            <a:r>
              <a:rPr lang="cs-CZ" i="1" dirty="0" err="1"/>
              <a:t>praktikos</a:t>
            </a:r>
            <a:r>
              <a:rPr lang="cs-CZ" i="1" dirty="0"/>
              <a:t> </a:t>
            </a:r>
            <a:r>
              <a:rPr lang="cs-CZ" i="1" dirty="0" err="1"/>
              <a:t>patarimai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r>
              <a:rPr lang="cs-CZ" i="1" dirty="0" err="1"/>
              <a:t>Lietuvių</a:t>
            </a:r>
            <a:r>
              <a:rPr lang="cs-CZ" i="1" dirty="0"/>
              <a:t> </a:t>
            </a:r>
            <a:r>
              <a:rPr lang="cs-CZ" i="1" dirty="0" err="1"/>
              <a:t>kalbos</a:t>
            </a:r>
            <a:r>
              <a:rPr lang="cs-CZ" i="1" dirty="0"/>
              <a:t> </a:t>
            </a:r>
            <a:r>
              <a:rPr lang="cs-CZ" i="1" dirty="0" err="1"/>
              <a:t>vadovas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044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Situace od 90. let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11. březen 1990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r>
              <a:rPr lang="cs-CZ" i="1" dirty="0" err="1"/>
              <a:t>Gimtoji</a:t>
            </a:r>
            <a:r>
              <a:rPr lang="cs-CZ" i="1" dirty="0"/>
              <a:t> </a:t>
            </a:r>
            <a:r>
              <a:rPr lang="cs-CZ" i="1" dirty="0" err="1"/>
              <a:t>kalba</a:t>
            </a:r>
            <a:r>
              <a:rPr lang="cs-CZ" i="1" dirty="0"/>
              <a:t> </a:t>
            </a:r>
            <a:endParaRPr lang="cs-CZ" i="1" dirty="0" smtClean="0"/>
          </a:p>
          <a:p>
            <a:endParaRPr lang="cs-CZ" i="1" dirty="0"/>
          </a:p>
          <a:p>
            <a:r>
              <a:rPr lang="cs-CZ" i="1" dirty="0" err="1"/>
              <a:t>Valstybinė</a:t>
            </a:r>
            <a:r>
              <a:rPr lang="cs-CZ" i="1" dirty="0"/>
              <a:t> </a:t>
            </a:r>
            <a:r>
              <a:rPr lang="cs-CZ" i="1" dirty="0" err="1"/>
              <a:t>kalbos</a:t>
            </a:r>
            <a:r>
              <a:rPr lang="cs-CZ" i="1" dirty="0"/>
              <a:t> </a:t>
            </a:r>
            <a:r>
              <a:rPr lang="cs-CZ" i="1" dirty="0" err="1"/>
              <a:t>inspekcija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01743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257</Words>
  <Application>Microsoft Office PowerPoint</Application>
  <PresentationFormat>Širokoúhlá obrazovka</PresentationFormat>
  <Paragraphs>96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Vývoj standardního jazyka</vt:lpstr>
      <vt:lpstr>Nejstarší doba</vt:lpstr>
      <vt:lpstr>Počátky psané litevštiny</vt:lpstr>
      <vt:lpstr>Počátky normování</vt:lpstr>
      <vt:lpstr>Počátky normování</vt:lpstr>
      <vt:lpstr>Situace po roce 1940</vt:lpstr>
      <vt:lpstr>Situace po roce 1940</vt:lpstr>
      <vt:lpstr>Situace po roce 1940</vt:lpstr>
      <vt:lpstr>Situace od 90. let</vt:lpstr>
      <vt:lpstr>Současnost</vt:lpstr>
      <vt:lpstr>Současnost</vt:lpstr>
      <vt:lpstr>Současnost</vt:lpstr>
      <vt:lpstr>Současnost</vt:lpstr>
      <vt:lpstr>Současnost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standardního jazyka</dc:title>
  <dc:creator>User</dc:creator>
  <cp:lastModifiedBy>User</cp:lastModifiedBy>
  <cp:revision>9</cp:revision>
  <dcterms:created xsi:type="dcterms:W3CDTF">2019-02-24T07:39:40Z</dcterms:created>
  <dcterms:modified xsi:type="dcterms:W3CDTF">2019-03-03T13:25:12Z</dcterms:modified>
</cp:coreProperties>
</file>