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5" r:id="rId11"/>
    <p:sldId id="266" r:id="rId12"/>
    <p:sldId id="26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80" r:id="rId34"/>
    <p:sldId id="281" r:id="rId35"/>
    <p:sldId id="278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A03F-7302-451D-8809-8842CC3E122A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E55A-4753-4090-83A7-F7E370741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75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A03F-7302-451D-8809-8842CC3E122A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E55A-4753-4090-83A7-F7E370741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72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A03F-7302-451D-8809-8842CC3E122A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E55A-4753-4090-83A7-F7E370741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49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A03F-7302-451D-8809-8842CC3E122A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E55A-4753-4090-83A7-F7E370741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05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A03F-7302-451D-8809-8842CC3E122A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E55A-4753-4090-83A7-F7E370741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65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A03F-7302-451D-8809-8842CC3E122A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E55A-4753-4090-83A7-F7E370741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61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A03F-7302-451D-8809-8842CC3E122A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E55A-4753-4090-83A7-F7E370741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85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A03F-7302-451D-8809-8842CC3E122A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E55A-4753-4090-83A7-F7E370741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49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A03F-7302-451D-8809-8842CC3E122A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E55A-4753-4090-83A7-F7E370741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168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A03F-7302-451D-8809-8842CC3E122A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E55A-4753-4090-83A7-F7E370741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93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A03F-7302-451D-8809-8842CC3E122A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E55A-4753-4090-83A7-F7E370741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48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AA03F-7302-451D-8809-8842CC3E122A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3E55A-4753-4090-83A7-F7E370741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22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stream.avcr.cz/ujc/mluvnice-cestiny-2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CJBB84</a:t>
            </a:r>
            <a:br>
              <a:rPr lang="cs-CZ" dirty="0"/>
            </a:br>
            <a:r>
              <a:rPr lang="cs-CZ" dirty="0"/>
              <a:t>Morfologie a korpus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8.00-9.30 G13</a:t>
            </a:r>
          </a:p>
          <a:p>
            <a:r>
              <a:rPr lang="cs-CZ" b="1" dirty="0"/>
              <a:t>III.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27944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Konkordance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44154"/>
            <a:ext cx="10515600" cy="331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36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Vytvoř frekvenční seznam podle návodu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3510" y="1825625"/>
            <a:ext cx="88049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73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Frekvenční seznam tvarů na -</a:t>
            </a:r>
            <a:r>
              <a:rPr lang="cs-CZ" b="1" i="1" dirty="0"/>
              <a:t>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8848" y="1825625"/>
            <a:ext cx="71143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13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Najdi tvary substantiv typu </a:t>
            </a:r>
            <a:r>
              <a:rPr lang="cs-CZ" b="1" i="1" dirty="0"/>
              <a:t>předseda</a:t>
            </a:r>
            <a:r>
              <a:rPr lang="cs-CZ" dirty="0"/>
              <a:t> končící na </a:t>
            </a:r>
            <a:r>
              <a:rPr lang="cs-CZ" b="1" i="1" dirty="0"/>
              <a:t>–</a:t>
            </a:r>
            <a:r>
              <a:rPr lang="cs-CZ" b="1" i="1" dirty="0" err="1"/>
              <a:t>ové</a:t>
            </a:r>
            <a:br>
              <a:rPr lang="cs-CZ" b="1" i="1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836313"/>
            <a:ext cx="10515600" cy="232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97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Frekvenční seznam tvarů na -</a:t>
            </a:r>
            <a:r>
              <a:rPr lang="cs-CZ" b="1" i="1" dirty="0" err="1"/>
              <a:t>ové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347" y="1825625"/>
            <a:ext cx="73353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25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Najdi tvary substantiv typu </a:t>
            </a:r>
            <a:r>
              <a:rPr lang="cs-CZ" b="1" i="1" dirty="0"/>
              <a:t>předseda</a:t>
            </a:r>
            <a:r>
              <a:rPr lang="cs-CZ" dirty="0"/>
              <a:t> končící na </a:t>
            </a:r>
            <a:r>
              <a:rPr lang="cs-CZ" b="1" i="1" dirty="0"/>
              <a:t>–é</a:t>
            </a:r>
            <a:r>
              <a:rPr lang="cs-CZ" dirty="0"/>
              <a:t>, které </a:t>
            </a:r>
            <a:r>
              <a:rPr lang="cs-CZ" dirty="0" err="1"/>
              <a:t>nekonční</a:t>
            </a:r>
            <a:r>
              <a:rPr lang="cs-CZ" dirty="0"/>
              <a:t> na </a:t>
            </a:r>
            <a:r>
              <a:rPr lang="cs-CZ" b="1" i="1" dirty="0"/>
              <a:t>-</a:t>
            </a:r>
            <a:r>
              <a:rPr lang="cs-CZ" b="1" i="1" dirty="0" err="1"/>
              <a:t>ové</a:t>
            </a:r>
            <a:r>
              <a:rPr lang="cs-CZ" b="1" i="1" dirty="0"/>
              <a:t> 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65353"/>
            <a:ext cx="10515600" cy="327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6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Frekvenční seznam tvarů na -</a:t>
            </a:r>
            <a:r>
              <a:rPr lang="cs-CZ" b="1" i="1" dirty="0"/>
              <a:t>é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5393" y="1825625"/>
            <a:ext cx="734121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10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Pozoro</a:t>
            </a:r>
            <a:r>
              <a:rPr lang="en-US" dirty="0"/>
              <a:t>v</a:t>
            </a:r>
            <a:r>
              <a:rPr lang="cs-CZ" dirty="0" err="1"/>
              <a:t>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Porovnejte frekvenční seznamy</a:t>
            </a:r>
          </a:p>
          <a:p>
            <a:r>
              <a:rPr lang="cs-CZ" dirty="0"/>
              <a:t>Seznamte se s dalšími nástroji na porovnání variant</a:t>
            </a:r>
          </a:p>
        </p:txBody>
      </p:sp>
    </p:spTree>
    <p:extLst>
      <p:ext uri="{BB962C8B-B14F-4D97-AF65-F5344CB8AC3E}">
        <p14:creationId xmlns:p14="http://schemas.microsoft.com/office/powerpoint/2010/main" val="2720504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SyD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6856" y="1825625"/>
            <a:ext cx="75182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02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Morfio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3297" y="1825625"/>
            <a:ext cx="1012540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5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5CA4B-8BCD-4D23-83D7-08BD8A2B3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úkolu: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6A8FB7-B1A3-459B-9A58-1BAFF5B1D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OSOLSOBĚ, Klára. </a:t>
            </a:r>
            <a:r>
              <a:rPr lang="cs-CZ" i="1" dirty="0"/>
              <a:t>Česká morfologie a korpusy</a:t>
            </a:r>
            <a:r>
              <a:rPr lang="cs-CZ" dirty="0"/>
              <a:t>. Vyd. 1. Praha: Karolinum, 2014. 236 s. ISBN 978-80-246-2562-1.</a:t>
            </a:r>
          </a:p>
        </p:txBody>
      </p:sp>
    </p:spTree>
    <p:extLst>
      <p:ext uri="{BB962C8B-B14F-4D97-AF65-F5344CB8AC3E}">
        <p14:creationId xmlns:p14="http://schemas.microsoft.com/office/powerpoint/2010/main" val="2042365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Porovnání se řazením dle frekvence tvarů na </a:t>
            </a:r>
            <a:r>
              <a:rPr lang="cs-CZ" b="1" i="1" dirty="0" err="1"/>
              <a:t>isté</a:t>
            </a:r>
            <a:r>
              <a:rPr lang="cs-CZ" b="1" i="1" dirty="0"/>
              <a:t> </a:t>
            </a:r>
            <a:r>
              <a:rPr lang="cs-CZ" dirty="0"/>
              <a:t>(SYN2015)</a:t>
            </a:r>
            <a:endParaRPr lang="cs-CZ" b="1" i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0628" y="1825625"/>
            <a:ext cx="38107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80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Morfio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7146" y="1825625"/>
            <a:ext cx="80377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35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Morfio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5419" y="1825625"/>
            <a:ext cx="37811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97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MČ 2, s. 300 (dostupná zde: </a:t>
            </a:r>
            <a:r>
              <a:rPr lang="cs-CZ" dirty="0">
                <a:hlinkClick r:id="rId2"/>
              </a:rPr>
              <a:t>http://stream.avcr.cz/</a:t>
            </a:r>
            <a:r>
              <a:rPr lang="cs-CZ" dirty="0" err="1">
                <a:hlinkClick r:id="rId2"/>
              </a:rPr>
              <a:t>ujc</a:t>
            </a:r>
            <a:r>
              <a:rPr lang="cs-CZ" dirty="0">
                <a:hlinkClick r:id="rId2"/>
              </a:rPr>
              <a:t>/mluvnice-cestiny-2.pdf</a:t>
            </a:r>
            <a:r>
              <a:rPr lang="cs-CZ" dirty="0"/>
              <a:t>)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0200" y="2896394"/>
            <a:ext cx="89916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37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Vyzkoušejte svůj jazykový cit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Mohou maskulina životná v češtině končit v nominativu plurálu jinak než na </a:t>
            </a:r>
            <a:r>
              <a:rPr lang="de-DE" i="1" dirty="0"/>
              <a:t>i</a:t>
            </a:r>
            <a:r>
              <a:rPr lang="de-DE" dirty="0"/>
              <a:t> </a:t>
            </a:r>
            <a:r>
              <a:rPr lang="de-DE" dirty="0" err="1"/>
              <a:t>nebo</a:t>
            </a:r>
            <a:r>
              <a:rPr lang="de-DE" dirty="0"/>
              <a:t> </a:t>
            </a:r>
            <a:r>
              <a:rPr lang="cs-CZ" i="1" dirty="0" err="1"/>
              <a:t>ové</a:t>
            </a:r>
            <a:r>
              <a:rPr lang="cs-CZ" dirty="0"/>
              <a:t>/</a:t>
            </a:r>
            <a:r>
              <a:rPr lang="cs-CZ" i="1" dirty="0"/>
              <a:t>é</a:t>
            </a:r>
            <a:r>
              <a:rPr lang="cs-CZ" dirty="0"/>
              <a:t>?</a:t>
            </a:r>
          </a:p>
          <a:p>
            <a:r>
              <a:rPr lang="cs-CZ" dirty="0"/>
              <a:t>Mohou a umím uvést příklady.</a:t>
            </a:r>
          </a:p>
          <a:p>
            <a:r>
              <a:rPr lang="cs-CZ" dirty="0"/>
              <a:t>Mohou a nemohu si na příklady vzpomenout.</a:t>
            </a:r>
          </a:p>
          <a:p>
            <a:r>
              <a:rPr lang="cs-CZ" dirty="0"/>
              <a:t>Nemohou a pokud ano, pak jde o nějaká zapadlá slova, která nikdo neužívá.</a:t>
            </a:r>
          </a:p>
          <a:p>
            <a:r>
              <a:rPr lang="cs-CZ" dirty="0"/>
              <a:t>Podívejte se do korpusu a sledujte další morfologické anomálie.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1173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41453"/>
            <a:ext cx="10515600" cy="291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54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cs-CZ" dirty="0" err="1"/>
              <a:t>ýsledek</a:t>
            </a:r>
            <a:r>
              <a:rPr lang="cs-CZ" dirty="0"/>
              <a:t> z korpusu SYN2020 seřazený podle frekvence tvarů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3424" y="1825625"/>
            <a:ext cx="764515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88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Vyzkoušejte svůj jazykový cit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Mohou maskulina neživotná v češtině končit v nominativu plurálu na </a:t>
            </a:r>
            <a:r>
              <a:rPr lang="cs-CZ" i="1" dirty="0" err="1"/>
              <a:t>ové</a:t>
            </a:r>
            <a:r>
              <a:rPr lang="cs-CZ" dirty="0"/>
              <a:t>?</a:t>
            </a:r>
          </a:p>
          <a:p>
            <a:r>
              <a:rPr lang="cs-CZ" dirty="0"/>
              <a:t>Mohou a umím uvést příklady.</a:t>
            </a:r>
          </a:p>
          <a:p>
            <a:r>
              <a:rPr lang="cs-CZ" dirty="0"/>
              <a:t>Mohou a nemohu si na příklady vzpomenout.</a:t>
            </a:r>
          </a:p>
          <a:p>
            <a:r>
              <a:rPr lang="cs-CZ" dirty="0"/>
              <a:t>Nemohou a pokud ano, pak jde o nějaká zapadlá slova, která nikdo neužívá.</a:t>
            </a:r>
          </a:p>
          <a:p>
            <a:r>
              <a:rPr lang="cs-CZ" dirty="0"/>
              <a:t>Podívejte se do korpusu.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258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43989"/>
            <a:ext cx="10515600" cy="331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95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cs-CZ" dirty="0" err="1"/>
              <a:t>ýsledek</a:t>
            </a:r>
            <a:r>
              <a:rPr lang="cs-CZ" dirty="0"/>
              <a:t> z korpusu SYN2020 seřazený podle frekvence tvarů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83766"/>
            <a:ext cx="10515600" cy="40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93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Distribuce </a:t>
            </a:r>
            <a:r>
              <a:rPr lang="cs-CZ" b="1" dirty="0"/>
              <a:t>variantních tvarů substantiv </a:t>
            </a:r>
            <a:r>
              <a:rPr lang="cs-CZ" dirty="0"/>
              <a:t>na základě analýzy korpusových dat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Variantní koncovky/podvzory</a:t>
            </a:r>
          </a:p>
          <a:p>
            <a:r>
              <a:rPr lang="cs-CZ" dirty="0"/>
              <a:t>Jak hledat relevantní data</a:t>
            </a:r>
          </a:p>
          <a:p>
            <a:r>
              <a:rPr lang="cs-CZ" dirty="0"/>
              <a:t>Pozorování dat</a:t>
            </a:r>
          </a:p>
          <a:p>
            <a:r>
              <a:rPr lang="cs-CZ" dirty="0"/>
              <a:t>Formulace pravidel distribuce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5637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Vyzkoušejte svůj jazykový cit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genitivu plurálu mají všechna maskulina (životná i neživotná) koncovku </a:t>
            </a:r>
            <a:r>
              <a:rPr lang="cs-CZ" b="1" i="1" dirty="0"/>
              <a:t>–ů</a:t>
            </a:r>
            <a:r>
              <a:rPr lang="cs-CZ" i="1" dirty="0"/>
              <a:t>.</a:t>
            </a:r>
          </a:p>
          <a:p>
            <a:r>
              <a:rPr lang="cs-CZ" dirty="0"/>
              <a:t>Tvrzení platí bez výjimek.</a:t>
            </a:r>
          </a:p>
          <a:p>
            <a:r>
              <a:rPr lang="cs-CZ" dirty="0"/>
              <a:t>Nikoli všechna, umím uvést příklady, které svědčí o tom, že existují výjimky.</a:t>
            </a:r>
          </a:p>
          <a:p>
            <a:r>
              <a:rPr lang="cs-CZ" dirty="0"/>
              <a:t>Asi nějaké výjimky existují, ale slova, která se takové výjimky mají nejsou vůbec frekventovaná.</a:t>
            </a:r>
          </a:p>
          <a:p>
            <a:r>
              <a:rPr lang="cs-CZ" dirty="0"/>
              <a:t>Podívejte se do korpusu.</a:t>
            </a:r>
          </a:p>
          <a:p>
            <a:endParaRPr lang="cs-CZ" dirty="0"/>
          </a:p>
          <a:p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52976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3087" y="2591594"/>
            <a:ext cx="85058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3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cs-CZ" dirty="0" err="1"/>
              <a:t>ýsledek</a:t>
            </a:r>
            <a:r>
              <a:rPr lang="cs-CZ" dirty="0"/>
              <a:t> z korpusu SYN2020 seřazený podle frekvence tvarů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5676" y="1825625"/>
            <a:ext cx="732064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32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Vyhledej substantiva maskulina životná</a:t>
            </a:r>
          </a:p>
          <a:p>
            <a:r>
              <a:rPr lang="cs-CZ" dirty="0"/>
              <a:t>Vyber výskyty vokativu singuláru</a:t>
            </a:r>
          </a:p>
          <a:p>
            <a:r>
              <a:rPr lang="cs-CZ" dirty="0"/>
              <a:t>Pozoruj substantiva, která mají ve vokativu singuláru zakončení </a:t>
            </a:r>
            <a:r>
              <a:rPr lang="cs-CZ" i="1" dirty="0"/>
              <a:t>–e (můj bože, pane profesore, ty pitomče, pane soudce).</a:t>
            </a:r>
          </a:p>
          <a:p>
            <a:r>
              <a:rPr lang="cs-CZ" dirty="0"/>
              <a:t>Pozoruj substantiva, která mají ve vokativu singuláru zakončení </a:t>
            </a:r>
            <a:r>
              <a:rPr lang="cs-CZ" i="1" dirty="0"/>
              <a:t>–u (ty kluku, můj synu, starý brachu).</a:t>
            </a:r>
          </a:p>
          <a:p>
            <a:r>
              <a:rPr lang="cs-CZ" dirty="0"/>
              <a:t>Pozoruj substantiva, která mají ve vokativu singuláru zakončení </a:t>
            </a:r>
            <a:r>
              <a:rPr lang="cs-CZ" i="1" dirty="0"/>
              <a:t>–i (milý příteli, Ježíši králi).</a:t>
            </a:r>
          </a:p>
          <a:p>
            <a:r>
              <a:rPr lang="cs-CZ" dirty="0"/>
              <a:t>Pokus se zobecnit učiněná pozorování</a:t>
            </a:r>
          </a:p>
          <a:p>
            <a:r>
              <a:rPr lang="cs-CZ" dirty="0"/>
              <a:t>Vyhledej v literatuře (gramatiky) popis sledované varianty a porovnej jej se závěry, která jsi učinil na základě pozorování dat získaných z korpusu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92891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DDL jako prostředek pro získání odstupu od mateřského jazyka</a:t>
            </a:r>
          </a:p>
          <a:p>
            <a:r>
              <a:rPr lang="cs-CZ" dirty="0"/>
              <a:t>Vhodné příklady podporují zapamatování si pouček/pravidel</a:t>
            </a:r>
          </a:p>
          <a:p>
            <a:r>
              <a:rPr lang="cs-CZ" dirty="0"/>
              <a:t>Výjimky z pravidla jsou většinou frekventované (korpusové nástroje)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9647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2 (na 23. 4.)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Vyhledej substantiva typu </a:t>
            </a:r>
            <a:r>
              <a:rPr lang="cs-CZ" i="1" dirty="0"/>
              <a:t>růže, moře</a:t>
            </a:r>
          </a:p>
          <a:p>
            <a:r>
              <a:rPr lang="cs-CZ" dirty="0"/>
              <a:t>Vyber výskyty genitivu plurálu</a:t>
            </a:r>
          </a:p>
          <a:p>
            <a:r>
              <a:rPr lang="cs-CZ" dirty="0"/>
              <a:t>Pozoruj substantiva, která mají v genitivu plurálu zakončení </a:t>
            </a:r>
            <a:r>
              <a:rPr lang="cs-CZ" i="1" dirty="0"/>
              <a:t>–í.</a:t>
            </a:r>
          </a:p>
          <a:p>
            <a:r>
              <a:rPr lang="cs-CZ" dirty="0"/>
              <a:t>Pozoruj substantiva, která mají v genitivu plurálu zakončení </a:t>
            </a:r>
            <a:r>
              <a:rPr lang="cs-CZ" i="1" dirty="0"/>
              <a:t>nulové.</a:t>
            </a:r>
          </a:p>
          <a:p>
            <a:r>
              <a:rPr lang="cs-CZ" dirty="0"/>
              <a:t>Pokus se zobecnit učiněná pozorování</a:t>
            </a:r>
            <a:endParaRPr lang="cs-CZ" i="1" dirty="0"/>
          </a:p>
          <a:p>
            <a:r>
              <a:rPr lang="cs-CZ" dirty="0"/>
              <a:t>Vyhledej v literatuře (gramatiky) popis sledované varianty a porovnej jej se závěry, která jsi učinil na základě pozorování dat získaných z korpusu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9548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Maskulina životná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N. </a:t>
            </a:r>
            <a:r>
              <a:rPr lang="cs-CZ" dirty="0" err="1"/>
              <a:t>pl</a:t>
            </a:r>
            <a:r>
              <a:rPr lang="cs-CZ" dirty="0"/>
              <a:t>.:</a:t>
            </a:r>
          </a:p>
          <a:p>
            <a:r>
              <a:rPr lang="cs-CZ" dirty="0">
                <a:solidFill>
                  <a:srgbClr val="FF0000"/>
                </a:solidFill>
              </a:rPr>
              <a:t>páni</a:t>
            </a:r>
            <a:r>
              <a:rPr lang="cs-CZ" dirty="0"/>
              <a:t>, </a:t>
            </a:r>
            <a:r>
              <a:rPr lang="cs-CZ" dirty="0">
                <a:solidFill>
                  <a:srgbClr val="92D050"/>
                </a:solidFill>
              </a:rPr>
              <a:t>muži, </a:t>
            </a:r>
            <a:r>
              <a:rPr lang="cs-CZ" dirty="0">
                <a:solidFill>
                  <a:srgbClr val="00B0F0"/>
                </a:solidFill>
              </a:rPr>
              <a:t>komunisti, </a:t>
            </a:r>
            <a:r>
              <a:rPr lang="cs-CZ" dirty="0">
                <a:solidFill>
                  <a:srgbClr val="7030A0"/>
                </a:solidFill>
              </a:rPr>
              <a:t>soudci </a:t>
            </a:r>
          </a:p>
          <a:p>
            <a:r>
              <a:rPr lang="cs-CZ" dirty="0">
                <a:solidFill>
                  <a:srgbClr val="FF0000"/>
                </a:solidFill>
              </a:rPr>
              <a:t>pánové</a:t>
            </a:r>
            <a:r>
              <a:rPr lang="cs-CZ" dirty="0"/>
              <a:t>, </a:t>
            </a:r>
            <a:r>
              <a:rPr lang="cs-CZ" dirty="0">
                <a:solidFill>
                  <a:srgbClr val="92D050"/>
                </a:solidFill>
              </a:rPr>
              <a:t>mužové</a:t>
            </a:r>
            <a:r>
              <a:rPr lang="cs-CZ" dirty="0"/>
              <a:t>, </a:t>
            </a:r>
            <a:r>
              <a:rPr lang="cs-CZ" dirty="0">
                <a:solidFill>
                  <a:srgbClr val="00B0F0"/>
                </a:solidFill>
              </a:rPr>
              <a:t>předsedové</a:t>
            </a:r>
            <a:r>
              <a:rPr lang="cs-CZ" dirty="0"/>
              <a:t>, </a:t>
            </a:r>
            <a:r>
              <a:rPr lang="cs-CZ" dirty="0">
                <a:solidFill>
                  <a:srgbClr val="7030A0"/>
                </a:solidFill>
              </a:rPr>
              <a:t>soudcové</a:t>
            </a:r>
          </a:p>
          <a:p>
            <a:r>
              <a:rPr lang="cs-CZ" dirty="0">
                <a:solidFill>
                  <a:srgbClr val="FF0000"/>
                </a:solidFill>
              </a:rPr>
              <a:t>občané</a:t>
            </a:r>
            <a:r>
              <a:rPr lang="cs-CZ" dirty="0"/>
              <a:t>, </a:t>
            </a:r>
            <a:r>
              <a:rPr lang="cs-CZ" dirty="0">
                <a:solidFill>
                  <a:srgbClr val="92D050"/>
                </a:solidFill>
              </a:rPr>
              <a:t>obyvatelé</a:t>
            </a:r>
            <a:r>
              <a:rPr lang="cs-CZ" dirty="0"/>
              <a:t>, </a:t>
            </a:r>
            <a:r>
              <a:rPr lang="cs-CZ" dirty="0">
                <a:solidFill>
                  <a:srgbClr val="00B0F0"/>
                </a:solidFill>
              </a:rPr>
              <a:t>fotbalisté</a:t>
            </a:r>
          </a:p>
        </p:txBody>
      </p:sp>
    </p:spTree>
    <p:extLst>
      <p:ext uri="{BB962C8B-B14F-4D97-AF65-F5344CB8AC3E}">
        <p14:creationId xmlns:p14="http://schemas.microsoft.com/office/powerpoint/2010/main" val="3619501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Vyhledej substantiva typu </a:t>
            </a:r>
            <a:r>
              <a:rPr lang="cs-CZ" i="1" dirty="0"/>
              <a:t>předseda</a:t>
            </a:r>
          </a:p>
          <a:p>
            <a:r>
              <a:rPr lang="cs-CZ" dirty="0"/>
              <a:t>Vyber výskyty nominativu plurálu</a:t>
            </a:r>
          </a:p>
          <a:p>
            <a:r>
              <a:rPr lang="cs-CZ" dirty="0"/>
              <a:t>Pozoruj substantiva, která mají v nominativu plurálu zakončení </a:t>
            </a:r>
            <a:r>
              <a:rPr lang="cs-CZ" i="1" dirty="0"/>
              <a:t>–i.</a:t>
            </a:r>
          </a:p>
          <a:p>
            <a:r>
              <a:rPr lang="cs-CZ" dirty="0"/>
              <a:t>Pozoruj substantiva, která mají v nominativu plurálu zakončení </a:t>
            </a:r>
            <a:r>
              <a:rPr lang="cs-CZ" i="1" dirty="0"/>
              <a:t>–</a:t>
            </a:r>
            <a:r>
              <a:rPr lang="cs-CZ" i="1" dirty="0" err="1"/>
              <a:t>ové</a:t>
            </a:r>
            <a:r>
              <a:rPr lang="cs-CZ" i="1" dirty="0"/>
              <a:t>.</a:t>
            </a:r>
          </a:p>
          <a:p>
            <a:r>
              <a:rPr lang="cs-CZ" dirty="0"/>
              <a:t>Pozoruj substantiva, která mají v nominativu plurálu zakončení </a:t>
            </a:r>
            <a:r>
              <a:rPr lang="cs-CZ" i="1" dirty="0"/>
              <a:t>–é </a:t>
            </a:r>
            <a:r>
              <a:rPr lang="cs-CZ" dirty="0"/>
              <a:t>ale nikoli </a:t>
            </a:r>
            <a:r>
              <a:rPr lang="cs-CZ" i="1" dirty="0"/>
              <a:t>–</a:t>
            </a:r>
            <a:r>
              <a:rPr lang="cs-CZ" i="1" dirty="0" err="1"/>
              <a:t>ové</a:t>
            </a:r>
            <a:r>
              <a:rPr lang="cs-CZ" i="1" dirty="0"/>
              <a:t>.</a:t>
            </a:r>
          </a:p>
          <a:p>
            <a:r>
              <a:rPr lang="cs-CZ" dirty="0"/>
              <a:t>Pokus se zobecnit učiněná pozorování</a:t>
            </a:r>
            <a:endParaRPr lang="cs-CZ" i="1" dirty="0"/>
          </a:p>
          <a:p>
            <a:r>
              <a:rPr lang="cs-CZ" dirty="0"/>
              <a:t>Vyhledej v literatuře (gramatiky) popis sledované varianty a porovnej jej se závěry, která jsi učinil na základě pozorování dat získaných z korpusu </a:t>
            </a:r>
            <a:endParaRPr lang="cs-CZ" i="1" dirty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726496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Vyhledej substantiva typu </a:t>
            </a:r>
            <a:r>
              <a:rPr lang="cs-CZ" i="1" dirty="0"/>
              <a:t>předseda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132" y="1266666"/>
            <a:ext cx="9525000" cy="20859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" y="3696501"/>
            <a:ext cx="12192000" cy="275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04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91973"/>
            <a:ext cx="10515600" cy="1325563"/>
          </a:xfrm>
        </p:spPr>
        <p:txBody>
          <a:bodyPr/>
          <a:lstStyle/>
          <a:p>
            <a:r>
              <a:rPr lang="cs-CZ" dirty="0"/>
              <a:t>Vyfiltruj tvary </a:t>
            </a:r>
            <a:r>
              <a:rPr lang="cs-CZ" dirty="0" err="1"/>
              <a:t>nom</a:t>
            </a:r>
            <a:r>
              <a:rPr lang="cs-CZ" dirty="0"/>
              <a:t>. </a:t>
            </a:r>
            <a:r>
              <a:rPr lang="cs-CZ" dirty="0" err="1"/>
              <a:t>pl</a:t>
            </a:r>
            <a:r>
              <a:rPr lang="cs-CZ" dirty="0"/>
              <a:t>.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100" y="2086769"/>
            <a:ext cx="98298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86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Konkordance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82784"/>
            <a:ext cx="10515600" cy="323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70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Vyfiltruj tvary končící na </a:t>
            </a:r>
            <a:r>
              <a:rPr lang="cs-CZ" b="1" i="1" dirty="0"/>
              <a:t>-i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31035"/>
            <a:ext cx="10515600" cy="414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731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694</Words>
  <Application>Microsoft Office PowerPoint</Application>
  <PresentationFormat>Širokoúhlá obrazovka</PresentationFormat>
  <Paragraphs>87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Motiv Office</vt:lpstr>
      <vt:lpstr>CJBB84 Morfologie a korpus</vt:lpstr>
      <vt:lpstr>K úkolu:</vt:lpstr>
      <vt:lpstr>Distribuce variantních tvarů substantiv na základě analýzy korpusových dat</vt:lpstr>
      <vt:lpstr>Maskulina životná</vt:lpstr>
      <vt:lpstr>Úkol 1</vt:lpstr>
      <vt:lpstr>Vyhledej substantiva typu předseda</vt:lpstr>
      <vt:lpstr>Vyfiltruj tvary nom. pl.</vt:lpstr>
      <vt:lpstr>Konkordance</vt:lpstr>
      <vt:lpstr>Vyfiltruj tvary končící na -i</vt:lpstr>
      <vt:lpstr>Konkordance</vt:lpstr>
      <vt:lpstr>Vytvoř frekvenční seznam podle návodu</vt:lpstr>
      <vt:lpstr>Frekvenční seznam tvarů na -i</vt:lpstr>
      <vt:lpstr> Najdi tvary substantiv typu předseda končící na –ové </vt:lpstr>
      <vt:lpstr>Frekvenční seznam tvarů na -ové</vt:lpstr>
      <vt:lpstr>Najdi tvary substantiv typu předseda končící na –é, které nekonční na -ové </vt:lpstr>
      <vt:lpstr>Frekvenční seznam tvarů na -é</vt:lpstr>
      <vt:lpstr>Pozorování</vt:lpstr>
      <vt:lpstr>SyD</vt:lpstr>
      <vt:lpstr>Morfio</vt:lpstr>
      <vt:lpstr>Porovnání se řazením dle frekvence tvarů na isté (SYN2015)</vt:lpstr>
      <vt:lpstr>Morfio</vt:lpstr>
      <vt:lpstr>Morfio</vt:lpstr>
      <vt:lpstr>MČ 2, s. 300 (dostupná zde: http://stream.avcr.cz/ujc/mluvnice-cestiny-2.pdf) </vt:lpstr>
      <vt:lpstr>Vyzkoušejte svůj jazykový cit</vt:lpstr>
      <vt:lpstr>Jak?</vt:lpstr>
      <vt:lpstr>Výsledek z korpusu SYN2020 seřazený podle frekvence tvarů</vt:lpstr>
      <vt:lpstr>Vyzkoušejte svůj jazykový cit</vt:lpstr>
      <vt:lpstr>Jak?</vt:lpstr>
      <vt:lpstr>Výsledek z korpusu SYN2020 seřazený podle frekvence tvarů</vt:lpstr>
      <vt:lpstr>Vyzkoušejte svůj jazykový cit</vt:lpstr>
      <vt:lpstr>Jak?</vt:lpstr>
      <vt:lpstr>Výsledek z korpusu SYN2020 seřazený podle frekvence tvarů</vt:lpstr>
      <vt:lpstr>Úkol 2</vt:lpstr>
      <vt:lpstr>Závěr</vt:lpstr>
      <vt:lpstr>Úkol 2 (na 23. 4.)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CJBB84 Morfologie a korpus</dc:title>
  <dc:creator>petr</dc:creator>
  <cp:lastModifiedBy>Klára Osolsobě</cp:lastModifiedBy>
  <cp:revision>14</cp:revision>
  <dcterms:created xsi:type="dcterms:W3CDTF">2021-01-12T16:06:15Z</dcterms:created>
  <dcterms:modified xsi:type="dcterms:W3CDTF">2022-01-19T09:20:11Z</dcterms:modified>
</cp:coreProperties>
</file>