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304" r:id="rId7"/>
    <p:sldId id="308" r:id="rId8"/>
    <p:sldId id="261" r:id="rId9"/>
    <p:sldId id="305" r:id="rId10"/>
    <p:sldId id="306" r:id="rId11"/>
    <p:sldId id="307" r:id="rId12"/>
    <p:sldId id="309" r:id="rId13"/>
    <p:sldId id="262" r:id="rId14"/>
    <p:sldId id="263" r:id="rId15"/>
    <p:sldId id="303" r:id="rId16"/>
    <p:sldId id="312" r:id="rId17"/>
    <p:sldId id="310" r:id="rId18"/>
    <p:sldId id="311" r:id="rId19"/>
    <p:sldId id="299" r:id="rId20"/>
    <p:sldId id="265" r:id="rId21"/>
    <p:sldId id="287" r:id="rId22"/>
    <p:sldId id="266" r:id="rId23"/>
    <p:sldId id="267" r:id="rId24"/>
    <p:sldId id="300" r:id="rId25"/>
    <p:sldId id="268" r:id="rId26"/>
    <p:sldId id="269" r:id="rId27"/>
    <p:sldId id="278" r:id="rId28"/>
    <p:sldId id="279" r:id="rId29"/>
    <p:sldId id="280" r:id="rId30"/>
    <p:sldId id="288" r:id="rId31"/>
    <p:sldId id="282" r:id="rId32"/>
    <p:sldId id="289" r:id="rId33"/>
    <p:sldId id="283" r:id="rId34"/>
    <p:sldId id="281" r:id="rId35"/>
    <p:sldId id="284" r:id="rId36"/>
    <p:sldId id="270" r:id="rId37"/>
    <p:sldId id="293" r:id="rId38"/>
    <p:sldId id="271" r:id="rId39"/>
    <p:sldId id="294" r:id="rId40"/>
    <p:sldId id="272" r:id="rId41"/>
    <p:sldId id="290" r:id="rId42"/>
    <p:sldId id="273" r:id="rId43"/>
    <p:sldId id="291" r:id="rId44"/>
    <p:sldId id="302" r:id="rId45"/>
    <p:sldId id="313" r:id="rId46"/>
    <p:sldId id="314" r:id="rId47"/>
    <p:sldId id="315" r:id="rId48"/>
    <p:sldId id="274" r:id="rId49"/>
    <p:sldId id="292" r:id="rId50"/>
    <p:sldId id="275" r:id="rId51"/>
    <p:sldId id="295" r:id="rId52"/>
    <p:sldId id="276" r:id="rId53"/>
    <p:sldId id="296" r:id="rId54"/>
    <p:sldId id="301" r:id="rId55"/>
    <p:sldId id="285" r:id="rId56"/>
    <p:sldId id="297" r:id="rId5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11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7F4C-4AF5-46D6-B4F7-AA15177E1ACC}" type="datetimeFigureOut">
              <a:rPr lang="cs-CZ" smtClean="0"/>
              <a:t>28.01.2022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B6785-0E2A-4688-A480-B8F029C1B5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0109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7F4C-4AF5-46D6-B4F7-AA15177E1ACC}" type="datetimeFigureOut">
              <a:rPr lang="cs-CZ" smtClean="0"/>
              <a:t>28.01.2022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B6785-0E2A-4688-A480-B8F029C1B5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267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7F4C-4AF5-46D6-B4F7-AA15177E1ACC}" type="datetimeFigureOut">
              <a:rPr lang="cs-CZ" smtClean="0"/>
              <a:t>28.01.2022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B6785-0E2A-4688-A480-B8F029C1B5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7508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7F4C-4AF5-46D6-B4F7-AA15177E1ACC}" type="datetimeFigureOut">
              <a:rPr lang="cs-CZ" smtClean="0"/>
              <a:t>28.01.2022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B6785-0E2A-4688-A480-B8F029C1B5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9051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7F4C-4AF5-46D6-B4F7-AA15177E1ACC}" type="datetimeFigureOut">
              <a:rPr lang="cs-CZ" smtClean="0"/>
              <a:t>28.01.2022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B6785-0E2A-4688-A480-B8F029C1B5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346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7F4C-4AF5-46D6-B4F7-AA15177E1ACC}" type="datetimeFigureOut">
              <a:rPr lang="cs-CZ" smtClean="0"/>
              <a:t>28.01.2022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B6785-0E2A-4688-A480-B8F029C1B5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434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7F4C-4AF5-46D6-B4F7-AA15177E1ACC}" type="datetimeFigureOut">
              <a:rPr lang="cs-CZ" smtClean="0"/>
              <a:t>28.01.2022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B6785-0E2A-4688-A480-B8F029C1B5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253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7F4C-4AF5-46D6-B4F7-AA15177E1ACC}" type="datetimeFigureOut">
              <a:rPr lang="cs-CZ" smtClean="0"/>
              <a:t>28.01.2022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B6785-0E2A-4688-A480-B8F029C1B5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5533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7F4C-4AF5-46D6-B4F7-AA15177E1ACC}" type="datetimeFigureOut">
              <a:rPr lang="cs-CZ" smtClean="0"/>
              <a:t>28.01.2022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B6785-0E2A-4688-A480-B8F029C1B5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1849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7F4C-4AF5-46D6-B4F7-AA15177E1ACC}" type="datetimeFigureOut">
              <a:rPr lang="cs-CZ" smtClean="0"/>
              <a:t>28.01.2022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B6785-0E2A-4688-A480-B8F029C1B5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199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7F4C-4AF5-46D6-B4F7-AA15177E1ACC}" type="datetimeFigureOut">
              <a:rPr lang="cs-CZ" smtClean="0"/>
              <a:t>28.01.2022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B6785-0E2A-4688-A480-B8F029C1B5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01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67F4C-4AF5-46D6-B4F7-AA15177E1ACC}" type="datetimeFigureOut">
              <a:rPr lang="cs-CZ" smtClean="0"/>
              <a:t>28.01.2022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B6785-0E2A-4688-A480-B8F029C1B5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183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ency.org/slovnik/SLOVOTVORN%C3%9D%20TY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ency.org/slovnik/SLOVOTVORN%C3%81%20T%C5%98%C3%8DDA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ency.org/slovnik/SLOVOTVORN%C3%81%20FUNDACE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ency.org/slovnik/SLOVOTVORN%C3%81%20MOTIVACE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CJJ04_1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Klára Osolsobě</a:t>
            </a:r>
          </a:p>
          <a:p>
            <a:r>
              <a:rPr lang="cs-CZ" dirty="0"/>
              <a:t>osolsobe@phil.muni.cz</a:t>
            </a:r>
          </a:p>
        </p:txBody>
      </p:sp>
    </p:spTree>
    <p:extLst>
      <p:ext uri="{BB962C8B-B14F-4D97-AF65-F5344CB8AC3E}">
        <p14:creationId xmlns:p14="http://schemas.microsoft.com/office/powerpoint/2010/main" val="3603799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318920-E8B4-432E-A99F-2ADD9EAB1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 dokážete, že následující trojice obsahují/neobsahují slova s </a:t>
            </a:r>
            <a:r>
              <a:rPr lang="cs-CZ" dirty="0" err="1"/>
              <a:t>alomorfními</a:t>
            </a:r>
            <a:r>
              <a:rPr lang="cs-CZ" dirty="0"/>
              <a:t> kořeny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70EE5B-AF6A-4529-8660-DC2F092B0D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i="1" dirty="0">
                <a:solidFill>
                  <a:srgbClr val="FF0000"/>
                </a:solidFill>
              </a:rPr>
              <a:t>nést, nos, nůsek </a:t>
            </a:r>
            <a:r>
              <a:rPr lang="cs-CZ" dirty="0"/>
              <a:t>substantiva </a:t>
            </a:r>
            <a:r>
              <a:rPr lang="cs-CZ" i="1" dirty="0">
                <a:solidFill>
                  <a:srgbClr val="0070C0"/>
                </a:solidFill>
              </a:rPr>
              <a:t>nos</a:t>
            </a:r>
            <a:r>
              <a:rPr lang="cs-CZ" i="1" dirty="0"/>
              <a:t>, </a:t>
            </a:r>
            <a:r>
              <a:rPr lang="cs-CZ" i="1" dirty="0">
                <a:solidFill>
                  <a:srgbClr val="0070C0"/>
                </a:solidFill>
              </a:rPr>
              <a:t>nůs</a:t>
            </a:r>
            <a:r>
              <a:rPr lang="cs-CZ" i="1" dirty="0"/>
              <a:t>ek  </a:t>
            </a:r>
            <a:r>
              <a:rPr lang="cs-CZ" dirty="0"/>
              <a:t>mají </a:t>
            </a:r>
            <a:r>
              <a:rPr lang="cs-CZ" dirty="0" err="1"/>
              <a:t>alomorfní</a:t>
            </a:r>
            <a:r>
              <a:rPr lang="cs-CZ" dirty="0"/>
              <a:t> kořeny, ty však nejsou </a:t>
            </a:r>
            <a:r>
              <a:rPr lang="cs-CZ" dirty="0" err="1"/>
              <a:t>alomorfní</a:t>
            </a:r>
            <a:r>
              <a:rPr lang="cs-CZ" dirty="0"/>
              <a:t> s kořenem </a:t>
            </a:r>
            <a:r>
              <a:rPr lang="cs-CZ" i="1" dirty="0">
                <a:solidFill>
                  <a:srgbClr val="FF0000"/>
                </a:solidFill>
              </a:rPr>
              <a:t>nés</a:t>
            </a:r>
            <a:r>
              <a:rPr lang="cs-CZ" i="1" dirty="0"/>
              <a:t>t, </a:t>
            </a:r>
            <a:r>
              <a:rPr lang="cs-CZ" dirty="0"/>
              <a:t>ačkoli k němu existují </a:t>
            </a:r>
            <a:r>
              <a:rPr lang="cs-CZ" dirty="0" err="1"/>
              <a:t>alomorfní</a:t>
            </a:r>
            <a:r>
              <a:rPr lang="cs-CZ" dirty="0"/>
              <a:t> kořeny slov jako </a:t>
            </a:r>
            <a:r>
              <a:rPr lang="cs-CZ" i="1" dirty="0"/>
              <a:t>pod</a:t>
            </a:r>
            <a:r>
              <a:rPr lang="cs-CZ" i="1" dirty="0">
                <a:solidFill>
                  <a:srgbClr val="FF0000"/>
                </a:solidFill>
              </a:rPr>
              <a:t>nos</a:t>
            </a:r>
            <a:r>
              <a:rPr lang="cs-CZ" i="1" dirty="0"/>
              <a:t>, </a:t>
            </a:r>
            <a:r>
              <a:rPr lang="cs-CZ" i="1" dirty="0">
                <a:solidFill>
                  <a:srgbClr val="FF0000"/>
                </a:solidFill>
              </a:rPr>
              <a:t>nůš</a:t>
            </a:r>
            <a:r>
              <a:rPr lang="cs-CZ" i="1" dirty="0"/>
              <a:t>e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i="1" dirty="0">
                <a:solidFill>
                  <a:srgbClr val="00B050"/>
                </a:solidFill>
              </a:rPr>
              <a:t>véz</a:t>
            </a:r>
            <a:r>
              <a:rPr lang="cs-CZ" i="1" dirty="0"/>
              <a:t>t</a:t>
            </a:r>
            <a:r>
              <a:rPr lang="cs-CZ" i="1" dirty="0">
                <a:solidFill>
                  <a:srgbClr val="00B050"/>
                </a:solidFill>
              </a:rPr>
              <a:t>, vůz, voz</a:t>
            </a:r>
            <a:r>
              <a:rPr lang="cs-CZ" i="1" dirty="0"/>
              <a:t>ovka</a:t>
            </a:r>
          </a:p>
          <a:p>
            <a:r>
              <a:rPr lang="cs-CZ" i="1" dirty="0">
                <a:solidFill>
                  <a:srgbClr val="00B050"/>
                </a:solidFill>
              </a:rPr>
              <a:t>vod</a:t>
            </a:r>
            <a:r>
              <a:rPr lang="cs-CZ" i="1" dirty="0"/>
              <a:t>ič</a:t>
            </a:r>
            <a:r>
              <a:rPr lang="cs-CZ" i="1" dirty="0">
                <a:solidFill>
                  <a:srgbClr val="00B050"/>
                </a:solidFill>
              </a:rPr>
              <a:t>, vés</a:t>
            </a:r>
            <a:r>
              <a:rPr lang="cs-CZ" i="1" dirty="0"/>
              <a:t>t</a:t>
            </a:r>
            <a:r>
              <a:rPr lang="cs-CZ" i="1" dirty="0">
                <a:solidFill>
                  <a:srgbClr val="00B050"/>
                </a:solidFill>
              </a:rPr>
              <a:t>, vůd</a:t>
            </a:r>
            <a:r>
              <a:rPr lang="cs-CZ" i="1" dirty="0"/>
              <a:t>ce</a:t>
            </a:r>
            <a:r>
              <a:rPr lang="cs-CZ" i="1" dirty="0">
                <a:solidFill>
                  <a:srgbClr val="00B050"/>
                </a:solidFill>
              </a:rPr>
              <a:t> </a:t>
            </a:r>
            <a:r>
              <a:rPr lang="cs-CZ" dirty="0"/>
              <a:t>(pozor na homonymní kořen </a:t>
            </a:r>
            <a:r>
              <a:rPr lang="cs-CZ" i="1" dirty="0">
                <a:solidFill>
                  <a:srgbClr val="FF0000"/>
                </a:solidFill>
              </a:rPr>
              <a:t>vod</a:t>
            </a:r>
            <a:r>
              <a:rPr lang="cs-CZ" i="1" dirty="0"/>
              <a:t>ička</a:t>
            </a:r>
            <a:r>
              <a:rPr lang="cs-CZ" dirty="0"/>
              <a:t>)</a:t>
            </a:r>
            <a:endParaRPr lang="cs-CZ" i="1" dirty="0">
              <a:solidFill>
                <a:srgbClr val="00B050"/>
              </a:solidFill>
            </a:endParaRPr>
          </a:p>
          <a:p>
            <a:r>
              <a:rPr lang="cs-CZ" i="1" dirty="0">
                <a:solidFill>
                  <a:srgbClr val="FF0000"/>
                </a:solidFill>
              </a:rPr>
              <a:t>most, smeták, mést </a:t>
            </a:r>
            <a:r>
              <a:rPr lang="cs-CZ" dirty="0"/>
              <a:t>substantiva </a:t>
            </a:r>
            <a:r>
              <a:rPr lang="cs-CZ" i="1" dirty="0"/>
              <a:t>s</a:t>
            </a:r>
            <a:r>
              <a:rPr lang="cs-CZ" i="1" dirty="0">
                <a:solidFill>
                  <a:srgbClr val="0070C0"/>
                </a:solidFill>
              </a:rPr>
              <a:t>met</a:t>
            </a:r>
            <a:r>
              <a:rPr lang="cs-CZ" i="1" dirty="0"/>
              <a:t>ák, </a:t>
            </a:r>
            <a:r>
              <a:rPr lang="cs-CZ" i="1" dirty="0">
                <a:solidFill>
                  <a:srgbClr val="0070C0"/>
                </a:solidFill>
              </a:rPr>
              <a:t>més</a:t>
            </a:r>
            <a:r>
              <a:rPr lang="cs-CZ" i="1" dirty="0"/>
              <a:t>t  </a:t>
            </a:r>
            <a:r>
              <a:rPr lang="cs-CZ" dirty="0"/>
              <a:t>mají </a:t>
            </a:r>
            <a:r>
              <a:rPr lang="cs-CZ" dirty="0" err="1"/>
              <a:t>alomorfní</a:t>
            </a:r>
            <a:r>
              <a:rPr lang="cs-CZ" dirty="0"/>
              <a:t> kořeny (dokonce i kořeny sloves </a:t>
            </a:r>
            <a:r>
              <a:rPr lang="cs-CZ" i="1" dirty="0">
                <a:solidFill>
                  <a:srgbClr val="0070C0"/>
                </a:solidFill>
              </a:rPr>
              <a:t>met</a:t>
            </a:r>
            <a:r>
              <a:rPr lang="cs-CZ" i="1" dirty="0"/>
              <a:t>at, </a:t>
            </a:r>
            <a:r>
              <a:rPr lang="cs-CZ" i="1" dirty="0">
                <a:solidFill>
                  <a:srgbClr val="0070C0"/>
                </a:solidFill>
              </a:rPr>
              <a:t>mot</a:t>
            </a:r>
            <a:r>
              <a:rPr lang="cs-CZ" i="1" dirty="0"/>
              <a:t>at </a:t>
            </a:r>
            <a:r>
              <a:rPr lang="cs-CZ" dirty="0"/>
              <a:t>jsou </a:t>
            </a:r>
            <a:r>
              <a:rPr lang="cs-CZ" dirty="0" err="1"/>
              <a:t>alomorfní</a:t>
            </a:r>
            <a:r>
              <a:rPr lang="cs-CZ" dirty="0"/>
              <a:t>), ty však nejsou </a:t>
            </a:r>
            <a:r>
              <a:rPr lang="cs-CZ" dirty="0" err="1"/>
              <a:t>synchr</a:t>
            </a:r>
            <a:r>
              <a:rPr lang="cs-CZ" dirty="0"/>
              <a:t>. průhledně </a:t>
            </a:r>
            <a:r>
              <a:rPr lang="cs-CZ" dirty="0" err="1"/>
              <a:t>alomorfní</a:t>
            </a:r>
            <a:r>
              <a:rPr lang="cs-CZ" dirty="0"/>
              <a:t> s kořenem </a:t>
            </a:r>
            <a:r>
              <a:rPr lang="cs-CZ" i="1" dirty="0">
                <a:solidFill>
                  <a:srgbClr val="FF0000"/>
                </a:solidFill>
              </a:rPr>
              <a:t>most</a:t>
            </a:r>
            <a:r>
              <a:rPr lang="cs-CZ" dirty="0"/>
              <a:t>, přestože některé etymologie příbuznost připouštějí</a:t>
            </a:r>
            <a:endParaRPr lang="cs-CZ" i="1" dirty="0">
              <a:solidFill>
                <a:srgbClr val="FF0000"/>
              </a:solidFill>
            </a:endParaRPr>
          </a:p>
          <a:p>
            <a:r>
              <a:rPr lang="cs-CZ" i="1" dirty="0"/>
              <a:t>s</a:t>
            </a:r>
            <a:r>
              <a:rPr lang="cs-CZ" i="1" dirty="0">
                <a:solidFill>
                  <a:srgbClr val="00B050"/>
                </a:solidFill>
              </a:rPr>
              <a:t>bír</a:t>
            </a:r>
            <a:r>
              <a:rPr lang="cs-CZ" i="1" dirty="0"/>
              <a:t>ka</a:t>
            </a:r>
            <a:r>
              <a:rPr lang="cs-CZ" i="1" dirty="0">
                <a:solidFill>
                  <a:srgbClr val="00B050"/>
                </a:solidFill>
              </a:rPr>
              <a:t>, </a:t>
            </a:r>
            <a:r>
              <a:rPr lang="cs-CZ" i="1" dirty="0"/>
              <a:t>od</a:t>
            </a:r>
            <a:r>
              <a:rPr lang="cs-CZ" i="1" dirty="0">
                <a:solidFill>
                  <a:srgbClr val="00B050"/>
                </a:solidFill>
              </a:rPr>
              <a:t>běr, </a:t>
            </a:r>
            <a:r>
              <a:rPr lang="cs-CZ" i="1" dirty="0"/>
              <a:t>vý</a:t>
            </a:r>
            <a:r>
              <a:rPr lang="cs-CZ" i="1" dirty="0">
                <a:solidFill>
                  <a:srgbClr val="00B050"/>
                </a:solidFill>
              </a:rPr>
              <a:t>bor </a:t>
            </a:r>
            <a:r>
              <a:rPr lang="cs-CZ" dirty="0"/>
              <a:t>(pozor na homonymní kořen </a:t>
            </a:r>
            <a:r>
              <a:rPr lang="cs-CZ" i="1" dirty="0">
                <a:solidFill>
                  <a:srgbClr val="FF0000"/>
                </a:solidFill>
              </a:rPr>
              <a:t>bor</a:t>
            </a:r>
            <a:r>
              <a:rPr lang="cs-CZ" i="1" dirty="0"/>
              <a:t>ovice</a:t>
            </a:r>
            <a:r>
              <a:rPr lang="cs-CZ" dirty="0"/>
              <a:t>)</a:t>
            </a:r>
            <a:endParaRPr lang="cs-CZ" i="1" dirty="0">
              <a:solidFill>
                <a:srgbClr val="00B050"/>
              </a:solidFill>
            </a:endParaRPr>
          </a:p>
          <a:p>
            <a:r>
              <a:rPr lang="cs-CZ" i="1" dirty="0"/>
              <a:t>vý</a:t>
            </a:r>
            <a:r>
              <a:rPr lang="cs-CZ" i="1" dirty="0">
                <a:solidFill>
                  <a:srgbClr val="00B050"/>
                </a:solidFill>
              </a:rPr>
              <a:t>rok, </a:t>
            </a:r>
            <a:r>
              <a:rPr lang="cs-CZ" i="1" dirty="0"/>
              <a:t>na</a:t>
            </a:r>
            <a:r>
              <a:rPr lang="cs-CZ" i="1" dirty="0">
                <a:solidFill>
                  <a:srgbClr val="00B050"/>
                </a:solidFill>
              </a:rPr>
              <a:t>řč</a:t>
            </a:r>
            <a:r>
              <a:rPr lang="cs-CZ" i="1" dirty="0"/>
              <a:t>ení</a:t>
            </a:r>
            <a:r>
              <a:rPr lang="cs-CZ" i="1" dirty="0">
                <a:solidFill>
                  <a:srgbClr val="00B050"/>
                </a:solidFill>
              </a:rPr>
              <a:t>, </a:t>
            </a:r>
            <a:r>
              <a:rPr lang="cs-CZ" i="1" dirty="0"/>
              <a:t>za</a:t>
            </a:r>
            <a:r>
              <a:rPr lang="cs-CZ" i="1" dirty="0">
                <a:solidFill>
                  <a:srgbClr val="00B050"/>
                </a:solidFill>
              </a:rPr>
              <a:t>řík</a:t>
            </a:r>
            <a:r>
              <a:rPr lang="cs-CZ" i="1" dirty="0"/>
              <a:t>adlo </a:t>
            </a:r>
            <a:r>
              <a:rPr lang="cs-CZ" dirty="0"/>
              <a:t>(pozor, etymologicky i kořen substantiva </a:t>
            </a:r>
            <a:r>
              <a:rPr lang="cs-CZ" i="1" dirty="0">
                <a:solidFill>
                  <a:srgbClr val="00B050"/>
                </a:solidFill>
              </a:rPr>
              <a:t>rok</a:t>
            </a:r>
            <a:r>
              <a:rPr lang="cs-CZ" dirty="0"/>
              <a:t>)</a:t>
            </a:r>
            <a:endParaRPr lang="cs-CZ" dirty="0">
              <a:solidFill>
                <a:srgbClr val="00B050"/>
              </a:solidFill>
            </a:endParaRPr>
          </a:p>
          <a:p>
            <a:r>
              <a:rPr lang="cs-CZ" i="1" dirty="0">
                <a:solidFill>
                  <a:srgbClr val="FF0000"/>
                </a:solidFill>
              </a:rPr>
              <a:t>hrábě, hrob, hrubý  </a:t>
            </a:r>
            <a:r>
              <a:rPr lang="cs-CZ" dirty="0"/>
              <a:t>substantiva </a:t>
            </a:r>
            <a:r>
              <a:rPr lang="cs-CZ" i="1" dirty="0">
                <a:solidFill>
                  <a:srgbClr val="0070C0"/>
                </a:solidFill>
              </a:rPr>
              <a:t>hráb</a:t>
            </a:r>
            <a:r>
              <a:rPr lang="cs-CZ" i="1" dirty="0"/>
              <a:t>ě, </a:t>
            </a:r>
            <a:r>
              <a:rPr lang="cs-CZ" i="1" dirty="0">
                <a:solidFill>
                  <a:srgbClr val="0070C0"/>
                </a:solidFill>
              </a:rPr>
              <a:t>hrob</a:t>
            </a:r>
            <a:r>
              <a:rPr lang="cs-CZ" i="1" dirty="0"/>
              <a:t>  </a:t>
            </a:r>
            <a:r>
              <a:rPr lang="cs-CZ" dirty="0"/>
              <a:t>mají </a:t>
            </a:r>
            <a:r>
              <a:rPr lang="cs-CZ" dirty="0" err="1"/>
              <a:t>alomorfní</a:t>
            </a:r>
            <a:r>
              <a:rPr lang="cs-CZ" dirty="0"/>
              <a:t> kořeny (další </a:t>
            </a:r>
            <a:r>
              <a:rPr lang="cs-CZ" dirty="0" err="1"/>
              <a:t>alomorfní</a:t>
            </a:r>
            <a:r>
              <a:rPr lang="cs-CZ" dirty="0"/>
              <a:t> kořen najdeme u slovesa </a:t>
            </a:r>
            <a:r>
              <a:rPr lang="cs-CZ" i="1" dirty="0">
                <a:solidFill>
                  <a:srgbClr val="0070C0"/>
                </a:solidFill>
              </a:rPr>
              <a:t>hrab</a:t>
            </a:r>
            <a:r>
              <a:rPr lang="cs-CZ" i="1" dirty="0"/>
              <a:t>at</a:t>
            </a:r>
            <a:r>
              <a:rPr lang="cs-CZ" dirty="0"/>
              <a:t>), ty však nejsou </a:t>
            </a:r>
            <a:r>
              <a:rPr lang="cs-CZ" dirty="0" err="1"/>
              <a:t>alomorfní</a:t>
            </a:r>
            <a:r>
              <a:rPr lang="cs-CZ" dirty="0"/>
              <a:t> s kořenem </a:t>
            </a:r>
            <a:r>
              <a:rPr lang="cs-CZ" i="1" dirty="0">
                <a:solidFill>
                  <a:srgbClr val="FF0000"/>
                </a:solidFill>
              </a:rPr>
              <a:t>hrub</a:t>
            </a:r>
            <a:r>
              <a:rPr lang="cs-CZ" i="1" dirty="0"/>
              <a:t>ý</a:t>
            </a:r>
            <a:endParaRPr lang="cs-CZ" i="1" dirty="0">
              <a:solidFill>
                <a:srgbClr val="FF0000"/>
              </a:solidFill>
            </a:endParaRPr>
          </a:p>
          <a:p>
            <a:endParaRPr lang="cs-CZ" i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2095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53D758-92ED-40C7-BCE7-033C58459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Kořen objevující se ve slovese </a:t>
            </a:r>
            <a:r>
              <a:rPr lang="cs-CZ" sz="3200" b="1" i="1" dirty="0">
                <a:solidFill>
                  <a:srgbClr val="FF0000"/>
                </a:solidFill>
              </a:rPr>
              <a:t>říc</a:t>
            </a:r>
            <a:r>
              <a:rPr lang="cs-CZ" sz="3200" b="1" i="1" dirty="0"/>
              <a:t>t</a:t>
            </a:r>
            <a:r>
              <a:rPr lang="cs-CZ" sz="3200" b="1" dirty="0"/>
              <a:t> a příbuzných slovech může mít v důsledku hláskových alternací mnoho alomorfů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96374A-8DF5-4ACE-BF91-B9515287D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Kolik z 24 políček lze vyplnit? a) polovinu, b) méně, c) více</a:t>
            </a:r>
          </a:p>
          <a:p>
            <a:r>
              <a:rPr lang="cs-CZ" dirty="0"/>
              <a:t>Které z buněk byste pokládali za </a:t>
            </a:r>
            <a:r>
              <a:rPr lang="cs-CZ"/>
              <a:t>pravděpodobně nevyplnitelné </a:t>
            </a:r>
            <a:r>
              <a:rPr lang="cs-CZ" dirty="0"/>
              <a:t>a proč?</a:t>
            </a:r>
          </a:p>
          <a:p>
            <a:endParaRPr lang="cs-CZ" dirty="0"/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DB60265A-6A11-414E-91B7-DE33EBD8FC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869197"/>
              </p:ext>
            </p:extLst>
          </p:nvPr>
        </p:nvGraphicFramePr>
        <p:xfrm>
          <a:off x="944545" y="3175279"/>
          <a:ext cx="10289513" cy="2733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8596">
                  <a:extLst>
                    <a:ext uri="{9D8B030D-6E8A-4147-A177-3AD203B41FA5}">
                      <a16:colId xmlns:a16="http://schemas.microsoft.com/office/drawing/2014/main" val="3264418325"/>
                    </a:ext>
                  </a:extLst>
                </a:gridCol>
                <a:gridCol w="1465153">
                  <a:extLst>
                    <a:ext uri="{9D8B030D-6E8A-4147-A177-3AD203B41FA5}">
                      <a16:colId xmlns:a16="http://schemas.microsoft.com/office/drawing/2014/main" val="2168862573"/>
                    </a:ext>
                  </a:extLst>
                </a:gridCol>
                <a:gridCol w="1465153">
                  <a:extLst>
                    <a:ext uri="{9D8B030D-6E8A-4147-A177-3AD203B41FA5}">
                      <a16:colId xmlns:a16="http://schemas.microsoft.com/office/drawing/2014/main" val="2644469219"/>
                    </a:ext>
                  </a:extLst>
                </a:gridCol>
                <a:gridCol w="1479483">
                  <a:extLst>
                    <a:ext uri="{9D8B030D-6E8A-4147-A177-3AD203B41FA5}">
                      <a16:colId xmlns:a16="http://schemas.microsoft.com/office/drawing/2014/main" val="1196351103"/>
                    </a:ext>
                  </a:extLst>
                </a:gridCol>
                <a:gridCol w="1450822">
                  <a:extLst>
                    <a:ext uri="{9D8B030D-6E8A-4147-A177-3AD203B41FA5}">
                      <a16:colId xmlns:a16="http://schemas.microsoft.com/office/drawing/2014/main" val="2826513093"/>
                    </a:ext>
                  </a:extLst>
                </a:gridCol>
                <a:gridCol w="1465153">
                  <a:extLst>
                    <a:ext uri="{9D8B030D-6E8A-4147-A177-3AD203B41FA5}">
                      <a16:colId xmlns:a16="http://schemas.microsoft.com/office/drawing/2014/main" val="3219089115"/>
                    </a:ext>
                  </a:extLst>
                </a:gridCol>
                <a:gridCol w="1465153">
                  <a:extLst>
                    <a:ext uri="{9D8B030D-6E8A-4147-A177-3AD203B41FA5}">
                      <a16:colId xmlns:a16="http://schemas.microsoft.com/office/drawing/2014/main" val="2323089156"/>
                    </a:ext>
                  </a:extLst>
                </a:gridCol>
              </a:tblGrid>
              <a:tr h="41801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R-K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Ř-K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R-C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Ř-C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R-Č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Ř-Č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7464077"/>
                  </a:ext>
                </a:extLst>
              </a:tr>
              <a:tr h="578785"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ŘK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ŘC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ŘČ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16645"/>
                  </a:ext>
                </a:extLst>
              </a:tr>
              <a:tr h="578785">
                <a:tc>
                  <a:txBody>
                    <a:bodyPr/>
                    <a:lstStyle/>
                    <a:p>
                      <a:r>
                        <a:rPr lang="cs-CZ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ŘEK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ŘEC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REČ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ŘEČ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595767"/>
                  </a:ext>
                </a:extLst>
              </a:tr>
              <a:tr h="578785">
                <a:tc>
                  <a:txBody>
                    <a:bodyPr/>
                    <a:lstStyle/>
                    <a:p>
                      <a:r>
                        <a:rPr lang="cs-CZ" dirty="0"/>
                        <a:t>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RÍK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ŘÍK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RÍC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rgbClr val="FF0000"/>
                          </a:solidFill>
                        </a:rPr>
                        <a:t>ŘÍC-t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RÍČ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ŘÍČ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4862022"/>
                  </a:ext>
                </a:extLst>
              </a:tr>
              <a:tr h="578785">
                <a:tc>
                  <a:txBody>
                    <a:bodyPr/>
                    <a:lstStyle/>
                    <a:p>
                      <a:r>
                        <a:rPr lang="cs-CZ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ŘOK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ROC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ŘOC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ROČ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ŘOČ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37163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45146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B3C237-772B-4F02-81CB-860267A60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Kterou z buněk by mělo ještě být možné vyplnit? Uměli byste utvořit slovo? Bylo by možné ještě další buňky přidat a doplnit?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645D86AE-9047-4432-85DB-1F2EB1BE78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9532053"/>
              </p:ext>
            </p:extLst>
          </p:nvPr>
        </p:nvGraphicFramePr>
        <p:xfrm>
          <a:off x="838200" y="1825625"/>
          <a:ext cx="10515596" cy="3520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228">
                  <a:extLst>
                    <a:ext uri="{9D8B030D-6E8A-4147-A177-3AD203B41FA5}">
                      <a16:colId xmlns:a16="http://schemas.microsoft.com/office/drawing/2014/main" val="717529102"/>
                    </a:ext>
                  </a:extLst>
                </a:gridCol>
                <a:gridCol w="1467897">
                  <a:extLst>
                    <a:ext uri="{9D8B030D-6E8A-4147-A177-3AD203B41FA5}">
                      <a16:colId xmlns:a16="http://schemas.microsoft.com/office/drawing/2014/main" val="2187095866"/>
                    </a:ext>
                  </a:extLst>
                </a:gridCol>
                <a:gridCol w="1536559">
                  <a:extLst>
                    <a:ext uri="{9D8B030D-6E8A-4147-A177-3AD203B41FA5}">
                      <a16:colId xmlns:a16="http://schemas.microsoft.com/office/drawing/2014/main" val="3953118914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526693746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1818313841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4062915474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3243814412"/>
                    </a:ext>
                  </a:extLst>
                </a:gridCol>
              </a:tblGrid>
              <a:tr h="70402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R-K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Ř-K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R-C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Ř-C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R-Č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Ř-Č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1032335"/>
                  </a:ext>
                </a:extLst>
              </a:tr>
              <a:tr h="704020"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na-ŘK-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nou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-t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RC-i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ná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-ŘC-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ích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RČ-en-í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na-ŘČ-en-í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6842756"/>
                  </a:ext>
                </a:extLst>
              </a:tr>
              <a:tr h="704020">
                <a:tc>
                  <a:txBody>
                    <a:bodyPr/>
                    <a:lstStyle/>
                    <a:p>
                      <a:r>
                        <a:rPr lang="cs-CZ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ŘEK-0-l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pře-ŘEC-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ích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REČ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ŘEČ-n-ý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853409"/>
                  </a:ext>
                </a:extLst>
              </a:tr>
              <a:tr h="704020">
                <a:tc>
                  <a:txBody>
                    <a:bodyPr/>
                    <a:lstStyle/>
                    <a:p>
                      <a:r>
                        <a:rPr lang="cs-CZ" dirty="0"/>
                        <a:t>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RÍK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ŘÍK-a-t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RÍC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rgbClr val="FF0000"/>
                          </a:solidFill>
                        </a:rPr>
                        <a:t>ŘÍC-t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RÍČ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ŘÍČ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5451489"/>
                  </a:ext>
                </a:extLst>
              </a:tr>
              <a:tr h="704020">
                <a:tc>
                  <a:txBody>
                    <a:bodyPr/>
                    <a:lstStyle/>
                    <a:p>
                      <a:r>
                        <a:rPr lang="cs-CZ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vý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-ROK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ŘOK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vý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-ROC-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ích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ŘOC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ná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-ROČ-n-ý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ŘOČ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2298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18459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Pozorujte distribuci alomorfů </a:t>
            </a:r>
            <a:r>
              <a:rPr lang="cs-CZ" i="1" dirty="0">
                <a:solidFill>
                  <a:srgbClr val="C00000"/>
                </a:solidFill>
              </a:rPr>
              <a:t>na</a:t>
            </a:r>
            <a:r>
              <a:rPr lang="cs-CZ" i="1" dirty="0"/>
              <a:t>-/</a:t>
            </a:r>
            <a:r>
              <a:rPr lang="cs-CZ" i="1" u="sng" dirty="0" err="1">
                <a:solidFill>
                  <a:srgbClr val="C00000"/>
                </a:solidFill>
              </a:rPr>
              <a:t>ná</a:t>
            </a:r>
            <a:r>
              <a:rPr lang="cs-CZ" i="1" dirty="0"/>
              <a:t>-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3200" dirty="0">
                <a:solidFill>
                  <a:srgbClr val="C00000"/>
                </a:solidFill>
              </a:rPr>
              <a:t>na</a:t>
            </a:r>
            <a:r>
              <a:rPr lang="cs-CZ" sz="3200" dirty="0"/>
              <a:t>-</a:t>
            </a:r>
            <a:r>
              <a:rPr lang="cs-CZ" sz="3200" dirty="0" err="1"/>
              <a:t>bíd</a:t>
            </a:r>
            <a:r>
              <a:rPr lang="cs-CZ" sz="3200" dirty="0"/>
              <a:t>-k-a</a:t>
            </a:r>
          </a:p>
          <a:p>
            <a:pPr lvl="1"/>
            <a:r>
              <a:rPr lang="cs-CZ" sz="3200" dirty="0">
                <a:solidFill>
                  <a:srgbClr val="C00000"/>
                </a:solidFill>
              </a:rPr>
              <a:t>na</a:t>
            </a:r>
            <a:r>
              <a:rPr lang="cs-CZ" sz="3200" dirty="0"/>
              <a:t>-</a:t>
            </a:r>
            <a:r>
              <a:rPr lang="cs-CZ" sz="3200" dirty="0" err="1"/>
              <a:t>hráv</a:t>
            </a:r>
            <a:r>
              <a:rPr lang="cs-CZ" sz="3200" dirty="0"/>
              <a:t>-k-a</a:t>
            </a:r>
          </a:p>
          <a:p>
            <a:pPr lvl="1"/>
            <a:r>
              <a:rPr lang="cs-CZ" sz="3200" u="sng" dirty="0" err="1">
                <a:solidFill>
                  <a:srgbClr val="C00000"/>
                </a:solidFill>
              </a:rPr>
              <a:t>ná</a:t>
            </a:r>
            <a:r>
              <a:rPr lang="cs-CZ" sz="3200" dirty="0"/>
              <a:t>-</a:t>
            </a:r>
            <a:r>
              <a:rPr lang="cs-CZ" sz="3200" dirty="0" err="1"/>
              <a:t>mit</a:t>
            </a:r>
            <a:r>
              <a:rPr lang="cs-CZ" sz="3200" dirty="0"/>
              <a:t>-k-a</a:t>
            </a:r>
          </a:p>
          <a:p>
            <a:pPr lvl="1"/>
            <a:r>
              <a:rPr lang="cs-CZ" sz="3200" dirty="0">
                <a:solidFill>
                  <a:srgbClr val="C00000"/>
                </a:solidFill>
              </a:rPr>
              <a:t>na</a:t>
            </a:r>
            <a:r>
              <a:rPr lang="cs-CZ" sz="3200" dirty="0"/>
              <a:t>-</a:t>
            </a:r>
            <a:r>
              <a:rPr lang="cs-CZ" sz="3200" dirty="0" err="1"/>
              <a:t>ráž</a:t>
            </a:r>
            <a:r>
              <a:rPr lang="cs-CZ" sz="3200" dirty="0"/>
              <a:t>-k-a</a:t>
            </a:r>
          </a:p>
          <a:p>
            <a:pPr lvl="1"/>
            <a:r>
              <a:rPr lang="cs-CZ" sz="3200" dirty="0">
                <a:solidFill>
                  <a:srgbClr val="C00000"/>
                </a:solidFill>
              </a:rPr>
              <a:t>na</a:t>
            </a:r>
            <a:r>
              <a:rPr lang="cs-CZ" sz="3200" dirty="0"/>
              <a:t>-</a:t>
            </a:r>
            <a:r>
              <a:rPr lang="cs-CZ" sz="3200" dirty="0" err="1"/>
              <a:t>dáv</a:t>
            </a:r>
            <a:r>
              <a:rPr lang="cs-CZ" sz="3200" dirty="0"/>
              <a:t>-k-a</a:t>
            </a:r>
          </a:p>
          <a:p>
            <a:pPr lvl="1"/>
            <a:r>
              <a:rPr lang="cs-CZ" sz="3200" u="sng" dirty="0" err="1">
                <a:solidFill>
                  <a:srgbClr val="C00000"/>
                </a:solidFill>
              </a:rPr>
              <a:t>ná</a:t>
            </a:r>
            <a:r>
              <a:rPr lang="cs-CZ" sz="3200" dirty="0"/>
              <a:t>-lep-k-a</a:t>
            </a:r>
          </a:p>
          <a:p>
            <a:pPr lvl="1"/>
            <a:r>
              <a:rPr lang="cs-CZ" sz="3200" u="sng" dirty="0" err="1">
                <a:solidFill>
                  <a:srgbClr val="C00000"/>
                </a:solidFill>
              </a:rPr>
              <a:t>ná</a:t>
            </a:r>
            <a:r>
              <a:rPr lang="cs-CZ" sz="3200" dirty="0"/>
              <a:t>-</a:t>
            </a:r>
            <a:r>
              <a:rPr lang="cs-CZ" sz="3200" dirty="0" err="1"/>
              <a:t>hraž</a:t>
            </a:r>
            <a:r>
              <a:rPr lang="cs-CZ" sz="3200" dirty="0"/>
              <a:t>-k-a</a:t>
            </a:r>
          </a:p>
          <a:p>
            <a:pPr lvl="1"/>
            <a:r>
              <a:rPr lang="cs-CZ" sz="3200" dirty="0">
                <a:solidFill>
                  <a:srgbClr val="C00000"/>
                </a:solidFill>
              </a:rPr>
              <a:t>na</a:t>
            </a:r>
            <a:r>
              <a:rPr lang="cs-CZ" sz="3200" dirty="0"/>
              <a:t>-díl-k-a</a:t>
            </a:r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4110139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Pozorujte distribuci alomorfů </a:t>
            </a:r>
            <a:r>
              <a:rPr lang="cs-CZ" i="1" dirty="0">
                <a:solidFill>
                  <a:srgbClr val="C00000"/>
                </a:solidFill>
              </a:rPr>
              <a:t>vy</a:t>
            </a:r>
            <a:r>
              <a:rPr lang="cs-CZ" i="1" dirty="0"/>
              <a:t>-/</a:t>
            </a:r>
            <a:r>
              <a:rPr lang="cs-CZ" i="1" u="sng" dirty="0" err="1">
                <a:solidFill>
                  <a:srgbClr val="C00000"/>
                </a:solidFill>
              </a:rPr>
              <a:t>vý</a:t>
            </a:r>
            <a:r>
              <a:rPr lang="cs-CZ" i="1" dirty="0"/>
              <a:t>-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3200" u="sng" dirty="0" err="1">
                <a:solidFill>
                  <a:srgbClr val="C00000"/>
                </a:solidFill>
              </a:rPr>
              <a:t>vý</a:t>
            </a:r>
            <a:r>
              <a:rPr lang="cs-CZ" sz="3200" dirty="0"/>
              <a:t>-jim-k-a</a:t>
            </a:r>
          </a:p>
          <a:p>
            <a:pPr lvl="1"/>
            <a:r>
              <a:rPr lang="cs-CZ" sz="3200" dirty="0">
                <a:solidFill>
                  <a:srgbClr val="C00000"/>
                </a:solidFill>
              </a:rPr>
              <a:t>vy</a:t>
            </a:r>
            <a:r>
              <a:rPr lang="cs-CZ" sz="3200" dirty="0"/>
              <a:t>-</a:t>
            </a:r>
            <a:r>
              <a:rPr lang="cs-CZ" sz="3200" dirty="0" err="1"/>
              <a:t>hláš</a:t>
            </a:r>
            <a:r>
              <a:rPr lang="cs-CZ" sz="3200" dirty="0"/>
              <a:t>-k-a</a:t>
            </a:r>
          </a:p>
          <a:p>
            <a:pPr lvl="1"/>
            <a:r>
              <a:rPr lang="cs-CZ" sz="3200" dirty="0">
                <a:solidFill>
                  <a:srgbClr val="C00000"/>
                </a:solidFill>
              </a:rPr>
              <a:t>vy</a:t>
            </a:r>
            <a:r>
              <a:rPr lang="cs-CZ" sz="3200" dirty="0"/>
              <a:t>-</a:t>
            </a:r>
            <a:r>
              <a:rPr lang="cs-CZ" sz="3200" dirty="0" err="1"/>
              <a:t>hlíd</a:t>
            </a:r>
            <a:r>
              <a:rPr lang="cs-CZ" sz="3200" dirty="0"/>
              <a:t>-k-a</a:t>
            </a:r>
          </a:p>
          <a:p>
            <a:pPr lvl="1"/>
            <a:r>
              <a:rPr lang="cs-CZ" sz="3200" u="sng" dirty="0" err="1">
                <a:solidFill>
                  <a:srgbClr val="C00000"/>
                </a:solidFill>
              </a:rPr>
              <a:t>vý</a:t>
            </a:r>
            <a:r>
              <a:rPr lang="cs-CZ" sz="3200" dirty="0"/>
              <a:t>-čit-k-a</a:t>
            </a:r>
          </a:p>
          <a:p>
            <a:pPr lvl="1"/>
            <a:r>
              <a:rPr lang="cs-CZ" sz="3200" dirty="0">
                <a:solidFill>
                  <a:srgbClr val="C00000"/>
                </a:solidFill>
              </a:rPr>
              <a:t>vy</a:t>
            </a:r>
            <a:r>
              <a:rPr lang="cs-CZ" sz="3200" dirty="0"/>
              <a:t>-</a:t>
            </a:r>
            <a:r>
              <a:rPr lang="cs-CZ" sz="3200" dirty="0" err="1"/>
              <a:t>cház</a:t>
            </a:r>
            <a:r>
              <a:rPr lang="cs-CZ" sz="3200" dirty="0"/>
              <a:t>-k-a</a:t>
            </a:r>
          </a:p>
          <a:p>
            <a:pPr lvl="1"/>
            <a:r>
              <a:rPr lang="cs-CZ" sz="3200" u="sng" dirty="0" err="1">
                <a:solidFill>
                  <a:srgbClr val="C00000"/>
                </a:solidFill>
              </a:rPr>
              <a:t>vý</a:t>
            </a:r>
            <a:r>
              <a:rPr lang="cs-CZ" sz="3200" dirty="0"/>
              <a:t>-</a:t>
            </a:r>
            <a:r>
              <a:rPr lang="cs-CZ" sz="3200" dirty="0" err="1"/>
              <a:t>hrůž</a:t>
            </a:r>
            <a:r>
              <a:rPr lang="cs-CZ" sz="3200" dirty="0"/>
              <a:t>-k-a</a:t>
            </a:r>
          </a:p>
          <a:p>
            <a:pPr lvl="1"/>
            <a:r>
              <a:rPr lang="cs-CZ" sz="3200" dirty="0">
                <a:solidFill>
                  <a:srgbClr val="C00000"/>
                </a:solidFill>
              </a:rPr>
              <a:t>vy</a:t>
            </a:r>
            <a:r>
              <a:rPr lang="cs-CZ" sz="3200" dirty="0"/>
              <a:t>-</a:t>
            </a:r>
            <a:r>
              <a:rPr lang="cs-CZ" sz="3200" dirty="0" err="1"/>
              <a:t>jížď</a:t>
            </a:r>
            <a:r>
              <a:rPr lang="cs-CZ" sz="3200" dirty="0"/>
              <a:t>-k-a</a:t>
            </a:r>
          </a:p>
          <a:p>
            <a:pPr lvl="1"/>
            <a:r>
              <a:rPr lang="cs-CZ" sz="3200" u="sng" dirty="0" err="1">
                <a:solidFill>
                  <a:srgbClr val="C00000"/>
                </a:solidFill>
              </a:rPr>
              <a:t>vý</a:t>
            </a:r>
            <a:r>
              <a:rPr lang="cs-CZ" sz="3200" dirty="0"/>
              <a:t>-chyl-k-a</a:t>
            </a:r>
          </a:p>
        </p:txBody>
      </p:sp>
    </p:spTree>
    <p:extLst>
      <p:ext uri="{BB962C8B-B14F-4D97-AF65-F5344CB8AC3E}">
        <p14:creationId xmlns:p14="http://schemas.microsoft.com/office/powerpoint/2010/main" val="3615030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1E6B3E-80E2-4F2C-9C9D-C06227C61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Alomorfie</a:t>
            </a:r>
            <a:r>
              <a:rPr lang="cs-CZ" dirty="0"/>
              <a:t> (synonymní morfy) versus synkretismus (homonymní morfy)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5A44395B-4EAA-465A-9253-11103EB693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6787657"/>
              </p:ext>
            </p:extLst>
          </p:nvPr>
        </p:nvGraphicFramePr>
        <p:xfrm>
          <a:off x="1155560" y="1825624"/>
          <a:ext cx="10198240" cy="4092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40440">
                  <a:extLst>
                    <a:ext uri="{9D8B030D-6E8A-4147-A177-3AD203B41FA5}">
                      <a16:colId xmlns:a16="http://schemas.microsoft.com/office/drawing/2014/main" val="2468182454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913682433"/>
                    </a:ext>
                  </a:extLst>
                </a:gridCol>
              </a:tblGrid>
              <a:tr h="857416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Alomorfy (různé morfy mají stejné funkce)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FF00"/>
                          </a:solidFill>
                        </a:rPr>
                        <a:t>Synkretismus (stejné morfy mají odlišné funkce)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6091040"/>
                  </a:ext>
                </a:extLst>
              </a:tr>
              <a:tr h="857416">
                <a:tc>
                  <a:txBody>
                    <a:bodyPr/>
                    <a:lstStyle/>
                    <a:p>
                      <a:r>
                        <a:rPr lang="cs-CZ" sz="3600" dirty="0" err="1"/>
                        <a:t>Otč</a:t>
                      </a:r>
                      <a:r>
                        <a:rPr lang="cs-CZ" sz="3600" dirty="0" err="1">
                          <a:solidFill>
                            <a:srgbClr val="FF0000"/>
                          </a:solidFill>
                        </a:rPr>
                        <a:t>-e</a:t>
                      </a:r>
                      <a:r>
                        <a:rPr lang="cs-CZ" sz="3600" dirty="0" err="1"/>
                        <a:t>,nezlob</a:t>
                      </a:r>
                      <a:r>
                        <a:rPr lang="cs-CZ" sz="3600" dirty="0"/>
                        <a:t> se.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/>
                        <a:t>Neviděla jsem </a:t>
                      </a:r>
                      <a:r>
                        <a:rPr lang="cs-CZ" sz="3600" dirty="0" err="1"/>
                        <a:t>otc</a:t>
                      </a:r>
                      <a:r>
                        <a:rPr lang="cs-CZ" sz="3600" dirty="0">
                          <a:solidFill>
                            <a:srgbClr val="FFFF00"/>
                          </a:solidFill>
                        </a:rPr>
                        <a:t>-e</a:t>
                      </a:r>
                      <a:r>
                        <a:rPr lang="cs-CZ" sz="360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sz="36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9530026"/>
                  </a:ext>
                </a:extLst>
              </a:tr>
              <a:tr h="857416">
                <a:tc>
                  <a:txBody>
                    <a:bodyPr/>
                    <a:lstStyle/>
                    <a:p>
                      <a:r>
                        <a:rPr lang="cs-CZ" sz="3600" dirty="0" err="1"/>
                        <a:t>Soudc</a:t>
                      </a:r>
                      <a:r>
                        <a:rPr lang="cs-CZ" sz="3600" dirty="0">
                          <a:solidFill>
                            <a:srgbClr val="FF0000"/>
                          </a:solidFill>
                        </a:rPr>
                        <a:t>-e</a:t>
                      </a:r>
                      <a:r>
                        <a:rPr lang="cs-CZ" sz="3600" dirty="0"/>
                        <a:t>, vyneste rozsudek.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600" dirty="0" err="1">
                          <a:solidFill>
                            <a:schemeClr val="tx1"/>
                          </a:solidFill>
                        </a:rPr>
                        <a:t>Soudc</a:t>
                      </a:r>
                      <a:r>
                        <a:rPr lang="cs-CZ" sz="3600" dirty="0">
                          <a:solidFill>
                            <a:srgbClr val="FFFF00"/>
                          </a:solidFill>
                        </a:rPr>
                        <a:t>-e </a:t>
                      </a:r>
                      <a:r>
                        <a:rPr lang="cs-CZ" sz="3600" dirty="0">
                          <a:solidFill>
                            <a:schemeClr val="tx1"/>
                          </a:solidFill>
                        </a:rPr>
                        <a:t>vynesl rozsudek.</a:t>
                      </a:r>
                      <a:endParaRPr lang="cs-CZ" sz="36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697741"/>
                  </a:ext>
                </a:extLst>
              </a:tr>
              <a:tr h="857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600" dirty="0" err="1">
                          <a:solidFill>
                            <a:schemeClr val="tx1"/>
                          </a:solidFill>
                        </a:rPr>
                        <a:t>Hrnečk</a:t>
                      </a:r>
                      <a:r>
                        <a:rPr lang="cs-CZ" sz="3600" dirty="0">
                          <a:solidFill>
                            <a:srgbClr val="FF0000"/>
                          </a:solidFill>
                        </a:rPr>
                        <a:t>-u</a:t>
                      </a:r>
                      <a:r>
                        <a:rPr lang="cs-CZ" sz="3600" dirty="0">
                          <a:solidFill>
                            <a:schemeClr val="tx1"/>
                          </a:solidFill>
                        </a:rPr>
                        <a:t>, vař.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/>
                        <a:t>Nalil vodu do kovového </a:t>
                      </a:r>
                      <a:r>
                        <a:rPr lang="cs-CZ" sz="3600" dirty="0" err="1"/>
                        <a:t>válc</a:t>
                      </a:r>
                      <a:r>
                        <a:rPr lang="cs-CZ" sz="3600" dirty="0">
                          <a:solidFill>
                            <a:srgbClr val="FFFF00"/>
                          </a:solidFill>
                        </a:rPr>
                        <a:t>-e</a:t>
                      </a:r>
                      <a:r>
                        <a:rPr lang="cs-CZ" sz="3600" dirty="0"/>
                        <a:t>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4321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15498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C6DD50-B00A-4363-8625-5A34EBDDB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Supletivní kořeny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D46479-4A76-4970-B23C-F7C16EE1C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nejsou variantami korespondujícími prostřednictvím hláskových alternací tam, kde se zpravidla tvary tvoří od stejného lexikálního (alo)morfu.</a:t>
            </a:r>
          </a:p>
          <a:p>
            <a:r>
              <a:rPr lang="cs-CZ" dirty="0"/>
              <a:t>Příklady</a:t>
            </a:r>
          </a:p>
          <a:p>
            <a:r>
              <a:rPr lang="cs-CZ" sz="2000" dirty="0" err="1"/>
              <a:t>sg</a:t>
            </a:r>
            <a:r>
              <a:rPr lang="cs-CZ" sz="2000" dirty="0"/>
              <a:t>.: člověk		</a:t>
            </a:r>
            <a:r>
              <a:rPr lang="cs-CZ" sz="2000" dirty="0" err="1"/>
              <a:t>pl</a:t>
            </a:r>
            <a:r>
              <a:rPr lang="cs-CZ" sz="2000" dirty="0"/>
              <a:t>.: </a:t>
            </a:r>
            <a:r>
              <a:rPr lang="cs-CZ" sz="2000" b="1" dirty="0"/>
              <a:t>lidé		</a:t>
            </a:r>
            <a:r>
              <a:rPr lang="cs-CZ" sz="2000" dirty="0" err="1"/>
              <a:t>sg</a:t>
            </a:r>
            <a:r>
              <a:rPr lang="cs-CZ" sz="2000" dirty="0"/>
              <a:t>.: rok		</a:t>
            </a:r>
            <a:r>
              <a:rPr lang="cs-CZ" sz="2000" dirty="0" err="1"/>
              <a:t>pl</a:t>
            </a:r>
            <a:r>
              <a:rPr lang="cs-CZ" sz="2000" dirty="0"/>
              <a:t>.: </a:t>
            </a:r>
            <a:r>
              <a:rPr lang="cs-CZ" sz="2000" b="1" dirty="0"/>
              <a:t>léta</a:t>
            </a:r>
          </a:p>
          <a:p>
            <a:r>
              <a:rPr lang="cs-CZ" sz="2000" dirty="0"/>
              <a:t>pozitiv: dobrý	komparativ: </a:t>
            </a:r>
            <a:r>
              <a:rPr lang="cs-CZ" sz="2000" b="1" dirty="0"/>
              <a:t>lepší		</a:t>
            </a:r>
            <a:r>
              <a:rPr lang="cs-CZ" sz="2000" dirty="0"/>
              <a:t>pozitiv: zlý/špatný	komparativ: </a:t>
            </a:r>
            <a:r>
              <a:rPr lang="cs-CZ" sz="2000" b="1" dirty="0"/>
              <a:t>horší </a:t>
            </a:r>
          </a:p>
          <a:p>
            <a:r>
              <a:rPr lang="cs-CZ" sz="2000" dirty="0" err="1"/>
              <a:t>nom</a:t>
            </a:r>
            <a:r>
              <a:rPr lang="cs-CZ" sz="2000" dirty="0"/>
              <a:t>. </a:t>
            </a:r>
            <a:r>
              <a:rPr lang="cs-CZ" sz="2000" dirty="0" err="1"/>
              <a:t>sg</a:t>
            </a:r>
            <a:r>
              <a:rPr lang="cs-CZ" sz="2000" dirty="0"/>
              <a:t>.: já	gen. </a:t>
            </a:r>
            <a:r>
              <a:rPr lang="cs-CZ" sz="2000" dirty="0" err="1"/>
              <a:t>sg</a:t>
            </a:r>
            <a:r>
              <a:rPr lang="cs-CZ" sz="2000" dirty="0"/>
              <a:t>.: </a:t>
            </a:r>
            <a:r>
              <a:rPr lang="cs-CZ" sz="2000" b="1" dirty="0"/>
              <a:t>mě 		</a:t>
            </a:r>
            <a:r>
              <a:rPr lang="cs-CZ" sz="2000" dirty="0" err="1"/>
              <a:t>nom</a:t>
            </a:r>
            <a:r>
              <a:rPr lang="cs-CZ" sz="2000" dirty="0"/>
              <a:t>. </a:t>
            </a:r>
            <a:r>
              <a:rPr lang="cs-CZ" sz="2000" dirty="0" err="1"/>
              <a:t>sg</a:t>
            </a:r>
            <a:r>
              <a:rPr lang="cs-CZ" sz="2000" dirty="0"/>
              <a:t>.: my		gen. </a:t>
            </a:r>
            <a:r>
              <a:rPr lang="cs-CZ" sz="2000" dirty="0" err="1"/>
              <a:t>sg</a:t>
            </a:r>
            <a:r>
              <a:rPr lang="cs-CZ" sz="2000" dirty="0"/>
              <a:t>.: </a:t>
            </a:r>
            <a:r>
              <a:rPr lang="cs-CZ" sz="2000" b="1" dirty="0"/>
              <a:t>nás</a:t>
            </a:r>
          </a:p>
          <a:p>
            <a:r>
              <a:rPr lang="cs-CZ" sz="2000" dirty="0"/>
              <a:t>nedokonavé sloveso: brát		dokonavé sloveso: </a:t>
            </a:r>
            <a:r>
              <a:rPr lang="cs-CZ" sz="2000" b="1" dirty="0"/>
              <a:t>vzít</a:t>
            </a:r>
          </a:p>
          <a:p>
            <a:r>
              <a:rPr lang="cs-CZ" sz="2000" dirty="0"/>
              <a:t>tvary prézentu a futura: jdu, půjdu	tvary minulého času: </a:t>
            </a:r>
            <a:r>
              <a:rPr lang="cs-CZ" sz="2000" b="1" dirty="0"/>
              <a:t>šel</a:t>
            </a:r>
          </a:p>
          <a:p>
            <a:endParaRPr lang="cs-CZ" sz="2000" dirty="0"/>
          </a:p>
          <a:p>
            <a:endParaRPr lang="cs-CZ" dirty="0"/>
          </a:p>
          <a:p>
            <a:endParaRPr lang="cs-CZ" dirty="0"/>
          </a:p>
          <a:p>
            <a:endParaRPr lang="cs-CZ" b="1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24245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E5A5C3-4B49-4FAD-BA32-9C24CD490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Vyberte příklady obsahující homonymní sufixy (nikoli opakování stejného sufixu)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35A96E-1705-42AC-8963-198A6143B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nebojácný Nebojsa</a:t>
            </a:r>
          </a:p>
          <a:p>
            <a:r>
              <a:rPr lang="cs-CZ" dirty="0"/>
              <a:t>S Dlouhým, Širokým a Bystrozrakým</a:t>
            </a:r>
          </a:p>
          <a:p>
            <a:r>
              <a:rPr lang="cs-CZ" dirty="0"/>
              <a:t>Vybereš ty starší.</a:t>
            </a:r>
          </a:p>
          <a:p>
            <a:r>
              <a:rPr lang="cs-CZ" dirty="0"/>
              <a:t>Martina angličtina byla na vysoké úrovni.</a:t>
            </a:r>
          </a:p>
          <a:p>
            <a:r>
              <a:rPr lang="cs-CZ" dirty="0"/>
              <a:t>Odešly hezky rychle.</a:t>
            </a:r>
          </a:p>
          <a:p>
            <a:r>
              <a:rPr lang="cs-CZ" dirty="0"/>
              <a:t>Ušli míli cesty.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88675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0EF227-6949-40F8-B48D-42B8C3150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0CC30F-EDBA-48F0-B518-1FE88CF31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nebojácný Nebojsa</a:t>
            </a:r>
          </a:p>
          <a:p>
            <a:r>
              <a:rPr lang="cs-CZ" dirty="0"/>
              <a:t>S Dlouhým, Širokým a Bystrozrakým</a:t>
            </a:r>
          </a:p>
          <a:p>
            <a:r>
              <a:rPr lang="cs-CZ" dirty="0"/>
              <a:t>Vybere</a:t>
            </a:r>
            <a:r>
              <a:rPr lang="cs-CZ" dirty="0">
                <a:solidFill>
                  <a:srgbClr val="FF0000"/>
                </a:solidFill>
              </a:rPr>
              <a:t>š</a:t>
            </a:r>
            <a:r>
              <a:rPr lang="cs-CZ" dirty="0"/>
              <a:t> ty star</a:t>
            </a:r>
            <a:r>
              <a:rPr lang="cs-CZ" dirty="0">
                <a:solidFill>
                  <a:srgbClr val="FF0000"/>
                </a:solidFill>
              </a:rPr>
              <a:t>š</a:t>
            </a:r>
            <a:r>
              <a:rPr lang="cs-CZ" dirty="0"/>
              <a:t>í.	</a:t>
            </a:r>
            <a:r>
              <a:rPr lang="cs-CZ" sz="1800" dirty="0"/>
              <a:t>Homonymie tvarotvorného sufixu (2. </a:t>
            </a:r>
            <a:r>
              <a:rPr lang="cs-CZ" sz="1800" dirty="0" err="1"/>
              <a:t>sg</a:t>
            </a:r>
            <a:r>
              <a:rPr lang="cs-CZ" sz="1800" dirty="0"/>
              <a:t>. Ind. </a:t>
            </a:r>
            <a:r>
              <a:rPr lang="cs-CZ" sz="1800" dirty="0" err="1"/>
              <a:t>Préz</a:t>
            </a:r>
            <a:r>
              <a:rPr lang="cs-CZ" sz="1800" dirty="0"/>
              <a:t>. Akt.) a stupňovacího sufixu</a:t>
            </a:r>
            <a:endParaRPr lang="cs-CZ" dirty="0"/>
          </a:p>
          <a:p>
            <a:r>
              <a:rPr lang="cs-CZ" dirty="0"/>
              <a:t>Mart</a:t>
            </a:r>
            <a:r>
              <a:rPr lang="cs-CZ" dirty="0">
                <a:solidFill>
                  <a:srgbClr val="FF0000"/>
                </a:solidFill>
              </a:rPr>
              <a:t>in</a:t>
            </a:r>
            <a:r>
              <a:rPr lang="cs-CZ" dirty="0"/>
              <a:t>a angličt</a:t>
            </a:r>
            <a:r>
              <a:rPr lang="cs-CZ" dirty="0">
                <a:solidFill>
                  <a:srgbClr val="FF0000"/>
                </a:solidFill>
              </a:rPr>
              <a:t>in</a:t>
            </a:r>
            <a:r>
              <a:rPr lang="cs-CZ" dirty="0"/>
              <a:t>a byla na vysoké úrovni. </a:t>
            </a:r>
            <a:r>
              <a:rPr lang="cs-CZ" sz="1800" dirty="0"/>
              <a:t>Homonymie posesivního sufixu a sufixu, jímž se tvoří názvy nositele vlastnosti.</a:t>
            </a:r>
          </a:p>
          <a:p>
            <a:r>
              <a:rPr lang="cs-CZ" dirty="0"/>
              <a:t>Odešl</a:t>
            </a:r>
            <a:r>
              <a:rPr lang="cs-CZ" dirty="0">
                <a:solidFill>
                  <a:srgbClr val="FF0000"/>
                </a:solidFill>
              </a:rPr>
              <a:t>y</a:t>
            </a:r>
            <a:r>
              <a:rPr lang="cs-CZ" dirty="0"/>
              <a:t> hezk</a:t>
            </a:r>
            <a:r>
              <a:rPr lang="cs-CZ" dirty="0">
                <a:solidFill>
                  <a:srgbClr val="FF0000"/>
                </a:solidFill>
              </a:rPr>
              <a:t>y</a:t>
            </a:r>
            <a:r>
              <a:rPr lang="cs-CZ" dirty="0"/>
              <a:t> rychle. </a:t>
            </a:r>
            <a:r>
              <a:rPr lang="cs-CZ" sz="1800" dirty="0"/>
              <a:t>Homonymie koncovky kumulující </a:t>
            </a:r>
            <a:r>
              <a:rPr lang="cs-CZ" sz="1800" dirty="0" err="1"/>
              <a:t>rod+číslo</a:t>
            </a:r>
            <a:r>
              <a:rPr lang="cs-CZ" sz="1800" dirty="0"/>
              <a:t> (</a:t>
            </a:r>
            <a:r>
              <a:rPr lang="cs-CZ" sz="1800" dirty="0" err="1"/>
              <a:t>Fem</a:t>
            </a:r>
            <a:r>
              <a:rPr lang="cs-CZ" sz="1800" dirty="0"/>
              <a:t>.+</a:t>
            </a:r>
            <a:r>
              <a:rPr lang="cs-CZ" sz="1800" dirty="0" err="1"/>
              <a:t>Pl</a:t>
            </a:r>
            <a:r>
              <a:rPr lang="cs-CZ" sz="1800" dirty="0"/>
              <a:t>.) a slovotvorného sufixu, jímž se odvozují adverbia z adjektiv. </a:t>
            </a:r>
            <a:endParaRPr lang="cs-CZ" dirty="0"/>
          </a:p>
          <a:p>
            <a:r>
              <a:rPr lang="cs-CZ" dirty="0"/>
              <a:t>Ušl</a:t>
            </a:r>
            <a:r>
              <a:rPr lang="cs-CZ" dirty="0">
                <a:solidFill>
                  <a:srgbClr val="FF0000"/>
                </a:solidFill>
              </a:rPr>
              <a:t>i </a:t>
            </a:r>
            <a:r>
              <a:rPr lang="cs-CZ" dirty="0"/>
              <a:t>míl</a:t>
            </a:r>
            <a:r>
              <a:rPr lang="cs-CZ" dirty="0">
                <a:solidFill>
                  <a:srgbClr val="FF0000"/>
                </a:solidFill>
              </a:rPr>
              <a:t>i</a:t>
            </a:r>
            <a:r>
              <a:rPr lang="cs-CZ" dirty="0"/>
              <a:t> cesty. </a:t>
            </a:r>
            <a:r>
              <a:rPr lang="cs-CZ" sz="1800" dirty="0"/>
              <a:t>Homonymie koncovky kumulující </a:t>
            </a:r>
            <a:r>
              <a:rPr lang="cs-CZ" sz="1800" dirty="0" err="1"/>
              <a:t>rod+číslo</a:t>
            </a:r>
            <a:r>
              <a:rPr lang="cs-CZ" sz="1800" dirty="0"/>
              <a:t> (</a:t>
            </a:r>
            <a:r>
              <a:rPr lang="cs-CZ" sz="1800" dirty="0" err="1"/>
              <a:t>Fem</a:t>
            </a:r>
            <a:r>
              <a:rPr lang="cs-CZ" sz="1800" dirty="0"/>
              <a:t>.+</a:t>
            </a:r>
            <a:r>
              <a:rPr lang="cs-CZ" sz="1800" dirty="0" err="1"/>
              <a:t>Pl</a:t>
            </a:r>
            <a:r>
              <a:rPr lang="cs-CZ" sz="1800" dirty="0"/>
              <a:t>.) a tvarotvorného pádového sufixu, který kumuluje význam </a:t>
            </a:r>
            <a:r>
              <a:rPr lang="cs-CZ" sz="1800" dirty="0" err="1"/>
              <a:t>pád+číslo</a:t>
            </a:r>
            <a:r>
              <a:rPr lang="cs-CZ" sz="1800" dirty="0"/>
              <a:t> v závislosti na rodu/flektivní třídě kořenového morfu (</a:t>
            </a:r>
            <a:r>
              <a:rPr lang="cs-CZ" sz="1800" dirty="0" err="1"/>
              <a:t>ak</a:t>
            </a:r>
            <a:r>
              <a:rPr lang="cs-CZ" sz="1800" dirty="0"/>
              <a:t>. </a:t>
            </a:r>
            <a:r>
              <a:rPr lang="cs-CZ" sz="1800" dirty="0" err="1"/>
              <a:t>Sg</a:t>
            </a:r>
            <a:r>
              <a:rPr lang="cs-CZ" sz="1800" dirty="0"/>
              <a:t>. </a:t>
            </a:r>
            <a:r>
              <a:rPr lang="cs-CZ" sz="1800" dirty="0" err="1"/>
              <a:t>Fem</a:t>
            </a:r>
            <a:r>
              <a:rPr lang="cs-CZ" sz="1800" dirty="0"/>
              <a:t>. Typu růže).</a:t>
            </a:r>
          </a:p>
        </p:txBody>
      </p:sp>
    </p:spTree>
    <p:extLst>
      <p:ext uri="{BB962C8B-B14F-4D97-AF65-F5344CB8AC3E}">
        <p14:creationId xmlns:p14="http://schemas.microsoft.com/office/powerpoint/2010/main" val="26437443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Typologie hláskových alternací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5803996"/>
              </p:ext>
            </p:extLst>
          </p:nvPr>
        </p:nvGraphicFramePr>
        <p:xfrm>
          <a:off x="838200" y="2057399"/>
          <a:ext cx="113538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7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7512">
                <a:tc>
                  <a:txBody>
                    <a:bodyPr/>
                    <a:lstStyle/>
                    <a:p>
                      <a:r>
                        <a:rPr lang="cs-CZ" dirty="0"/>
                        <a:t>samohláskové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souhláskové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7512">
                <a:tc>
                  <a:txBody>
                    <a:bodyPr/>
                    <a:lstStyle/>
                    <a:p>
                      <a:r>
                        <a:rPr lang="cs-CZ" dirty="0"/>
                        <a:t>kvantitativní: </a:t>
                      </a:r>
                      <a:r>
                        <a:rPr lang="cs-CZ" i="1" dirty="0"/>
                        <a:t>mr</a:t>
                      </a:r>
                      <a:r>
                        <a:rPr lang="cs-CZ" b="1" i="1" u="sng" dirty="0"/>
                        <a:t>á</a:t>
                      </a:r>
                      <a:r>
                        <a:rPr lang="cs-CZ" i="1" dirty="0"/>
                        <a:t>z/mr</a:t>
                      </a:r>
                      <a:r>
                        <a:rPr lang="cs-CZ" b="1" i="1" u="sng" dirty="0"/>
                        <a:t>a</a:t>
                      </a:r>
                      <a:r>
                        <a:rPr lang="cs-CZ" i="1" dirty="0"/>
                        <a:t>zu, n</a:t>
                      </a:r>
                      <a:r>
                        <a:rPr lang="cs-CZ" b="1" i="1" u="sng" dirty="0"/>
                        <a:t>a</a:t>
                      </a:r>
                      <a:r>
                        <a:rPr lang="cs-CZ" b="0" i="1" u="none" dirty="0"/>
                        <a:t>bídka/</a:t>
                      </a:r>
                      <a:r>
                        <a:rPr lang="cs-CZ" i="1" dirty="0"/>
                        <a:t>n</a:t>
                      </a:r>
                      <a:r>
                        <a:rPr lang="cs-CZ" b="1" i="1" u="sng" dirty="0"/>
                        <a:t>á</a:t>
                      </a:r>
                      <a:r>
                        <a:rPr lang="cs-CZ" b="0" i="1" u="none" dirty="0"/>
                        <a:t>mitka</a:t>
                      </a:r>
                      <a:endParaRPr lang="cs-CZ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párové: </a:t>
                      </a:r>
                      <a:r>
                        <a:rPr lang="cs-CZ" i="1" dirty="0"/>
                        <a:t>hl</a:t>
                      </a:r>
                      <a:r>
                        <a:rPr lang="cs-CZ" b="0" i="1" u="none" dirty="0"/>
                        <a:t>á</a:t>
                      </a:r>
                      <a:r>
                        <a:rPr lang="cs-CZ" b="1" i="1" u="sng" dirty="0"/>
                        <a:t>s</a:t>
                      </a:r>
                      <a:r>
                        <a:rPr lang="cs-CZ" b="0" i="1" u="none" dirty="0"/>
                        <a:t>it/</a:t>
                      </a:r>
                      <a:r>
                        <a:rPr lang="cs-CZ" dirty="0"/>
                        <a:t> </a:t>
                      </a:r>
                      <a:r>
                        <a:rPr lang="cs-CZ" i="1" dirty="0"/>
                        <a:t>hl</a:t>
                      </a:r>
                      <a:r>
                        <a:rPr lang="cs-CZ" b="0" i="1" u="none" dirty="0"/>
                        <a:t>á</a:t>
                      </a:r>
                      <a:r>
                        <a:rPr lang="cs-CZ" b="1" i="1" u="sng" dirty="0"/>
                        <a:t>š</a:t>
                      </a:r>
                      <a:r>
                        <a:rPr lang="cs-CZ" b="0" i="1" u="none" dirty="0"/>
                        <a:t>ení, slad</a:t>
                      </a:r>
                      <a:r>
                        <a:rPr lang="cs-CZ" b="1" i="1" u="sng" dirty="0"/>
                        <a:t>c</a:t>
                      </a:r>
                      <a:r>
                        <a:rPr lang="cs-CZ" b="0" i="1" u="none" dirty="0"/>
                        <a:t>e/slad</a:t>
                      </a:r>
                      <a:r>
                        <a:rPr lang="cs-CZ" b="1" i="1" u="sng" dirty="0"/>
                        <a:t>č</a:t>
                      </a:r>
                      <a:r>
                        <a:rPr lang="cs-CZ" b="0" i="1" u="none" dirty="0"/>
                        <a:t>eji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7512">
                <a:tc>
                  <a:txBody>
                    <a:bodyPr/>
                    <a:lstStyle/>
                    <a:p>
                      <a:r>
                        <a:rPr lang="cs-CZ" dirty="0"/>
                        <a:t>kvalitativní: </a:t>
                      </a:r>
                      <a:r>
                        <a:rPr lang="cs-CZ" i="1" dirty="0"/>
                        <a:t>sn</a:t>
                      </a:r>
                      <a:r>
                        <a:rPr lang="cs-CZ" b="1" i="1" u="sng" dirty="0"/>
                        <a:t>í</a:t>
                      </a:r>
                      <a:r>
                        <a:rPr lang="cs-CZ" i="1" dirty="0"/>
                        <a:t>h/sn</a:t>
                      </a:r>
                      <a:r>
                        <a:rPr lang="cs-CZ" b="1" i="1" u="sng" dirty="0"/>
                        <a:t>ě</a:t>
                      </a:r>
                      <a:r>
                        <a:rPr lang="cs-CZ" i="1" dirty="0"/>
                        <a:t>hu, otc</a:t>
                      </a:r>
                      <a:r>
                        <a:rPr lang="cs-CZ" b="1" i="1" u="sng" dirty="0"/>
                        <a:t>ů</a:t>
                      </a:r>
                      <a:r>
                        <a:rPr lang="cs-CZ" i="1" dirty="0"/>
                        <a:t>v/otc</a:t>
                      </a:r>
                      <a:r>
                        <a:rPr lang="cs-CZ" b="1" i="1" u="sng" dirty="0"/>
                        <a:t>o</a:t>
                      </a:r>
                      <a:r>
                        <a:rPr lang="cs-CZ" i="1" dirty="0"/>
                        <a:t>va, pr</a:t>
                      </a:r>
                      <a:r>
                        <a:rPr lang="cs-CZ" b="1" i="1" u="sng" dirty="0"/>
                        <a:t>o</a:t>
                      </a:r>
                      <a:r>
                        <a:rPr lang="cs-CZ" i="1" dirty="0"/>
                        <a:t>kázat/pr</a:t>
                      </a:r>
                      <a:r>
                        <a:rPr lang="cs-CZ" b="1" i="1" u="sng" dirty="0"/>
                        <a:t>ů</a:t>
                      </a:r>
                      <a:r>
                        <a:rPr lang="cs-CZ" i="1" dirty="0"/>
                        <a:t>kaz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nepárové</a:t>
                      </a:r>
                      <a:r>
                        <a:rPr lang="cs-CZ"/>
                        <a:t>:  </a:t>
                      </a:r>
                      <a:r>
                        <a:rPr lang="cs-CZ" i="1"/>
                        <a:t>pl</a:t>
                      </a:r>
                      <a:r>
                        <a:rPr lang="cs-CZ" b="0" i="1" u="none" dirty="0" err="1"/>
                        <a:t>a</a:t>
                      </a:r>
                      <a:r>
                        <a:rPr lang="cs-CZ" b="1" i="1" u="sng"/>
                        <a:t>t</a:t>
                      </a:r>
                      <a:r>
                        <a:rPr lang="cs-CZ" b="0" i="1" u="none"/>
                        <a:t>it/p</a:t>
                      </a:r>
                      <a:r>
                        <a:rPr lang="cs-CZ" i="1"/>
                        <a:t>l</a:t>
                      </a:r>
                      <a:r>
                        <a:rPr lang="cs-CZ" b="0" i="1" u="none"/>
                        <a:t>a</a:t>
                      </a:r>
                      <a:r>
                        <a:rPr lang="cs-CZ" b="1" i="1" u="sng"/>
                        <a:t>c</a:t>
                      </a:r>
                      <a:r>
                        <a:rPr lang="cs-CZ" b="0" i="1" u="none"/>
                        <a:t>ení</a:t>
                      </a:r>
                      <a:r>
                        <a:rPr lang="cs-CZ" b="0" i="1" u="none" dirty="0"/>
                        <a:t>, slad</a:t>
                      </a:r>
                      <a:r>
                        <a:rPr lang="cs-CZ" b="1" i="1" u="sng" dirty="0"/>
                        <a:t>k</a:t>
                      </a:r>
                      <a:r>
                        <a:rPr lang="cs-CZ" b="0" i="1" u="none" dirty="0"/>
                        <a:t>ý/slad</a:t>
                      </a:r>
                      <a:r>
                        <a:rPr lang="cs-CZ" b="1" i="1" u="sng" dirty="0"/>
                        <a:t>c</a:t>
                      </a:r>
                      <a:r>
                        <a:rPr lang="cs-CZ" b="0" i="1" u="none" dirty="0"/>
                        <a:t>í, vy</a:t>
                      </a:r>
                      <a:r>
                        <a:rPr lang="cs-CZ" b="1" i="1" u="sng" dirty="0"/>
                        <a:t>j</a:t>
                      </a:r>
                      <a:r>
                        <a:rPr lang="cs-CZ" b="0" i="1" u="none" dirty="0"/>
                        <a:t>mul/vy</a:t>
                      </a:r>
                      <a:r>
                        <a:rPr lang="cs-CZ" b="1" i="1" u="sng" dirty="0"/>
                        <a:t>ň</a:t>
                      </a:r>
                      <a:r>
                        <a:rPr lang="cs-CZ" b="0" i="1" u="none" dirty="0"/>
                        <a:t>al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7512">
                <a:tc>
                  <a:txBody>
                    <a:bodyPr/>
                    <a:lstStyle/>
                    <a:p>
                      <a:r>
                        <a:rPr lang="cs-CZ" dirty="0"/>
                        <a:t>skupinové: </a:t>
                      </a:r>
                      <a:r>
                        <a:rPr lang="cs-CZ" i="1" dirty="0"/>
                        <a:t>st</a:t>
                      </a:r>
                      <a:r>
                        <a:rPr lang="cs-CZ" b="1" i="1" u="sng" dirty="0"/>
                        <a:t>á</a:t>
                      </a:r>
                      <a:r>
                        <a:rPr lang="cs-CZ" i="1" dirty="0"/>
                        <a:t>t/st</a:t>
                      </a:r>
                      <a:r>
                        <a:rPr lang="cs-CZ" b="1" i="1" u="sng" dirty="0"/>
                        <a:t>oj</a:t>
                      </a:r>
                      <a:r>
                        <a:rPr lang="cs-CZ" i="1" dirty="0"/>
                        <a:t>ací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skupinové:  </a:t>
                      </a:r>
                      <a:r>
                        <a:rPr lang="cs-CZ" i="1" dirty="0"/>
                        <a:t>ti</a:t>
                      </a:r>
                      <a:r>
                        <a:rPr lang="cs-CZ" b="1" i="1" u="sng" dirty="0"/>
                        <a:t>sk</a:t>
                      </a:r>
                      <a:r>
                        <a:rPr lang="cs-CZ" b="0" i="1" u="none" dirty="0"/>
                        <a:t>nout/ti</a:t>
                      </a:r>
                      <a:r>
                        <a:rPr lang="cs-CZ" b="1" i="1" u="sng" dirty="0"/>
                        <a:t>št</a:t>
                      </a:r>
                      <a:r>
                        <a:rPr lang="cs-CZ" b="0" i="1" u="none" dirty="0"/>
                        <a:t>ění, praž</a:t>
                      </a:r>
                      <a:r>
                        <a:rPr lang="cs-CZ" b="1" i="1" u="sng" dirty="0"/>
                        <a:t>sk</a:t>
                      </a:r>
                      <a:r>
                        <a:rPr lang="cs-CZ" b="0" i="1" u="none" dirty="0"/>
                        <a:t>ý/praž</a:t>
                      </a:r>
                      <a:r>
                        <a:rPr lang="cs-CZ" b="1" i="1" u="sng" dirty="0"/>
                        <a:t>št</a:t>
                      </a:r>
                      <a:r>
                        <a:rPr lang="cs-CZ" b="0" i="1" u="none" dirty="0"/>
                        <a:t>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7512">
                <a:tc>
                  <a:txBody>
                    <a:bodyPr/>
                    <a:lstStyle/>
                    <a:p>
                      <a:r>
                        <a:rPr lang="cs-CZ" dirty="0"/>
                        <a:t>s nulou: </a:t>
                      </a:r>
                      <a:r>
                        <a:rPr lang="cs-CZ" i="1" dirty="0"/>
                        <a:t>p</a:t>
                      </a:r>
                      <a:r>
                        <a:rPr lang="cs-CZ" b="1" i="1" u="sng" dirty="0"/>
                        <a:t>e</a:t>
                      </a:r>
                      <a:r>
                        <a:rPr lang="cs-CZ" i="1" dirty="0"/>
                        <a:t>s/psa, sprát/s</a:t>
                      </a:r>
                      <a:r>
                        <a:rPr lang="cs-CZ" b="1" i="1" u="sng" dirty="0"/>
                        <a:t>e</a:t>
                      </a:r>
                      <a:r>
                        <a:rPr lang="cs-CZ" i="1" dirty="0"/>
                        <a:t>prat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 nulou: </a:t>
                      </a:r>
                      <a:r>
                        <a:rPr lang="cs-CZ" i="1" dirty="0"/>
                        <a:t>le</a:t>
                      </a:r>
                      <a:r>
                        <a:rPr lang="cs-CZ" b="1" i="1" u="sng" dirty="0"/>
                        <a:t>p</a:t>
                      </a:r>
                      <a:r>
                        <a:rPr lang="cs-CZ" i="1" dirty="0"/>
                        <a:t>it/lnout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827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Morfematická analýza – morfém, morf, alomorf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Morf- Nejmenší </a:t>
            </a:r>
            <a:r>
              <a:rPr lang="cs-CZ" b="1" dirty="0"/>
              <a:t>jednotka analyzovaná při segmentaci </a:t>
            </a:r>
            <a:r>
              <a:rPr lang="cs-CZ" dirty="0"/>
              <a:t>slova/slovního tvaru/</a:t>
            </a:r>
            <a:r>
              <a:rPr lang="cs-CZ" dirty="0" err="1"/>
              <a:t>slovoformy</a:t>
            </a:r>
            <a:r>
              <a:rPr lang="cs-CZ" dirty="0"/>
              <a:t>/textového slova, která má </a:t>
            </a:r>
            <a:r>
              <a:rPr lang="cs-CZ" b="1" dirty="0"/>
              <a:t>znakový charakter</a:t>
            </a:r>
            <a:r>
              <a:rPr lang="cs-CZ" dirty="0"/>
              <a:t>, je vydělitelná na základě </a:t>
            </a:r>
            <a:r>
              <a:rPr lang="cs-CZ" b="1" dirty="0"/>
              <a:t>principu opakovatelnosti</a:t>
            </a:r>
            <a:r>
              <a:rPr lang="cs-CZ" dirty="0"/>
              <a:t>.</a:t>
            </a:r>
            <a:endParaRPr lang="cs-CZ" sz="2800" dirty="0"/>
          </a:p>
          <a:p>
            <a:pPr lvl="1"/>
            <a:r>
              <a:rPr lang="cs-CZ" dirty="0"/>
              <a:t>Morfém: kořeny vs. afixy, typy afixů</a:t>
            </a:r>
          </a:p>
          <a:p>
            <a:pPr lvl="1"/>
            <a:r>
              <a:rPr lang="cs-CZ" dirty="0"/>
              <a:t>Morf – izolujeme na základě </a:t>
            </a:r>
            <a:r>
              <a:rPr lang="cs-CZ"/>
              <a:t>pozorování opakovatelnosti </a:t>
            </a:r>
            <a:r>
              <a:rPr lang="cs-CZ" dirty="0"/>
              <a:t>a kontrastu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38515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Podstatná jména – Tvoření předponami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tvoření předponami se pravidelně dlouží samohláska v předponách </a:t>
            </a:r>
            <a:r>
              <a:rPr lang="cs-CZ" i="1" dirty="0"/>
              <a:t>na-, při-, u-, vy-, za-</a:t>
            </a:r>
            <a:r>
              <a:rPr lang="cs-CZ" dirty="0"/>
              <a:t>, např. </a:t>
            </a:r>
            <a:r>
              <a:rPr lang="cs-CZ" i="1" dirty="0"/>
              <a:t>nábřeží, nález, příjmení, příkaz, úsilí, ústava, výsluní, vývoz, zákulisí, záruka</a:t>
            </a:r>
            <a:r>
              <a:rPr lang="cs-CZ" dirty="0"/>
              <a:t>. U dějových podstatných jmen na </a:t>
            </a:r>
            <a:r>
              <a:rPr lang="cs-CZ" i="1" dirty="0"/>
              <a:t>-</a:t>
            </a:r>
            <a:r>
              <a:rPr lang="cs-CZ" i="1" dirty="0" err="1"/>
              <a:t>ka</a:t>
            </a:r>
            <a:r>
              <a:rPr lang="cs-CZ" dirty="0"/>
              <a:t> se samohláska v předponě nedlouží, následuje-li slabika dlouhá, např. </a:t>
            </a:r>
            <a:r>
              <a:rPr lang="cs-CZ" i="1" dirty="0"/>
              <a:t>nabídka, přihláška, ukázka, vyhlídka, zatáčka</a:t>
            </a:r>
            <a:r>
              <a:rPr lang="cs-CZ" dirty="0"/>
              <a:t>. Odchylkou jsou slova </a:t>
            </a:r>
            <a:r>
              <a:rPr lang="cs-CZ" i="1" dirty="0"/>
              <a:t>výpůjčka, zápůjčka</a:t>
            </a:r>
            <a:r>
              <a:rPr lang="cs-CZ" dirty="0"/>
              <a:t>, u nichž se samohláska v předponě dlouží, a </a:t>
            </a:r>
            <a:r>
              <a:rPr lang="cs-CZ" i="1" dirty="0"/>
              <a:t>nálevka, námitka, závlačka</a:t>
            </a:r>
            <a:r>
              <a:rPr lang="cs-CZ" dirty="0"/>
              <a:t> aj., kde se samohláska v předponě dlouží a kořenová samohláska krátí. Dvojí způsob psaní má slovo </a:t>
            </a:r>
            <a:r>
              <a:rPr lang="cs-CZ" i="1" dirty="0"/>
              <a:t>výhrůžka</a:t>
            </a:r>
            <a:r>
              <a:rPr lang="cs-CZ" dirty="0"/>
              <a:t> – </a:t>
            </a:r>
            <a:r>
              <a:rPr lang="cs-CZ" i="1" dirty="0"/>
              <a:t>vyhrůžka.</a:t>
            </a:r>
            <a:r>
              <a:rPr lang="cs-CZ" dirty="0"/>
              <a:t> Odvozování příponou </a:t>
            </a:r>
            <a:r>
              <a:rPr lang="cs-CZ" i="1" dirty="0"/>
              <a:t>vy-</a:t>
            </a:r>
            <a:r>
              <a:rPr lang="cs-CZ" dirty="0"/>
              <a:t> někdy provází také změny samohlásek v základu slova: </a:t>
            </a:r>
            <a:r>
              <a:rPr lang="cs-CZ" i="1" dirty="0"/>
              <a:t>vyhrát</a:t>
            </a:r>
            <a:r>
              <a:rPr lang="cs-CZ" dirty="0"/>
              <a:t> – </a:t>
            </a:r>
            <a:r>
              <a:rPr lang="cs-CZ" i="1" dirty="0"/>
              <a:t>výhra, vyfoukat</a:t>
            </a:r>
            <a:r>
              <a:rPr lang="cs-CZ" dirty="0"/>
              <a:t> – </a:t>
            </a:r>
            <a:r>
              <a:rPr lang="cs-CZ" i="1" dirty="0"/>
              <a:t>výfuk, vybírat</a:t>
            </a:r>
            <a:r>
              <a:rPr lang="cs-CZ" dirty="0"/>
              <a:t> – </a:t>
            </a:r>
            <a:r>
              <a:rPr lang="cs-CZ" i="1" dirty="0"/>
              <a:t>výběr</a:t>
            </a:r>
            <a:r>
              <a:rPr lang="cs-CZ" dirty="0"/>
              <a:t> apod</a:t>
            </a:r>
            <a:r>
              <a:rPr lang="cs-CZ" i="1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31640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vý</a:t>
            </a:r>
            <a:r>
              <a:rPr lang="cs-CZ" dirty="0"/>
              <a:t>-</a:t>
            </a:r>
            <a:r>
              <a:rPr lang="cs-CZ" dirty="0" err="1"/>
              <a:t>hrůž</a:t>
            </a:r>
            <a:r>
              <a:rPr lang="cs-CZ" dirty="0"/>
              <a:t>-k-a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96291" y="1825625"/>
            <a:ext cx="5799417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1918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Cvičení: U kterých z následujících slov  lze vydělit morfy </a:t>
            </a:r>
            <a:r>
              <a:rPr lang="cs-CZ" i="1" dirty="0"/>
              <a:t>–</a:t>
            </a:r>
            <a:r>
              <a:rPr lang="cs-CZ" i="1" dirty="0">
                <a:solidFill>
                  <a:srgbClr val="7030A0"/>
                </a:solidFill>
              </a:rPr>
              <a:t>b</a:t>
            </a:r>
            <a:r>
              <a:rPr lang="cs-CZ" i="1" dirty="0"/>
              <a:t>-</a:t>
            </a:r>
            <a:r>
              <a:rPr lang="cs-CZ" i="1" dirty="0">
                <a:solidFill>
                  <a:srgbClr val="00B050"/>
                </a:solidFill>
              </a:rPr>
              <a:t>a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3200" i="1" dirty="0"/>
              <a:t>doba</a:t>
            </a:r>
            <a:endParaRPr lang="cs-CZ" sz="3200" dirty="0"/>
          </a:p>
          <a:p>
            <a:pPr lvl="1"/>
            <a:r>
              <a:rPr lang="cs-CZ" sz="3200" i="1" dirty="0"/>
              <a:t>služba</a:t>
            </a:r>
            <a:endParaRPr lang="cs-CZ" sz="3200" dirty="0"/>
          </a:p>
          <a:p>
            <a:pPr lvl="1"/>
            <a:r>
              <a:rPr lang="cs-CZ" sz="3200" i="1" dirty="0"/>
              <a:t>potřeba</a:t>
            </a:r>
            <a:endParaRPr lang="cs-CZ" sz="3200" dirty="0"/>
          </a:p>
          <a:p>
            <a:pPr lvl="1"/>
            <a:r>
              <a:rPr lang="cs-CZ" sz="3200" i="1" dirty="0"/>
              <a:t>osoba</a:t>
            </a:r>
            <a:endParaRPr lang="cs-CZ" sz="3200" dirty="0"/>
          </a:p>
          <a:p>
            <a:pPr lvl="1"/>
            <a:r>
              <a:rPr lang="cs-CZ" sz="3200" i="1" dirty="0"/>
              <a:t>stavba</a:t>
            </a:r>
            <a:endParaRPr lang="cs-CZ" sz="3200" dirty="0"/>
          </a:p>
          <a:p>
            <a:pPr lvl="1"/>
            <a:r>
              <a:rPr lang="cs-CZ" sz="3200" i="1" dirty="0"/>
              <a:t>podoba</a:t>
            </a:r>
            <a:endParaRPr lang="cs-CZ" sz="3200" dirty="0"/>
          </a:p>
          <a:p>
            <a:pPr lvl="1"/>
            <a:r>
              <a:rPr lang="cs-CZ" sz="3200" i="1" dirty="0"/>
              <a:t>volba</a:t>
            </a:r>
            <a:endParaRPr lang="cs-CZ" sz="3200" dirty="0"/>
          </a:p>
          <a:p>
            <a:pPr lvl="1"/>
            <a:r>
              <a:rPr lang="cs-CZ" sz="3200" i="1" dirty="0"/>
              <a:t>výroba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0234682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Řešení: U kterých z následujících slov  lze vydělit morfy </a:t>
            </a:r>
            <a:r>
              <a:rPr lang="cs-CZ" i="1" dirty="0"/>
              <a:t>–</a:t>
            </a:r>
            <a:r>
              <a:rPr lang="cs-CZ" i="1" dirty="0">
                <a:solidFill>
                  <a:srgbClr val="7030A0"/>
                </a:solidFill>
              </a:rPr>
              <a:t>b</a:t>
            </a:r>
            <a:r>
              <a:rPr lang="cs-CZ" i="1" dirty="0"/>
              <a:t>-</a:t>
            </a:r>
            <a:r>
              <a:rPr lang="cs-CZ" i="1" dirty="0">
                <a:solidFill>
                  <a:srgbClr val="00B050"/>
                </a:solidFill>
              </a:rPr>
              <a:t>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2800" i="1" dirty="0">
                <a:solidFill>
                  <a:srgbClr val="FF0000"/>
                </a:solidFill>
              </a:rPr>
              <a:t>dob</a:t>
            </a:r>
            <a:r>
              <a:rPr lang="cs-CZ" sz="2800" i="1" dirty="0">
                <a:solidFill>
                  <a:srgbClr val="00B050"/>
                </a:solidFill>
              </a:rPr>
              <a:t>a</a:t>
            </a:r>
            <a:endParaRPr lang="cs-CZ" sz="2800" dirty="0">
              <a:solidFill>
                <a:srgbClr val="00B050"/>
              </a:solidFill>
            </a:endParaRPr>
          </a:p>
          <a:p>
            <a:pPr lvl="1"/>
            <a:r>
              <a:rPr lang="cs-CZ" sz="2800" i="1" dirty="0">
                <a:solidFill>
                  <a:srgbClr val="FF0000"/>
                </a:solidFill>
              </a:rPr>
              <a:t>služ</a:t>
            </a:r>
            <a:r>
              <a:rPr lang="cs-CZ" sz="2800" i="1" dirty="0"/>
              <a:t>-</a:t>
            </a:r>
            <a:r>
              <a:rPr lang="cs-CZ" sz="2800" i="1" dirty="0">
                <a:solidFill>
                  <a:srgbClr val="7030A0"/>
                </a:solidFill>
              </a:rPr>
              <a:t>b</a:t>
            </a:r>
            <a:r>
              <a:rPr lang="cs-CZ" sz="2800" i="1" dirty="0">
                <a:solidFill>
                  <a:srgbClr val="00B050"/>
                </a:solidFill>
              </a:rPr>
              <a:t>a</a:t>
            </a:r>
            <a:r>
              <a:rPr lang="cs-CZ" sz="2800" i="1" dirty="0"/>
              <a:t>	← </a:t>
            </a:r>
            <a:r>
              <a:rPr lang="cs-CZ" sz="2800" i="1" dirty="0" err="1">
                <a:solidFill>
                  <a:srgbClr val="FF0000"/>
                </a:solidFill>
              </a:rPr>
              <a:t>slouž</a:t>
            </a:r>
            <a:r>
              <a:rPr lang="cs-CZ" sz="2800" i="1" dirty="0"/>
              <a:t>-</a:t>
            </a:r>
            <a:r>
              <a:rPr lang="cs-CZ" sz="2800" i="1" dirty="0">
                <a:solidFill>
                  <a:srgbClr val="00B050"/>
                </a:solidFill>
              </a:rPr>
              <a:t>i-t</a:t>
            </a:r>
            <a:endParaRPr lang="cs-CZ" sz="2800" dirty="0"/>
          </a:p>
          <a:p>
            <a:pPr lvl="1"/>
            <a:r>
              <a:rPr lang="cs-CZ" sz="2800" i="1" dirty="0"/>
              <a:t>po</a:t>
            </a:r>
            <a:r>
              <a:rPr lang="cs-CZ" sz="2800" i="1" dirty="0">
                <a:solidFill>
                  <a:srgbClr val="FF0000"/>
                </a:solidFill>
              </a:rPr>
              <a:t>třeb</a:t>
            </a:r>
            <a:r>
              <a:rPr lang="cs-CZ" sz="2800" i="1" dirty="0"/>
              <a:t>a</a:t>
            </a:r>
            <a:endParaRPr lang="cs-CZ" sz="2800" dirty="0"/>
          </a:p>
          <a:p>
            <a:pPr lvl="1"/>
            <a:r>
              <a:rPr lang="cs-CZ" sz="2800" i="1" dirty="0"/>
              <a:t>o</a:t>
            </a:r>
            <a:r>
              <a:rPr lang="cs-CZ" sz="2800" i="1" dirty="0">
                <a:solidFill>
                  <a:srgbClr val="FF0000"/>
                </a:solidFill>
              </a:rPr>
              <a:t>sob</a:t>
            </a:r>
            <a:r>
              <a:rPr lang="cs-CZ" sz="2800" i="1" dirty="0">
                <a:solidFill>
                  <a:srgbClr val="00B050"/>
                </a:solidFill>
              </a:rPr>
              <a:t>a</a:t>
            </a:r>
            <a:endParaRPr lang="cs-CZ" sz="2800" dirty="0">
              <a:solidFill>
                <a:srgbClr val="00B050"/>
              </a:solidFill>
            </a:endParaRPr>
          </a:p>
          <a:p>
            <a:pPr lvl="1"/>
            <a:r>
              <a:rPr lang="cs-CZ" sz="2800" i="1" dirty="0">
                <a:solidFill>
                  <a:srgbClr val="FF0000"/>
                </a:solidFill>
              </a:rPr>
              <a:t>stav</a:t>
            </a:r>
            <a:r>
              <a:rPr lang="cs-CZ" sz="2800" i="1" dirty="0"/>
              <a:t>-</a:t>
            </a:r>
            <a:r>
              <a:rPr lang="cs-CZ" sz="2800" i="1" dirty="0">
                <a:solidFill>
                  <a:srgbClr val="7030A0"/>
                </a:solidFill>
              </a:rPr>
              <a:t>b</a:t>
            </a:r>
            <a:r>
              <a:rPr lang="cs-CZ" sz="2800" i="1" dirty="0">
                <a:solidFill>
                  <a:srgbClr val="00B050"/>
                </a:solidFill>
              </a:rPr>
              <a:t>a	</a:t>
            </a:r>
            <a:r>
              <a:rPr lang="cs-CZ" sz="2800" i="1" dirty="0"/>
              <a:t>← </a:t>
            </a:r>
            <a:r>
              <a:rPr lang="cs-CZ" sz="2800" i="1" dirty="0">
                <a:solidFill>
                  <a:srgbClr val="FF0000"/>
                </a:solidFill>
              </a:rPr>
              <a:t>stav</a:t>
            </a:r>
            <a:r>
              <a:rPr lang="cs-CZ" sz="2800" i="1" dirty="0"/>
              <a:t>-</a:t>
            </a:r>
            <a:r>
              <a:rPr lang="cs-CZ" sz="2800" i="1" dirty="0">
                <a:solidFill>
                  <a:srgbClr val="00B050"/>
                </a:solidFill>
              </a:rPr>
              <a:t>ě-t</a:t>
            </a:r>
            <a:endParaRPr lang="cs-CZ" sz="2800" dirty="0"/>
          </a:p>
          <a:p>
            <a:pPr lvl="1"/>
            <a:r>
              <a:rPr lang="cs-CZ" sz="2800" i="1" dirty="0"/>
              <a:t>po</a:t>
            </a:r>
            <a:r>
              <a:rPr lang="cs-CZ" sz="2800" i="1" dirty="0">
                <a:solidFill>
                  <a:srgbClr val="FF0000"/>
                </a:solidFill>
              </a:rPr>
              <a:t>dob</a:t>
            </a:r>
            <a:r>
              <a:rPr lang="cs-CZ" sz="2800" i="1" dirty="0">
                <a:solidFill>
                  <a:srgbClr val="00B050"/>
                </a:solidFill>
              </a:rPr>
              <a:t>a</a:t>
            </a:r>
            <a:endParaRPr lang="cs-CZ" sz="2800" dirty="0">
              <a:solidFill>
                <a:srgbClr val="00B050"/>
              </a:solidFill>
            </a:endParaRPr>
          </a:p>
          <a:p>
            <a:pPr lvl="1"/>
            <a:r>
              <a:rPr lang="cs-CZ" sz="2800" i="1" dirty="0">
                <a:solidFill>
                  <a:srgbClr val="FF0000"/>
                </a:solidFill>
              </a:rPr>
              <a:t>vol</a:t>
            </a:r>
            <a:r>
              <a:rPr lang="cs-CZ" sz="2800" i="1" dirty="0"/>
              <a:t>-</a:t>
            </a:r>
            <a:r>
              <a:rPr lang="cs-CZ" sz="2800" i="1" dirty="0">
                <a:solidFill>
                  <a:srgbClr val="7030A0"/>
                </a:solidFill>
              </a:rPr>
              <a:t>b</a:t>
            </a:r>
            <a:r>
              <a:rPr lang="cs-CZ" sz="2800" i="1" dirty="0">
                <a:solidFill>
                  <a:srgbClr val="00B050"/>
                </a:solidFill>
              </a:rPr>
              <a:t>a </a:t>
            </a:r>
            <a:r>
              <a:rPr lang="cs-CZ" sz="2800" i="1" dirty="0"/>
              <a:t>	← </a:t>
            </a:r>
            <a:r>
              <a:rPr lang="cs-CZ" sz="2800" i="1" dirty="0">
                <a:solidFill>
                  <a:srgbClr val="FF0000"/>
                </a:solidFill>
              </a:rPr>
              <a:t>vol</a:t>
            </a:r>
            <a:r>
              <a:rPr lang="cs-CZ" sz="2800" i="1" dirty="0"/>
              <a:t>-</a:t>
            </a:r>
            <a:r>
              <a:rPr lang="cs-CZ" sz="2800" i="1" dirty="0">
                <a:solidFill>
                  <a:srgbClr val="00B050"/>
                </a:solidFill>
              </a:rPr>
              <a:t>i-t</a:t>
            </a:r>
            <a:endParaRPr lang="cs-CZ" sz="2800" dirty="0"/>
          </a:p>
          <a:p>
            <a:pPr lvl="1"/>
            <a:r>
              <a:rPr lang="cs-CZ" sz="2800" i="1" dirty="0"/>
              <a:t>vý</a:t>
            </a:r>
            <a:r>
              <a:rPr lang="cs-CZ" sz="2800" i="1" dirty="0">
                <a:solidFill>
                  <a:srgbClr val="FF0000"/>
                </a:solidFill>
              </a:rPr>
              <a:t>rob</a:t>
            </a:r>
            <a:r>
              <a:rPr lang="cs-CZ" sz="2800" i="1" dirty="0">
                <a:solidFill>
                  <a:srgbClr val="00B050"/>
                </a:solidFill>
              </a:rPr>
              <a:t>a</a:t>
            </a:r>
            <a:endParaRPr lang="cs-CZ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8381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0728" y="291973"/>
            <a:ext cx="10515600" cy="1325563"/>
          </a:xfrm>
        </p:spPr>
        <p:txBody>
          <a:bodyPr>
            <a:noAutofit/>
          </a:bodyPr>
          <a:lstStyle/>
          <a:p>
            <a:r>
              <a:rPr lang="cs-CZ" sz="3600" dirty="0"/>
              <a:t>Pokuste se formulovat pravidlo, podle kterého odlišíme slova utvořená afixem </a:t>
            </a:r>
            <a:r>
              <a:rPr lang="cs-CZ" sz="3600" b="1" i="1" dirty="0"/>
              <a:t>–b-</a:t>
            </a:r>
            <a:r>
              <a:rPr lang="cs-CZ" sz="3600" dirty="0"/>
              <a:t> od těch, která jím utvořena nejsou.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Sufix </a:t>
            </a:r>
            <a:r>
              <a:rPr lang="cs-CZ" b="1" i="1" dirty="0"/>
              <a:t>–b-</a:t>
            </a:r>
            <a:r>
              <a:rPr lang="cs-CZ" dirty="0"/>
              <a:t> následuje vždy za uzavřeným (končícím na souhlásku) kořenem.</a:t>
            </a:r>
          </a:p>
          <a:p>
            <a:r>
              <a:rPr lang="cs-CZ" dirty="0"/>
              <a:t>Jak se sufixem </a:t>
            </a:r>
            <a:r>
              <a:rPr lang="cs-CZ" b="1" i="1" dirty="0"/>
              <a:t>–b- </a:t>
            </a:r>
            <a:r>
              <a:rPr lang="cs-CZ" dirty="0"/>
              <a:t>odvozují deriváty od otevřeného kořene? Slovesa </a:t>
            </a:r>
            <a:r>
              <a:rPr lang="cs-CZ" i="1" dirty="0" err="1"/>
              <a:t>slouž</a:t>
            </a:r>
            <a:r>
              <a:rPr lang="cs-CZ" i="1" dirty="0"/>
              <a:t>-i-t, stav-ě-t, vol-i-t</a:t>
            </a:r>
            <a:r>
              <a:rPr lang="cs-CZ" dirty="0"/>
              <a:t> mají uzavřený kořen (končící na konsonant). Slovesa s otevřeným kořenem  jsou slovesa podle vzoru </a:t>
            </a:r>
            <a:r>
              <a:rPr lang="cs-CZ" i="1" dirty="0" err="1"/>
              <a:t>krý</a:t>
            </a:r>
            <a:r>
              <a:rPr lang="cs-CZ" i="1" dirty="0"/>
              <a:t>-t (bít, pít, žít, sát, vát, smát se, klít, dít se, rýt, mýt, lít, kout, …).</a:t>
            </a:r>
          </a:p>
          <a:p>
            <a:r>
              <a:rPr lang="cs-CZ" dirty="0"/>
              <a:t>Znáte substantiva </a:t>
            </a:r>
            <a:r>
              <a:rPr lang="cs-CZ" i="1" dirty="0"/>
              <a:t> setba, úlitba, </a:t>
            </a:r>
            <a:r>
              <a:rPr lang="cs-CZ" i="1" dirty="0" err="1"/>
              <a:t>čujba</a:t>
            </a:r>
            <a:r>
              <a:rPr lang="cs-CZ" i="1" dirty="0"/>
              <a:t>, rytba </a:t>
            </a:r>
            <a:r>
              <a:rPr lang="cs-CZ" dirty="0"/>
              <a:t>a nebo dokonce </a:t>
            </a:r>
            <a:r>
              <a:rPr lang="cs-CZ" i="1" dirty="0" err="1"/>
              <a:t>žijba</a:t>
            </a:r>
            <a:r>
              <a:rPr lang="cs-CZ" i="1" dirty="0"/>
              <a:t>, </a:t>
            </a:r>
            <a:r>
              <a:rPr lang="cs-CZ" i="1" dirty="0" err="1"/>
              <a:t>plujba</a:t>
            </a:r>
            <a:r>
              <a:rPr lang="cs-CZ" dirty="0"/>
              <a:t>?</a:t>
            </a:r>
          </a:p>
          <a:p>
            <a:r>
              <a:rPr lang="cs-CZ" dirty="0"/>
              <a:t>Všimněme si, že při vydělení afixu si všímáme společných formálních vlastností i významových souvislostí.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31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U kterých z následujících slov  lze vydělit morfy</a:t>
            </a:r>
            <a:r>
              <a:rPr lang="cs-CZ" i="1" dirty="0"/>
              <a:t>-</a:t>
            </a:r>
            <a:r>
              <a:rPr lang="cs-CZ" i="1" dirty="0" err="1">
                <a:solidFill>
                  <a:srgbClr val="7030A0"/>
                </a:solidFill>
              </a:rPr>
              <a:t>ičk</a:t>
            </a:r>
            <a:r>
              <a:rPr lang="cs-CZ" i="1" dirty="0"/>
              <a:t>-</a:t>
            </a:r>
            <a:r>
              <a:rPr lang="cs-CZ" i="1" dirty="0">
                <a:solidFill>
                  <a:srgbClr val="00B050"/>
                </a:solidFill>
              </a:rPr>
              <a:t>a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2800" i="1" dirty="0"/>
              <a:t>babička</a:t>
            </a:r>
            <a:endParaRPr lang="cs-CZ" sz="2800" dirty="0"/>
          </a:p>
          <a:p>
            <a:pPr lvl="1"/>
            <a:r>
              <a:rPr lang="cs-CZ" sz="2800" i="1" dirty="0"/>
              <a:t>holčička</a:t>
            </a:r>
            <a:endParaRPr lang="cs-CZ" sz="2800" dirty="0"/>
          </a:p>
          <a:p>
            <a:pPr lvl="1"/>
            <a:r>
              <a:rPr lang="cs-CZ" sz="2800" i="1" dirty="0"/>
              <a:t>sestřička</a:t>
            </a:r>
            <a:endParaRPr lang="cs-CZ" sz="2800" dirty="0"/>
          </a:p>
          <a:p>
            <a:pPr lvl="1"/>
            <a:r>
              <a:rPr lang="cs-CZ" sz="2800" i="1" dirty="0"/>
              <a:t>řidička</a:t>
            </a:r>
            <a:endParaRPr lang="cs-CZ" sz="2800" dirty="0"/>
          </a:p>
          <a:p>
            <a:pPr lvl="1"/>
            <a:r>
              <a:rPr lang="cs-CZ" sz="2800" i="1" dirty="0"/>
              <a:t>právnička</a:t>
            </a:r>
            <a:endParaRPr lang="cs-CZ" sz="2800" dirty="0"/>
          </a:p>
          <a:p>
            <a:pPr lvl="1"/>
            <a:r>
              <a:rPr lang="cs-CZ" sz="2800" i="1" dirty="0"/>
              <a:t>samička</a:t>
            </a:r>
            <a:endParaRPr lang="cs-CZ" sz="2800" dirty="0"/>
          </a:p>
          <a:p>
            <a:pPr lvl="1"/>
            <a:r>
              <a:rPr lang="cs-CZ" sz="2800" i="1" dirty="0"/>
              <a:t>slepička</a:t>
            </a:r>
            <a:endParaRPr lang="cs-CZ" sz="2800" dirty="0"/>
          </a:p>
          <a:p>
            <a:pPr lvl="1"/>
            <a:r>
              <a:rPr lang="cs-CZ" sz="2800" i="1" dirty="0"/>
              <a:t>panička</a:t>
            </a:r>
            <a:endParaRPr lang="cs-CZ" sz="2800" dirty="0"/>
          </a:p>
          <a:p>
            <a:pPr lvl="1"/>
            <a:r>
              <a:rPr lang="cs-CZ" sz="2800" i="1" dirty="0"/>
              <a:t>historička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423817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Odpovězte na otázky: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Co vám evokují slova, o nichž Vám řeknu, že končí na –</a:t>
            </a:r>
            <a:r>
              <a:rPr lang="cs-CZ" i="1" dirty="0" err="1"/>
              <a:t>ičk</a:t>
            </a:r>
            <a:r>
              <a:rPr lang="cs-CZ" i="1" dirty="0"/>
              <a:t>-a?</a:t>
            </a:r>
            <a:endParaRPr lang="cs-CZ" sz="2800" dirty="0"/>
          </a:p>
          <a:p>
            <a:pPr lvl="1"/>
            <a:r>
              <a:rPr lang="cs-CZ" dirty="0"/>
              <a:t>Porovnejte </a:t>
            </a:r>
            <a:r>
              <a:rPr lang="cs-CZ" b="1" dirty="0"/>
              <a:t>názvy osob </a:t>
            </a:r>
            <a:r>
              <a:rPr lang="cs-CZ" dirty="0"/>
              <a:t>z předchozího </a:t>
            </a:r>
            <a:r>
              <a:rPr lang="cs-CZ" dirty="0" err="1"/>
              <a:t>slidu</a:t>
            </a:r>
            <a:r>
              <a:rPr lang="cs-CZ" dirty="0"/>
              <a:t> a všimněte si, jakými </a:t>
            </a:r>
            <a:r>
              <a:rPr lang="cs-CZ" b="1" dirty="0"/>
              <a:t>formanty</a:t>
            </a:r>
            <a:r>
              <a:rPr lang="cs-CZ" dirty="0"/>
              <a:t> jsou utvořeny. </a:t>
            </a:r>
            <a:endParaRPr lang="cs-CZ" sz="2800" dirty="0"/>
          </a:p>
          <a:p>
            <a:pPr lvl="1"/>
            <a:r>
              <a:rPr lang="cs-CZ" dirty="0"/>
              <a:t>Sledujte </a:t>
            </a:r>
            <a:r>
              <a:rPr lang="cs-CZ" b="1" dirty="0"/>
              <a:t>slovotvorné řady</a:t>
            </a:r>
            <a:r>
              <a:rPr lang="cs-CZ" dirty="0"/>
              <a:t>.</a:t>
            </a:r>
            <a:endParaRPr lang="cs-CZ" sz="2800" dirty="0"/>
          </a:p>
          <a:p>
            <a:pPr lvl="1"/>
            <a:r>
              <a:rPr lang="cs-CZ" dirty="0"/>
              <a:t>Na základě principu </a:t>
            </a:r>
            <a:r>
              <a:rPr lang="cs-CZ" b="1" dirty="0"/>
              <a:t>analogie</a:t>
            </a:r>
            <a:r>
              <a:rPr lang="cs-CZ" dirty="0"/>
              <a:t> rozdělte tato pojmenování podle </a:t>
            </a:r>
            <a:r>
              <a:rPr lang="cs-CZ" b="1" dirty="0"/>
              <a:t>slovotvorného typu</a:t>
            </a:r>
            <a:r>
              <a:rPr lang="cs-CZ" dirty="0"/>
              <a:t>.</a:t>
            </a:r>
            <a:endParaRPr lang="cs-CZ" sz="2800" dirty="0"/>
          </a:p>
          <a:p>
            <a:pPr lvl="1"/>
            <a:r>
              <a:rPr lang="cs-CZ" dirty="0"/>
              <a:t>Jaké společné gramatické vlastnosti slov </a:t>
            </a:r>
            <a:r>
              <a:rPr lang="cs-CZ" b="1" dirty="0"/>
              <a:t>fundujících/motivujících</a:t>
            </a:r>
            <a:r>
              <a:rPr lang="cs-CZ" dirty="0"/>
              <a:t> uvedená substantiva lze jmenovat ve vztahu k </a:t>
            </a:r>
            <a:r>
              <a:rPr lang="cs-CZ" b="1" dirty="0"/>
              <a:t>slovotvorné třídě</a:t>
            </a:r>
            <a:r>
              <a:rPr lang="cs-CZ" dirty="0"/>
              <a:t> odvozených substantiv?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184235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Formanty tvoření názvů osob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ryb</a:t>
            </a:r>
            <a:r>
              <a:rPr lang="cs-CZ" dirty="0">
                <a:solidFill>
                  <a:srgbClr val="00B050"/>
                </a:solidFill>
              </a:rPr>
              <a:t>-a</a:t>
            </a:r>
            <a:r>
              <a:rPr lang="cs-CZ" dirty="0"/>
              <a:t> → ryb-</a:t>
            </a:r>
            <a:r>
              <a:rPr lang="cs-CZ" dirty="0">
                <a:solidFill>
                  <a:srgbClr val="7030A0"/>
                </a:solidFill>
              </a:rPr>
              <a:t>ář</a:t>
            </a:r>
            <a:r>
              <a:rPr lang="cs-CZ" dirty="0">
                <a:solidFill>
                  <a:srgbClr val="00B050"/>
                </a:solidFill>
              </a:rPr>
              <a:t>-0</a:t>
            </a:r>
          </a:p>
          <a:p>
            <a:r>
              <a:rPr lang="cs-CZ" dirty="0"/>
              <a:t>stran</a:t>
            </a:r>
            <a:r>
              <a:rPr lang="cs-CZ" dirty="0">
                <a:solidFill>
                  <a:srgbClr val="00B050"/>
                </a:solidFill>
              </a:rPr>
              <a:t>-a</a:t>
            </a:r>
            <a:r>
              <a:rPr lang="cs-CZ" dirty="0"/>
              <a:t> → stran-</a:t>
            </a:r>
            <a:r>
              <a:rPr lang="cs-CZ" dirty="0">
                <a:solidFill>
                  <a:srgbClr val="7030A0"/>
                </a:solidFill>
              </a:rPr>
              <a:t>ík</a:t>
            </a:r>
            <a:r>
              <a:rPr lang="cs-CZ" dirty="0">
                <a:solidFill>
                  <a:srgbClr val="00B050"/>
                </a:solidFill>
              </a:rPr>
              <a:t>-0</a:t>
            </a:r>
            <a:endParaRPr lang="cs-CZ" dirty="0">
              <a:solidFill>
                <a:srgbClr val="7030A0"/>
              </a:solidFill>
            </a:endParaRPr>
          </a:p>
          <a:p>
            <a:r>
              <a:rPr lang="cs-CZ" dirty="0"/>
              <a:t>slep</a:t>
            </a:r>
            <a:r>
              <a:rPr lang="cs-CZ" dirty="0">
                <a:solidFill>
                  <a:srgbClr val="00B050"/>
                </a:solidFill>
              </a:rPr>
              <a:t>-ý</a:t>
            </a:r>
            <a:r>
              <a:rPr lang="cs-CZ" dirty="0"/>
              <a:t> → slep-</a:t>
            </a:r>
            <a:r>
              <a:rPr lang="cs-CZ" dirty="0">
                <a:solidFill>
                  <a:srgbClr val="7030A0"/>
                </a:solidFill>
              </a:rPr>
              <a:t>ec</a:t>
            </a:r>
            <a:r>
              <a:rPr lang="cs-CZ" dirty="0">
                <a:solidFill>
                  <a:srgbClr val="00B050"/>
                </a:solidFill>
              </a:rPr>
              <a:t>-0</a:t>
            </a:r>
          </a:p>
          <a:p>
            <a:r>
              <a:rPr lang="cs-CZ" dirty="0" err="1"/>
              <a:t>loup</a:t>
            </a:r>
            <a:r>
              <a:rPr lang="cs-CZ" dirty="0">
                <a:solidFill>
                  <a:srgbClr val="00B050"/>
                </a:solidFill>
              </a:rPr>
              <a:t>-i-t</a:t>
            </a:r>
            <a:r>
              <a:rPr lang="cs-CZ" dirty="0"/>
              <a:t> → lup-i-</a:t>
            </a:r>
            <a:r>
              <a:rPr lang="cs-CZ" dirty="0">
                <a:solidFill>
                  <a:srgbClr val="7030A0"/>
                </a:solidFill>
              </a:rPr>
              <a:t>č</a:t>
            </a:r>
            <a:r>
              <a:rPr lang="cs-CZ" dirty="0">
                <a:solidFill>
                  <a:srgbClr val="00B050"/>
                </a:solidFill>
              </a:rPr>
              <a:t>-0 </a:t>
            </a:r>
            <a:r>
              <a:rPr lang="cs-CZ" dirty="0"/>
              <a:t>/</a:t>
            </a:r>
            <a:r>
              <a:rPr lang="cs-CZ" dirty="0" err="1"/>
              <a:t>sáz</a:t>
            </a:r>
            <a:r>
              <a:rPr lang="cs-CZ" dirty="0">
                <a:solidFill>
                  <a:srgbClr val="00B050"/>
                </a:solidFill>
              </a:rPr>
              <a:t>-e-t</a:t>
            </a:r>
            <a:r>
              <a:rPr lang="cs-CZ" dirty="0"/>
              <a:t> → saz-e-</a:t>
            </a:r>
            <a:r>
              <a:rPr lang="cs-CZ" dirty="0">
                <a:solidFill>
                  <a:srgbClr val="7030A0"/>
                </a:solidFill>
              </a:rPr>
              <a:t>č</a:t>
            </a:r>
            <a:r>
              <a:rPr lang="cs-CZ" dirty="0">
                <a:solidFill>
                  <a:srgbClr val="00B050"/>
                </a:solidFill>
              </a:rPr>
              <a:t>-0</a:t>
            </a:r>
            <a:r>
              <a:rPr lang="cs-CZ" dirty="0"/>
              <a:t>, </a:t>
            </a:r>
            <a:r>
              <a:rPr lang="cs-CZ" dirty="0" err="1"/>
              <a:t>vykraj</a:t>
            </a:r>
            <a:r>
              <a:rPr lang="cs-CZ" dirty="0">
                <a:solidFill>
                  <a:srgbClr val="00B050"/>
                </a:solidFill>
              </a:rPr>
              <a:t>-ova-t</a:t>
            </a:r>
            <a:r>
              <a:rPr lang="cs-CZ" dirty="0"/>
              <a:t> → vykraj-ova-</a:t>
            </a:r>
            <a:r>
              <a:rPr lang="cs-CZ" dirty="0">
                <a:solidFill>
                  <a:srgbClr val="7030A0"/>
                </a:solidFill>
              </a:rPr>
              <a:t>č</a:t>
            </a:r>
            <a:r>
              <a:rPr lang="cs-CZ" dirty="0">
                <a:solidFill>
                  <a:srgbClr val="00B050"/>
                </a:solidFill>
              </a:rPr>
              <a:t>-0 </a:t>
            </a:r>
            <a:r>
              <a:rPr lang="cs-CZ" dirty="0" err="1"/>
              <a:t>hád</a:t>
            </a:r>
            <a:r>
              <a:rPr lang="cs-CZ" dirty="0">
                <a:solidFill>
                  <a:srgbClr val="00B050"/>
                </a:solidFill>
              </a:rPr>
              <a:t>-a-t</a:t>
            </a:r>
            <a:r>
              <a:rPr lang="cs-CZ" dirty="0"/>
              <a:t> → had-a-</a:t>
            </a:r>
            <a:r>
              <a:rPr lang="cs-CZ" dirty="0">
                <a:solidFill>
                  <a:srgbClr val="7030A0"/>
                </a:solidFill>
              </a:rPr>
              <a:t>č</a:t>
            </a:r>
            <a:r>
              <a:rPr lang="cs-CZ" dirty="0">
                <a:solidFill>
                  <a:srgbClr val="00B050"/>
                </a:solidFill>
              </a:rPr>
              <a:t>-0</a:t>
            </a:r>
          </a:p>
          <a:p>
            <a:r>
              <a:rPr lang="cs-CZ" dirty="0"/>
              <a:t>uč</a:t>
            </a:r>
            <a:r>
              <a:rPr lang="cs-CZ" dirty="0">
                <a:solidFill>
                  <a:srgbClr val="00B050"/>
                </a:solidFill>
              </a:rPr>
              <a:t>-i-t</a:t>
            </a:r>
            <a:r>
              <a:rPr lang="cs-CZ" dirty="0"/>
              <a:t> → uč-i-</a:t>
            </a:r>
            <a:r>
              <a:rPr lang="cs-CZ" dirty="0">
                <a:solidFill>
                  <a:srgbClr val="7030A0"/>
                </a:solidFill>
              </a:rPr>
              <a:t>tel</a:t>
            </a:r>
            <a:r>
              <a:rPr lang="cs-CZ" dirty="0">
                <a:solidFill>
                  <a:srgbClr val="00B050"/>
                </a:solidFill>
              </a:rPr>
              <a:t>-0 </a:t>
            </a:r>
            <a:r>
              <a:rPr lang="cs-CZ" dirty="0"/>
              <a:t>/vel</a:t>
            </a:r>
            <a:r>
              <a:rPr lang="cs-CZ" dirty="0">
                <a:solidFill>
                  <a:srgbClr val="00B050"/>
                </a:solidFill>
              </a:rPr>
              <a:t>-e-t</a:t>
            </a:r>
            <a:r>
              <a:rPr lang="cs-CZ" dirty="0"/>
              <a:t> → vel-i-</a:t>
            </a:r>
            <a:r>
              <a:rPr lang="cs-CZ" dirty="0">
                <a:solidFill>
                  <a:srgbClr val="7030A0"/>
                </a:solidFill>
              </a:rPr>
              <a:t>tel</a:t>
            </a:r>
            <a:r>
              <a:rPr lang="cs-CZ" dirty="0">
                <a:solidFill>
                  <a:srgbClr val="00B050"/>
                </a:solidFill>
              </a:rPr>
              <a:t>-0</a:t>
            </a:r>
            <a:r>
              <a:rPr lang="cs-CZ" dirty="0"/>
              <a:t>, </a:t>
            </a:r>
            <a:r>
              <a:rPr lang="cs-CZ" dirty="0" err="1"/>
              <a:t>urč</a:t>
            </a:r>
            <a:r>
              <a:rPr lang="cs-CZ" dirty="0">
                <a:solidFill>
                  <a:srgbClr val="00B050"/>
                </a:solidFill>
              </a:rPr>
              <a:t>-ova-t</a:t>
            </a:r>
            <a:r>
              <a:rPr lang="cs-CZ" dirty="0"/>
              <a:t> → urč-ova-</a:t>
            </a:r>
            <a:r>
              <a:rPr lang="cs-CZ" dirty="0">
                <a:solidFill>
                  <a:srgbClr val="7030A0"/>
                </a:solidFill>
              </a:rPr>
              <a:t>tel</a:t>
            </a:r>
            <a:r>
              <a:rPr lang="cs-CZ" dirty="0">
                <a:solidFill>
                  <a:srgbClr val="00B050"/>
                </a:solidFill>
              </a:rPr>
              <a:t>-0</a:t>
            </a:r>
            <a:r>
              <a:rPr lang="cs-CZ" dirty="0"/>
              <a:t> </a:t>
            </a:r>
            <a:r>
              <a:rPr lang="cs-CZ" dirty="0" err="1"/>
              <a:t>bád</a:t>
            </a:r>
            <a:r>
              <a:rPr lang="cs-CZ" dirty="0">
                <a:solidFill>
                  <a:srgbClr val="00B050"/>
                </a:solidFill>
              </a:rPr>
              <a:t>-a-t</a:t>
            </a:r>
            <a:r>
              <a:rPr lang="cs-CZ" dirty="0"/>
              <a:t> → bad-a-</a:t>
            </a:r>
            <a:r>
              <a:rPr lang="cs-CZ" dirty="0">
                <a:solidFill>
                  <a:srgbClr val="7030A0"/>
                </a:solidFill>
              </a:rPr>
              <a:t>tel</a:t>
            </a:r>
            <a:r>
              <a:rPr lang="cs-CZ" dirty="0">
                <a:solidFill>
                  <a:srgbClr val="00B050"/>
                </a:solidFill>
              </a:rPr>
              <a:t>-0</a:t>
            </a:r>
          </a:p>
          <a:p>
            <a:r>
              <a:rPr lang="cs-CZ" dirty="0"/>
              <a:t>soud</a:t>
            </a:r>
            <a:r>
              <a:rPr lang="cs-CZ" dirty="0">
                <a:solidFill>
                  <a:srgbClr val="00B050"/>
                </a:solidFill>
              </a:rPr>
              <a:t>-i-t</a:t>
            </a:r>
            <a:r>
              <a:rPr lang="cs-CZ" dirty="0"/>
              <a:t>/soud → soud-</a:t>
            </a:r>
            <a:r>
              <a:rPr lang="cs-CZ" dirty="0">
                <a:solidFill>
                  <a:srgbClr val="7030A0"/>
                </a:solidFill>
              </a:rPr>
              <a:t>c</a:t>
            </a:r>
            <a:r>
              <a:rPr lang="cs-CZ" dirty="0">
                <a:solidFill>
                  <a:srgbClr val="00B050"/>
                </a:solidFill>
              </a:rPr>
              <a:t>-e</a:t>
            </a:r>
          </a:p>
          <a:p>
            <a:r>
              <a:rPr lang="cs-CZ" dirty="0"/>
              <a:t>basketbal</a:t>
            </a:r>
            <a:r>
              <a:rPr lang="cs-CZ" dirty="0">
                <a:solidFill>
                  <a:srgbClr val="00B050"/>
                </a:solidFill>
              </a:rPr>
              <a:t>-0</a:t>
            </a:r>
            <a:r>
              <a:rPr lang="cs-CZ" dirty="0"/>
              <a:t> → basketbal-</a:t>
            </a:r>
            <a:r>
              <a:rPr lang="cs-CZ" dirty="0" err="1">
                <a:solidFill>
                  <a:srgbClr val="7030A0"/>
                </a:solidFill>
              </a:rPr>
              <a:t>ist</a:t>
            </a:r>
            <a:r>
              <a:rPr lang="cs-CZ" dirty="0">
                <a:solidFill>
                  <a:srgbClr val="00B050"/>
                </a:solidFill>
              </a:rPr>
              <a:t>-a</a:t>
            </a:r>
          </a:p>
          <a:p>
            <a:endParaRPr lang="cs-CZ" dirty="0">
              <a:solidFill>
                <a:srgbClr val="00B050"/>
              </a:solidFill>
            </a:endParaRPr>
          </a:p>
          <a:p>
            <a:endParaRPr lang="cs-CZ" dirty="0">
              <a:solidFill>
                <a:srgbClr val="00B050"/>
              </a:solidFill>
            </a:endParaRPr>
          </a:p>
          <a:p>
            <a:endParaRPr lang="cs-CZ" dirty="0">
              <a:solidFill>
                <a:srgbClr val="00B050"/>
              </a:solidFill>
            </a:endParaRPr>
          </a:p>
          <a:p>
            <a:endParaRPr lang="cs-CZ" dirty="0">
              <a:solidFill>
                <a:srgbClr val="00B050"/>
              </a:solidFill>
            </a:endParaRPr>
          </a:p>
          <a:p>
            <a:endParaRPr lang="cs-CZ" dirty="0">
              <a:solidFill>
                <a:srgbClr val="7030A0"/>
              </a:solidFill>
            </a:endParaRPr>
          </a:p>
          <a:p>
            <a:endParaRPr lang="cs-CZ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9895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Slovotvorné řady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800" i="1" dirty="0" err="1"/>
              <a:t>báb</a:t>
            </a:r>
            <a:r>
              <a:rPr lang="cs-CZ" sz="2800" i="1" dirty="0"/>
              <a:t>-</a:t>
            </a:r>
            <a:r>
              <a:rPr lang="cs-CZ" sz="2800" i="1" dirty="0">
                <a:solidFill>
                  <a:srgbClr val="00B050"/>
                </a:solidFill>
              </a:rPr>
              <a:t>a</a:t>
            </a:r>
            <a:r>
              <a:rPr lang="cs-CZ" sz="2800" i="1" dirty="0"/>
              <a:t> → bab-</a:t>
            </a:r>
            <a:r>
              <a:rPr lang="cs-CZ" sz="2800" i="1" dirty="0" err="1">
                <a:solidFill>
                  <a:srgbClr val="7030A0"/>
                </a:solidFill>
              </a:rPr>
              <a:t>ičk</a:t>
            </a:r>
            <a:r>
              <a:rPr lang="cs-CZ" sz="2800" i="1" dirty="0"/>
              <a:t>-</a:t>
            </a:r>
            <a:r>
              <a:rPr lang="cs-CZ" sz="2800" i="1" dirty="0">
                <a:solidFill>
                  <a:srgbClr val="00B050"/>
                </a:solidFill>
              </a:rPr>
              <a:t>a</a:t>
            </a:r>
            <a:endParaRPr lang="cs-CZ" sz="2800" dirty="0">
              <a:solidFill>
                <a:srgbClr val="00B050"/>
              </a:solidFill>
            </a:endParaRPr>
          </a:p>
          <a:p>
            <a:pPr lvl="1"/>
            <a:r>
              <a:rPr lang="cs-CZ" sz="2800" i="1" dirty="0"/>
              <a:t>hol-ý → hol-k-a → hol-č-</a:t>
            </a:r>
            <a:r>
              <a:rPr lang="cs-CZ" sz="2800" i="1" dirty="0" err="1">
                <a:solidFill>
                  <a:srgbClr val="7030A0"/>
                </a:solidFill>
              </a:rPr>
              <a:t>ičk</a:t>
            </a:r>
            <a:r>
              <a:rPr lang="cs-CZ" sz="2800" i="1" dirty="0"/>
              <a:t>-</a:t>
            </a:r>
            <a:r>
              <a:rPr lang="cs-CZ" sz="2800" i="1" dirty="0">
                <a:solidFill>
                  <a:srgbClr val="00B050"/>
                </a:solidFill>
              </a:rPr>
              <a:t>a  </a:t>
            </a:r>
            <a:r>
              <a:rPr lang="cs-CZ" sz="2800" i="1" dirty="0"/>
              <a:t>/ hol-k-a → hol-č-</a:t>
            </a:r>
            <a:r>
              <a:rPr lang="cs-CZ" sz="2800" i="1" dirty="0" err="1">
                <a:solidFill>
                  <a:srgbClr val="7030A0"/>
                </a:solidFill>
              </a:rPr>
              <a:t>ic</a:t>
            </a:r>
            <a:r>
              <a:rPr lang="cs-CZ" sz="2800" i="1" dirty="0"/>
              <a:t>-</a:t>
            </a:r>
            <a:r>
              <a:rPr lang="cs-CZ" sz="2800" i="1" dirty="0">
                <a:solidFill>
                  <a:srgbClr val="00B050"/>
                </a:solidFill>
              </a:rPr>
              <a:t>e </a:t>
            </a:r>
            <a:r>
              <a:rPr lang="cs-CZ" sz="2800" i="1" dirty="0"/>
              <a:t>→ hol-č-</a:t>
            </a:r>
            <a:r>
              <a:rPr lang="cs-CZ" sz="2800" i="1" dirty="0" err="1"/>
              <a:t>ič</a:t>
            </a:r>
            <a:r>
              <a:rPr lang="cs-CZ" sz="2800" i="1" dirty="0"/>
              <a:t>-</a:t>
            </a:r>
            <a:r>
              <a:rPr lang="cs-CZ" sz="2800" i="1" dirty="0">
                <a:solidFill>
                  <a:srgbClr val="7030A0"/>
                </a:solidFill>
              </a:rPr>
              <a:t>k</a:t>
            </a:r>
            <a:r>
              <a:rPr lang="cs-CZ" sz="2800" i="1" dirty="0"/>
              <a:t>-</a:t>
            </a:r>
            <a:r>
              <a:rPr lang="cs-CZ" sz="2800" i="1" dirty="0">
                <a:solidFill>
                  <a:srgbClr val="00B050"/>
                </a:solidFill>
              </a:rPr>
              <a:t>a</a:t>
            </a:r>
            <a:endParaRPr lang="cs-CZ" sz="2800" dirty="0">
              <a:solidFill>
                <a:srgbClr val="00B050"/>
              </a:solidFill>
            </a:endParaRPr>
          </a:p>
          <a:p>
            <a:pPr lvl="1"/>
            <a:r>
              <a:rPr lang="cs-CZ" sz="2800" i="1" dirty="0" err="1"/>
              <a:t>sestr</a:t>
            </a:r>
            <a:r>
              <a:rPr lang="cs-CZ" sz="2800" i="1" dirty="0"/>
              <a:t>-a → </a:t>
            </a:r>
            <a:r>
              <a:rPr lang="cs-CZ" sz="2800" i="1" dirty="0" err="1"/>
              <a:t>sestř</a:t>
            </a:r>
            <a:r>
              <a:rPr lang="cs-CZ" sz="2800" i="1" dirty="0"/>
              <a:t>-</a:t>
            </a:r>
            <a:r>
              <a:rPr lang="cs-CZ" sz="2800" i="1" dirty="0" err="1">
                <a:solidFill>
                  <a:srgbClr val="7030A0"/>
                </a:solidFill>
              </a:rPr>
              <a:t>ičk</a:t>
            </a:r>
            <a:r>
              <a:rPr lang="cs-CZ" sz="2800" i="1" dirty="0"/>
              <a:t>-</a:t>
            </a:r>
            <a:r>
              <a:rPr lang="cs-CZ" sz="2800" i="1" dirty="0">
                <a:solidFill>
                  <a:srgbClr val="00B050"/>
                </a:solidFill>
              </a:rPr>
              <a:t>a</a:t>
            </a:r>
            <a:endParaRPr lang="cs-CZ" sz="2800" dirty="0">
              <a:solidFill>
                <a:srgbClr val="00B050"/>
              </a:solidFill>
            </a:endParaRPr>
          </a:p>
          <a:p>
            <a:pPr lvl="1"/>
            <a:r>
              <a:rPr lang="cs-CZ" sz="2800" i="1" dirty="0" err="1"/>
              <a:t>říd</a:t>
            </a:r>
            <a:r>
              <a:rPr lang="cs-CZ" sz="2800" i="1" dirty="0"/>
              <a:t>-i-t → </a:t>
            </a:r>
            <a:r>
              <a:rPr lang="cs-CZ" sz="2800" i="1" dirty="0" err="1"/>
              <a:t>řid</a:t>
            </a:r>
            <a:r>
              <a:rPr lang="cs-CZ" sz="2800" i="1" dirty="0"/>
              <a:t>-i-č → </a:t>
            </a:r>
            <a:r>
              <a:rPr lang="cs-CZ" sz="2800" i="1" dirty="0" err="1"/>
              <a:t>řid</a:t>
            </a:r>
            <a:r>
              <a:rPr lang="cs-CZ" sz="2800" i="1" dirty="0"/>
              <a:t>-i-č-</a:t>
            </a:r>
            <a:r>
              <a:rPr lang="cs-CZ" sz="2800" i="1" dirty="0">
                <a:solidFill>
                  <a:srgbClr val="7030A0"/>
                </a:solidFill>
              </a:rPr>
              <a:t>k</a:t>
            </a:r>
            <a:r>
              <a:rPr lang="cs-CZ" sz="2800" i="1" dirty="0"/>
              <a:t>-</a:t>
            </a:r>
            <a:r>
              <a:rPr lang="cs-CZ" sz="2800" i="1" dirty="0">
                <a:solidFill>
                  <a:srgbClr val="00B050"/>
                </a:solidFill>
              </a:rPr>
              <a:t>a</a:t>
            </a:r>
            <a:endParaRPr lang="cs-CZ" sz="2800" dirty="0">
              <a:solidFill>
                <a:srgbClr val="00B050"/>
              </a:solidFill>
            </a:endParaRPr>
          </a:p>
          <a:p>
            <a:pPr lvl="1"/>
            <a:r>
              <a:rPr lang="cs-CZ" sz="2800" i="1" dirty="0"/>
              <a:t>práv-o → práv-ník-0 → práv-nič-</a:t>
            </a:r>
            <a:r>
              <a:rPr lang="cs-CZ" sz="2800" i="1" dirty="0">
                <a:solidFill>
                  <a:srgbClr val="7030A0"/>
                </a:solidFill>
              </a:rPr>
              <a:t>k</a:t>
            </a:r>
            <a:r>
              <a:rPr lang="cs-CZ" sz="2800" i="1" dirty="0"/>
              <a:t>-</a:t>
            </a:r>
            <a:r>
              <a:rPr lang="cs-CZ" sz="2800" i="1" dirty="0">
                <a:solidFill>
                  <a:srgbClr val="00B050"/>
                </a:solidFill>
              </a:rPr>
              <a:t>a</a:t>
            </a:r>
            <a:endParaRPr lang="cs-CZ" sz="2800" dirty="0"/>
          </a:p>
          <a:p>
            <a:pPr lvl="1"/>
            <a:r>
              <a:rPr lang="cs-CZ" sz="2800" i="1" dirty="0"/>
              <a:t>sam-ec-0 → </a:t>
            </a:r>
            <a:r>
              <a:rPr lang="cs-CZ" sz="2800" i="1" dirty="0" err="1"/>
              <a:t>sam</a:t>
            </a:r>
            <a:r>
              <a:rPr lang="cs-CZ" sz="2800" i="1" dirty="0"/>
              <a:t>-</a:t>
            </a:r>
            <a:r>
              <a:rPr lang="cs-CZ" sz="2800" i="1" dirty="0" err="1"/>
              <a:t>ic</a:t>
            </a:r>
            <a:r>
              <a:rPr lang="cs-CZ" sz="2800" i="1" dirty="0"/>
              <a:t>-e → </a:t>
            </a:r>
            <a:r>
              <a:rPr lang="cs-CZ" sz="2800" i="1" dirty="0" err="1"/>
              <a:t>sam</a:t>
            </a:r>
            <a:r>
              <a:rPr lang="cs-CZ" sz="2800" i="1" dirty="0"/>
              <a:t>-</a:t>
            </a:r>
            <a:r>
              <a:rPr lang="cs-CZ" sz="2800" i="1" dirty="0" err="1"/>
              <a:t>ič</a:t>
            </a:r>
            <a:r>
              <a:rPr lang="cs-CZ" sz="2800" i="1" dirty="0"/>
              <a:t>-</a:t>
            </a:r>
            <a:r>
              <a:rPr lang="cs-CZ" sz="2800" i="1" dirty="0">
                <a:solidFill>
                  <a:srgbClr val="7030A0"/>
                </a:solidFill>
              </a:rPr>
              <a:t>k</a:t>
            </a:r>
            <a:r>
              <a:rPr lang="cs-CZ" sz="2800" i="1" dirty="0"/>
              <a:t>-</a:t>
            </a:r>
            <a:r>
              <a:rPr lang="cs-CZ" sz="2800" i="1" dirty="0">
                <a:solidFill>
                  <a:srgbClr val="00B050"/>
                </a:solidFill>
              </a:rPr>
              <a:t>a </a:t>
            </a:r>
            <a:r>
              <a:rPr lang="cs-CZ" sz="2800" i="1" dirty="0"/>
              <a:t>/sam-ec-0 → </a:t>
            </a:r>
            <a:r>
              <a:rPr lang="cs-CZ" sz="2800" i="1" dirty="0" err="1"/>
              <a:t>sam</a:t>
            </a:r>
            <a:r>
              <a:rPr lang="cs-CZ" sz="2800" i="1" dirty="0"/>
              <a:t>-</a:t>
            </a:r>
            <a:r>
              <a:rPr lang="cs-CZ" sz="2800" i="1" dirty="0" err="1">
                <a:solidFill>
                  <a:srgbClr val="7030A0"/>
                </a:solidFill>
              </a:rPr>
              <a:t>ičk</a:t>
            </a:r>
            <a:r>
              <a:rPr lang="cs-CZ" sz="2800" i="1" dirty="0"/>
              <a:t>-</a:t>
            </a:r>
            <a:r>
              <a:rPr lang="cs-CZ" sz="2800" i="1" dirty="0">
                <a:solidFill>
                  <a:srgbClr val="00B050"/>
                </a:solidFill>
              </a:rPr>
              <a:t>a</a:t>
            </a:r>
            <a:endParaRPr lang="cs-CZ" sz="2800" dirty="0"/>
          </a:p>
          <a:p>
            <a:pPr lvl="1"/>
            <a:r>
              <a:rPr lang="cs-CZ" sz="2800" i="1" dirty="0"/>
              <a:t>slepic-e → slepič-</a:t>
            </a:r>
            <a:r>
              <a:rPr lang="cs-CZ" sz="2800" i="1" dirty="0">
                <a:solidFill>
                  <a:srgbClr val="7030A0"/>
                </a:solidFill>
              </a:rPr>
              <a:t>k</a:t>
            </a:r>
            <a:r>
              <a:rPr lang="cs-CZ" sz="2800" i="1" dirty="0"/>
              <a:t>-</a:t>
            </a:r>
            <a:r>
              <a:rPr lang="cs-CZ" sz="2800" i="1" dirty="0">
                <a:solidFill>
                  <a:srgbClr val="00B050"/>
                </a:solidFill>
              </a:rPr>
              <a:t>a</a:t>
            </a:r>
            <a:endParaRPr lang="cs-CZ" sz="2800" dirty="0"/>
          </a:p>
          <a:p>
            <a:pPr lvl="1"/>
            <a:r>
              <a:rPr lang="cs-CZ" sz="2800" i="1" dirty="0"/>
              <a:t>pan-í → pan-</a:t>
            </a:r>
            <a:r>
              <a:rPr lang="cs-CZ" sz="2800" i="1" dirty="0" err="1">
                <a:solidFill>
                  <a:srgbClr val="7030A0"/>
                </a:solidFill>
              </a:rPr>
              <a:t>ičk</a:t>
            </a:r>
            <a:r>
              <a:rPr lang="cs-CZ" sz="2800" i="1" dirty="0"/>
              <a:t>-</a:t>
            </a:r>
            <a:r>
              <a:rPr lang="cs-CZ" sz="2800" i="1" dirty="0">
                <a:solidFill>
                  <a:srgbClr val="00B050"/>
                </a:solidFill>
              </a:rPr>
              <a:t>a</a:t>
            </a:r>
            <a:endParaRPr lang="cs-CZ" sz="2800" dirty="0">
              <a:solidFill>
                <a:srgbClr val="00B050"/>
              </a:solidFill>
            </a:endParaRPr>
          </a:p>
          <a:p>
            <a:pPr lvl="1"/>
            <a:r>
              <a:rPr lang="cs-CZ" sz="2800" i="1" dirty="0" err="1"/>
              <a:t>histor-ie</a:t>
            </a:r>
            <a:r>
              <a:rPr lang="cs-CZ" sz="2800" i="1" dirty="0"/>
              <a:t> → histor-ik-0 → </a:t>
            </a:r>
            <a:r>
              <a:rPr lang="cs-CZ" sz="2800" i="1" dirty="0" err="1"/>
              <a:t>histor</a:t>
            </a:r>
            <a:r>
              <a:rPr lang="cs-CZ" sz="2800" i="1" dirty="0"/>
              <a:t>-</a:t>
            </a:r>
            <a:r>
              <a:rPr lang="cs-CZ" sz="2800" i="1" dirty="0" err="1"/>
              <a:t>ič</a:t>
            </a:r>
            <a:r>
              <a:rPr lang="cs-CZ" sz="2800" i="1" dirty="0"/>
              <a:t>-</a:t>
            </a:r>
            <a:r>
              <a:rPr lang="cs-CZ" sz="2800" i="1" dirty="0">
                <a:solidFill>
                  <a:srgbClr val="7030A0"/>
                </a:solidFill>
              </a:rPr>
              <a:t>k</a:t>
            </a:r>
            <a:r>
              <a:rPr lang="cs-CZ" sz="2800" i="1" dirty="0"/>
              <a:t>-</a:t>
            </a:r>
            <a:r>
              <a:rPr lang="cs-CZ" sz="2800" i="1" dirty="0">
                <a:solidFill>
                  <a:srgbClr val="00B050"/>
                </a:solidFill>
              </a:rPr>
              <a:t>a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18010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/>
              <a:t>Slovotvorný typ</a:t>
            </a:r>
            <a:br>
              <a:rPr lang="cs-CZ" sz="3200" dirty="0"/>
            </a:br>
            <a:r>
              <a:rPr lang="cs-CZ" sz="3200" dirty="0">
                <a:hlinkClick r:id="rId2"/>
              </a:rPr>
              <a:t>https://www.czechency.org/slovnik/SLOVOTVORN%C3%9D%20TYP</a:t>
            </a:r>
            <a:r>
              <a:rPr lang="cs-CZ" sz="3200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model chápaný jako schéma slovotvorné stavby fundovaných slov, která (a) patří k jednomu </a:t>
            </a:r>
            <a:r>
              <a:rPr lang="cs-CZ" sz="4000" dirty="0">
                <a:solidFill>
                  <a:srgbClr val="FF0000"/>
                </a:solidFill>
              </a:rPr>
              <a:t>slovnímu druhu</a:t>
            </a:r>
            <a:r>
              <a:rPr lang="cs-CZ" sz="4000" dirty="0"/>
              <a:t>, (b) mají stejný </a:t>
            </a:r>
            <a:r>
              <a:rPr lang="cs-CZ" sz="4000" dirty="0">
                <a:solidFill>
                  <a:srgbClr val="FF0000"/>
                </a:solidFill>
              </a:rPr>
              <a:t>významový vztah </a:t>
            </a:r>
            <a:r>
              <a:rPr lang="cs-CZ" sz="4000" dirty="0"/>
              <a:t>ke svým fundujícím slovům, (c) vznikla stejným </a:t>
            </a:r>
            <a:r>
              <a:rPr lang="cs-CZ" sz="4000" dirty="0">
                <a:solidFill>
                  <a:srgbClr val="FF0000"/>
                </a:solidFill>
              </a:rPr>
              <a:t>slovotvorným postupem </a:t>
            </a:r>
            <a:r>
              <a:rPr lang="cs-CZ" sz="4000" dirty="0"/>
              <a:t>a (d) byla utvořena stejným </a:t>
            </a:r>
            <a:r>
              <a:rPr lang="cs-CZ" sz="4000" dirty="0">
                <a:solidFill>
                  <a:srgbClr val="FF0000"/>
                </a:solidFill>
              </a:rPr>
              <a:t>slovotvorným formantem </a:t>
            </a:r>
          </a:p>
        </p:txBody>
      </p:sp>
    </p:spTree>
    <p:extLst>
      <p:ext uri="{BB962C8B-B14F-4D97-AF65-F5344CB8AC3E}">
        <p14:creationId xmlns:p14="http://schemas.microsoft.com/office/powerpoint/2010/main" val="931153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Princip opakovatelnosti a kontrastu(u slov příbuzných) na příkladu </a:t>
            </a:r>
            <a:r>
              <a:rPr lang="cs-CZ" sz="4400" b="1" dirty="0">
                <a:solidFill>
                  <a:srgbClr val="FF0000"/>
                </a:solidFill>
              </a:rPr>
              <a:t>lexikálního morfu/ kořene/ kořenového morfu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3600" dirty="0">
                <a:solidFill>
                  <a:srgbClr val="FF0000"/>
                </a:solidFill>
              </a:rPr>
              <a:t>Ryb</a:t>
            </a:r>
            <a:r>
              <a:rPr lang="cs-CZ" sz="3600" dirty="0"/>
              <a:t>-a			</a:t>
            </a:r>
            <a:r>
              <a:rPr lang="cs-CZ" sz="3600" dirty="0" err="1">
                <a:solidFill>
                  <a:srgbClr val="FF0000"/>
                </a:solidFill>
              </a:rPr>
              <a:t>houb</a:t>
            </a:r>
            <a:r>
              <a:rPr lang="cs-CZ" sz="3600" dirty="0"/>
              <a:t>-a	</a:t>
            </a:r>
          </a:p>
          <a:p>
            <a:pPr lvl="1"/>
            <a:r>
              <a:rPr lang="cs-CZ" sz="3600" dirty="0">
                <a:solidFill>
                  <a:srgbClr val="FF0000"/>
                </a:solidFill>
              </a:rPr>
              <a:t>Ryb</a:t>
            </a:r>
            <a:r>
              <a:rPr lang="cs-CZ" sz="3600" dirty="0"/>
              <a:t>-k-a		</a:t>
            </a:r>
            <a:r>
              <a:rPr lang="cs-CZ" sz="3600" dirty="0">
                <a:solidFill>
                  <a:srgbClr val="FF0000"/>
                </a:solidFill>
              </a:rPr>
              <a:t>hub</a:t>
            </a:r>
            <a:r>
              <a:rPr lang="cs-CZ" sz="3600" dirty="0"/>
              <a:t>-k-a</a:t>
            </a:r>
          </a:p>
          <a:p>
            <a:pPr lvl="1"/>
            <a:r>
              <a:rPr lang="cs-CZ" sz="3600" dirty="0">
                <a:solidFill>
                  <a:srgbClr val="FF0000"/>
                </a:solidFill>
              </a:rPr>
              <a:t>Ryb</a:t>
            </a:r>
            <a:r>
              <a:rPr lang="cs-CZ" sz="3600" dirty="0"/>
              <a:t>-</a:t>
            </a:r>
            <a:r>
              <a:rPr lang="cs-CZ" sz="3600" dirty="0" err="1"/>
              <a:t>ič</a:t>
            </a:r>
            <a:r>
              <a:rPr lang="cs-CZ" sz="3600" dirty="0"/>
              <a:t>-k-a	 	</a:t>
            </a:r>
            <a:r>
              <a:rPr lang="cs-CZ" sz="3600" dirty="0" err="1">
                <a:solidFill>
                  <a:srgbClr val="FF0000"/>
                </a:solidFill>
              </a:rPr>
              <a:t>houb</a:t>
            </a:r>
            <a:r>
              <a:rPr lang="cs-CZ" sz="3600" dirty="0"/>
              <a:t>-</a:t>
            </a:r>
            <a:r>
              <a:rPr lang="cs-CZ" sz="3600" dirty="0" err="1"/>
              <a:t>ič</a:t>
            </a:r>
            <a:r>
              <a:rPr lang="cs-CZ" sz="3600" dirty="0"/>
              <a:t>-k-a</a:t>
            </a:r>
          </a:p>
          <a:p>
            <a:pPr lvl="1"/>
            <a:r>
              <a:rPr lang="cs-CZ" sz="3600" dirty="0">
                <a:solidFill>
                  <a:srgbClr val="FF0000"/>
                </a:solidFill>
              </a:rPr>
              <a:t>Ryb</a:t>
            </a:r>
            <a:r>
              <a:rPr lang="cs-CZ" sz="3600" dirty="0"/>
              <a:t>-ář-0		</a:t>
            </a:r>
            <a:r>
              <a:rPr lang="cs-CZ" sz="3600" dirty="0">
                <a:solidFill>
                  <a:srgbClr val="FF0000"/>
                </a:solidFill>
              </a:rPr>
              <a:t>houb</a:t>
            </a:r>
            <a:r>
              <a:rPr lang="cs-CZ" sz="3600" dirty="0"/>
              <a:t>-ař-0</a:t>
            </a:r>
          </a:p>
          <a:p>
            <a:pPr lvl="1"/>
            <a:r>
              <a:rPr lang="cs-CZ" sz="3600" dirty="0">
                <a:solidFill>
                  <a:srgbClr val="FF0000"/>
                </a:solidFill>
              </a:rPr>
              <a:t>Ryb</a:t>
            </a:r>
            <a:r>
              <a:rPr lang="cs-CZ" sz="3600" dirty="0"/>
              <a:t>-</a:t>
            </a:r>
            <a:r>
              <a:rPr lang="cs-CZ" sz="3600" dirty="0" err="1"/>
              <a:t>ař</a:t>
            </a:r>
            <a:r>
              <a:rPr lang="cs-CZ" sz="3600" dirty="0"/>
              <a:t>-i-t	 	</a:t>
            </a:r>
            <a:r>
              <a:rPr lang="cs-CZ" sz="3600" dirty="0" err="1">
                <a:solidFill>
                  <a:srgbClr val="FF0000"/>
                </a:solidFill>
              </a:rPr>
              <a:t>houb</a:t>
            </a:r>
            <a:r>
              <a:rPr lang="cs-CZ" sz="3600" dirty="0"/>
              <a:t>-</a:t>
            </a:r>
            <a:r>
              <a:rPr lang="cs-CZ" sz="3600" dirty="0" err="1"/>
              <a:t>ař</a:t>
            </a:r>
            <a:r>
              <a:rPr lang="cs-CZ" sz="3600" dirty="0"/>
              <a:t>-i-t</a:t>
            </a:r>
          </a:p>
          <a:p>
            <a:pPr lvl="1"/>
            <a:r>
              <a:rPr lang="cs-CZ" sz="3600" dirty="0">
                <a:solidFill>
                  <a:srgbClr val="FF0000"/>
                </a:solidFill>
              </a:rPr>
              <a:t>Ryb</a:t>
            </a:r>
            <a:r>
              <a:rPr lang="cs-CZ" sz="3600" dirty="0"/>
              <a:t>-o-lov</a:t>
            </a:r>
          </a:p>
        </p:txBody>
      </p:sp>
    </p:spTree>
    <p:extLst>
      <p:ext uri="{BB962C8B-B14F-4D97-AF65-F5344CB8AC3E}">
        <p14:creationId xmlns:p14="http://schemas.microsoft.com/office/powerpoint/2010/main" val="27936805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Slovotvorný typ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Typ -</a:t>
            </a:r>
            <a:r>
              <a:rPr lang="cs-CZ" i="1" dirty="0" err="1"/>
              <a:t>ičk</a:t>
            </a:r>
            <a:r>
              <a:rPr lang="cs-CZ" i="1" dirty="0"/>
              <a:t>-a: </a:t>
            </a:r>
            <a:r>
              <a:rPr lang="cs-CZ" dirty="0"/>
              <a:t>(a) – substantiva, (b) modifikace velikosti a/nebo kladný vztah k základovému substantivu, (c) vznikla sufixací ze substantiv a (d) formantem je afix </a:t>
            </a:r>
            <a:r>
              <a:rPr lang="cs-CZ" i="1" dirty="0"/>
              <a:t>–</a:t>
            </a:r>
            <a:r>
              <a:rPr lang="cs-CZ" i="1" dirty="0" err="1"/>
              <a:t>ičk</a:t>
            </a:r>
            <a:r>
              <a:rPr lang="cs-CZ" i="1" dirty="0"/>
              <a:t>-a</a:t>
            </a:r>
            <a:endParaRPr lang="cs-CZ" dirty="0"/>
          </a:p>
          <a:p>
            <a:r>
              <a:rPr lang="cs-CZ" dirty="0"/>
              <a:t>Typ </a:t>
            </a:r>
            <a:r>
              <a:rPr lang="cs-CZ" i="1" dirty="0"/>
              <a:t>–k-a: </a:t>
            </a:r>
            <a:r>
              <a:rPr lang="cs-CZ" dirty="0"/>
              <a:t>(a) – substantiva, (b) pojmenování osoby biologického rodu ženského (c) vznikla sufixací ze substantiva, které je pojmenováním osoby/zvířete biolog. rodu mužského, a (d) formantem je afix </a:t>
            </a:r>
            <a:r>
              <a:rPr lang="cs-CZ" i="1" dirty="0"/>
              <a:t>–k-a</a:t>
            </a:r>
          </a:p>
          <a:p>
            <a:r>
              <a:rPr lang="cs-CZ" dirty="0"/>
              <a:t>Typ </a:t>
            </a:r>
            <a:r>
              <a:rPr lang="cs-CZ" i="1" dirty="0"/>
              <a:t>–b-a: </a:t>
            </a:r>
            <a:r>
              <a:rPr lang="cs-CZ" dirty="0"/>
              <a:t>(a) – substantiva, (b) pojmenování názvy dějů (c) vznikla sufixací ze slovesného kořene fundujícího slovesa a (d) formantem je afix </a:t>
            </a:r>
            <a:r>
              <a:rPr lang="cs-CZ" i="1" dirty="0"/>
              <a:t>–b-a</a:t>
            </a:r>
          </a:p>
          <a:p>
            <a:endParaRPr lang="cs-CZ" i="1" dirty="0"/>
          </a:p>
          <a:p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77984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/>
              <a:t>Slovotvorná třída</a:t>
            </a:r>
            <a:br>
              <a:rPr lang="cs-CZ" sz="3200" dirty="0"/>
            </a:br>
            <a:r>
              <a:rPr lang="cs-CZ" sz="3200" dirty="0">
                <a:hlinkClick r:id="rId2"/>
              </a:rPr>
              <a:t>https://www.czechency.org/slovnik/SLOVOTVORN%C3%81%20T%C5%98%C3%8DDA</a:t>
            </a:r>
            <a:r>
              <a:rPr lang="cs-CZ" sz="3200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model chápaný jako schéma slovotvorné stavby fundovaných slov, která (a) patří k jednomu </a:t>
            </a:r>
            <a:r>
              <a:rPr lang="cs-CZ" sz="4000" dirty="0">
                <a:solidFill>
                  <a:srgbClr val="FF0000"/>
                </a:solidFill>
              </a:rPr>
              <a:t>slovnímu druhu</a:t>
            </a:r>
            <a:r>
              <a:rPr lang="cs-CZ" sz="4000" dirty="0"/>
              <a:t>, (b) mají stejný významový vztah ke svým fundujícím slovům a (c) vznikla stejným </a:t>
            </a:r>
            <a:r>
              <a:rPr lang="cs-CZ" sz="4000" dirty="0">
                <a:solidFill>
                  <a:srgbClr val="FF0000"/>
                </a:solidFill>
              </a:rPr>
              <a:t>slovotvorným postupem</a:t>
            </a:r>
          </a:p>
          <a:p>
            <a:pPr marL="0" indent="0">
              <a:buNone/>
            </a:pP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5955715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Slovotvorná třída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Třída deminutiv/meliorativ/hypokoristik</a:t>
            </a:r>
            <a:r>
              <a:rPr lang="cs-CZ" i="1" dirty="0"/>
              <a:t>: </a:t>
            </a:r>
            <a:r>
              <a:rPr lang="cs-CZ" dirty="0"/>
              <a:t>(a) – substantiva, (b) modifikace velikosti a/nebo kladný vztah k základovému substantivu, (c) vznikla sufixací ze substantiv.</a:t>
            </a:r>
          </a:p>
          <a:p>
            <a:r>
              <a:rPr lang="cs-CZ" dirty="0"/>
              <a:t>Třída přechýlených jmen: (a) – substantiva, (b) pojmenování osoby biologického rodu ženského (c) vznikla sufixací ze substantiva, které je pojmenováním osoby/zvířete biolog. rodu mužského.</a:t>
            </a:r>
          </a:p>
          <a:p>
            <a:r>
              <a:rPr lang="cs-CZ" dirty="0"/>
              <a:t>Třída názvů dějů: (a) – substantiva, (b) pojmenování názvy dějů (c) vznikla sufixací ze slovesného kořene fundujícího slovesa.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77182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Slovotvorná třída</a:t>
            </a:r>
            <a:br>
              <a:rPr lang="cs-CZ" dirty="0"/>
            </a:br>
            <a:r>
              <a:rPr lang="cs-CZ" dirty="0"/>
              <a:t>Slovotvorný typ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Jaké další typy lze řadit ke slovotvorné třídě deminutiv?</a:t>
            </a:r>
          </a:p>
          <a:p>
            <a:r>
              <a:rPr lang="cs-CZ" dirty="0"/>
              <a:t>Typ </a:t>
            </a:r>
            <a:r>
              <a:rPr lang="cs-CZ" i="1" dirty="0"/>
              <a:t>–k-a: </a:t>
            </a:r>
            <a:r>
              <a:rPr lang="cs-CZ" i="1" dirty="0" err="1"/>
              <a:t>samič</a:t>
            </a:r>
            <a:r>
              <a:rPr lang="cs-CZ" i="1" dirty="0"/>
              <a:t>-k-a, slepič-k-a;</a:t>
            </a:r>
          </a:p>
          <a:p>
            <a:r>
              <a:rPr lang="cs-CZ" dirty="0"/>
              <a:t>Typ</a:t>
            </a:r>
            <a:r>
              <a:rPr lang="cs-CZ" i="1" dirty="0"/>
              <a:t> –ík-0: ps-ík-0, les-ík-0,  …;</a:t>
            </a:r>
            <a:endParaRPr lang="cs-CZ" dirty="0"/>
          </a:p>
          <a:p>
            <a:r>
              <a:rPr lang="cs-CZ" dirty="0"/>
              <a:t>Jaké další typy lze řadit ke slovotvorné třídě přechýlených substantiv?</a:t>
            </a:r>
          </a:p>
          <a:p>
            <a:r>
              <a:rPr lang="cs-CZ" dirty="0"/>
              <a:t>Typ </a:t>
            </a:r>
            <a:r>
              <a:rPr lang="cs-CZ" i="1" dirty="0"/>
              <a:t>–(k)</a:t>
            </a:r>
            <a:r>
              <a:rPr lang="cs-CZ" i="1" dirty="0" err="1"/>
              <a:t>yn</a:t>
            </a:r>
            <a:r>
              <a:rPr lang="cs-CZ" i="1" dirty="0"/>
              <a:t>-ě</a:t>
            </a:r>
            <a:r>
              <a:rPr lang="cs-CZ" dirty="0"/>
              <a:t>: </a:t>
            </a:r>
            <a:r>
              <a:rPr lang="cs-CZ" i="1" dirty="0"/>
              <a:t>přítel-</a:t>
            </a:r>
            <a:r>
              <a:rPr lang="cs-CZ" i="1" dirty="0" err="1"/>
              <a:t>kyn</a:t>
            </a:r>
            <a:r>
              <a:rPr lang="cs-CZ" i="1" dirty="0"/>
              <a:t>-ě, žák-</a:t>
            </a:r>
            <a:r>
              <a:rPr lang="cs-CZ" i="1" dirty="0" err="1"/>
              <a:t>yn</a:t>
            </a:r>
            <a:r>
              <a:rPr lang="cs-CZ" i="1" dirty="0"/>
              <a:t>-ě, </a:t>
            </a:r>
            <a:r>
              <a:rPr lang="cs-CZ" i="1" dirty="0" err="1"/>
              <a:t>pěv</a:t>
            </a:r>
            <a:r>
              <a:rPr lang="cs-CZ" i="1" dirty="0"/>
              <a:t>-</a:t>
            </a:r>
            <a:r>
              <a:rPr lang="cs-CZ" i="1" dirty="0" err="1"/>
              <a:t>kyn</a:t>
            </a:r>
            <a:r>
              <a:rPr lang="cs-CZ" i="1" dirty="0"/>
              <a:t>-ě, obr-</a:t>
            </a:r>
            <a:r>
              <a:rPr lang="cs-CZ" i="1" dirty="0" err="1"/>
              <a:t>yn</a:t>
            </a:r>
            <a:r>
              <a:rPr lang="cs-CZ" i="1" dirty="0"/>
              <a:t>-ě;</a:t>
            </a:r>
            <a:r>
              <a:rPr lang="cs-CZ" dirty="0"/>
              <a:t> </a:t>
            </a:r>
          </a:p>
          <a:p>
            <a:r>
              <a:rPr lang="cs-CZ" dirty="0"/>
              <a:t>Typ </a:t>
            </a:r>
            <a:r>
              <a:rPr lang="cs-CZ" i="1" dirty="0"/>
              <a:t>–</a:t>
            </a:r>
            <a:r>
              <a:rPr lang="cs-CZ" i="1" dirty="0" err="1"/>
              <a:t>ic</a:t>
            </a:r>
            <a:r>
              <a:rPr lang="cs-CZ" i="1" dirty="0"/>
              <a:t>-e: </a:t>
            </a:r>
            <a:r>
              <a:rPr lang="cs-CZ" i="1" dirty="0" err="1"/>
              <a:t>děln</a:t>
            </a:r>
            <a:r>
              <a:rPr lang="cs-CZ" i="1" dirty="0"/>
              <a:t>-</a:t>
            </a:r>
            <a:r>
              <a:rPr lang="cs-CZ" i="1" dirty="0" err="1"/>
              <a:t>ic</a:t>
            </a:r>
            <a:r>
              <a:rPr lang="cs-CZ" i="1" dirty="0"/>
              <a:t>-e, </a:t>
            </a:r>
            <a:r>
              <a:rPr lang="cs-CZ" i="1" dirty="0" err="1"/>
              <a:t>úředn</a:t>
            </a:r>
            <a:r>
              <a:rPr lang="cs-CZ" i="1" dirty="0"/>
              <a:t>-</a:t>
            </a:r>
            <a:r>
              <a:rPr lang="cs-CZ" i="1" dirty="0" err="1"/>
              <a:t>ic</a:t>
            </a:r>
            <a:r>
              <a:rPr lang="cs-CZ" i="1" dirty="0"/>
              <a:t>-e, holub-</a:t>
            </a:r>
            <a:r>
              <a:rPr lang="cs-CZ" i="1" dirty="0" err="1"/>
              <a:t>ic</a:t>
            </a:r>
            <a:r>
              <a:rPr lang="cs-CZ" i="1" dirty="0"/>
              <a:t>-e;</a:t>
            </a:r>
          </a:p>
          <a:p>
            <a:r>
              <a:rPr lang="cs-CZ" dirty="0"/>
              <a:t>Jaké další typy lze řadit ke slovotvorné třídě názvů dějů?</a:t>
            </a:r>
          </a:p>
          <a:p>
            <a:r>
              <a:rPr lang="cs-CZ" dirty="0"/>
              <a:t>Typ</a:t>
            </a:r>
            <a:r>
              <a:rPr lang="cs-CZ" i="1" dirty="0"/>
              <a:t> –ot-0</a:t>
            </a:r>
            <a:r>
              <a:rPr lang="cs-CZ" dirty="0"/>
              <a:t>: </a:t>
            </a:r>
            <a:r>
              <a:rPr lang="cs-CZ" i="1" dirty="0" err="1"/>
              <a:t>huk-ot</a:t>
            </a:r>
            <a:r>
              <a:rPr lang="cs-CZ" i="1" dirty="0"/>
              <a:t>, </a:t>
            </a:r>
            <a:r>
              <a:rPr lang="cs-CZ" i="1" dirty="0" err="1"/>
              <a:t>písk-ot</a:t>
            </a:r>
            <a:r>
              <a:rPr lang="cs-CZ" i="1" dirty="0"/>
              <a:t>, klap-</a:t>
            </a:r>
            <a:r>
              <a:rPr lang="cs-CZ" i="1" dirty="0" err="1"/>
              <a:t>ot</a:t>
            </a:r>
            <a:r>
              <a:rPr lang="cs-CZ" i="1" dirty="0"/>
              <a:t>, …;</a:t>
            </a:r>
            <a:endParaRPr lang="cs-CZ" dirty="0"/>
          </a:p>
          <a:p>
            <a:r>
              <a:rPr lang="cs-CZ" dirty="0"/>
              <a:t>Typ</a:t>
            </a:r>
            <a:r>
              <a:rPr lang="cs-CZ" i="1" dirty="0"/>
              <a:t> –n-í/-t-í</a:t>
            </a:r>
            <a:r>
              <a:rPr lang="cs-CZ" dirty="0"/>
              <a:t>: </a:t>
            </a:r>
            <a:r>
              <a:rPr lang="cs-CZ" i="1" dirty="0"/>
              <a:t>hra-n-í, kry-t-í, </a:t>
            </a:r>
            <a:r>
              <a:rPr lang="cs-CZ" i="1" dirty="0" err="1"/>
              <a:t>ps</a:t>
            </a:r>
            <a:r>
              <a:rPr lang="cs-CZ" i="1" dirty="0"/>
              <a:t>-a-n-í, čt-e-n-í, …;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04869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Fundace</a:t>
            </a:r>
            <a:br>
              <a:rPr lang="cs-CZ" dirty="0"/>
            </a:br>
            <a:r>
              <a:rPr lang="cs-CZ" dirty="0">
                <a:hlinkClick r:id="rId2"/>
              </a:rPr>
              <a:t>https://www.czechency.org/slovnik/SLOVOTVORN%C3%81%20FUNDACE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Jde o vztah formální příbuznosti neboli zakládání se jednoho výrazu na druhém; např. </a:t>
            </a:r>
            <a:r>
              <a:rPr lang="cs-CZ" i="1" dirty="0"/>
              <a:t>čekat</a:t>
            </a:r>
            <a:r>
              <a:rPr lang="cs-CZ" dirty="0"/>
              <a:t> &gt; </a:t>
            </a:r>
            <a:r>
              <a:rPr lang="cs-CZ" i="1" dirty="0"/>
              <a:t>čekárna</a:t>
            </a:r>
            <a:r>
              <a:rPr lang="cs-CZ" dirty="0"/>
              <a:t>. Slovo, které je obvykle složitější významově i formálně, je tak fundováno slovem jednodušším. O vztahu </a:t>
            </a:r>
            <a:r>
              <a:rPr lang="cs-CZ" b="1" dirty="0"/>
              <a:t>f.</a:t>
            </a:r>
            <a:r>
              <a:rPr lang="cs-CZ" dirty="0"/>
              <a:t> má smysl uvažovat pouze za předpokladu, že </a:t>
            </a:r>
            <a:r>
              <a:rPr lang="cs-CZ" b="1" dirty="0"/>
              <a:t>f.</a:t>
            </a:r>
            <a:r>
              <a:rPr lang="cs-CZ" dirty="0"/>
              <a:t> je doprovázena vztahem slovotvorné motivace, tedy významového vyplývání.</a:t>
            </a:r>
          </a:p>
        </p:txBody>
      </p:sp>
    </p:spTree>
    <p:extLst>
      <p:ext uri="{BB962C8B-B14F-4D97-AF65-F5344CB8AC3E}">
        <p14:creationId xmlns:p14="http://schemas.microsoft.com/office/powerpoint/2010/main" val="36961489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Motivace</a:t>
            </a:r>
            <a:br>
              <a:rPr lang="cs-CZ" dirty="0"/>
            </a:br>
            <a:r>
              <a:rPr lang="cs-CZ" dirty="0">
                <a:hlinkClick r:id="rId2"/>
              </a:rPr>
              <a:t>https://www.czechency.org/slovnik/SLOVOTVORN%C3%81%20MOTIVACE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základní slovotvorný vztah mezi dvěma pojmenováními, kdy lze jeden výraz vysvětlit pomocí druhého výrazu (např. </a:t>
            </a:r>
            <a:r>
              <a:rPr lang="cs-CZ" i="1" dirty="0"/>
              <a:t>stůl</a:t>
            </a:r>
            <a:r>
              <a:rPr lang="cs-CZ" dirty="0"/>
              <a:t> &gt; </a:t>
            </a:r>
            <a:r>
              <a:rPr lang="cs-CZ" i="1" dirty="0"/>
              <a:t>stolní</a:t>
            </a:r>
            <a:r>
              <a:rPr lang="cs-CZ" dirty="0"/>
              <a:t>, </a:t>
            </a:r>
            <a:r>
              <a:rPr lang="cs-CZ" i="1" dirty="0"/>
              <a:t>stůl</a:t>
            </a:r>
            <a:r>
              <a:rPr lang="cs-CZ" dirty="0"/>
              <a:t> &gt; </a:t>
            </a:r>
            <a:r>
              <a:rPr lang="cs-CZ" i="1" dirty="0"/>
              <a:t>stolovat</a:t>
            </a:r>
            <a:r>
              <a:rPr lang="cs-CZ" dirty="0"/>
              <a:t>). Formální, výrazová příbuznost mezi slovy (fundace) předpokládá i příbuznost významovou. Vztah fundace je tak spojen se vztahem motivace. Pro určení </a:t>
            </a:r>
            <a:r>
              <a:rPr lang="cs-CZ" b="1" dirty="0"/>
              <a:t>směru motivace/fundace</a:t>
            </a:r>
            <a:r>
              <a:rPr lang="cs-CZ" dirty="0"/>
              <a:t> se předpokládá, že méně složité předchází před složitějším. Pro řadu případů je však nutno předpokládat motivaci i fundaci obousměrnou. Je tomu tak jednak z důvodů historických (vztah dějových jmen a sloves je složitý a často se předpokládá primárnost jména před slovesem: </a:t>
            </a:r>
            <a:r>
              <a:rPr lang="cs-CZ" i="1" dirty="0"/>
              <a:t>boj</a:t>
            </a:r>
            <a:r>
              <a:rPr lang="cs-CZ" dirty="0"/>
              <a:t> &gt; </a:t>
            </a:r>
            <a:r>
              <a:rPr lang="cs-CZ" i="1" dirty="0"/>
              <a:t>bojovat</a:t>
            </a:r>
            <a:r>
              <a:rPr lang="cs-CZ" dirty="0"/>
              <a:t>, </a:t>
            </a:r>
            <a:r>
              <a:rPr lang="cs-CZ" i="1" dirty="0"/>
              <a:t>práce</a:t>
            </a:r>
            <a:r>
              <a:rPr lang="cs-CZ" dirty="0"/>
              <a:t> &gt; </a:t>
            </a:r>
            <a:r>
              <a:rPr lang="cs-CZ" i="1" dirty="0"/>
              <a:t>pracovat</a:t>
            </a:r>
            <a:r>
              <a:rPr lang="cs-CZ" dirty="0"/>
              <a:t>), jednak z důvodů nedostatečnosti významových n. formálních kritérií: </a:t>
            </a:r>
            <a:r>
              <a:rPr lang="cs-CZ" i="1" dirty="0"/>
              <a:t>krásný</a:t>
            </a:r>
            <a:r>
              <a:rPr lang="cs-CZ" dirty="0"/>
              <a:t> &gt; </a:t>
            </a:r>
            <a:r>
              <a:rPr lang="cs-CZ" i="1" dirty="0"/>
              <a:t>krása</a:t>
            </a:r>
            <a:r>
              <a:rPr lang="cs-CZ" dirty="0"/>
              <a:t>, </a:t>
            </a:r>
            <a:r>
              <a:rPr lang="cs-CZ" i="1" dirty="0"/>
              <a:t>blázen</a:t>
            </a:r>
            <a:r>
              <a:rPr lang="cs-CZ" dirty="0"/>
              <a:t> &gt; </a:t>
            </a:r>
            <a:r>
              <a:rPr lang="cs-CZ" i="1" dirty="0"/>
              <a:t>bláznit</a:t>
            </a:r>
            <a:r>
              <a:rPr lang="cs-CZ" dirty="0"/>
              <a:t> atd. Motivace a fundace nemusí být pro dané slovo jediná: </a:t>
            </a:r>
            <a:r>
              <a:rPr lang="cs-CZ" i="1" dirty="0"/>
              <a:t>cukrárna</a:t>
            </a:r>
            <a:r>
              <a:rPr lang="cs-CZ" dirty="0"/>
              <a:t> souvisí co do motivace i fundace jak s </a:t>
            </a:r>
            <a:r>
              <a:rPr lang="cs-CZ" i="1" dirty="0"/>
              <a:t>cukrář</a:t>
            </a:r>
            <a:r>
              <a:rPr lang="cs-CZ" dirty="0"/>
              <a:t>, tak s </a:t>
            </a:r>
            <a:r>
              <a:rPr lang="cs-CZ" i="1" dirty="0"/>
              <a:t>cukr</a:t>
            </a:r>
            <a:r>
              <a:rPr lang="cs-CZ" dirty="0"/>
              <a:t> (</a:t>
            </a:r>
            <a:r>
              <a:rPr lang="cs-CZ" dirty="0" err="1"/>
              <a:t>polymotivace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7659993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U kterých z následujících slov lze vydělit morfy </a:t>
            </a:r>
            <a:r>
              <a:rPr lang="cs-CZ" i="1" dirty="0">
                <a:solidFill>
                  <a:srgbClr val="00B050"/>
                </a:solidFill>
              </a:rPr>
              <a:t>–e-t(i)/-ě-t(i)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3200" dirty="0"/>
              <a:t>D</a:t>
            </a:r>
            <a:r>
              <a:rPr lang="cs-CZ" sz="3200" b="1" dirty="0"/>
              <a:t>ět</a:t>
            </a:r>
            <a:r>
              <a:rPr lang="cs-CZ" sz="3200" dirty="0"/>
              <a:t>i zatím nemám, žiji s přítelem.</a:t>
            </a:r>
          </a:p>
          <a:p>
            <a:pPr lvl="1"/>
            <a:r>
              <a:rPr lang="cs-CZ" sz="3200" dirty="0"/>
              <a:t>Takové pam</a:t>
            </a:r>
            <a:r>
              <a:rPr lang="cs-CZ" sz="3200" b="1" dirty="0"/>
              <a:t>ět</a:t>
            </a:r>
            <a:r>
              <a:rPr lang="cs-CZ" sz="3200" dirty="0"/>
              <a:t>i jsem ostatně už před mnoha l</a:t>
            </a:r>
            <a:r>
              <a:rPr lang="cs-CZ" sz="3200" b="1" dirty="0"/>
              <a:t>et</a:t>
            </a:r>
            <a:r>
              <a:rPr lang="cs-CZ" sz="3200" dirty="0"/>
              <a:t>y napsal pro své potomky.</a:t>
            </a:r>
          </a:p>
          <a:p>
            <a:pPr lvl="1"/>
            <a:r>
              <a:rPr lang="cs-CZ" sz="3200" dirty="0"/>
              <a:t>Pokud dít</a:t>
            </a:r>
            <a:r>
              <a:rPr lang="cs-CZ" sz="3200" b="1" dirty="0"/>
              <a:t>ět</a:t>
            </a:r>
            <a:r>
              <a:rPr lang="cs-CZ" sz="3200" dirty="0"/>
              <a:t>i činí potíže výslovnost některé hlásky, pomáhají logopedi.</a:t>
            </a:r>
          </a:p>
          <a:p>
            <a:pPr lvl="1"/>
            <a:r>
              <a:rPr lang="cs-CZ" sz="3200" dirty="0"/>
              <a:t>Dávám vám čas do des</a:t>
            </a:r>
            <a:r>
              <a:rPr lang="cs-CZ" sz="3200" b="1" dirty="0"/>
              <a:t>et</a:t>
            </a:r>
            <a:r>
              <a:rPr lang="cs-CZ" sz="3200" dirty="0"/>
              <a:t>i hodin zítřejšího rána.</a:t>
            </a:r>
          </a:p>
          <a:p>
            <a:pPr lvl="1"/>
            <a:r>
              <a:rPr lang="cs-CZ" sz="3200" dirty="0"/>
              <a:t>Mlč</a:t>
            </a:r>
            <a:r>
              <a:rPr lang="cs-CZ" sz="3200" b="1" dirty="0"/>
              <a:t>et</a:t>
            </a:r>
            <a:r>
              <a:rPr lang="cs-CZ" sz="3200" dirty="0"/>
              <a:t>i zlato!</a:t>
            </a:r>
          </a:p>
          <a:p>
            <a:pPr lvl="1"/>
            <a:r>
              <a:rPr lang="cs-CZ" sz="3200" dirty="0"/>
              <a:t>Támhl</a:t>
            </a:r>
            <a:r>
              <a:rPr lang="cs-CZ" sz="3200" b="1" dirty="0"/>
              <a:t>et</a:t>
            </a:r>
            <a:r>
              <a:rPr lang="cs-CZ" sz="3200" dirty="0"/>
              <a:t>i chlapíci nám právě hodili hřebíky před auto.</a:t>
            </a:r>
          </a:p>
        </p:txBody>
      </p:sp>
    </p:spTree>
    <p:extLst>
      <p:ext uri="{BB962C8B-B14F-4D97-AF65-F5344CB8AC3E}">
        <p14:creationId xmlns:p14="http://schemas.microsoft.com/office/powerpoint/2010/main" val="25763044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 kterých z následujících slov lze vydělit morfy </a:t>
            </a:r>
            <a:r>
              <a:rPr lang="cs-CZ" i="1" dirty="0">
                <a:solidFill>
                  <a:srgbClr val="00B050"/>
                </a:solidFill>
              </a:rPr>
              <a:t>–e-t(i)/-ě-t(i)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3200" dirty="0" err="1"/>
              <a:t>Dět</a:t>
            </a:r>
            <a:r>
              <a:rPr lang="cs-CZ" sz="3200" dirty="0"/>
              <a:t>-</a:t>
            </a:r>
            <a:r>
              <a:rPr lang="cs-CZ" sz="3200" dirty="0">
                <a:solidFill>
                  <a:srgbClr val="00B050"/>
                </a:solidFill>
              </a:rPr>
              <a:t>i</a:t>
            </a:r>
            <a:r>
              <a:rPr lang="cs-CZ" sz="3200" dirty="0"/>
              <a:t> zatím nemám, žiji s přítelem.</a:t>
            </a:r>
          </a:p>
          <a:p>
            <a:pPr lvl="1"/>
            <a:r>
              <a:rPr lang="cs-CZ" sz="3200" dirty="0"/>
              <a:t>Takové </a:t>
            </a:r>
            <a:r>
              <a:rPr lang="cs-CZ" sz="3200" dirty="0" err="1"/>
              <a:t>pamět</a:t>
            </a:r>
            <a:r>
              <a:rPr lang="cs-CZ" sz="3200" dirty="0"/>
              <a:t>-</a:t>
            </a:r>
            <a:r>
              <a:rPr lang="cs-CZ" sz="3200" dirty="0">
                <a:solidFill>
                  <a:srgbClr val="00B050"/>
                </a:solidFill>
              </a:rPr>
              <a:t>i</a:t>
            </a:r>
            <a:r>
              <a:rPr lang="cs-CZ" sz="3200" dirty="0"/>
              <a:t> jsem ostatně už před mnoha let-</a:t>
            </a:r>
            <a:r>
              <a:rPr lang="cs-CZ" sz="3200" dirty="0">
                <a:solidFill>
                  <a:srgbClr val="00B050"/>
                </a:solidFill>
              </a:rPr>
              <a:t>y</a:t>
            </a:r>
            <a:r>
              <a:rPr lang="cs-CZ" sz="3200" dirty="0"/>
              <a:t> napsal pro své potomky.</a:t>
            </a:r>
          </a:p>
          <a:p>
            <a:pPr lvl="1"/>
            <a:r>
              <a:rPr lang="cs-CZ" sz="3200" dirty="0"/>
              <a:t>Pokud dít-</a:t>
            </a:r>
            <a:r>
              <a:rPr lang="cs-CZ" sz="3200" dirty="0" err="1"/>
              <a:t>ět</a:t>
            </a:r>
            <a:r>
              <a:rPr lang="cs-CZ" sz="3200" dirty="0"/>
              <a:t>-</a:t>
            </a:r>
            <a:r>
              <a:rPr lang="cs-CZ" sz="3200" dirty="0">
                <a:solidFill>
                  <a:srgbClr val="00B050"/>
                </a:solidFill>
              </a:rPr>
              <a:t>i</a:t>
            </a:r>
            <a:r>
              <a:rPr lang="cs-CZ" sz="3200" dirty="0"/>
              <a:t> činí potíže výslovnost některé hlásky, pomáhají logopedi.</a:t>
            </a:r>
          </a:p>
          <a:p>
            <a:pPr lvl="1"/>
            <a:r>
              <a:rPr lang="cs-CZ" sz="3200" dirty="0"/>
              <a:t>Dávám vám čas do deset-</a:t>
            </a:r>
            <a:r>
              <a:rPr lang="cs-CZ" sz="3200" dirty="0">
                <a:solidFill>
                  <a:srgbClr val="00B050"/>
                </a:solidFill>
              </a:rPr>
              <a:t>i</a:t>
            </a:r>
            <a:r>
              <a:rPr lang="cs-CZ" sz="3200" dirty="0"/>
              <a:t> hodin zítřejšího rána.</a:t>
            </a:r>
          </a:p>
          <a:p>
            <a:pPr lvl="1"/>
            <a:r>
              <a:rPr lang="cs-CZ" sz="3200" u="sng" dirty="0"/>
              <a:t>Mlč-</a:t>
            </a:r>
            <a:r>
              <a:rPr lang="cs-CZ" sz="3200" u="sng" dirty="0">
                <a:solidFill>
                  <a:srgbClr val="00B050"/>
                </a:solidFill>
              </a:rPr>
              <a:t>e-t(i)</a:t>
            </a:r>
            <a:r>
              <a:rPr lang="cs-CZ" sz="3200" u="sng" dirty="0"/>
              <a:t> </a:t>
            </a:r>
            <a:r>
              <a:rPr lang="cs-CZ" sz="3200" dirty="0"/>
              <a:t>zlato!</a:t>
            </a:r>
          </a:p>
          <a:p>
            <a:pPr lvl="1"/>
            <a:r>
              <a:rPr lang="cs-CZ" sz="3200" dirty="0"/>
              <a:t>Támhle-t-</a:t>
            </a:r>
            <a:r>
              <a:rPr lang="cs-CZ" sz="3200" dirty="0">
                <a:solidFill>
                  <a:srgbClr val="00B050"/>
                </a:solidFill>
              </a:rPr>
              <a:t>i</a:t>
            </a:r>
            <a:r>
              <a:rPr lang="cs-CZ" sz="3200" dirty="0"/>
              <a:t> chlapíci nám právě hodili hřebíky před auto.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07775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Vypište alomorfy slovních základů: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3200" i="1" dirty="0"/>
              <a:t>Čech, čeština, český, československý</a:t>
            </a:r>
            <a:endParaRPr lang="cs-CZ" sz="3200" dirty="0"/>
          </a:p>
          <a:p>
            <a:pPr lvl="1"/>
            <a:r>
              <a:rPr lang="cs-CZ" sz="3200" i="1" dirty="0"/>
              <a:t>písmo, psaní, piš, podpis, písanka, </a:t>
            </a:r>
            <a:endParaRPr lang="cs-CZ" sz="3200" dirty="0"/>
          </a:p>
          <a:p>
            <a:pPr lvl="1"/>
            <a:r>
              <a:rPr lang="cs-CZ" sz="3200" i="1" dirty="0"/>
              <a:t>Rus, ruština,  Rusko, ruský, </a:t>
            </a:r>
            <a:endParaRPr lang="cs-CZ" sz="3200" dirty="0"/>
          </a:p>
          <a:p>
            <a:pPr lvl="1"/>
            <a:r>
              <a:rPr lang="cs-CZ" sz="3200" i="1" dirty="0"/>
              <a:t>brát, berní, sběř, sběrna</a:t>
            </a:r>
            <a:endParaRPr lang="cs-CZ" sz="3200" dirty="0"/>
          </a:p>
          <a:p>
            <a:pPr lvl="1"/>
            <a:r>
              <a:rPr lang="cs-CZ" sz="3200" i="1" dirty="0"/>
              <a:t>krýt, krov, zákryt, pokrývka</a:t>
            </a:r>
            <a:endParaRPr lang="cs-CZ" sz="3200" dirty="0"/>
          </a:p>
          <a:p>
            <a:pPr lvl="1"/>
            <a:r>
              <a:rPr lang="cs-CZ" sz="3200" i="1" dirty="0"/>
              <a:t>pití, pivo, nápoj, napájecí, pít</a:t>
            </a:r>
            <a:endParaRPr lang="cs-CZ" sz="3200" dirty="0"/>
          </a:p>
          <a:p>
            <a:pPr lvl="1"/>
            <a:r>
              <a:rPr lang="cs-CZ" sz="3200" i="1" dirty="0"/>
              <a:t>ochořet, choroba, choroš</a:t>
            </a:r>
            <a:endParaRPr lang="cs-CZ" sz="32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98292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Vypište alomorfy slovních základů: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3200" i="1" dirty="0">
                <a:solidFill>
                  <a:srgbClr val="FF0000"/>
                </a:solidFill>
              </a:rPr>
              <a:t>Čech</a:t>
            </a:r>
            <a:r>
              <a:rPr lang="cs-CZ" sz="3200" i="1" dirty="0"/>
              <a:t>, </a:t>
            </a:r>
            <a:r>
              <a:rPr lang="cs-CZ" sz="3200" i="1" dirty="0">
                <a:solidFill>
                  <a:srgbClr val="FF0000"/>
                </a:solidFill>
              </a:rPr>
              <a:t>češ</a:t>
            </a:r>
            <a:r>
              <a:rPr lang="cs-CZ" sz="3200" i="1" dirty="0"/>
              <a:t>tina, </a:t>
            </a:r>
            <a:r>
              <a:rPr lang="cs-CZ" sz="3200" i="1" dirty="0">
                <a:solidFill>
                  <a:srgbClr val="FF0000"/>
                </a:solidFill>
              </a:rPr>
              <a:t>čes</a:t>
            </a:r>
            <a:r>
              <a:rPr lang="cs-CZ" sz="3200" i="1" dirty="0"/>
              <a:t>ký, </a:t>
            </a:r>
            <a:r>
              <a:rPr lang="cs-CZ" sz="3200" i="1" dirty="0">
                <a:solidFill>
                  <a:srgbClr val="FF0000"/>
                </a:solidFill>
              </a:rPr>
              <a:t>čes</a:t>
            </a:r>
            <a:r>
              <a:rPr lang="cs-CZ" sz="3200" i="1" dirty="0"/>
              <a:t>koslovenský</a:t>
            </a:r>
            <a:endParaRPr lang="cs-CZ" sz="3200" dirty="0"/>
          </a:p>
          <a:p>
            <a:pPr lvl="1"/>
            <a:r>
              <a:rPr lang="cs-CZ" sz="3200" i="1" dirty="0">
                <a:solidFill>
                  <a:srgbClr val="FF0000"/>
                </a:solidFill>
              </a:rPr>
              <a:t>pís</a:t>
            </a:r>
            <a:r>
              <a:rPr lang="cs-CZ" sz="3200" i="1" dirty="0"/>
              <a:t>mo, </a:t>
            </a:r>
            <a:r>
              <a:rPr lang="cs-CZ" sz="3200" i="1" dirty="0">
                <a:solidFill>
                  <a:srgbClr val="FF0000"/>
                </a:solidFill>
              </a:rPr>
              <a:t>ps</a:t>
            </a:r>
            <a:r>
              <a:rPr lang="cs-CZ" sz="3200" i="1" dirty="0"/>
              <a:t>aní, </a:t>
            </a:r>
            <a:r>
              <a:rPr lang="cs-CZ" sz="3200" i="1" dirty="0">
                <a:solidFill>
                  <a:srgbClr val="FF0000"/>
                </a:solidFill>
              </a:rPr>
              <a:t>piš</a:t>
            </a:r>
            <a:r>
              <a:rPr lang="cs-CZ" sz="3200" i="1" dirty="0"/>
              <a:t>, pod</a:t>
            </a:r>
            <a:r>
              <a:rPr lang="cs-CZ" sz="3200" i="1" dirty="0">
                <a:solidFill>
                  <a:srgbClr val="FF0000"/>
                </a:solidFill>
              </a:rPr>
              <a:t>pis</a:t>
            </a:r>
            <a:r>
              <a:rPr lang="cs-CZ" sz="3200" i="1" dirty="0"/>
              <a:t>, </a:t>
            </a:r>
            <a:r>
              <a:rPr lang="cs-CZ" sz="3200" i="1" dirty="0">
                <a:solidFill>
                  <a:srgbClr val="FF0000"/>
                </a:solidFill>
              </a:rPr>
              <a:t>pís</a:t>
            </a:r>
            <a:r>
              <a:rPr lang="cs-CZ" sz="3200" i="1" dirty="0"/>
              <a:t>anka, </a:t>
            </a:r>
            <a:endParaRPr lang="cs-CZ" sz="3200" dirty="0"/>
          </a:p>
          <a:p>
            <a:pPr lvl="1"/>
            <a:r>
              <a:rPr lang="cs-CZ" sz="3200" i="1" dirty="0">
                <a:solidFill>
                  <a:srgbClr val="FF0000"/>
                </a:solidFill>
              </a:rPr>
              <a:t>Rus</a:t>
            </a:r>
            <a:r>
              <a:rPr lang="cs-CZ" sz="3200" i="1" dirty="0"/>
              <a:t>, </a:t>
            </a:r>
            <a:r>
              <a:rPr lang="cs-CZ" sz="3200" i="1" dirty="0">
                <a:solidFill>
                  <a:srgbClr val="FF0000"/>
                </a:solidFill>
              </a:rPr>
              <a:t>ruš</a:t>
            </a:r>
            <a:r>
              <a:rPr lang="cs-CZ" sz="3200" i="1" dirty="0"/>
              <a:t>tina,  </a:t>
            </a:r>
            <a:r>
              <a:rPr lang="cs-CZ" sz="3200" i="1" dirty="0">
                <a:solidFill>
                  <a:srgbClr val="FF0000"/>
                </a:solidFill>
              </a:rPr>
              <a:t>Rus</a:t>
            </a:r>
            <a:r>
              <a:rPr lang="cs-CZ" sz="3200" i="1" dirty="0"/>
              <a:t>ko, </a:t>
            </a:r>
            <a:r>
              <a:rPr lang="cs-CZ" sz="3200" i="1" dirty="0">
                <a:solidFill>
                  <a:srgbClr val="FF0000"/>
                </a:solidFill>
              </a:rPr>
              <a:t>rus</a:t>
            </a:r>
            <a:r>
              <a:rPr lang="cs-CZ" sz="3200" i="1" dirty="0"/>
              <a:t>ký, </a:t>
            </a:r>
            <a:endParaRPr lang="cs-CZ" sz="3200" dirty="0"/>
          </a:p>
          <a:p>
            <a:pPr lvl="1"/>
            <a:r>
              <a:rPr lang="cs-CZ" sz="3200" i="1" dirty="0">
                <a:solidFill>
                  <a:srgbClr val="FF0000"/>
                </a:solidFill>
              </a:rPr>
              <a:t>br</a:t>
            </a:r>
            <a:r>
              <a:rPr lang="cs-CZ" sz="3200" i="1" dirty="0"/>
              <a:t>át, </a:t>
            </a:r>
            <a:r>
              <a:rPr lang="cs-CZ" sz="3200" i="1" dirty="0">
                <a:solidFill>
                  <a:srgbClr val="FF0000"/>
                </a:solidFill>
              </a:rPr>
              <a:t>ber</a:t>
            </a:r>
            <a:r>
              <a:rPr lang="cs-CZ" sz="3200" i="1" dirty="0"/>
              <a:t>ní, s</a:t>
            </a:r>
            <a:r>
              <a:rPr lang="cs-CZ" sz="3200" i="1" dirty="0">
                <a:solidFill>
                  <a:srgbClr val="FF0000"/>
                </a:solidFill>
              </a:rPr>
              <a:t>běř</a:t>
            </a:r>
            <a:r>
              <a:rPr lang="cs-CZ" sz="3200" i="1" dirty="0"/>
              <a:t>, s</a:t>
            </a:r>
            <a:r>
              <a:rPr lang="cs-CZ" sz="3200" i="1" dirty="0">
                <a:solidFill>
                  <a:srgbClr val="FF0000"/>
                </a:solidFill>
              </a:rPr>
              <a:t>běr</a:t>
            </a:r>
            <a:r>
              <a:rPr lang="cs-CZ" sz="3200" i="1" dirty="0"/>
              <a:t>na</a:t>
            </a:r>
            <a:endParaRPr lang="cs-CZ" sz="3200" dirty="0"/>
          </a:p>
          <a:p>
            <a:pPr lvl="1"/>
            <a:r>
              <a:rPr lang="cs-CZ" sz="3200" i="1" dirty="0">
                <a:solidFill>
                  <a:srgbClr val="FF0000"/>
                </a:solidFill>
              </a:rPr>
              <a:t>krý</a:t>
            </a:r>
            <a:r>
              <a:rPr lang="cs-CZ" sz="3200" i="1" dirty="0"/>
              <a:t>t, </a:t>
            </a:r>
            <a:r>
              <a:rPr lang="cs-CZ" sz="3200" i="1" dirty="0">
                <a:solidFill>
                  <a:srgbClr val="FF0000"/>
                </a:solidFill>
              </a:rPr>
              <a:t>kro</a:t>
            </a:r>
            <a:r>
              <a:rPr lang="cs-CZ" sz="3200" i="1" dirty="0"/>
              <a:t>v, zá</a:t>
            </a:r>
            <a:r>
              <a:rPr lang="cs-CZ" sz="3200" i="1" dirty="0">
                <a:solidFill>
                  <a:srgbClr val="FF0000"/>
                </a:solidFill>
              </a:rPr>
              <a:t>kry</a:t>
            </a:r>
            <a:r>
              <a:rPr lang="cs-CZ" sz="3200" i="1" dirty="0"/>
              <a:t>t, po</a:t>
            </a:r>
            <a:r>
              <a:rPr lang="cs-CZ" sz="3200" i="1" dirty="0">
                <a:solidFill>
                  <a:srgbClr val="FF0000"/>
                </a:solidFill>
              </a:rPr>
              <a:t>krý</a:t>
            </a:r>
            <a:r>
              <a:rPr lang="cs-CZ" sz="3200" i="1" dirty="0"/>
              <a:t>vka</a:t>
            </a:r>
            <a:endParaRPr lang="cs-CZ" sz="3200" dirty="0"/>
          </a:p>
          <a:p>
            <a:pPr lvl="1"/>
            <a:r>
              <a:rPr lang="cs-CZ" sz="3200" i="1" dirty="0">
                <a:solidFill>
                  <a:srgbClr val="FF0000"/>
                </a:solidFill>
              </a:rPr>
              <a:t>pi</a:t>
            </a:r>
            <a:r>
              <a:rPr lang="cs-CZ" sz="3200" i="1" dirty="0"/>
              <a:t>tí, </a:t>
            </a:r>
            <a:r>
              <a:rPr lang="cs-CZ" sz="3200" i="1" dirty="0">
                <a:solidFill>
                  <a:srgbClr val="FF0000"/>
                </a:solidFill>
              </a:rPr>
              <a:t>pi</a:t>
            </a:r>
            <a:r>
              <a:rPr lang="cs-CZ" sz="3200" i="1" dirty="0"/>
              <a:t>vo, ná</a:t>
            </a:r>
            <a:r>
              <a:rPr lang="cs-CZ" sz="3200" i="1" dirty="0">
                <a:solidFill>
                  <a:srgbClr val="FF0000"/>
                </a:solidFill>
              </a:rPr>
              <a:t>po</a:t>
            </a:r>
            <a:r>
              <a:rPr lang="cs-CZ" sz="3200" i="1" dirty="0"/>
              <a:t>j, na</a:t>
            </a:r>
            <a:r>
              <a:rPr lang="cs-CZ" sz="3200" i="1" dirty="0">
                <a:solidFill>
                  <a:srgbClr val="FF0000"/>
                </a:solidFill>
              </a:rPr>
              <a:t>pá</a:t>
            </a:r>
            <a:r>
              <a:rPr lang="cs-CZ" sz="3200" i="1" dirty="0"/>
              <a:t>jecí, </a:t>
            </a:r>
            <a:r>
              <a:rPr lang="cs-CZ" sz="3200" i="1" dirty="0">
                <a:solidFill>
                  <a:srgbClr val="FF0000"/>
                </a:solidFill>
              </a:rPr>
              <a:t>pí</a:t>
            </a:r>
            <a:r>
              <a:rPr lang="cs-CZ" sz="3200" i="1" dirty="0"/>
              <a:t>t</a:t>
            </a:r>
            <a:endParaRPr lang="cs-CZ" sz="3200" dirty="0"/>
          </a:p>
          <a:p>
            <a:pPr lvl="1"/>
            <a:r>
              <a:rPr lang="cs-CZ" sz="3200" i="1" dirty="0"/>
              <a:t>o</a:t>
            </a:r>
            <a:r>
              <a:rPr lang="cs-CZ" sz="3200" i="1" dirty="0">
                <a:solidFill>
                  <a:srgbClr val="FF0000"/>
                </a:solidFill>
              </a:rPr>
              <a:t>choř</a:t>
            </a:r>
            <a:r>
              <a:rPr lang="cs-CZ" sz="3200" i="1" dirty="0"/>
              <a:t>et, </a:t>
            </a:r>
            <a:r>
              <a:rPr lang="cs-CZ" sz="3200" i="1" dirty="0">
                <a:solidFill>
                  <a:srgbClr val="FF0000"/>
                </a:solidFill>
              </a:rPr>
              <a:t>chor</a:t>
            </a:r>
            <a:r>
              <a:rPr lang="cs-CZ" sz="3200" i="1" dirty="0"/>
              <a:t>oba, </a:t>
            </a:r>
            <a:r>
              <a:rPr lang="cs-CZ" sz="3200" i="1" dirty="0">
                <a:solidFill>
                  <a:srgbClr val="FF0000"/>
                </a:solidFill>
              </a:rPr>
              <a:t>chor</a:t>
            </a:r>
            <a:r>
              <a:rPr lang="cs-CZ" sz="3200" i="1" dirty="0"/>
              <a:t>oš</a:t>
            </a: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3831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Princip opakovatelnosti a kontrastu (u slov stejného </a:t>
            </a:r>
            <a:r>
              <a:rPr lang="cs-CZ" sz="2800" dirty="0">
                <a:solidFill>
                  <a:srgbClr val="7030A0"/>
                </a:solidFill>
              </a:rPr>
              <a:t>slovotvorného typu </a:t>
            </a:r>
            <a:r>
              <a:rPr lang="cs-CZ" sz="2800" dirty="0"/>
              <a:t>a </a:t>
            </a:r>
            <a:r>
              <a:rPr lang="cs-CZ" sz="2800" dirty="0">
                <a:solidFill>
                  <a:srgbClr val="00B050"/>
                </a:solidFill>
              </a:rPr>
              <a:t>flektivního typu</a:t>
            </a:r>
            <a:r>
              <a:rPr lang="cs-CZ" sz="2800" dirty="0"/>
              <a:t>) na příkladu </a:t>
            </a:r>
            <a:r>
              <a:rPr lang="cs-CZ" sz="2800" b="1" dirty="0">
                <a:solidFill>
                  <a:srgbClr val="7030A0"/>
                </a:solidFill>
              </a:rPr>
              <a:t>slovotvorných morfů </a:t>
            </a:r>
            <a:r>
              <a:rPr lang="cs-CZ" sz="2800" dirty="0"/>
              <a:t>a </a:t>
            </a:r>
            <a:r>
              <a:rPr lang="cs-CZ" sz="2800" b="1" dirty="0">
                <a:solidFill>
                  <a:srgbClr val="00B050"/>
                </a:solidFill>
              </a:rPr>
              <a:t>tvarotvorných morfů (koncovek a kmenotvorných přípon)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3600" dirty="0"/>
              <a:t>ryb-</a:t>
            </a:r>
            <a:r>
              <a:rPr lang="cs-CZ" sz="3600" dirty="0">
                <a:solidFill>
                  <a:srgbClr val="7030A0"/>
                </a:solidFill>
              </a:rPr>
              <a:t>k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00B050"/>
                </a:solidFill>
              </a:rPr>
              <a:t>a </a:t>
            </a:r>
            <a:r>
              <a:rPr lang="cs-CZ" sz="3600" dirty="0"/>
              <a:t>ryb-</a:t>
            </a:r>
            <a:r>
              <a:rPr lang="cs-CZ" sz="3600" dirty="0">
                <a:solidFill>
                  <a:srgbClr val="7030A0"/>
                </a:solidFill>
              </a:rPr>
              <a:t>c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00B050"/>
                </a:solidFill>
              </a:rPr>
              <a:t>e </a:t>
            </a:r>
            <a:r>
              <a:rPr lang="cs-CZ" sz="3600" dirty="0"/>
              <a:t>		ryb-</a:t>
            </a:r>
            <a:r>
              <a:rPr lang="cs-CZ" sz="3600" dirty="0">
                <a:solidFill>
                  <a:srgbClr val="7030A0"/>
                </a:solidFill>
              </a:rPr>
              <a:t>ář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00B050"/>
                </a:solidFill>
              </a:rPr>
              <a:t>0</a:t>
            </a:r>
            <a:r>
              <a:rPr lang="cs-CZ" sz="3600" dirty="0"/>
              <a:t>		ryb-</a:t>
            </a:r>
            <a:r>
              <a:rPr lang="cs-CZ" sz="3600" dirty="0" err="1">
                <a:solidFill>
                  <a:srgbClr val="7030A0"/>
                </a:solidFill>
              </a:rPr>
              <a:t>ař</a:t>
            </a:r>
            <a:r>
              <a:rPr lang="cs-CZ" sz="3600" dirty="0">
                <a:solidFill>
                  <a:srgbClr val="00B050"/>
                </a:solidFill>
              </a:rPr>
              <a:t>-i-t</a:t>
            </a:r>
          </a:p>
          <a:p>
            <a:pPr lvl="1"/>
            <a:r>
              <a:rPr lang="cs-CZ" sz="3600" dirty="0"/>
              <a:t>bab-</a:t>
            </a:r>
            <a:r>
              <a:rPr lang="cs-CZ" sz="3600" dirty="0">
                <a:solidFill>
                  <a:srgbClr val="7030A0"/>
                </a:solidFill>
              </a:rPr>
              <a:t>k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00B050"/>
                </a:solidFill>
              </a:rPr>
              <a:t>a </a:t>
            </a:r>
            <a:r>
              <a:rPr lang="cs-CZ" sz="3600" dirty="0"/>
              <a:t>bab-</a:t>
            </a:r>
            <a:r>
              <a:rPr lang="cs-CZ" sz="3600" dirty="0">
                <a:solidFill>
                  <a:srgbClr val="7030A0"/>
                </a:solidFill>
              </a:rPr>
              <a:t>c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00B050"/>
                </a:solidFill>
              </a:rPr>
              <a:t>e 	</a:t>
            </a:r>
            <a:r>
              <a:rPr lang="cs-CZ" sz="3600" dirty="0"/>
              <a:t>	</a:t>
            </a:r>
            <a:endParaRPr lang="cs-CZ" sz="3600" dirty="0">
              <a:solidFill>
                <a:srgbClr val="00B050"/>
              </a:solidFill>
            </a:endParaRPr>
          </a:p>
          <a:p>
            <a:pPr lvl="1"/>
            <a:r>
              <a:rPr lang="cs-CZ" sz="3600" dirty="0"/>
              <a:t>žab-</a:t>
            </a:r>
            <a:r>
              <a:rPr lang="cs-CZ" sz="3600" dirty="0">
                <a:solidFill>
                  <a:srgbClr val="7030A0"/>
                </a:solidFill>
              </a:rPr>
              <a:t>k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00B050"/>
                </a:solidFill>
              </a:rPr>
              <a:t>a </a:t>
            </a:r>
            <a:r>
              <a:rPr lang="cs-CZ" sz="3600" dirty="0"/>
              <a:t>žab-</a:t>
            </a:r>
            <a:r>
              <a:rPr lang="cs-CZ" sz="3600" dirty="0">
                <a:solidFill>
                  <a:srgbClr val="7030A0"/>
                </a:solidFill>
              </a:rPr>
              <a:t>c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00B050"/>
                </a:solidFill>
              </a:rPr>
              <a:t>e 	</a:t>
            </a:r>
            <a:r>
              <a:rPr lang="cs-CZ" sz="3600" dirty="0"/>
              <a:t> 	žab-</a:t>
            </a:r>
            <a:r>
              <a:rPr lang="cs-CZ" sz="3600" dirty="0">
                <a:solidFill>
                  <a:srgbClr val="7030A0"/>
                </a:solidFill>
              </a:rPr>
              <a:t>ař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00B050"/>
                </a:solidFill>
              </a:rPr>
              <a:t>0</a:t>
            </a:r>
          </a:p>
          <a:p>
            <a:pPr lvl="1"/>
            <a:r>
              <a:rPr lang="cs-CZ" sz="3600" dirty="0"/>
              <a:t>čub-</a:t>
            </a:r>
            <a:r>
              <a:rPr lang="cs-CZ" sz="3600" dirty="0">
                <a:solidFill>
                  <a:srgbClr val="7030A0"/>
                </a:solidFill>
              </a:rPr>
              <a:t>k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00B050"/>
                </a:solidFill>
              </a:rPr>
              <a:t>a </a:t>
            </a:r>
            <a:r>
              <a:rPr lang="cs-CZ" sz="3600" dirty="0"/>
              <a:t>čub-</a:t>
            </a:r>
            <a:r>
              <a:rPr lang="cs-CZ" sz="3600" dirty="0">
                <a:solidFill>
                  <a:srgbClr val="7030A0"/>
                </a:solidFill>
              </a:rPr>
              <a:t>c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00B050"/>
                </a:solidFill>
              </a:rPr>
              <a:t>e</a:t>
            </a:r>
          </a:p>
          <a:p>
            <a:pPr lvl="1"/>
            <a:r>
              <a:rPr lang="cs-CZ" sz="3600" dirty="0"/>
              <a:t>bylin-</a:t>
            </a:r>
            <a:r>
              <a:rPr lang="cs-CZ" sz="3600" dirty="0">
                <a:solidFill>
                  <a:srgbClr val="7030A0"/>
                </a:solidFill>
              </a:rPr>
              <a:t>k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00B050"/>
                </a:solidFill>
              </a:rPr>
              <a:t>a </a:t>
            </a:r>
            <a:r>
              <a:rPr lang="cs-CZ" sz="3600" dirty="0"/>
              <a:t>bylin-</a:t>
            </a:r>
            <a:r>
              <a:rPr lang="cs-CZ" sz="3600" dirty="0">
                <a:solidFill>
                  <a:srgbClr val="7030A0"/>
                </a:solidFill>
              </a:rPr>
              <a:t>c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00B050"/>
                </a:solidFill>
              </a:rPr>
              <a:t>e	</a:t>
            </a:r>
            <a:r>
              <a:rPr lang="cs-CZ" sz="3600" dirty="0"/>
              <a:t> bylin-</a:t>
            </a:r>
            <a:r>
              <a:rPr lang="cs-CZ" sz="3600" dirty="0">
                <a:solidFill>
                  <a:srgbClr val="7030A0"/>
                </a:solidFill>
              </a:rPr>
              <a:t>k-ář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00B050"/>
                </a:solidFill>
              </a:rPr>
              <a:t>0</a:t>
            </a:r>
          </a:p>
          <a:p>
            <a:pPr marL="2286000" lvl="5" indent="0">
              <a:buNone/>
            </a:pPr>
            <a:r>
              <a:rPr lang="cs-CZ" sz="3000" dirty="0">
                <a:solidFill>
                  <a:srgbClr val="00B050"/>
                </a:solidFill>
              </a:rPr>
              <a:t>						</a:t>
            </a:r>
            <a:r>
              <a:rPr lang="cs-CZ" sz="3200" dirty="0"/>
              <a:t>včel-</a:t>
            </a:r>
            <a:r>
              <a:rPr lang="cs-CZ" sz="3200" dirty="0" err="1">
                <a:solidFill>
                  <a:srgbClr val="7030A0"/>
                </a:solidFill>
              </a:rPr>
              <a:t>ař</a:t>
            </a:r>
            <a:r>
              <a:rPr lang="cs-CZ" sz="3200" dirty="0"/>
              <a:t>-</a:t>
            </a:r>
            <a:r>
              <a:rPr lang="cs-CZ" sz="3200" dirty="0">
                <a:solidFill>
                  <a:srgbClr val="00B050"/>
                </a:solidFill>
              </a:rPr>
              <a:t>i-t</a:t>
            </a:r>
            <a:endParaRPr lang="cs-CZ" sz="3000" dirty="0">
              <a:solidFill>
                <a:srgbClr val="00B050"/>
              </a:solidFill>
            </a:endParaRPr>
          </a:p>
          <a:p>
            <a:pPr lvl="1"/>
            <a:endParaRPr lang="cs-CZ" sz="3600" dirty="0">
              <a:solidFill>
                <a:srgbClr val="00B050"/>
              </a:solidFill>
            </a:endParaRPr>
          </a:p>
          <a:p>
            <a:pPr marL="457200" lvl="1" indent="0">
              <a:buNone/>
            </a:pPr>
            <a:endParaRPr lang="cs-CZ" sz="3600" dirty="0">
              <a:solidFill>
                <a:srgbClr val="00B05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774009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Tvarotvorný základ a tvarotvorný formant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28072" y="2186528"/>
            <a:ext cx="9535856" cy="3629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54207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Tvarotvorný základ a tvarotvorný formant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Tvarotvorný základ = část slova po oddělení tvarotvorného formantu, jímž je pádová koncovka : </a:t>
            </a:r>
            <a:r>
              <a:rPr lang="cs-CZ" i="1" dirty="0" err="1"/>
              <a:t>star</a:t>
            </a:r>
            <a:r>
              <a:rPr lang="cs-CZ" i="1" dirty="0"/>
              <a:t>-</a:t>
            </a:r>
            <a:r>
              <a:rPr lang="cs-CZ" i="1" u="sng" dirty="0"/>
              <a:t>á</a:t>
            </a:r>
            <a:r>
              <a:rPr lang="cs-CZ" i="1" dirty="0"/>
              <a:t> žen-</a:t>
            </a:r>
            <a:r>
              <a:rPr lang="cs-CZ" i="1" u="sng" dirty="0"/>
              <a:t>a</a:t>
            </a:r>
            <a:r>
              <a:rPr lang="cs-CZ" dirty="0"/>
              <a:t>, kmenotvorná přípona + tvarová a rodová koncovka: </a:t>
            </a:r>
            <a:r>
              <a:rPr lang="cs-CZ" i="1" dirty="0"/>
              <a:t>přiš-</a:t>
            </a:r>
            <a:r>
              <a:rPr lang="cs-CZ" i="1" u="sng" dirty="0"/>
              <a:t>0-l-a</a:t>
            </a:r>
            <a:r>
              <a:rPr lang="cs-CZ" dirty="0"/>
              <a:t>, kmenotvorná přípona + osobní koncovka: </a:t>
            </a:r>
            <a:r>
              <a:rPr lang="cs-CZ" i="1" dirty="0"/>
              <a:t>pláč-</a:t>
            </a:r>
            <a:r>
              <a:rPr lang="cs-CZ" i="1" u="sng" dirty="0"/>
              <a:t>e-</a:t>
            </a:r>
            <a:r>
              <a:rPr lang="cs-CZ" i="1" u="sng" dirty="0" err="1"/>
              <a:t>me</a:t>
            </a:r>
            <a:r>
              <a:rPr lang="cs-CZ" dirty="0"/>
              <a:t>, kmenotvorná přípona + infinitivní koncovka: </a:t>
            </a:r>
            <a:r>
              <a:rPr lang="cs-CZ" i="1" dirty="0"/>
              <a:t>plak-</a:t>
            </a:r>
            <a:r>
              <a:rPr lang="cs-CZ" i="1" u="sng" dirty="0"/>
              <a:t>a-t</a:t>
            </a:r>
            <a:r>
              <a:rPr lang="cs-CZ" dirty="0"/>
              <a:t>)</a:t>
            </a:r>
          </a:p>
          <a:p>
            <a:pPr lvl="1"/>
            <a:r>
              <a:rPr lang="cs-CZ" sz="2800" i="1" dirty="0"/>
              <a:t>sklárna → </a:t>
            </a:r>
            <a:r>
              <a:rPr lang="cs-CZ" sz="2800" i="1" dirty="0" err="1"/>
              <a:t>sklárn</a:t>
            </a:r>
            <a:r>
              <a:rPr lang="cs-CZ" sz="2800" i="1" dirty="0"/>
              <a:t>-a </a:t>
            </a:r>
            <a:r>
              <a:rPr lang="cs-CZ" sz="2800" dirty="0"/>
              <a:t>(</a:t>
            </a:r>
            <a:r>
              <a:rPr lang="cs-CZ" sz="2800" b="1" i="1" u="sng" dirty="0"/>
              <a:t>a </a:t>
            </a:r>
            <a:r>
              <a:rPr lang="cs-CZ" sz="2800" dirty="0"/>
              <a:t>je tvarotvorný formant)</a:t>
            </a:r>
          </a:p>
          <a:p>
            <a:pPr lvl="1"/>
            <a:r>
              <a:rPr lang="cs-CZ" sz="2800" i="1" dirty="0"/>
              <a:t>lov → lov-0 </a:t>
            </a:r>
            <a:r>
              <a:rPr lang="cs-CZ" sz="2800" dirty="0"/>
              <a:t>(</a:t>
            </a:r>
            <a:r>
              <a:rPr lang="cs-CZ" sz="2800" b="1" i="1" dirty="0"/>
              <a:t>nulový</a:t>
            </a:r>
            <a:r>
              <a:rPr lang="cs-CZ" sz="2800" dirty="0"/>
              <a:t> tvarotvorný formant)</a:t>
            </a:r>
          </a:p>
          <a:p>
            <a:pPr lvl="1"/>
            <a:r>
              <a:rPr lang="cs-CZ" sz="2800" i="1" dirty="0"/>
              <a:t>předl → před-0-l </a:t>
            </a:r>
            <a:r>
              <a:rPr lang="cs-CZ" sz="2800" dirty="0"/>
              <a:t>(formant je tvořen </a:t>
            </a:r>
            <a:r>
              <a:rPr lang="cs-CZ" sz="2800" b="1" i="1" dirty="0"/>
              <a:t>nulovou </a:t>
            </a:r>
            <a:r>
              <a:rPr lang="cs-CZ" sz="2800" dirty="0"/>
              <a:t>kmenotvornou příponou a tvarovou koncovkou </a:t>
            </a:r>
            <a:r>
              <a:rPr lang="cs-CZ" sz="2800" b="1" i="1" dirty="0"/>
              <a:t>–l</a:t>
            </a:r>
            <a:r>
              <a:rPr lang="cs-CZ" sz="2800" dirty="0"/>
              <a:t>)</a:t>
            </a:r>
          </a:p>
          <a:p>
            <a:pPr lvl="1"/>
            <a:r>
              <a:rPr lang="cs-CZ" sz="2800" dirty="0"/>
              <a:t>chladil → chlad-i-l-a (formant je tvořen kmenotvornou příponou </a:t>
            </a:r>
            <a:r>
              <a:rPr lang="cs-CZ" sz="2800" b="1" i="1" dirty="0"/>
              <a:t>–i-</a:t>
            </a:r>
            <a:r>
              <a:rPr lang="cs-CZ" sz="2800" dirty="0"/>
              <a:t>, tvarovou koncovkou </a:t>
            </a:r>
            <a:r>
              <a:rPr lang="cs-CZ" sz="2800" b="1" i="1" dirty="0"/>
              <a:t>–l-</a:t>
            </a:r>
            <a:r>
              <a:rPr lang="cs-CZ" sz="2800" dirty="0"/>
              <a:t> a rodovou koncovkou </a:t>
            </a:r>
            <a:r>
              <a:rPr lang="cs-CZ" sz="2800" b="1" i="1" dirty="0"/>
              <a:t>-a</a:t>
            </a:r>
            <a:r>
              <a:rPr lang="cs-CZ" sz="2800" dirty="0"/>
              <a:t>)</a:t>
            </a:r>
          </a:p>
          <a:p>
            <a:pPr lvl="1"/>
            <a:r>
              <a:rPr lang="cs-CZ" sz="2800" dirty="0"/>
              <a:t>→ píš-e-0 (formant je tvořen kmenotvornou příponou </a:t>
            </a:r>
            <a:r>
              <a:rPr lang="cs-CZ" sz="2800" b="1" i="1" dirty="0"/>
              <a:t>–e-</a:t>
            </a:r>
            <a:r>
              <a:rPr lang="cs-CZ" sz="2800" dirty="0"/>
              <a:t> a </a:t>
            </a:r>
            <a:r>
              <a:rPr lang="cs-CZ" sz="2800" b="1" i="1" dirty="0"/>
              <a:t>nulovou</a:t>
            </a:r>
            <a:r>
              <a:rPr lang="cs-CZ" sz="2800" dirty="0"/>
              <a:t> osobní koncovkou)</a:t>
            </a:r>
          </a:p>
          <a:p>
            <a:pPr lvl="1"/>
            <a:r>
              <a:rPr lang="cs-CZ" sz="2800" dirty="0"/>
              <a:t>→ </a:t>
            </a:r>
            <a:r>
              <a:rPr lang="cs-CZ" sz="2800" dirty="0" err="1"/>
              <a:t>zvíř</a:t>
            </a:r>
            <a:r>
              <a:rPr lang="cs-CZ" sz="2800" dirty="0"/>
              <a:t>-</a:t>
            </a:r>
            <a:r>
              <a:rPr lang="cs-CZ" sz="2800" dirty="0" err="1"/>
              <a:t>at</a:t>
            </a:r>
            <a:r>
              <a:rPr lang="cs-CZ" sz="2800" dirty="0"/>
              <a:t>-y (formant je tvořen kmenotvornou příponou </a:t>
            </a:r>
            <a:r>
              <a:rPr lang="cs-CZ" sz="2800" b="1" i="1" dirty="0"/>
              <a:t>–</a:t>
            </a:r>
            <a:r>
              <a:rPr lang="cs-CZ" sz="2800" b="1" i="1" dirty="0" err="1"/>
              <a:t>at</a:t>
            </a:r>
            <a:r>
              <a:rPr lang="cs-CZ" sz="2800" b="1" i="1" dirty="0"/>
              <a:t>- </a:t>
            </a:r>
            <a:r>
              <a:rPr lang="cs-CZ" sz="2800" dirty="0"/>
              <a:t>a pádovou koncovkou </a:t>
            </a:r>
            <a:r>
              <a:rPr lang="cs-CZ" sz="2800" b="1" i="1" dirty="0"/>
              <a:t>–y</a:t>
            </a:r>
            <a:r>
              <a:rPr lang="cs-CZ" sz="2800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610628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Slovotvorný základ a</a:t>
            </a:r>
            <a:r>
              <a:rPr lang="cs-CZ" dirty="0"/>
              <a:t> </a:t>
            </a:r>
            <a:r>
              <a:rPr lang="cs-CZ" b="1" dirty="0"/>
              <a:t>slovotvorný formant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8302" y="3030247"/>
            <a:ext cx="10514851" cy="2106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5079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Slovotvorný základ a slovotvorný formant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Slovotvorný základ = část slova po oddělení slovotvorného formantu, který je tvořen slovotvorným afixem (</a:t>
            </a:r>
            <a:r>
              <a:rPr lang="cs-CZ" u="sng" dirty="0">
                <a:solidFill>
                  <a:srgbClr val="FF0000"/>
                </a:solidFill>
              </a:rPr>
              <a:t>slovotvorná přípona</a:t>
            </a:r>
            <a:r>
              <a:rPr lang="cs-CZ" dirty="0"/>
              <a:t>, předpona, kombinace přípony a předpony, </a:t>
            </a:r>
            <a:r>
              <a:rPr lang="cs-CZ" dirty="0" err="1"/>
              <a:t>konekt</a:t>
            </a:r>
            <a:r>
              <a:rPr lang="cs-CZ" dirty="0"/>
              <a:t>) a </a:t>
            </a:r>
            <a:r>
              <a:rPr lang="cs-CZ" dirty="0">
                <a:solidFill>
                  <a:srgbClr val="FFC000"/>
                </a:solidFill>
              </a:rPr>
              <a:t>pádová koncovka </a:t>
            </a:r>
            <a:r>
              <a:rPr lang="cs-CZ" dirty="0"/>
              <a:t>: </a:t>
            </a:r>
            <a:r>
              <a:rPr lang="cs-CZ" i="1" dirty="0" err="1"/>
              <a:t>star</a:t>
            </a:r>
            <a:r>
              <a:rPr lang="cs-CZ" i="1" dirty="0"/>
              <a:t>-</a:t>
            </a:r>
            <a:r>
              <a:rPr lang="cs-CZ" i="1" u="sng" dirty="0">
                <a:solidFill>
                  <a:srgbClr val="FF0000"/>
                </a:solidFill>
              </a:rPr>
              <a:t>š</a:t>
            </a:r>
            <a:r>
              <a:rPr lang="cs-CZ" i="1" dirty="0">
                <a:solidFill>
                  <a:srgbClr val="FF0000"/>
                </a:solidFill>
              </a:rPr>
              <a:t>-</a:t>
            </a:r>
            <a:r>
              <a:rPr lang="cs-CZ" i="1" dirty="0">
                <a:solidFill>
                  <a:srgbClr val="FFC000"/>
                </a:solidFill>
              </a:rPr>
              <a:t>(í) </a:t>
            </a:r>
            <a:r>
              <a:rPr lang="cs-CZ" i="1" dirty="0"/>
              <a:t>prodavač-</a:t>
            </a:r>
            <a:r>
              <a:rPr lang="cs-CZ" i="1" u="sng" dirty="0">
                <a:solidFill>
                  <a:srgbClr val="FF0000"/>
                </a:solidFill>
              </a:rPr>
              <a:t>k</a:t>
            </a:r>
            <a:r>
              <a:rPr lang="cs-CZ" i="1" dirty="0">
                <a:solidFill>
                  <a:srgbClr val="FF0000"/>
                </a:solidFill>
              </a:rPr>
              <a:t>-</a:t>
            </a:r>
            <a:r>
              <a:rPr lang="cs-CZ" i="1" dirty="0">
                <a:solidFill>
                  <a:srgbClr val="FFC000"/>
                </a:solidFill>
              </a:rPr>
              <a:t>(a)</a:t>
            </a:r>
            <a:r>
              <a:rPr lang="cs-CZ" dirty="0"/>
              <a:t>, </a:t>
            </a:r>
            <a:r>
              <a:rPr lang="cs-CZ" dirty="0">
                <a:solidFill>
                  <a:srgbClr val="00B050"/>
                </a:solidFill>
              </a:rPr>
              <a:t>kmenotvorná přípona </a:t>
            </a:r>
            <a:r>
              <a:rPr lang="cs-CZ" dirty="0"/>
              <a:t>+ </a:t>
            </a:r>
            <a:r>
              <a:rPr lang="cs-CZ" dirty="0">
                <a:solidFill>
                  <a:srgbClr val="0070C0"/>
                </a:solidFill>
              </a:rPr>
              <a:t>tvarová</a:t>
            </a:r>
            <a:r>
              <a:rPr lang="cs-CZ" dirty="0"/>
              <a:t> a </a:t>
            </a:r>
            <a:r>
              <a:rPr lang="cs-CZ" dirty="0">
                <a:solidFill>
                  <a:srgbClr val="7030A0"/>
                </a:solidFill>
              </a:rPr>
              <a:t>rodová koncovka</a:t>
            </a:r>
            <a:r>
              <a:rPr lang="cs-CZ" dirty="0"/>
              <a:t>: </a:t>
            </a:r>
            <a:r>
              <a:rPr lang="cs-CZ" i="1" dirty="0" err="1"/>
              <a:t>přicház-</a:t>
            </a:r>
            <a:r>
              <a:rPr lang="cs-CZ" i="1" u="sng" dirty="0" err="1">
                <a:solidFill>
                  <a:srgbClr val="FF0000"/>
                </a:solidFill>
              </a:rPr>
              <a:t>ív</a:t>
            </a:r>
            <a:r>
              <a:rPr lang="cs-CZ" i="1" dirty="0">
                <a:solidFill>
                  <a:srgbClr val="FF0000"/>
                </a:solidFill>
              </a:rPr>
              <a:t>-(</a:t>
            </a:r>
            <a:r>
              <a:rPr lang="cs-CZ" i="1" dirty="0">
                <a:solidFill>
                  <a:srgbClr val="00B050"/>
                </a:solidFill>
              </a:rPr>
              <a:t>a</a:t>
            </a:r>
            <a:r>
              <a:rPr lang="cs-CZ" i="1" dirty="0">
                <a:solidFill>
                  <a:srgbClr val="FF0000"/>
                </a:solidFill>
              </a:rPr>
              <a:t>-</a:t>
            </a:r>
            <a:r>
              <a:rPr lang="cs-CZ" dirty="0">
                <a:solidFill>
                  <a:srgbClr val="0070C0"/>
                </a:solidFill>
              </a:rPr>
              <a:t>l</a:t>
            </a:r>
            <a:r>
              <a:rPr lang="cs-CZ" i="1" dirty="0">
                <a:solidFill>
                  <a:srgbClr val="FF0000"/>
                </a:solidFill>
              </a:rPr>
              <a:t>-</a:t>
            </a:r>
            <a:r>
              <a:rPr lang="cs-CZ" i="1" dirty="0">
                <a:solidFill>
                  <a:srgbClr val="7030A0"/>
                </a:solidFill>
              </a:rPr>
              <a:t>a</a:t>
            </a:r>
            <a:r>
              <a:rPr lang="cs-CZ" i="1" dirty="0">
                <a:solidFill>
                  <a:srgbClr val="FF0000"/>
                </a:solidFill>
              </a:rPr>
              <a:t>)</a:t>
            </a:r>
            <a:r>
              <a:rPr lang="cs-CZ" dirty="0"/>
              <a:t>, </a:t>
            </a:r>
            <a:r>
              <a:rPr lang="cs-CZ" dirty="0">
                <a:solidFill>
                  <a:srgbClr val="00B050"/>
                </a:solidFill>
              </a:rPr>
              <a:t>kmenotvorná přípona </a:t>
            </a:r>
            <a:r>
              <a:rPr lang="cs-CZ" dirty="0"/>
              <a:t>+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osobní koncovka</a:t>
            </a:r>
            <a:r>
              <a:rPr lang="cs-CZ" dirty="0"/>
              <a:t>: </a:t>
            </a:r>
            <a:r>
              <a:rPr lang="cs-CZ" i="1" dirty="0"/>
              <a:t>plak-</a:t>
            </a:r>
            <a:r>
              <a:rPr lang="cs-CZ" i="1" u="sng" dirty="0" err="1">
                <a:solidFill>
                  <a:srgbClr val="FF0000"/>
                </a:solidFill>
              </a:rPr>
              <a:t>áv</a:t>
            </a:r>
            <a:r>
              <a:rPr lang="cs-CZ" i="1" dirty="0">
                <a:solidFill>
                  <a:srgbClr val="FF0000"/>
                </a:solidFill>
              </a:rPr>
              <a:t>-(</a:t>
            </a:r>
            <a:r>
              <a:rPr lang="cs-CZ" i="1" dirty="0">
                <a:solidFill>
                  <a:srgbClr val="00B050"/>
                </a:solidFill>
              </a:rPr>
              <a:t>á</a:t>
            </a:r>
            <a:r>
              <a:rPr lang="cs-CZ" i="1" dirty="0">
                <a:solidFill>
                  <a:srgbClr val="FF0000"/>
                </a:solidFill>
              </a:rPr>
              <a:t>-</a:t>
            </a:r>
            <a:r>
              <a:rPr lang="cs-CZ" i="1" dirty="0" err="1">
                <a:solidFill>
                  <a:schemeClr val="accent2">
                    <a:lumMod val="50000"/>
                  </a:schemeClr>
                </a:solidFill>
              </a:rPr>
              <a:t>me</a:t>
            </a:r>
            <a:r>
              <a:rPr lang="cs-CZ" i="1" dirty="0">
                <a:solidFill>
                  <a:srgbClr val="FF0000"/>
                </a:solidFill>
              </a:rPr>
              <a:t>)</a:t>
            </a:r>
            <a:r>
              <a:rPr lang="cs-CZ" dirty="0"/>
              <a:t>, </a:t>
            </a:r>
            <a:r>
              <a:rPr lang="cs-CZ" dirty="0">
                <a:solidFill>
                  <a:srgbClr val="00B050"/>
                </a:solidFill>
              </a:rPr>
              <a:t>kmenotvorná přípona </a:t>
            </a:r>
            <a:r>
              <a:rPr lang="cs-CZ" dirty="0"/>
              <a:t>+ 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infinitivní koncovka</a:t>
            </a:r>
            <a:r>
              <a:rPr lang="cs-CZ" dirty="0"/>
              <a:t>: </a:t>
            </a:r>
            <a:r>
              <a:rPr lang="cs-CZ" i="1" dirty="0"/>
              <a:t>plak-</a:t>
            </a:r>
            <a:r>
              <a:rPr lang="cs-CZ" i="1" u="sng" dirty="0" err="1">
                <a:solidFill>
                  <a:srgbClr val="FF0000"/>
                </a:solidFill>
              </a:rPr>
              <a:t>áv</a:t>
            </a:r>
            <a:r>
              <a:rPr lang="cs-CZ" i="1" dirty="0">
                <a:solidFill>
                  <a:srgbClr val="FF0000"/>
                </a:solidFill>
              </a:rPr>
              <a:t>-(</a:t>
            </a:r>
            <a:r>
              <a:rPr lang="cs-CZ" i="1" dirty="0">
                <a:solidFill>
                  <a:srgbClr val="00B050"/>
                </a:solidFill>
              </a:rPr>
              <a:t>a</a:t>
            </a:r>
            <a:r>
              <a:rPr lang="cs-CZ" i="1" dirty="0">
                <a:solidFill>
                  <a:srgbClr val="FF0000"/>
                </a:solidFill>
              </a:rPr>
              <a:t>-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</a:rPr>
              <a:t>t</a:t>
            </a:r>
            <a:r>
              <a:rPr lang="cs-CZ" i="1" dirty="0">
                <a:solidFill>
                  <a:srgbClr val="FF0000"/>
                </a:solidFill>
              </a:rPr>
              <a:t>)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00587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Kmenotvorné přípony slovesných tvarů od kmene minulého a přítomného </a:t>
            </a:r>
            <a:r>
              <a:rPr lang="cs-CZ" i="1" dirty="0">
                <a:solidFill>
                  <a:schemeClr val="accent1"/>
                </a:solidFill>
              </a:rPr>
              <a:t>–e-</a:t>
            </a:r>
            <a:r>
              <a:rPr lang="cs-CZ" i="1" dirty="0"/>
              <a:t>, </a:t>
            </a:r>
            <a:r>
              <a:rPr lang="cs-CZ" i="1" dirty="0">
                <a:solidFill>
                  <a:schemeClr val="accent2"/>
                </a:solidFill>
              </a:rPr>
              <a:t>-ne-</a:t>
            </a:r>
            <a:r>
              <a:rPr lang="cs-CZ" i="1" dirty="0"/>
              <a:t>, </a:t>
            </a:r>
            <a:r>
              <a:rPr lang="cs-CZ" i="1" dirty="0">
                <a:solidFill>
                  <a:srgbClr val="C00000"/>
                </a:solidFill>
              </a:rPr>
              <a:t>-je-</a:t>
            </a:r>
            <a:r>
              <a:rPr lang="cs-CZ" i="1" dirty="0"/>
              <a:t>, 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</a:rPr>
              <a:t>-í-</a:t>
            </a:r>
            <a:r>
              <a:rPr lang="cs-CZ" i="1" dirty="0"/>
              <a:t>, </a:t>
            </a:r>
            <a:r>
              <a:rPr lang="cs-CZ" i="1" dirty="0">
                <a:solidFill>
                  <a:schemeClr val="accent6"/>
                </a:solidFill>
              </a:rPr>
              <a:t>-á-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222895"/>
              </p:ext>
            </p:extLst>
          </p:nvPr>
        </p:nvGraphicFramePr>
        <p:xfrm>
          <a:off x="838200" y="1825625"/>
          <a:ext cx="10515600" cy="4839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minulý/infinitivní</a:t>
                      </a:r>
                      <a:r>
                        <a:rPr lang="cs-CZ" sz="1200" baseline="0" dirty="0"/>
                        <a:t> kmen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prézentní kmen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uzavřený kořen (končící na 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otevřený kořen (končící na V)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nulová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chemeClr val="accent1"/>
                          </a:solidFill>
                        </a:rPr>
                        <a:t>-e-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i="1" dirty="0">
                          <a:solidFill>
                            <a:schemeClr val="accent1"/>
                          </a:solidFill>
                        </a:rPr>
                        <a:t>nes-0-l/nés-0-t, pek-0-l/péc-0-i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nulová</a:t>
                      </a:r>
                    </a:p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rgbClr val="C00000"/>
                          </a:solidFill>
                        </a:rPr>
                        <a:t>-je-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i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i="1" dirty="0">
                          <a:solidFill>
                            <a:srgbClr val="C00000"/>
                          </a:solidFill>
                        </a:rPr>
                        <a:t>sá-0-l/sá-0-t,</a:t>
                      </a:r>
                      <a:r>
                        <a:rPr lang="cs-CZ" sz="1200" i="1" baseline="0" dirty="0">
                          <a:solidFill>
                            <a:srgbClr val="C00000"/>
                          </a:solidFill>
                        </a:rPr>
                        <a:t> kle-0-l/klí-0-t, bi-0-l/bí-0-t, </a:t>
                      </a:r>
                      <a:r>
                        <a:rPr lang="cs-CZ" sz="1200" i="1" dirty="0">
                          <a:solidFill>
                            <a:srgbClr val="C00000"/>
                          </a:solidFill>
                        </a:rPr>
                        <a:t>kry-0-l/krý-0-t, plu-0-l/plou-0-t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-a-/-á-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>
                          <a:solidFill>
                            <a:schemeClr val="accent1"/>
                          </a:solidFill>
                        </a:rPr>
                        <a:t>-e-</a:t>
                      </a:r>
                    </a:p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i="1" dirty="0">
                          <a:solidFill>
                            <a:schemeClr val="accent1"/>
                          </a:solidFill>
                        </a:rPr>
                        <a:t>br-a-l/br-á-t,</a:t>
                      </a:r>
                      <a:r>
                        <a:rPr lang="cs-CZ" sz="1200" i="1" baseline="0" dirty="0">
                          <a:solidFill>
                            <a:schemeClr val="accent1"/>
                          </a:solidFill>
                        </a:rPr>
                        <a:t> maz-a-l/maz-a-t</a:t>
                      </a:r>
                      <a:r>
                        <a:rPr lang="cs-CZ" sz="1200" i="1" baseline="0" dirty="0"/>
                        <a:t>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-a-/-á-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chemeClr val="accent6"/>
                          </a:solidFill>
                        </a:rPr>
                        <a:t>-á-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i="1" baseline="0" dirty="0">
                          <a:solidFill>
                            <a:schemeClr val="accent6"/>
                          </a:solidFill>
                        </a:rPr>
                        <a:t>děl-a-l/děl-a-t</a:t>
                      </a:r>
                      <a:endParaRPr lang="cs-CZ" sz="1200" i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1015">
                <a:tc>
                  <a:txBody>
                    <a:bodyPr/>
                    <a:lstStyle/>
                    <a:p>
                      <a:r>
                        <a:rPr lang="cs-CZ" sz="1200" dirty="0"/>
                        <a:t>-ova-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>
                          <a:solidFill>
                            <a:srgbClr val="C00000"/>
                          </a:solidFill>
                        </a:rPr>
                        <a:t>-je-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i="1" dirty="0">
                          <a:solidFill>
                            <a:srgbClr val="C00000"/>
                          </a:solidFill>
                        </a:rPr>
                        <a:t>kup-ova-l/kup-ova-t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-a-/-í-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chemeClr val="accent2"/>
                          </a:solidFill>
                        </a:rPr>
                        <a:t>-ne-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i="1" dirty="0">
                          <a:solidFill>
                            <a:schemeClr val="accent2"/>
                          </a:solidFill>
                        </a:rPr>
                        <a:t>zač-a-l/zač-í-t, ť-a-l/t-í-t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-e-/-í-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>
                          <a:solidFill>
                            <a:schemeClr val="accent1"/>
                          </a:solidFill>
                        </a:rPr>
                        <a:t>-e-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i="1" dirty="0" err="1">
                          <a:solidFill>
                            <a:schemeClr val="accent1"/>
                          </a:solidFill>
                        </a:rPr>
                        <a:t>umř</a:t>
                      </a:r>
                      <a:r>
                        <a:rPr lang="cs-CZ" sz="1200" i="1" dirty="0">
                          <a:solidFill>
                            <a:schemeClr val="accent1"/>
                          </a:solidFill>
                        </a:rPr>
                        <a:t>-e-l/</a:t>
                      </a:r>
                      <a:r>
                        <a:rPr lang="cs-CZ" sz="1200" i="1" dirty="0" err="1">
                          <a:solidFill>
                            <a:schemeClr val="accent1"/>
                          </a:solidFill>
                        </a:rPr>
                        <a:t>umř</a:t>
                      </a:r>
                      <a:r>
                        <a:rPr lang="cs-CZ" sz="1200" i="1" dirty="0">
                          <a:solidFill>
                            <a:schemeClr val="accent1"/>
                          </a:solidFill>
                        </a:rPr>
                        <a:t>-í-t</a:t>
                      </a:r>
                      <a:r>
                        <a:rPr lang="cs-CZ" sz="1200" i="1" dirty="0"/>
                        <a:t>,</a:t>
                      </a:r>
                      <a:r>
                        <a:rPr lang="cs-CZ" sz="1200" i="1" baseline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-e-/-í-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i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-í-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i="1" baseline="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bd</a:t>
                      </a:r>
                      <a:r>
                        <a:rPr lang="cs-CZ" sz="1200" i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-ě-l/</a:t>
                      </a:r>
                      <a:r>
                        <a:rPr lang="cs-CZ" sz="1200" i="1" baseline="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bd</a:t>
                      </a:r>
                      <a:r>
                        <a:rPr lang="cs-CZ" sz="1200" i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-í-t</a:t>
                      </a:r>
                      <a:endParaRPr lang="cs-CZ" sz="1200" i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-e-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i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-í-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i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sáz</a:t>
                      </a:r>
                      <a:r>
                        <a:rPr lang="cs-CZ" sz="1200" i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-e-l/</a:t>
                      </a:r>
                      <a:r>
                        <a:rPr lang="cs-CZ" sz="1200" i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sáz</a:t>
                      </a:r>
                      <a:r>
                        <a:rPr lang="cs-CZ" sz="1200" i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-e-t,</a:t>
                      </a:r>
                      <a:r>
                        <a:rPr lang="cs-CZ" sz="1200" i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trp-ě-l/trp-ě-t</a:t>
                      </a:r>
                      <a:endParaRPr lang="cs-CZ" sz="1200" i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-i-/-í-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i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-í-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i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pros-i-l/pros-i-t, </a:t>
                      </a:r>
                      <a:r>
                        <a:rPr lang="cs-CZ" sz="1200" i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ct</a:t>
                      </a:r>
                      <a:r>
                        <a:rPr lang="cs-CZ" sz="1200" i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-i-l/</a:t>
                      </a:r>
                      <a:r>
                        <a:rPr lang="cs-CZ" sz="1200" i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ct</a:t>
                      </a:r>
                      <a:r>
                        <a:rPr lang="cs-CZ" sz="1200" i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-í-t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-nu-/-</a:t>
                      </a:r>
                      <a:r>
                        <a:rPr lang="cs-CZ" sz="1200" dirty="0" err="1"/>
                        <a:t>nou</a:t>
                      </a:r>
                      <a:r>
                        <a:rPr lang="cs-CZ" sz="12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>
                          <a:solidFill>
                            <a:schemeClr val="accent2"/>
                          </a:solidFill>
                        </a:rPr>
                        <a:t>-ne-</a:t>
                      </a:r>
                    </a:p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i="1" dirty="0">
                          <a:solidFill>
                            <a:schemeClr val="accent2"/>
                          </a:solidFill>
                        </a:rPr>
                        <a:t>tisk-nu-l/tisk-</a:t>
                      </a:r>
                      <a:r>
                        <a:rPr lang="cs-CZ" sz="1200" i="1" dirty="0" err="1">
                          <a:solidFill>
                            <a:schemeClr val="accent2"/>
                          </a:solidFill>
                        </a:rPr>
                        <a:t>nou</a:t>
                      </a:r>
                      <a:r>
                        <a:rPr lang="cs-CZ" sz="1200" i="1" dirty="0">
                          <a:solidFill>
                            <a:schemeClr val="accent2"/>
                          </a:solidFill>
                        </a:rPr>
                        <a:t>-t,</a:t>
                      </a:r>
                      <a:r>
                        <a:rPr lang="cs-CZ" sz="1200" i="1" baseline="0" dirty="0">
                          <a:solidFill>
                            <a:schemeClr val="accent2"/>
                          </a:solidFill>
                        </a:rPr>
                        <a:t> t-nu-l/t-</a:t>
                      </a:r>
                      <a:r>
                        <a:rPr lang="cs-CZ" sz="1200" i="1" baseline="0" dirty="0" err="1">
                          <a:solidFill>
                            <a:schemeClr val="accent2"/>
                          </a:solidFill>
                        </a:rPr>
                        <a:t>nou</a:t>
                      </a:r>
                      <a:r>
                        <a:rPr lang="cs-CZ" sz="1200" i="1" baseline="0" dirty="0">
                          <a:solidFill>
                            <a:schemeClr val="accent2"/>
                          </a:solidFill>
                        </a:rPr>
                        <a:t>-t</a:t>
                      </a:r>
                      <a:endParaRPr lang="cs-CZ" sz="1200" i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i="1" dirty="0">
                          <a:solidFill>
                            <a:schemeClr val="accent2"/>
                          </a:solidFill>
                        </a:rPr>
                        <a:t>mi-nu-l/mi-</a:t>
                      </a:r>
                      <a:r>
                        <a:rPr lang="cs-CZ" sz="1200" i="1" dirty="0" err="1">
                          <a:solidFill>
                            <a:schemeClr val="accent2"/>
                          </a:solidFill>
                        </a:rPr>
                        <a:t>nou</a:t>
                      </a:r>
                      <a:r>
                        <a:rPr lang="cs-CZ" sz="1200" i="1" dirty="0">
                          <a:solidFill>
                            <a:schemeClr val="accent2"/>
                          </a:solidFill>
                        </a:rPr>
                        <a:t>-t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044046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D6FBFD-D4D9-4E62-9141-65637736A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Otevřený kořen (na samohlásku) </a:t>
            </a:r>
            <a:r>
              <a:rPr lang="cs-CZ" sz="3200" dirty="0"/>
              <a:t>+ </a:t>
            </a:r>
            <a:r>
              <a:rPr lang="cs-CZ" sz="3200" b="1" dirty="0"/>
              <a:t>nulová</a:t>
            </a:r>
            <a:r>
              <a:rPr lang="cs-CZ" sz="3200" dirty="0"/>
              <a:t> </a:t>
            </a:r>
            <a:r>
              <a:rPr lang="cs-CZ" sz="3200" b="1" u="sng" dirty="0"/>
              <a:t>kmenotvorná přípona </a:t>
            </a:r>
            <a:r>
              <a:rPr lang="cs-CZ" sz="3200" dirty="0"/>
              <a:t>×</a:t>
            </a:r>
            <a:br>
              <a:rPr lang="cs-CZ" sz="3200" dirty="0"/>
            </a:br>
            <a:r>
              <a:rPr lang="cs-CZ" sz="3200" dirty="0">
                <a:solidFill>
                  <a:srgbClr val="00B050"/>
                </a:solidFill>
              </a:rPr>
              <a:t>uzavřený kořen </a:t>
            </a:r>
            <a:r>
              <a:rPr lang="cs-CZ" sz="3200" dirty="0"/>
              <a:t>+ </a:t>
            </a:r>
            <a:r>
              <a:rPr lang="cs-CZ" sz="3200" b="1" dirty="0"/>
              <a:t>samohlásková</a:t>
            </a:r>
            <a:r>
              <a:rPr lang="cs-CZ" sz="3200" dirty="0"/>
              <a:t> </a:t>
            </a:r>
            <a:r>
              <a:rPr lang="cs-CZ" sz="3200" b="1" u="sng" dirty="0"/>
              <a:t>kmenotvorná přípona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72D5C3-E341-4E15-946F-CF40DB6AF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5770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ží</a:t>
            </a:r>
            <a:r>
              <a:rPr lang="cs-CZ" sz="2400" dirty="0"/>
              <a:t>-</a:t>
            </a:r>
            <a:r>
              <a:rPr lang="cs-CZ" sz="2400" b="1" u="sng" dirty="0"/>
              <a:t>0</a:t>
            </a:r>
            <a:r>
              <a:rPr lang="cs-CZ" sz="2400" dirty="0"/>
              <a:t>-t &gt; </a:t>
            </a:r>
            <a:r>
              <a:rPr lang="cs-CZ" sz="2400" dirty="0" err="1">
                <a:solidFill>
                  <a:srgbClr val="FF0000"/>
                </a:solidFill>
              </a:rPr>
              <a:t>ži</a:t>
            </a:r>
            <a:r>
              <a:rPr lang="cs-CZ" sz="2400" dirty="0"/>
              <a:t>-v-</a:t>
            </a:r>
            <a:r>
              <a:rPr lang="cs-CZ" sz="2400" dirty="0" err="1"/>
              <a:t>ot</a:t>
            </a:r>
            <a:r>
              <a:rPr lang="cs-CZ" sz="2400" dirty="0"/>
              <a:t>(0)	na-</a:t>
            </a:r>
            <a:r>
              <a:rPr lang="cs-CZ" sz="2400" b="1" dirty="0">
                <a:solidFill>
                  <a:srgbClr val="FF0000"/>
                </a:solidFill>
              </a:rPr>
              <a:t>pí</a:t>
            </a:r>
            <a:r>
              <a:rPr lang="cs-CZ" sz="2400" dirty="0"/>
              <a:t>-</a:t>
            </a:r>
            <a:r>
              <a:rPr lang="cs-CZ" sz="2400" b="1" u="sng" dirty="0"/>
              <a:t>0</a:t>
            </a:r>
            <a:r>
              <a:rPr lang="cs-CZ" sz="2400" dirty="0"/>
              <a:t>-t &gt; </a:t>
            </a:r>
            <a:r>
              <a:rPr lang="cs-CZ" sz="2400" dirty="0" err="1"/>
              <a:t>ná</a:t>
            </a:r>
            <a:r>
              <a:rPr lang="cs-CZ" sz="2400" dirty="0"/>
              <a:t>-</a:t>
            </a:r>
            <a:r>
              <a:rPr lang="cs-CZ" sz="2400" dirty="0">
                <a:solidFill>
                  <a:srgbClr val="FF0000"/>
                </a:solidFill>
              </a:rPr>
              <a:t>po</a:t>
            </a:r>
            <a:r>
              <a:rPr lang="cs-CZ" sz="2400" dirty="0"/>
              <a:t>-j(0)		roz-</a:t>
            </a:r>
            <a:r>
              <a:rPr lang="cs-CZ" sz="2400" b="1" dirty="0">
                <a:solidFill>
                  <a:srgbClr val="FF0000"/>
                </a:solidFill>
              </a:rPr>
              <a:t>rý</a:t>
            </a:r>
            <a:r>
              <a:rPr lang="cs-CZ" sz="2400" dirty="0"/>
              <a:t>-</a:t>
            </a:r>
            <a:r>
              <a:rPr lang="cs-CZ" sz="2400" b="1" u="sng" dirty="0"/>
              <a:t>0</a:t>
            </a:r>
            <a:r>
              <a:rPr lang="cs-CZ" sz="2400" dirty="0"/>
              <a:t>-t &gt; </a:t>
            </a:r>
            <a:r>
              <a:rPr lang="cs-CZ" sz="2400" dirty="0" err="1"/>
              <a:t>roz</a:t>
            </a:r>
            <a:r>
              <a:rPr lang="cs-CZ" sz="2400" dirty="0"/>
              <a:t>-</a:t>
            </a:r>
            <a:r>
              <a:rPr lang="cs-CZ" sz="2400" dirty="0" err="1">
                <a:solidFill>
                  <a:srgbClr val="FF0000"/>
                </a:solidFill>
              </a:rPr>
              <a:t>ry</a:t>
            </a:r>
            <a:r>
              <a:rPr lang="cs-CZ" sz="2400" dirty="0"/>
              <a:t>-v-n(ý) 	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ší</a:t>
            </a:r>
            <a:r>
              <a:rPr lang="cs-CZ" sz="2400" dirty="0"/>
              <a:t>-</a:t>
            </a:r>
            <a:r>
              <a:rPr lang="cs-CZ" sz="2400" b="1" u="sng" dirty="0"/>
              <a:t>0</a:t>
            </a:r>
            <a:r>
              <a:rPr lang="cs-CZ" sz="2400" dirty="0"/>
              <a:t>-t &gt; </a:t>
            </a:r>
            <a:r>
              <a:rPr lang="cs-CZ" sz="2400" dirty="0" err="1">
                <a:solidFill>
                  <a:srgbClr val="FF0000"/>
                </a:solidFill>
              </a:rPr>
              <a:t>še</a:t>
            </a:r>
            <a:r>
              <a:rPr lang="cs-CZ" sz="2400" dirty="0"/>
              <a:t>-v(0)	o-</a:t>
            </a:r>
            <a:r>
              <a:rPr lang="cs-CZ" sz="2400" b="1" dirty="0">
                <a:solidFill>
                  <a:srgbClr val="FF0000"/>
                </a:solidFill>
              </a:rPr>
              <a:t>dí</a:t>
            </a:r>
            <a:r>
              <a:rPr lang="cs-CZ" sz="2400" dirty="0"/>
              <a:t>-</a:t>
            </a:r>
            <a:r>
              <a:rPr lang="cs-CZ" sz="2400" b="1" u="sng" dirty="0"/>
              <a:t>0</a:t>
            </a:r>
            <a:r>
              <a:rPr lang="cs-CZ" sz="2400" dirty="0"/>
              <a:t>-t &gt; o-</a:t>
            </a:r>
            <a:r>
              <a:rPr lang="cs-CZ" sz="2400" dirty="0" err="1">
                <a:solidFill>
                  <a:srgbClr val="FF0000"/>
                </a:solidFill>
              </a:rPr>
              <a:t>dě</a:t>
            </a:r>
            <a:r>
              <a:rPr lang="cs-CZ" sz="2400" dirty="0"/>
              <a:t>-v(0) 		za-</a:t>
            </a:r>
            <a:r>
              <a:rPr lang="cs-CZ" sz="2400" b="1" dirty="0">
                <a:solidFill>
                  <a:srgbClr val="FF0000"/>
                </a:solidFill>
              </a:rPr>
              <a:t>lí</a:t>
            </a:r>
            <a:r>
              <a:rPr lang="cs-CZ" sz="2400" dirty="0"/>
              <a:t>-</a:t>
            </a:r>
            <a:r>
              <a:rPr lang="cs-CZ" sz="2400" b="1" u="sng" dirty="0"/>
              <a:t>0</a:t>
            </a:r>
            <a:r>
              <a:rPr lang="cs-CZ" sz="2400" dirty="0"/>
              <a:t>-t &gt; zá-</a:t>
            </a:r>
            <a:r>
              <a:rPr lang="cs-CZ" sz="2400" dirty="0" err="1">
                <a:solidFill>
                  <a:srgbClr val="FF0000"/>
                </a:solidFill>
              </a:rPr>
              <a:t>li</a:t>
            </a:r>
            <a:r>
              <a:rPr lang="cs-CZ" sz="2400" dirty="0"/>
              <a:t>-v-k(a)</a:t>
            </a:r>
          </a:p>
          <a:p>
            <a:r>
              <a:rPr lang="cs-CZ" sz="2400" dirty="0"/>
              <a:t>u-</a:t>
            </a:r>
            <a:r>
              <a:rPr lang="cs-CZ" sz="2400" b="1" dirty="0">
                <a:solidFill>
                  <a:srgbClr val="FF0000"/>
                </a:solidFill>
              </a:rPr>
              <a:t>smá</a:t>
            </a:r>
            <a:r>
              <a:rPr lang="cs-CZ" sz="2400" dirty="0"/>
              <a:t>-</a:t>
            </a:r>
            <a:r>
              <a:rPr lang="cs-CZ" sz="2400" b="1" u="sng" dirty="0"/>
              <a:t>0</a:t>
            </a:r>
            <a:r>
              <a:rPr lang="cs-CZ" sz="2400" dirty="0"/>
              <a:t>-t &gt; ú-</a:t>
            </a:r>
            <a:r>
              <a:rPr lang="cs-CZ" sz="2400" dirty="0">
                <a:solidFill>
                  <a:srgbClr val="FF0000"/>
                </a:solidFill>
              </a:rPr>
              <a:t>smě</a:t>
            </a:r>
            <a:r>
              <a:rPr lang="cs-CZ" sz="2400" dirty="0"/>
              <a:t>-v(0)	o-</a:t>
            </a:r>
            <a:r>
              <a:rPr lang="cs-CZ" sz="2400" b="1" dirty="0">
                <a:solidFill>
                  <a:srgbClr val="FF0000"/>
                </a:solidFill>
              </a:rPr>
              <a:t>hřá</a:t>
            </a:r>
            <a:r>
              <a:rPr lang="cs-CZ" sz="2400" dirty="0"/>
              <a:t>-</a:t>
            </a:r>
            <a:r>
              <a:rPr lang="cs-CZ" sz="2400" b="1" u="sng" dirty="0"/>
              <a:t>0</a:t>
            </a:r>
            <a:r>
              <a:rPr lang="cs-CZ" sz="2400" dirty="0"/>
              <a:t>-t &gt; o-</a:t>
            </a:r>
            <a:r>
              <a:rPr lang="cs-CZ" sz="2400" dirty="0">
                <a:solidFill>
                  <a:srgbClr val="FF0000"/>
                </a:solidFill>
              </a:rPr>
              <a:t>hře</a:t>
            </a:r>
            <a:r>
              <a:rPr lang="cs-CZ" sz="2400" dirty="0"/>
              <a:t>-v(0) 	při-</a:t>
            </a:r>
            <a:r>
              <a:rPr lang="cs-CZ" sz="2400" b="1" dirty="0">
                <a:solidFill>
                  <a:srgbClr val="FF0000"/>
                </a:solidFill>
              </a:rPr>
              <a:t>sá</a:t>
            </a:r>
            <a:r>
              <a:rPr lang="cs-CZ" sz="2400" dirty="0"/>
              <a:t>-</a:t>
            </a:r>
            <a:r>
              <a:rPr lang="cs-CZ" sz="2400" b="1" u="sng" dirty="0"/>
              <a:t>0</a:t>
            </a:r>
            <a:r>
              <a:rPr lang="cs-CZ" sz="2400" dirty="0"/>
              <a:t>-t &gt; pří-</a:t>
            </a:r>
            <a:r>
              <a:rPr lang="cs-CZ" sz="2400" dirty="0" err="1">
                <a:solidFill>
                  <a:srgbClr val="FF0000"/>
                </a:solidFill>
              </a:rPr>
              <a:t>sa</a:t>
            </a:r>
            <a:r>
              <a:rPr lang="cs-CZ" sz="2400" dirty="0"/>
              <a:t>-v-k(a)</a:t>
            </a:r>
          </a:p>
          <a:p>
            <a:r>
              <a:rPr lang="cs-CZ" sz="2400" dirty="0"/>
              <a:t>Všimněte si: otevřený kořen je při </a:t>
            </a:r>
            <a:r>
              <a:rPr lang="cs-CZ" sz="2400" dirty="0" err="1"/>
              <a:t>bezafixáln</a:t>
            </a:r>
            <a:r>
              <a:rPr lang="cs-CZ" sz="2400" dirty="0"/>
              <a:t> (někdy i při afixální derivaci) třeba uzavřít </a:t>
            </a:r>
            <a:r>
              <a:rPr lang="cs-CZ" sz="2400" dirty="0" err="1"/>
              <a:t>interfixem</a:t>
            </a:r>
            <a:r>
              <a:rPr lang="cs-CZ" sz="2400" dirty="0"/>
              <a:t>/</a:t>
            </a:r>
            <a:r>
              <a:rPr lang="cs-CZ" sz="2400" dirty="0" err="1"/>
              <a:t>konektem</a:t>
            </a:r>
            <a:r>
              <a:rPr lang="cs-CZ" sz="2400" dirty="0"/>
              <a:t>, přičemž pozorujeme, že kořenová samohláska většinou alternuje (</a:t>
            </a:r>
            <a:r>
              <a:rPr lang="cs-CZ" sz="2400" dirty="0" err="1"/>
              <a:t>alomorfní</a:t>
            </a:r>
            <a:r>
              <a:rPr lang="cs-CZ" sz="2400" dirty="0"/>
              <a:t> kořeny).</a:t>
            </a:r>
          </a:p>
          <a:p>
            <a:r>
              <a:rPr lang="cs-CZ" sz="2400" b="1" dirty="0" err="1">
                <a:solidFill>
                  <a:srgbClr val="00B050"/>
                </a:solidFill>
              </a:rPr>
              <a:t>hřm</a:t>
            </a:r>
            <a:r>
              <a:rPr lang="cs-CZ" sz="2400" dirty="0"/>
              <a:t>-</a:t>
            </a:r>
            <a:r>
              <a:rPr lang="cs-CZ" sz="2400" b="1" u="sng" dirty="0"/>
              <a:t>í</a:t>
            </a:r>
            <a:r>
              <a:rPr lang="cs-CZ" sz="2400" dirty="0"/>
              <a:t>-t &gt; </a:t>
            </a:r>
            <a:r>
              <a:rPr lang="cs-CZ" sz="2400" dirty="0">
                <a:solidFill>
                  <a:srgbClr val="00B050"/>
                </a:solidFill>
              </a:rPr>
              <a:t>hrom</a:t>
            </a:r>
            <a:r>
              <a:rPr lang="cs-CZ" sz="2400" dirty="0"/>
              <a:t>(0)		</a:t>
            </a:r>
            <a:r>
              <a:rPr lang="cs-CZ" sz="2400" b="1" dirty="0" err="1">
                <a:solidFill>
                  <a:srgbClr val="00B050"/>
                </a:solidFill>
              </a:rPr>
              <a:t>sn</a:t>
            </a:r>
            <a:r>
              <a:rPr lang="cs-CZ" sz="2400" dirty="0"/>
              <a:t>-</a:t>
            </a:r>
            <a:r>
              <a:rPr lang="cs-CZ" sz="2400" b="1" u="sng" dirty="0"/>
              <a:t>í</a:t>
            </a:r>
            <a:r>
              <a:rPr lang="cs-CZ" sz="2400" dirty="0"/>
              <a:t>-t &gt; </a:t>
            </a:r>
            <a:r>
              <a:rPr lang="cs-CZ" sz="2400" dirty="0">
                <a:solidFill>
                  <a:srgbClr val="00B050"/>
                </a:solidFill>
              </a:rPr>
              <a:t>sen</a:t>
            </a:r>
            <a:r>
              <a:rPr lang="cs-CZ" sz="2400" dirty="0"/>
              <a:t>(0)	   	o-</a:t>
            </a:r>
            <a:r>
              <a:rPr lang="cs-CZ" sz="2400" b="1" dirty="0" err="1">
                <a:solidFill>
                  <a:srgbClr val="00B050"/>
                </a:solidFill>
              </a:rPr>
              <a:t>dř</a:t>
            </a:r>
            <a:r>
              <a:rPr lang="cs-CZ" sz="2400" dirty="0"/>
              <a:t>-</a:t>
            </a:r>
            <a:r>
              <a:rPr lang="cs-CZ" sz="2400" b="1" u="sng" dirty="0"/>
              <a:t>í</a:t>
            </a:r>
            <a:r>
              <a:rPr lang="cs-CZ" sz="2400" dirty="0"/>
              <a:t>-t &gt; o-</a:t>
            </a:r>
            <a:r>
              <a:rPr lang="cs-CZ" sz="2400" dirty="0">
                <a:solidFill>
                  <a:srgbClr val="00B050"/>
                </a:solidFill>
              </a:rPr>
              <a:t>děr</a:t>
            </a:r>
            <a:r>
              <a:rPr lang="cs-CZ" sz="2400" dirty="0"/>
              <a:t>-k(a)</a:t>
            </a:r>
          </a:p>
          <a:p>
            <a:r>
              <a:rPr lang="cs-CZ" sz="2400" dirty="0"/>
              <a:t>ode-</a:t>
            </a:r>
            <a:r>
              <a:rPr lang="cs-CZ" sz="2400" b="1" dirty="0">
                <a:solidFill>
                  <a:srgbClr val="00B050"/>
                </a:solidFill>
              </a:rPr>
              <a:t>př</a:t>
            </a:r>
            <a:r>
              <a:rPr lang="cs-CZ" sz="2400" dirty="0"/>
              <a:t>-</a:t>
            </a:r>
            <a:r>
              <a:rPr lang="cs-CZ" sz="2400" b="1" u="sng" dirty="0"/>
              <a:t>í</a:t>
            </a:r>
            <a:r>
              <a:rPr lang="cs-CZ" sz="2400" dirty="0"/>
              <a:t>-t &gt; od-</a:t>
            </a:r>
            <a:r>
              <a:rPr lang="cs-CZ" sz="2400" dirty="0" err="1">
                <a:solidFill>
                  <a:srgbClr val="00B050"/>
                </a:solidFill>
              </a:rPr>
              <a:t>por</a:t>
            </a:r>
            <a:r>
              <a:rPr lang="cs-CZ" sz="2400" dirty="0"/>
              <a:t>(0)	</a:t>
            </a:r>
            <a:r>
              <a:rPr lang="cs-CZ" sz="2400" b="1" dirty="0" err="1">
                <a:solidFill>
                  <a:srgbClr val="00B050"/>
                </a:solidFill>
              </a:rPr>
              <a:t>křt</a:t>
            </a:r>
            <a:r>
              <a:rPr lang="cs-CZ" sz="2400" dirty="0"/>
              <a:t>-</a:t>
            </a:r>
            <a:r>
              <a:rPr lang="cs-CZ" sz="2400" b="1" u="sng" dirty="0"/>
              <a:t>í</a:t>
            </a:r>
            <a:r>
              <a:rPr lang="cs-CZ" sz="2400" dirty="0"/>
              <a:t>-t &gt; </a:t>
            </a:r>
            <a:r>
              <a:rPr lang="cs-CZ" sz="2400" dirty="0">
                <a:solidFill>
                  <a:srgbClr val="00B050"/>
                </a:solidFill>
              </a:rPr>
              <a:t>křest</a:t>
            </a:r>
            <a:r>
              <a:rPr lang="cs-CZ" sz="2400" dirty="0"/>
              <a:t>(0) 	se-</a:t>
            </a:r>
            <a:r>
              <a:rPr lang="cs-CZ" sz="2400" b="1" dirty="0" err="1">
                <a:solidFill>
                  <a:srgbClr val="00B050"/>
                </a:solidFill>
              </a:rPr>
              <a:t>vř</a:t>
            </a:r>
            <a:r>
              <a:rPr lang="cs-CZ" sz="2400" dirty="0"/>
              <a:t>-</a:t>
            </a:r>
            <a:r>
              <a:rPr lang="cs-CZ" sz="2400" b="1" u="sng" dirty="0"/>
              <a:t>í</a:t>
            </a:r>
            <a:r>
              <a:rPr lang="cs-CZ" sz="2400" dirty="0"/>
              <a:t>-t &gt; s-</a:t>
            </a:r>
            <a:r>
              <a:rPr lang="cs-CZ" sz="2400" dirty="0">
                <a:solidFill>
                  <a:srgbClr val="00B050"/>
                </a:solidFill>
              </a:rPr>
              <a:t>vor</a:t>
            </a:r>
            <a:r>
              <a:rPr lang="cs-CZ" sz="2400" dirty="0"/>
              <a:t>-k(a)</a:t>
            </a:r>
          </a:p>
          <a:p>
            <a:r>
              <a:rPr lang="cs-CZ" sz="2400" dirty="0"/>
              <a:t>u-</a:t>
            </a:r>
            <a:r>
              <a:rPr lang="cs-CZ" sz="2400" b="1" dirty="0" err="1">
                <a:solidFill>
                  <a:srgbClr val="00B050"/>
                </a:solidFill>
              </a:rPr>
              <a:t>tk</a:t>
            </a:r>
            <a:r>
              <a:rPr lang="cs-CZ" sz="2400" dirty="0"/>
              <a:t>-</a:t>
            </a:r>
            <a:r>
              <a:rPr lang="cs-CZ" sz="2400" b="1" u="sng" dirty="0"/>
              <a:t>a</a:t>
            </a:r>
            <a:r>
              <a:rPr lang="cs-CZ" sz="2400" dirty="0"/>
              <a:t>-t &gt; ú-</a:t>
            </a:r>
            <a:r>
              <a:rPr lang="cs-CZ" sz="2400" dirty="0">
                <a:solidFill>
                  <a:srgbClr val="00B050"/>
                </a:solidFill>
              </a:rPr>
              <a:t>tek</a:t>
            </a:r>
            <a:r>
              <a:rPr lang="cs-CZ" sz="2400" dirty="0"/>
              <a:t>-(0)		se-</a:t>
            </a:r>
            <a:r>
              <a:rPr lang="cs-CZ" sz="2400" b="1" dirty="0" err="1">
                <a:solidFill>
                  <a:srgbClr val="00B050"/>
                </a:solidFill>
              </a:rPr>
              <a:t>ps</a:t>
            </a:r>
            <a:r>
              <a:rPr lang="cs-CZ" sz="2400" dirty="0"/>
              <a:t>-</a:t>
            </a:r>
            <a:r>
              <a:rPr lang="cs-CZ" sz="2400" b="1" u="sng" dirty="0"/>
              <a:t>a</a:t>
            </a:r>
            <a:r>
              <a:rPr lang="cs-CZ" sz="2400" dirty="0"/>
              <a:t>-t &gt; s-</a:t>
            </a:r>
            <a:r>
              <a:rPr lang="cs-CZ" sz="2400" dirty="0" err="1">
                <a:solidFill>
                  <a:srgbClr val="00B050"/>
                </a:solidFill>
              </a:rPr>
              <a:t>pis</a:t>
            </a:r>
            <a:r>
              <a:rPr lang="cs-CZ" sz="2400" dirty="0"/>
              <a:t>-(0) 	se-</a:t>
            </a:r>
            <a:r>
              <a:rPr lang="cs-CZ" sz="2400" b="1" dirty="0">
                <a:solidFill>
                  <a:srgbClr val="00B050"/>
                </a:solidFill>
              </a:rPr>
              <a:t>br</a:t>
            </a:r>
            <a:r>
              <a:rPr lang="cs-CZ" sz="2400" dirty="0"/>
              <a:t>-</a:t>
            </a:r>
            <a:r>
              <a:rPr lang="cs-CZ" sz="2400" b="1" u="sng" dirty="0"/>
              <a:t>a</a:t>
            </a:r>
            <a:r>
              <a:rPr lang="cs-CZ" sz="2400" dirty="0"/>
              <a:t>-t &gt; s-</a:t>
            </a:r>
            <a:r>
              <a:rPr lang="cs-CZ" sz="2400" dirty="0" err="1">
                <a:solidFill>
                  <a:srgbClr val="00B050"/>
                </a:solidFill>
              </a:rPr>
              <a:t>běr</a:t>
            </a:r>
            <a:r>
              <a:rPr lang="cs-CZ" sz="2400" dirty="0"/>
              <a:t>-(0)</a:t>
            </a:r>
          </a:p>
          <a:p>
            <a:r>
              <a:rPr lang="cs-CZ" sz="2400" dirty="0"/>
              <a:t>Všimněte si: Uzavřený neslabičný kořen  alternuje  při </a:t>
            </a:r>
            <a:r>
              <a:rPr lang="cs-CZ" sz="2400" dirty="0" err="1"/>
              <a:t>bezafixální</a:t>
            </a:r>
            <a:r>
              <a:rPr lang="cs-CZ" sz="2400" dirty="0"/>
              <a:t> (většinou i při afixální derivaci) s kořenem slabičným (</a:t>
            </a:r>
            <a:r>
              <a:rPr lang="cs-CZ" sz="2400" dirty="0" err="1"/>
              <a:t>alomorfní</a:t>
            </a:r>
            <a:r>
              <a:rPr lang="cs-CZ" sz="2400" dirty="0"/>
              <a:t> kořeny).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128398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45CF4A-D100-4309-A69D-599AE80E8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Anomálie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AB48E6-18C1-4534-A411-4267A7F12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Alternace kořenové samohlásky otevřeného kořene s nulou:</a:t>
            </a:r>
          </a:p>
          <a:p>
            <a:r>
              <a:rPr lang="cs-CZ" dirty="0">
                <a:solidFill>
                  <a:srgbClr val="FF0000"/>
                </a:solidFill>
              </a:rPr>
              <a:t>ší</a:t>
            </a:r>
            <a:r>
              <a:rPr lang="cs-CZ" dirty="0"/>
              <a:t>-0-t/ </a:t>
            </a:r>
            <a:r>
              <a:rPr lang="cs-CZ" dirty="0" err="1">
                <a:solidFill>
                  <a:srgbClr val="FF0000"/>
                </a:solidFill>
              </a:rPr>
              <a:t>še</a:t>
            </a:r>
            <a:r>
              <a:rPr lang="cs-CZ" dirty="0"/>
              <a:t>-v(0) / </a:t>
            </a:r>
            <a:r>
              <a:rPr lang="cs-CZ" dirty="0">
                <a:solidFill>
                  <a:srgbClr val="FF0000"/>
                </a:solidFill>
              </a:rPr>
              <a:t>š</a:t>
            </a:r>
            <a:r>
              <a:rPr lang="cs-CZ" dirty="0"/>
              <a:t>-v-</a:t>
            </a:r>
            <a:r>
              <a:rPr lang="cs-CZ" dirty="0" err="1"/>
              <a:t>ec</a:t>
            </a:r>
            <a:r>
              <a:rPr lang="cs-CZ" dirty="0"/>
              <a:t>(0) viz genitiv </a:t>
            </a:r>
            <a:r>
              <a:rPr lang="cs-CZ" dirty="0" err="1">
                <a:solidFill>
                  <a:srgbClr val="FF0000"/>
                </a:solidFill>
              </a:rPr>
              <a:t>še</a:t>
            </a:r>
            <a:r>
              <a:rPr lang="cs-CZ" dirty="0"/>
              <a:t>-v-c(e)</a:t>
            </a:r>
          </a:p>
          <a:p>
            <a:r>
              <a:rPr lang="cs-CZ" dirty="0"/>
              <a:t>Nulová kořenová samohláska/neslabičný kořen u derivací z uzavřeného kořene</a:t>
            </a:r>
          </a:p>
          <a:p>
            <a:r>
              <a:rPr lang="cs-CZ" dirty="0" err="1">
                <a:solidFill>
                  <a:srgbClr val="00B050"/>
                </a:solidFill>
              </a:rPr>
              <a:t>ct</a:t>
            </a:r>
            <a:r>
              <a:rPr lang="cs-CZ" dirty="0"/>
              <a:t>-í-t /beze-</a:t>
            </a:r>
            <a:r>
              <a:rPr lang="cs-CZ" dirty="0" err="1">
                <a:solidFill>
                  <a:srgbClr val="00B050"/>
                </a:solidFill>
              </a:rPr>
              <a:t>ct</a:t>
            </a:r>
            <a:r>
              <a:rPr lang="cs-CZ" dirty="0"/>
              <a:t>-n(ý)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814480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5FCDD7-A680-4D49-9518-D8B5985DF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50F4F1-246E-4891-AB97-90773F269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400" dirty="0"/>
              <a:t>Problematická je interpretace kmenotvorné přípony u sloves typu </a:t>
            </a:r>
            <a:r>
              <a:rPr lang="cs-CZ" sz="2400" b="1" i="1" dirty="0"/>
              <a:t>začít</a:t>
            </a:r>
            <a:r>
              <a:rPr lang="cs-CZ" sz="2400" dirty="0"/>
              <a:t>, kde synchronně příslušnost </a:t>
            </a:r>
            <a:r>
              <a:rPr lang="cs-CZ" sz="2400" b="1" dirty="0"/>
              <a:t>ke II. třídě slovesné </a:t>
            </a:r>
            <a:r>
              <a:rPr lang="cs-CZ" sz="2400" dirty="0"/>
              <a:t>interpretuje </a:t>
            </a:r>
            <a:r>
              <a:rPr lang="cs-CZ" sz="2400" i="1" dirty="0"/>
              <a:t>í/a</a:t>
            </a:r>
            <a:r>
              <a:rPr lang="cs-CZ" sz="2400" dirty="0"/>
              <a:t>, které se střídá s </a:t>
            </a:r>
            <a:r>
              <a:rPr lang="cs-CZ" sz="2400" i="1" dirty="0"/>
              <a:t>n/ne/nu/</a:t>
            </a:r>
            <a:r>
              <a:rPr lang="cs-CZ" sz="2400" i="1" dirty="0" err="1"/>
              <a:t>nou</a:t>
            </a:r>
            <a:r>
              <a:rPr lang="cs-CZ" sz="2400" i="1" dirty="0"/>
              <a:t>, </a:t>
            </a:r>
            <a:r>
              <a:rPr lang="cs-CZ" sz="2400" dirty="0"/>
              <a:t>popř.</a:t>
            </a:r>
            <a:r>
              <a:rPr lang="cs-CZ" sz="2400" i="1" dirty="0"/>
              <a:t> m/</a:t>
            </a:r>
            <a:r>
              <a:rPr lang="cs-CZ" sz="2400" i="1" dirty="0" err="1"/>
              <a:t>me</a:t>
            </a:r>
            <a:r>
              <a:rPr lang="cs-CZ" sz="2400" i="1" dirty="0"/>
              <a:t>/mu/mou </a:t>
            </a:r>
            <a:r>
              <a:rPr lang="cs-CZ" sz="2400" dirty="0"/>
              <a:t>ve tvarosloví jako kmenotvornou příponu. Chování při derivaci je ovšem s touto interpretací v rozporu: </a:t>
            </a:r>
          </a:p>
          <a:p>
            <a:r>
              <a:rPr lang="cs-CZ" sz="2800" i="1" dirty="0"/>
              <a:t>za-</a:t>
            </a:r>
            <a:r>
              <a:rPr lang="cs-CZ" sz="2800" i="1" dirty="0">
                <a:solidFill>
                  <a:srgbClr val="FFC000"/>
                </a:solidFill>
              </a:rPr>
              <a:t>č-í</a:t>
            </a:r>
            <a:r>
              <a:rPr lang="cs-CZ" sz="2800" i="1" dirty="0"/>
              <a:t>-t / za-</a:t>
            </a:r>
            <a:r>
              <a:rPr lang="cs-CZ" sz="2800" i="1" dirty="0" err="1">
                <a:solidFill>
                  <a:srgbClr val="FF0000"/>
                </a:solidFill>
              </a:rPr>
              <a:t>čá</a:t>
            </a:r>
            <a:r>
              <a:rPr lang="cs-CZ" sz="2800" i="1" dirty="0"/>
              <a:t>-t-</a:t>
            </a:r>
            <a:r>
              <a:rPr lang="cs-CZ" sz="2800" i="1" dirty="0" err="1"/>
              <a:t>ek</a:t>
            </a:r>
            <a:r>
              <a:rPr lang="cs-CZ" sz="2800" i="1" dirty="0"/>
              <a:t>(0) 	vy-</a:t>
            </a:r>
            <a:r>
              <a:rPr lang="cs-CZ" sz="2800" i="1" dirty="0">
                <a:solidFill>
                  <a:srgbClr val="00B050"/>
                </a:solidFill>
              </a:rPr>
              <a:t>j</a:t>
            </a:r>
            <a:r>
              <a:rPr lang="cs-CZ" sz="2800" i="1" dirty="0"/>
              <a:t>-mou-t/ vy-</a:t>
            </a:r>
            <a:r>
              <a:rPr lang="cs-CZ" sz="2800" i="1" dirty="0">
                <a:solidFill>
                  <a:srgbClr val="FFC000"/>
                </a:solidFill>
              </a:rPr>
              <a:t>ň-a</a:t>
            </a:r>
            <a:r>
              <a:rPr lang="cs-CZ" sz="2800" i="1" dirty="0"/>
              <a:t>-l /  </a:t>
            </a:r>
            <a:r>
              <a:rPr lang="cs-CZ" sz="2800" i="1" dirty="0" err="1"/>
              <a:t>vý</a:t>
            </a:r>
            <a:r>
              <a:rPr lang="cs-CZ" sz="2800" i="1" dirty="0"/>
              <a:t>-</a:t>
            </a:r>
            <a:r>
              <a:rPr lang="cs-CZ" sz="2800" i="1" dirty="0" err="1">
                <a:solidFill>
                  <a:srgbClr val="FF0000"/>
                </a:solidFill>
              </a:rPr>
              <a:t>ňa</a:t>
            </a:r>
            <a:r>
              <a:rPr lang="cs-CZ" sz="2800" i="1" dirty="0"/>
              <a:t>-t-</a:t>
            </a:r>
            <a:r>
              <a:rPr lang="cs-CZ" sz="2800" i="1" dirty="0" err="1"/>
              <a:t>ek</a:t>
            </a:r>
            <a:r>
              <a:rPr lang="cs-CZ" sz="2800" i="1" dirty="0"/>
              <a:t>(0)</a:t>
            </a:r>
          </a:p>
          <a:p>
            <a:r>
              <a:rPr lang="cs-CZ" sz="2800" i="1" dirty="0"/>
              <a:t>za-</a:t>
            </a:r>
            <a:r>
              <a:rPr lang="cs-CZ" sz="2800" i="1" dirty="0">
                <a:solidFill>
                  <a:srgbClr val="00B050"/>
                </a:solidFill>
              </a:rPr>
              <a:t>č</a:t>
            </a:r>
            <a:r>
              <a:rPr lang="cs-CZ" sz="2800" i="1" dirty="0"/>
              <a:t>-ne-š			vy-</a:t>
            </a:r>
            <a:r>
              <a:rPr lang="cs-CZ" sz="2800" i="1" dirty="0">
                <a:solidFill>
                  <a:srgbClr val="00B050"/>
                </a:solidFill>
              </a:rPr>
              <a:t>j</a:t>
            </a:r>
            <a:r>
              <a:rPr lang="cs-CZ" sz="2800" i="1" dirty="0"/>
              <a:t>-</a:t>
            </a:r>
            <a:r>
              <a:rPr lang="cs-CZ" sz="2800" i="1" dirty="0" err="1"/>
              <a:t>me</a:t>
            </a:r>
            <a:r>
              <a:rPr lang="cs-CZ" sz="2800" i="1" dirty="0"/>
              <a:t>-š</a:t>
            </a:r>
          </a:p>
          <a:p>
            <a:r>
              <a:rPr lang="cs-CZ" sz="1900" dirty="0"/>
              <a:t>Problematická může být i interpretace kmenotvorné přípony u sloves typu </a:t>
            </a:r>
            <a:r>
              <a:rPr lang="cs-CZ" sz="1900" b="1" i="1" dirty="0"/>
              <a:t>mi-</a:t>
            </a:r>
            <a:r>
              <a:rPr lang="cs-CZ" sz="1900" b="1" i="1" dirty="0" err="1"/>
              <a:t>nou</a:t>
            </a:r>
            <a:r>
              <a:rPr lang="cs-CZ" sz="1900" b="1" i="1" dirty="0"/>
              <a:t>-t</a:t>
            </a:r>
            <a:r>
              <a:rPr lang="cs-CZ" sz="1900" dirty="0"/>
              <a:t>, kde při derivaci od kořene otevřený kořen bývá uzavřen </a:t>
            </a:r>
            <a:r>
              <a:rPr lang="cs-CZ" sz="1900" i="1" dirty="0"/>
              <a:t>–n-, </a:t>
            </a:r>
            <a:r>
              <a:rPr lang="cs-CZ" sz="1900" dirty="0"/>
              <a:t>které může být interpretováno jako souhláskový komponent kmenotvorné přípony. Proti této interpretaci ovšem hovoří ojedinělé případy uzavření otevřeného kořene jiným konsonantem</a:t>
            </a:r>
            <a:r>
              <a:rPr lang="cs-CZ" sz="1900" i="1" dirty="0"/>
              <a:t> </a:t>
            </a:r>
            <a:r>
              <a:rPr lang="cs-CZ" sz="1900" dirty="0"/>
              <a:t>(</a:t>
            </a:r>
            <a:r>
              <a:rPr lang="cs-CZ" sz="1900" dirty="0" err="1"/>
              <a:t>srv</a:t>
            </a:r>
            <a:r>
              <a:rPr lang="cs-CZ" sz="1900" dirty="0"/>
              <a:t>. </a:t>
            </a:r>
            <a:r>
              <a:rPr lang="cs-CZ" sz="1900" i="1" dirty="0"/>
              <a:t>od-</a:t>
            </a:r>
            <a:r>
              <a:rPr lang="cs-CZ" sz="1900" i="1" dirty="0" err="1"/>
              <a:t>su</a:t>
            </a:r>
            <a:r>
              <a:rPr lang="cs-CZ" sz="1900" i="1" dirty="0"/>
              <a:t>-</a:t>
            </a:r>
            <a:r>
              <a:rPr lang="cs-CZ" sz="1900" i="1" dirty="0" err="1"/>
              <a:t>nou</a:t>
            </a:r>
            <a:r>
              <a:rPr lang="cs-CZ" sz="1900" i="1" dirty="0"/>
              <a:t>-t</a:t>
            </a:r>
            <a:r>
              <a:rPr lang="cs-CZ" sz="1900" dirty="0"/>
              <a:t>/</a:t>
            </a:r>
            <a:r>
              <a:rPr lang="cs-CZ" sz="1900" i="1" dirty="0"/>
              <a:t>od-</a:t>
            </a:r>
            <a:r>
              <a:rPr lang="cs-CZ" sz="1900" i="1" dirty="0" err="1"/>
              <a:t>su</a:t>
            </a:r>
            <a:r>
              <a:rPr lang="cs-CZ" sz="1900" i="1" dirty="0"/>
              <a:t>-n-(0), hr-</a:t>
            </a:r>
            <a:r>
              <a:rPr lang="cs-CZ" sz="1900" i="1" dirty="0" err="1"/>
              <a:t>nou</a:t>
            </a:r>
            <a:r>
              <a:rPr lang="cs-CZ" sz="1900" i="1" dirty="0"/>
              <a:t>-t</a:t>
            </a:r>
            <a:r>
              <a:rPr lang="cs-CZ" sz="1900" dirty="0"/>
              <a:t>/</a:t>
            </a:r>
            <a:r>
              <a:rPr lang="cs-CZ" sz="1900" i="1" dirty="0"/>
              <a:t>ú-hr-n-(0), … × v-</a:t>
            </a:r>
            <a:r>
              <a:rPr lang="cs-CZ" sz="1900" i="1" dirty="0" err="1"/>
              <a:t>su</a:t>
            </a:r>
            <a:r>
              <a:rPr lang="cs-CZ" sz="1900" i="1" dirty="0"/>
              <a:t>-</a:t>
            </a:r>
            <a:r>
              <a:rPr lang="cs-CZ" sz="1900" i="1" dirty="0" err="1"/>
              <a:t>nou</a:t>
            </a:r>
            <a:r>
              <a:rPr lang="cs-CZ" sz="1900" i="1" dirty="0"/>
              <a:t>-t</a:t>
            </a:r>
            <a:r>
              <a:rPr lang="cs-CZ" sz="1900" dirty="0"/>
              <a:t>/</a:t>
            </a:r>
            <a:r>
              <a:rPr lang="cs-CZ" sz="1900" i="1" dirty="0"/>
              <a:t>v-</a:t>
            </a:r>
            <a:r>
              <a:rPr lang="cs-CZ" sz="1900" i="1" dirty="0" err="1"/>
              <a:t>su</a:t>
            </a:r>
            <a:r>
              <a:rPr lang="cs-CZ" sz="1900" i="1" dirty="0"/>
              <a:t>-v-k(a</a:t>
            </a:r>
            <a:r>
              <a:rPr lang="cs-CZ" sz="1900" dirty="0"/>
              <a:t>)).</a:t>
            </a:r>
            <a:endParaRPr lang="cs-CZ" sz="1900" i="1" dirty="0"/>
          </a:p>
          <a:p>
            <a:r>
              <a:rPr lang="cs-CZ" sz="2400" dirty="0"/>
              <a:t>Také sloveso </a:t>
            </a:r>
            <a:r>
              <a:rPr lang="cs-CZ" sz="2400" b="1" i="1" dirty="0"/>
              <a:t>hrát</a:t>
            </a:r>
            <a:r>
              <a:rPr lang="cs-CZ" sz="2400" i="1" dirty="0"/>
              <a:t> </a:t>
            </a:r>
            <a:r>
              <a:rPr lang="cs-CZ" sz="2400" dirty="0"/>
              <a:t>se tvaroslovně řadí ke </a:t>
            </a:r>
            <a:r>
              <a:rPr lang="cs-CZ" sz="2400" b="1" dirty="0"/>
              <a:t>III. slovesné třídě</a:t>
            </a:r>
            <a:r>
              <a:rPr lang="cs-CZ" sz="2400" dirty="0"/>
              <a:t>, </a:t>
            </a:r>
            <a:r>
              <a:rPr lang="cs-CZ" sz="2400" i="1" dirty="0"/>
              <a:t>á</a:t>
            </a:r>
            <a:r>
              <a:rPr lang="cs-CZ" sz="2400" dirty="0"/>
              <a:t> je z hlediska tvarosloví kořenový vokál otevřeného kořene. Chování při derivaci je ovšem s touto interpretací v některých derivátech v rozporu: </a:t>
            </a:r>
          </a:p>
          <a:p>
            <a:r>
              <a:rPr lang="cs-CZ" sz="2800" i="1" dirty="0">
                <a:solidFill>
                  <a:srgbClr val="FF0000"/>
                </a:solidFill>
              </a:rPr>
              <a:t>hrá</a:t>
            </a:r>
            <a:r>
              <a:rPr lang="cs-CZ" sz="2800" i="1" dirty="0"/>
              <a:t>-0-t/</a:t>
            </a:r>
            <a:r>
              <a:rPr lang="cs-CZ" sz="2800" i="1" dirty="0">
                <a:solidFill>
                  <a:srgbClr val="FF0000"/>
                </a:solidFill>
              </a:rPr>
              <a:t>hra</a:t>
            </a:r>
            <a:r>
              <a:rPr lang="cs-CZ" sz="2800" i="1" dirty="0"/>
              <a:t>-je-š		</a:t>
            </a:r>
            <a:r>
              <a:rPr lang="cs-CZ" sz="2800" i="1" dirty="0">
                <a:solidFill>
                  <a:srgbClr val="FFC000"/>
                </a:solidFill>
              </a:rPr>
              <a:t>her</a:t>
            </a:r>
            <a:r>
              <a:rPr lang="cs-CZ" sz="2800" i="1" dirty="0"/>
              <a:t>-</a:t>
            </a:r>
            <a:r>
              <a:rPr lang="cs-CZ" sz="2800" i="1" dirty="0" err="1"/>
              <a:t>ec</a:t>
            </a:r>
            <a:r>
              <a:rPr lang="cs-CZ" sz="2800" i="1" dirty="0"/>
              <a:t>(0)	/</a:t>
            </a:r>
            <a:r>
              <a:rPr lang="cs-CZ" sz="2800" i="1" dirty="0">
                <a:solidFill>
                  <a:srgbClr val="FFC000"/>
                </a:solidFill>
              </a:rPr>
              <a:t>hr</a:t>
            </a:r>
            <a:r>
              <a:rPr lang="cs-CZ" sz="2800" i="1" dirty="0"/>
              <a:t>-(a)	/ </a:t>
            </a:r>
            <a:r>
              <a:rPr lang="cs-CZ" sz="2800" i="1" dirty="0" err="1">
                <a:solidFill>
                  <a:srgbClr val="FF0000"/>
                </a:solidFill>
              </a:rPr>
              <a:t>hrá</a:t>
            </a:r>
            <a:r>
              <a:rPr lang="cs-CZ" sz="2800" i="1" dirty="0"/>
              <a:t>-t-k(y) / </a:t>
            </a:r>
            <a:r>
              <a:rPr lang="cs-CZ" sz="2800" i="1" dirty="0">
                <a:solidFill>
                  <a:srgbClr val="FF0000"/>
                </a:solidFill>
              </a:rPr>
              <a:t>hra</a:t>
            </a:r>
            <a:r>
              <a:rPr lang="cs-CZ" sz="2800" i="1" dirty="0"/>
              <a:t>-v-(ý)</a:t>
            </a:r>
          </a:p>
          <a:p>
            <a:r>
              <a:rPr lang="cs-CZ" sz="2800" i="1" dirty="0"/>
              <a:t>× u-</a:t>
            </a:r>
            <a:r>
              <a:rPr lang="cs-CZ" i="1" dirty="0">
                <a:solidFill>
                  <a:srgbClr val="FF0000"/>
                </a:solidFill>
              </a:rPr>
              <a:t>sm</a:t>
            </a:r>
            <a:r>
              <a:rPr lang="cs-CZ" sz="2800" i="1" dirty="0">
                <a:solidFill>
                  <a:srgbClr val="FF0000"/>
                </a:solidFill>
              </a:rPr>
              <a:t>á</a:t>
            </a:r>
            <a:r>
              <a:rPr lang="cs-CZ" sz="2800" i="1" dirty="0"/>
              <a:t>-0-t/u-</a:t>
            </a:r>
            <a:r>
              <a:rPr lang="cs-CZ" sz="2800" i="1" dirty="0">
                <a:solidFill>
                  <a:srgbClr val="FF0000"/>
                </a:solidFill>
              </a:rPr>
              <a:t>smě</a:t>
            </a:r>
            <a:r>
              <a:rPr lang="cs-CZ" sz="2800" i="1" dirty="0"/>
              <a:t>-je-š	ú-</a:t>
            </a:r>
            <a:r>
              <a:rPr lang="cs-CZ" sz="2800" i="1" dirty="0">
                <a:solidFill>
                  <a:srgbClr val="FF0000"/>
                </a:solidFill>
              </a:rPr>
              <a:t>smě</a:t>
            </a:r>
            <a:r>
              <a:rPr lang="cs-CZ" sz="2800" i="1" dirty="0"/>
              <a:t>-v(0)	</a:t>
            </a:r>
            <a:r>
              <a:rPr lang="cs-CZ" i="1" dirty="0"/>
              <a:t> </a:t>
            </a:r>
            <a:r>
              <a:rPr lang="cs-CZ" sz="2800" i="1" dirty="0"/>
              <a:t>/ </a:t>
            </a:r>
            <a:r>
              <a:rPr lang="cs-CZ" i="1" dirty="0" err="1">
                <a:solidFill>
                  <a:srgbClr val="FF0000"/>
                </a:solidFill>
              </a:rPr>
              <a:t>sm</a:t>
            </a:r>
            <a:r>
              <a:rPr lang="cs-CZ" sz="2800" i="1" dirty="0" err="1">
                <a:solidFill>
                  <a:srgbClr val="FF0000"/>
                </a:solidFill>
              </a:rPr>
              <a:t>a</a:t>
            </a:r>
            <a:r>
              <a:rPr lang="cs-CZ" sz="2800" i="1" dirty="0"/>
              <a:t>-v-(ý)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804045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proveďte morfémovou analýzu tvarů, morfémy pojmenujte, najděte analogie v segmentaci a pozorujte alomorfy: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cs-CZ" sz="2800" dirty="0"/>
              <a:t>povědomému</a:t>
            </a:r>
          </a:p>
          <a:p>
            <a:pPr lvl="1"/>
            <a:r>
              <a:rPr lang="cs-CZ" sz="2800" dirty="0"/>
              <a:t>odpovíš</a:t>
            </a:r>
          </a:p>
          <a:p>
            <a:pPr lvl="1"/>
            <a:r>
              <a:rPr lang="cs-CZ" sz="2800" dirty="0"/>
              <a:t>předpokládá</a:t>
            </a:r>
          </a:p>
          <a:p>
            <a:pPr lvl="1"/>
            <a:r>
              <a:rPr lang="cs-CZ" sz="2800" dirty="0"/>
              <a:t>nejplnějšími</a:t>
            </a:r>
          </a:p>
          <a:p>
            <a:pPr lvl="1"/>
            <a:r>
              <a:rPr lang="cs-CZ" sz="2800" dirty="0"/>
              <a:t>kohokoli</a:t>
            </a:r>
          </a:p>
          <a:p>
            <a:pPr lvl="1"/>
            <a:r>
              <a:rPr lang="cs-CZ" sz="2800" dirty="0"/>
              <a:t>vyčistivši</a:t>
            </a:r>
          </a:p>
          <a:p>
            <a:pPr lvl="1"/>
            <a:r>
              <a:rPr lang="cs-CZ" sz="2800" dirty="0"/>
              <a:t>nepomlouvej</a:t>
            </a:r>
          </a:p>
          <a:p>
            <a:pPr lvl="1"/>
            <a:r>
              <a:rPr lang="cs-CZ" sz="2800" dirty="0"/>
              <a:t>těch</a:t>
            </a:r>
          </a:p>
          <a:p>
            <a:pPr lvl="1"/>
            <a:r>
              <a:rPr lang="cs-CZ" sz="2800" dirty="0"/>
              <a:t>učnic</a:t>
            </a:r>
          </a:p>
          <a:p>
            <a:pPr lvl="1"/>
            <a:r>
              <a:rPr lang="cs-CZ" sz="2800" dirty="0"/>
              <a:t>vysokoškolskému</a:t>
            </a:r>
          </a:p>
        </p:txBody>
      </p:sp>
    </p:spTree>
    <p:extLst>
      <p:ext uri="{BB962C8B-B14F-4D97-AF65-F5344CB8AC3E}">
        <p14:creationId xmlns:p14="http://schemas.microsoft.com/office/powerpoint/2010/main" val="136371386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dirty="0"/>
              <a:t>proveďte morfémovou analýzu tvarů, morfémy pojmenujte: (</a:t>
            </a:r>
            <a:r>
              <a:rPr lang="cs-CZ" sz="3100" b="1" dirty="0"/>
              <a:t>lexikální</a:t>
            </a:r>
            <a:r>
              <a:rPr lang="cs-CZ" sz="3100" dirty="0"/>
              <a:t> </a:t>
            </a:r>
            <a:r>
              <a:rPr lang="cs-CZ" sz="3100" b="1" dirty="0">
                <a:solidFill>
                  <a:srgbClr val="FF0000"/>
                </a:solidFill>
              </a:rPr>
              <a:t>kořeny</a:t>
            </a:r>
            <a:r>
              <a:rPr lang="cs-CZ" sz="3100" dirty="0"/>
              <a:t>, </a:t>
            </a:r>
            <a:r>
              <a:rPr lang="cs-CZ" sz="3100" b="1" dirty="0">
                <a:solidFill>
                  <a:srgbClr val="7030A0"/>
                </a:solidFill>
              </a:rPr>
              <a:t>slovotvorné </a:t>
            </a:r>
            <a:r>
              <a:rPr lang="cs-CZ" sz="3100" dirty="0"/>
              <a:t>a </a:t>
            </a:r>
            <a:r>
              <a:rPr lang="cs-CZ" sz="3100" b="1" dirty="0">
                <a:solidFill>
                  <a:srgbClr val="00B050"/>
                </a:solidFill>
              </a:rPr>
              <a:t>tvarotvorné </a:t>
            </a:r>
            <a:r>
              <a:rPr lang="cs-CZ" sz="3100" b="1" dirty="0"/>
              <a:t>afixy, </a:t>
            </a:r>
            <a:r>
              <a:rPr lang="cs-CZ" sz="3100" b="1" dirty="0" err="1">
                <a:solidFill>
                  <a:srgbClr val="0070C0"/>
                </a:solidFill>
              </a:rPr>
              <a:t>konekty</a:t>
            </a:r>
            <a:r>
              <a:rPr lang="cs-CZ" sz="3100" dirty="0"/>
              <a:t>) najděte analogie v segmentaci a pozorujte alomorfy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cs-CZ" sz="2800" dirty="0"/>
              <a:t>povědomému → </a:t>
            </a:r>
            <a:r>
              <a:rPr lang="cs-CZ" sz="2800" dirty="0">
                <a:solidFill>
                  <a:srgbClr val="7030A0"/>
                </a:solidFill>
              </a:rPr>
              <a:t>po</a:t>
            </a:r>
            <a:r>
              <a:rPr lang="cs-CZ" sz="2800" dirty="0"/>
              <a:t>-</a:t>
            </a:r>
            <a:r>
              <a:rPr lang="cs-CZ" sz="2800" dirty="0">
                <a:solidFill>
                  <a:srgbClr val="FF0000"/>
                </a:solidFill>
              </a:rPr>
              <a:t>věd</a:t>
            </a:r>
            <a:r>
              <a:rPr lang="cs-CZ" sz="2800" dirty="0"/>
              <a:t>-</a:t>
            </a:r>
            <a:r>
              <a:rPr lang="cs-CZ" sz="2800" dirty="0" err="1">
                <a:solidFill>
                  <a:srgbClr val="7030A0"/>
                </a:solidFill>
              </a:rPr>
              <a:t>om</a:t>
            </a:r>
            <a:r>
              <a:rPr lang="cs-CZ" sz="2800" dirty="0"/>
              <a:t>-</a:t>
            </a:r>
            <a:r>
              <a:rPr lang="cs-CZ" sz="2800" dirty="0" err="1">
                <a:solidFill>
                  <a:srgbClr val="00B050"/>
                </a:solidFill>
              </a:rPr>
              <a:t>ému</a:t>
            </a:r>
            <a:r>
              <a:rPr lang="cs-CZ" sz="2000" dirty="0">
                <a:solidFill>
                  <a:srgbClr val="00B050"/>
                </a:solidFill>
              </a:rPr>
              <a:t>  </a:t>
            </a:r>
            <a:r>
              <a:rPr lang="cs-CZ" sz="1400" dirty="0"/>
              <a:t>nevidomému → </a:t>
            </a:r>
            <a:r>
              <a:rPr lang="cs-CZ" sz="1400" dirty="0">
                <a:solidFill>
                  <a:srgbClr val="7030A0"/>
                </a:solidFill>
              </a:rPr>
              <a:t>ne</a:t>
            </a:r>
            <a:r>
              <a:rPr lang="cs-CZ" sz="1400" dirty="0"/>
              <a:t>-</a:t>
            </a:r>
            <a:r>
              <a:rPr lang="cs-CZ" sz="1400" dirty="0">
                <a:solidFill>
                  <a:srgbClr val="FF0000"/>
                </a:solidFill>
              </a:rPr>
              <a:t>vid</a:t>
            </a:r>
            <a:r>
              <a:rPr lang="cs-CZ" sz="1400" dirty="0"/>
              <a:t>-</a:t>
            </a:r>
            <a:r>
              <a:rPr lang="cs-CZ" sz="1400" dirty="0" err="1">
                <a:solidFill>
                  <a:srgbClr val="7030A0"/>
                </a:solidFill>
              </a:rPr>
              <a:t>om</a:t>
            </a:r>
            <a:r>
              <a:rPr lang="cs-CZ" sz="1400" dirty="0"/>
              <a:t>-</a:t>
            </a:r>
            <a:r>
              <a:rPr lang="cs-CZ" sz="1400" dirty="0" err="1">
                <a:solidFill>
                  <a:srgbClr val="00B050"/>
                </a:solidFill>
              </a:rPr>
              <a:t>ému</a:t>
            </a:r>
            <a:endParaRPr lang="cs-CZ" sz="1400" dirty="0"/>
          </a:p>
          <a:p>
            <a:pPr lvl="1">
              <a:lnSpc>
                <a:spcPct val="100000"/>
              </a:lnSpc>
            </a:pPr>
            <a:r>
              <a:rPr lang="cs-CZ" sz="2800" dirty="0"/>
              <a:t>odpovíš → </a:t>
            </a:r>
            <a:r>
              <a:rPr lang="cs-CZ" sz="2800" dirty="0">
                <a:solidFill>
                  <a:srgbClr val="7030A0"/>
                </a:solidFill>
              </a:rPr>
              <a:t>od</a:t>
            </a:r>
            <a:r>
              <a:rPr lang="cs-CZ" sz="2800" dirty="0"/>
              <a:t>-</a:t>
            </a:r>
            <a:r>
              <a:rPr lang="cs-CZ" sz="2800" dirty="0">
                <a:solidFill>
                  <a:srgbClr val="7030A0"/>
                </a:solidFill>
              </a:rPr>
              <a:t>po</a:t>
            </a:r>
            <a:r>
              <a:rPr lang="cs-CZ" sz="2800" dirty="0"/>
              <a:t>-</a:t>
            </a:r>
            <a:r>
              <a:rPr lang="cs-CZ" sz="2800" dirty="0">
                <a:solidFill>
                  <a:srgbClr val="FF0000"/>
                </a:solidFill>
              </a:rPr>
              <a:t>v</a:t>
            </a:r>
            <a:r>
              <a:rPr lang="cs-CZ" sz="2800" dirty="0"/>
              <a:t>-</a:t>
            </a:r>
            <a:r>
              <a:rPr lang="cs-CZ" sz="2800" dirty="0">
                <a:solidFill>
                  <a:srgbClr val="00B050"/>
                </a:solidFill>
              </a:rPr>
              <a:t>í-š </a:t>
            </a:r>
            <a:r>
              <a:rPr lang="cs-CZ" sz="1400" dirty="0"/>
              <a:t>povědět → </a:t>
            </a:r>
            <a:r>
              <a:rPr lang="cs-CZ" sz="1400" dirty="0">
                <a:solidFill>
                  <a:srgbClr val="7030A0"/>
                </a:solidFill>
              </a:rPr>
              <a:t>po</a:t>
            </a:r>
            <a:r>
              <a:rPr lang="cs-CZ" sz="1400" dirty="0"/>
              <a:t>-</a:t>
            </a:r>
            <a:r>
              <a:rPr lang="cs-CZ" sz="1400" dirty="0">
                <a:solidFill>
                  <a:srgbClr val="FF0000"/>
                </a:solidFill>
              </a:rPr>
              <a:t>věd</a:t>
            </a:r>
            <a:r>
              <a:rPr lang="cs-CZ" sz="1400" dirty="0"/>
              <a:t>-</a:t>
            </a:r>
            <a:r>
              <a:rPr lang="cs-CZ" sz="1400" dirty="0">
                <a:solidFill>
                  <a:srgbClr val="00B050"/>
                </a:solidFill>
              </a:rPr>
              <a:t>ě-t </a:t>
            </a:r>
            <a:r>
              <a:rPr lang="cs-CZ" sz="1400" dirty="0"/>
              <a:t>pověst → </a:t>
            </a:r>
            <a:r>
              <a:rPr lang="cs-CZ" sz="1400" dirty="0">
                <a:solidFill>
                  <a:srgbClr val="7030A0"/>
                </a:solidFill>
              </a:rPr>
              <a:t>po</a:t>
            </a:r>
            <a:r>
              <a:rPr lang="cs-CZ" sz="1400" dirty="0"/>
              <a:t>-</a:t>
            </a:r>
            <a:r>
              <a:rPr lang="cs-CZ" sz="1400" dirty="0">
                <a:solidFill>
                  <a:srgbClr val="FF0000"/>
                </a:solidFill>
              </a:rPr>
              <a:t>věs</a:t>
            </a:r>
            <a:r>
              <a:rPr lang="cs-CZ" sz="1400" dirty="0">
                <a:solidFill>
                  <a:srgbClr val="7030A0"/>
                </a:solidFill>
              </a:rPr>
              <a:t>-t </a:t>
            </a:r>
            <a:r>
              <a:rPr lang="cs-CZ" sz="1400" dirty="0"/>
              <a:t>výpověď → </a:t>
            </a:r>
            <a:r>
              <a:rPr lang="cs-CZ" sz="1400" dirty="0">
                <a:solidFill>
                  <a:srgbClr val="7030A0"/>
                </a:solidFill>
              </a:rPr>
              <a:t>vý-po</a:t>
            </a:r>
            <a:r>
              <a:rPr lang="cs-CZ" sz="1400" dirty="0"/>
              <a:t>-</a:t>
            </a:r>
            <a:r>
              <a:rPr lang="cs-CZ" sz="1400" dirty="0">
                <a:solidFill>
                  <a:srgbClr val="FF0000"/>
                </a:solidFill>
              </a:rPr>
              <a:t>věď</a:t>
            </a:r>
            <a:r>
              <a:rPr lang="cs-CZ" sz="1400" dirty="0">
                <a:solidFill>
                  <a:srgbClr val="00B050"/>
                </a:solidFill>
              </a:rPr>
              <a:t>-0</a:t>
            </a:r>
          </a:p>
          <a:p>
            <a:pPr lvl="1">
              <a:lnSpc>
                <a:spcPct val="100000"/>
              </a:lnSpc>
            </a:pPr>
            <a:r>
              <a:rPr lang="cs-CZ" sz="2800" dirty="0"/>
              <a:t>předpokládá → </a:t>
            </a:r>
            <a:r>
              <a:rPr lang="cs-CZ" sz="2800" dirty="0">
                <a:solidFill>
                  <a:srgbClr val="7030A0"/>
                </a:solidFill>
              </a:rPr>
              <a:t>před</a:t>
            </a:r>
            <a:r>
              <a:rPr lang="cs-CZ" sz="2800" dirty="0"/>
              <a:t>-</a:t>
            </a:r>
            <a:r>
              <a:rPr lang="cs-CZ" sz="2800" dirty="0">
                <a:solidFill>
                  <a:srgbClr val="7030A0"/>
                </a:solidFill>
              </a:rPr>
              <a:t>po</a:t>
            </a:r>
            <a:r>
              <a:rPr lang="cs-CZ" sz="2800" dirty="0"/>
              <a:t>-</a:t>
            </a:r>
            <a:r>
              <a:rPr lang="cs-CZ" sz="2800" dirty="0">
                <a:solidFill>
                  <a:srgbClr val="FF0000"/>
                </a:solidFill>
              </a:rPr>
              <a:t>klád</a:t>
            </a:r>
            <a:r>
              <a:rPr lang="cs-CZ" sz="2800" dirty="0"/>
              <a:t>-</a:t>
            </a:r>
            <a:r>
              <a:rPr lang="cs-CZ" sz="2800" dirty="0">
                <a:solidFill>
                  <a:srgbClr val="00B050"/>
                </a:solidFill>
              </a:rPr>
              <a:t>á-0</a:t>
            </a:r>
            <a:r>
              <a:rPr lang="cs-CZ" sz="2800" dirty="0">
                <a:solidFill>
                  <a:srgbClr val="7030A0"/>
                </a:solidFill>
              </a:rPr>
              <a:t> </a:t>
            </a:r>
            <a:r>
              <a:rPr lang="cs-CZ" sz="1400" dirty="0"/>
              <a:t>předpovědět → </a:t>
            </a:r>
            <a:r>
              <a:rPr lang="cs-CZ" sz="1400" dirty="0">
                <a:solidFill>
                  <a:srgbClr val="7030A0"/>
                </a:solidFill>
              </a:rPr>
              <a:t>před</a:t>
            </a:r>
            <a:r>
              <a:rPr lang="cs-CZ" sz="1400" dirty="0"/>
              <a:t>-</a:t>
            </a:r>
            <a:r>
              <a:rPr lang="cs-CZ" sz="1400" dirty="0">
                <a:solidFill>
                  <a:srgbClr val="7030A0"/>
                </a:solidFill>
              </a:rPr>
              <a:t>po</a:t>
            </a:r>
            <a:r>
              <a:rPr lang="cs-CZ" sz="1400" dirty="0"/>
              <a:t>-</a:t>
            </a:r>
            <a:r>
              <a:rPr lang="cs-CZ" sz="1400" dirty="0">
                <a:solidFill>
                  <a:srgbClr val="FF0000"/>
                </a:solidFill>
              </a:rPr>
              <a:t>v</a:t>
            </a:r>
            <a:r>
              <a:rPr lang="cs-CZ" sz="1400" dirty="0"/>
              <a:t>-</a:t>
            </a:r>
            <a:r>
              <a:rPr lang="cs-CZ" sz="1400" dirty="0">
                <a:solidFill>
                  <a:srgbClr val="00B050"/>
                </a:solidFill>
              </a:rPr>
              <a:t>í-0</a:t>
            </a:r>
          </a:p>
          <a:p>
            <a:pPr lvl="1"/>
            <a:r>
              <a:rPr lang="cs-CZ" sz="2800" dirty="0"/>
              <a:t>nejplnějšími → </a:t>
            </a:r>
            <a:r>
              <a:rPr lang="cs-CZ" sz="2800" dirty="0">
                <a:solidFill>
                  <a:srgbClr val="7030A0"/>
                </a:solidFill>
              </a:rPr>
              <a:t>nej</a:t>
            </a:r>
            <a:r>
              <a:rPr lang="cs-CZ" sz="2800" dirty="0"/>
              <a:t>-</a:t>
            </a:r>
            <a:r>
              <a:rPr lang="cs-CZ" sz="2800" dirty="0">
                <a:solidFill>
                  <a:srgbClr val="FF0000"/>
                </a:solidFill>
              </a:rPr>
              <a:t>pln</a:t>
            </a:r>
            <a:r>
              <a:rPr lang="cs-CZ" sz="2800" dirty="0"/>
              <a:t>-</a:t>
            </a:r>
            <a:r>
              <a:rPr lang="cs-CZ" sz="2800" dirty="0" err="1">
                <a:solidFill>
                  <a:srgbClr val="7030A0"/>
                </a:solidFill>
              </a:rPr>
              <a:t>ějš</a:t>
            </a:r>
            <a:r>
              <a:rPr lang="cs-CZ" sz="2800" dirty="0"/>
              <a:t>-</a:t>
            </a:r>
            <a:r>
              <a:rPr lang="cs-CZ" sz="2800" dirty="0" err="1">
                <a:solidFill>
                  <a:srgbClr val="00B050"/>
                </a:solidFill>
              </a:rPr>
              <a:t>ími</a:t>
            </a:r>
            <a:r>
              <a:rPr lang="cs-CZ" sz="2800" dirty="0">
                <a:solidFill>
                  <a:srgbClr val="00B050"/>
                </a:solidFill>
              </a:rPr>
              <a:t> </a:t>
            </a:r>
            <a:r>
              <a:rPr lang="cs-CZ" sz="1400" dirty="0"/>
              <a:t>nejvyššími → </a:t>
            </a:r>
            <a:r>
              <a:rPr lang="cs-CZ" sz="1400" dirty="0">
                <a:solidFill>
                  <a:srgbClr val="7030A0"/>
                </a:solidFill>
              </a:rPr>
              <a:t>nej</a:t>
            </a:r>
            <a:r>
              <a:rPr lang="cs-CZ" sz="1400" dirty="0"/>
              <a:t>-</a:t>
            </a:r>
            <a:r>
              <a:rPr lang="cs-CZ" sz="1400" dirty="0">
                <a:solidFill>
                  <a:srgbClr val="FF0000"/>
                </a:solidFill>
              </a:rPr>
              <a:t>vyš</a:t>
            </a:r>
            <a:r>
              <a:rPr lang="cs-CZ" sz="1400" dirty="0"/>
              <a:t>-</a:t>
            </a:r>
            <a:r>
              <a:rPr lang="cs-CZ" sz="1400" dirty="0">
                <a:solidFill>
                  <a:srgbClr val="7030A0"/>
                </a:solidFill>
              </a:rPr>
              <a:t> š</a:t>
            </a:r>
            <a:r>
              <a:rPr lang="cs-CZ" sz="1400" dirty="0"/>
              <a:t>-</a:t>
            </a:r>
            <a:r>
              <a:rPr lang="cs-CZ" sz="1400" dirty="0" err="1">
                <a:solidFill>
                  <a:srgbClr val="00B050"/>
                </a:solidFill>
              </a:rPr>
              <a:t>ími</a:t>
            </a:r>
            <a:endParaRPr lang="cs-CZ" sz="1400" dirty="0">
              <a:solidFill>
                <a:srgbClr val="00B050"/>
              </a:solidFill>
            </a:endParaRPr>
          </a:p>
          <a:p>
            <a:pPr lvl="1"/>
            <a:r>
              <a:rPr lang="cs-CZ" sz="2800" dirty="0"/>
              <a:t>kohokoli → </a:t>
            </a:r>
            <a:r>
              <a:rPr lang="cs-CZ" sz="2800" dirty="0">
                <a:solidFill>
                  <a:srgbClr val="FF0000"/>
                </a:solidFill>
              </a:rPr>
              <a:t>k</a:t>
            </a:r>
            <a:r>
              <a:rPr lang="cs-CZ" sz="2800" dirty="0"/>
              <a:t>-</a:t>
            </a:r>
            <a:r>
              <a:rPr lang="cs-CZ" sz="2800" dirty="0">
                <a:solidFill>
                  <a:srgbClr val="00B050"/>
                </a:solidFill>
              </a:rPr>
              <a:t>oho</a:t>
            </a:r>
            <a:r>
              <a:rPr lang="cs-CZ" sz="2800" dirty="0"/>
              <a:t>-</a:t>
            </a:r>
            <a:r>
              <a:rPr lang="cs-CZ" sz="2800" dirty="0" err="1">
                <a:solidFill>
                  <a:srgbClr val="7030A0"/>
                </a:solidFill>
              </a:rPr>
              <a:t>koli</a:t>
            </a:r>
            <a:r>
              <a:rPr lang="cs-CZ" sz="2800" dirty="0">
                <a:solidFill>
                  <a:srgbClr val="7030A0"/>
                </a:solidFill>
              </a:rPr>
              <a:t> </a:t>
            </a:r>
            <a:r>
              <a:rPr lang="cs-CZ" sz="1400" dirty="0"/>
              <a:t>kdokoli → </a:t>
            </a:r>
            <a:r>
              <a:rPr lang="cs-CZ" sz="1400" dirty="0" err="1">
                <a:solidFill>
                  <a:srgbClr val="FF0000"/>
                </a:solidFill>
              </a:rPr>
              <a:t>kd</a:t>
            </a:r>
            <a:r>
              <a:rPr lang="cs-CZ" sz="1400" dirty="0"/>
              <a:t>-</a:t>
            </a:r>
            <a:r>
              <a:rPr lang="cs-CZ" sz="1400" dirty="0">
                <a:solidFill>
                  <a:srgbClr val="00B050"/>
                </a:solidFill>
              </a:rPr>
              <a:t>o</a:t>
            </a:r>
            <a:r>
              <a:rPr lang="cs-CZ" sz="1400" dirty="0"/>
              <a:t>-</a:t>
            </a:r>
            <a:r>
              <a:rPr lang="cs-CZ" sz="1400" dirty="0" err="1">
                <a:solidFill>
                  <a:srgbClr val="7030A0"/>
                </a:solidFill>
              </a:rPr>
              <a:t>koli</a:t>
            </a:r>
            <a:r>
              <a:rPr lang="cs-CZ" sz="1400" dirty="0">
                <a:solidFill>
                  <a:srgbClr val="7030A0"/>
                </a:solidFill>
              </a:rPr>
              <a:t> </a:t>
            </a:r>
          </a:p>
          <a:p>
            <a:pPr lvl="1"/>
            <a:r>
              <a:rPr lang="cs-CZ" sz="2800" dirty="0"/>
              <a:t>vyčistivši → </a:t>
            </a:r>
            <a:r>
              <a:rPr lang="cs-CZ" sz="2800" dirty="0">
                <a:solidFill>
                  <a:srgbClr val="7030A0"/>
                </a:solidFill>
              </a:rPr>
              <a:t>vy</a:t>
            </a:r>
            <a:r>
              <a:rPr lang="cs-CZ" sz="2800" dirty="0"/>
              <a:t>-</a:t>
            </a:r>
            <a:r>
              <a:rPr lang="cs-CZ" sz="2800" dirty="0">
                <a:solidFill>
                  <a:srgbClr val="FF0000"/>
                </a:solidFill>
              </a:rPr>
              <a:t>čist</a:t>
            </a:r>
            <a:r>
              <a:rPr lang="cs-CZ" sz="2800" dirty="0"/>
              <a:t>-</a:t>
            </a:r>
            <a:r>
              <a:rPr lang="cs-CZ" sz="2800" dirty="0">
                <a:solidFill>
                  <a:srgbClr val="00B050"/>
                </a:solidFill>
              </a:rPr>
              <a:t>i-v-š-i </a:t>
            </a:r>
            <a:r>
              <a:rPr lang="cs-CZ" sz="1400" dirty="0"/>
              <a:t>zanechavši → </a:t>
            </a:r>
            <a:r>
              <a:rPr lang="cs-CZ" sz="1400" dirty="0">
                <a:solidFill>
                  <a:srgbClr val="7030A0"/>
                </a:solidFill>
              </a:rPr>
              <a:t>za</a:t>
            </a:r>
            <a:r>
              <a:rPr lang="cs-CZ" sz="1400" dirty="0"/>
              <a:t>-</a:t>
            </a:r>
            <a:r>
              <a:rPr lang="cs-CZ" sz="1400" dirty="0">
                <a:solidFill>
                  <a:srgbClr val="FF0000"/>
                </a:solidFill>
              </a:rPr>
              <a:t>nech</a:t>
            </a:r>
            <a:r>
              <a:rPr lang="cs-CZ" sz="1400" dirty="0"/>
              <a:t>-</a:t>
            </a:r>
            <a:r>
              <a:rPr lang="cs-CZ" sz="1400" dirty="0">
                <a:solidFill>
                  <a:srgbClr val="00B050"/>
                </a:solidFill>
              </a:rPr>
              <a:t>a-v-š-i</a:t>
            </a:r>
          </a:p>
          <a:p>
            <a:pPr lvl="1"/>
            <a:r>
              <a:rPr lang="cs-CZ" sz="2800" dirty="0"/>
              <a:t>nepomlouvej → ne-</a:t>
            </a:r>
            <a:r>
              <a:rPr lang="cs-CZ" sz="2800" dirty="0">
                <a:solidFill>
                  <a:srgbClr val="7030A0"/>
                </a:solidFill>
              </a:rPr>
              <a:t>po</a:t>
            </a:r>
            <a:r>
              <a:rPr lang="cs-CZ" sz="2800" dirty="0"/>
              <a:t>-</a:t>
            </a:r>
            <a:r>
              <a:rPr lang="cs-CZ" sz="2800" dirty="0">
                <a:solidFill>
                  <a:srgbClr val="FF0000"/>
                </a:solidFill>
              </a:rPr>
              <a:t>mlouv</a:t>
            </a:r>
            <a:r>
              <a:rPr lang="cs-CZ" sz="2800" dirty="0"/>
              <a:t>-</a:t>
            </a:r>
            <a:r>
              <a:rPr lang="cs-CZ" sz="2800" dirty="0">
                <a:solidFill>
                  <a:srgbClr val="00B050"/>
                </a:solidFill>
              </a:rPr>
              <a:t>ej-0 </a:t>
            </a:r>
            <a:r>
              <a:rPr lang="cs-CZ" sz="1500" dirty="0"/>
              <a:t>výmluvný → -</a:t>
            </a:r>
            <a:r>
              <a:rPr lang="cs-CZ" sz="1500" dirty="0" err="1">
                <a:solidFill>
                  <a:srgbClr val="7030A0"/>
                </a:solidFill>
              </a:rPr>
              <a:t>vý</a:t>
            </a:r>
            <a:r>
              <a:rPr lang="cs-CZ" sz="1500" dirty="0" err="1"/>
              <a:t>-</a:t>
            </a:r>
            <a:r>
              <a:rPr lang="cs-CZ" sz="1500" dirty="0" err="1">
                <a:solidFill>
                  <a:srgbClr val="FF0000"/>
                </a:solidFill>
              </a:rPr>
              <a:t>mluv</a:t>
            </a:r>
            <a:r>
              <a:rPr lang="cs-CZ" sz="1500" dirty="0" err="1">
                <a:solidFill>
                  <a:srgbClr val="7030A0"/>
                </a:solidFill>
              </a:rPr>
              <a:t>-n</a:t>
            </a:r>
            <a:r>
              <a:rPr lang="cs-CZ" sz="1500" dirty="0" err="1">
                <a:solidFill>
                  <a:srgbClr val="00B050"/>
                </a:solidFill>
              </a:rPr>
              <a:t>-ý</a:t>
            </a:r>
            <a:endParaRPr lang="cs-CZ" sz="2800" dirty="0">
              <a:solidFill>
                <a:srgbClr val="00B050"/>
              </a:solidFill>
            </a:endParaRPr>
          </a:p>
          <a:p>
            <a:pPr lvl="1"/>
            <a:r>
              <a:rPr lang="cs-CZ" sz="2800" dirty="0"/>
              <a:t>těch → </a:t>
            </a:r>
            <a:r>
              <a:rPr lang="cs-CZ" sz="2800" dirty="0">
                <a:solidFill>
                  <a:srgbClr val="FF0000"/>
                </a:solidFill>
              </a:rPr>
              <a:t>t</a:t>
            </a:r>
            <a:r>
              <a:rPr lang="cs-CZ" sz="2800" dirty="0"/>
              <a:t>-</a:t>
            </a:r>
            <a:r>
              <a:rPr lang="cs-CZ" sz="2800" dirty="0" err="1">
                <a:solidFill>
                  <a:srgbClr val="00B050"/>
                </a:solidFill>
              </a:rPr>
              <a:t>ěch</a:t>
            </a:r>
            <a:endParaRPr lang="cs-CZ" sz="2800" dirty="0">
              <a:solidFill>
                <a:srgbClr val="00B050"/>
              </a:solidFill>
            </a:endParaRPr>
          </a:p>
          <a:p>
            <a:pPr lvl="1"/>
            <a:r>
              <a:rPr lang="cs-CZ" sz="2800" dirty="0"/>
              <a:t>učnic → </a:t>
            </a:r>
            <a:r>
              <a:rPr lang="cs-CZ" sz="2800" dirty="0">
                <a:solidFill>
                  <a:srgbClr val="FF0000"/>
                </a:solidFill>
              </a:rPr>
              <a:t>uč</a:t>
            </a:r>
            <a:r>
              <a:rPr lang="cs-CZ" sz="2800" dirty="0"/>
              <a:t>-</a:t>
            </a:r>
            <a:r>
              <a:rPr lang="cs-CZ" sz="2800" dirty="0">
                <a:solidFill>
                  <a:srgbClr val="7030A0"/>
                </a:solidFill>
              </a:rPr>
              <a:t>n</a:t>
            </a:r>
            <a:r>
              <a:rPr lang="cs-CZ" sz="2800" dirty="0"/>
              <a:t>-</a:t>
            </a:r>
            <a:r>
              <a:rPr lang="cs-CZ" sz="2800" dirty="0">
                <a:solidFill>
                  <a:srgbClr val="7030A0"/>
                </a:solidFill>
              </a:rPr>
              <a:t>ic</a:t>
            </a:r>
            <a:r>
              <a:rPr lang="cs-CZ" sz="2800" dirty="0">
                <a:solidFill>
                  <a:srgbClr val="00B050"/>
                </a:solidFill>
              </a:rPr>
              <a:t>-0</a:t>
            </a:r>
            <a:endParaRPr lang="cs-CZ" sz="2800" dirty="0">
              <a:solidFill>
                <a:srgbClr val="7030A0"/>
              </a:solidFill>
            </a:endParaRPr>
          </a:p>
          <a:p>
            <a:pPr lvl="1"/>
            <a:r>
              <a:rPr lang="cs-CZ" sz="2800" dirty="0"/>
              <a:t>vysokoškolskému → </a:t>
            </a:r>
            <a:r>
              <a:rPr lang="cs-CZ" sz="2800" dirty="0" err="1">
                <a:solidFill>
                  <a:srgbClr val="FF0000"/>
                </a:solidFill>
              </a:rPr>
              <a:t>vys</a:t>
            </a:r>
            <a:r>
              <a:rPr lang="cs-CZ" sz="2800" dirty="0">
                <a:solidFill>
                  <a:srgbClr val="7030A0"/>
                </a:solidFill>
              </a:rPr>
              <a:t>-o-k</a:t>
            </a:r>
            <a:r>
              <a:rPr lang="cs-CZ" sz="2800" dirty="0"/>
              <a:t>-</a:t>
            </a:r>
            <a:r>
              <a:rPr lang="cs-CZ" sz="2800" dirty="0">
                <a:solidFill>
                  <a:srgbClr val="0070C0"/>
                </a:solidFill>
              </a:rPr>
              <a:t>o</a:t>
            </a:r>
            <a:r>
              <a:rPr lang="cs-CZ" sz="2800" dirty="0"/>
              <a:t>-</a:t>
            </a:r>
            <a:r>
              <a:rPr lang="cs-CZ" sz="2800" dirty="0">
                <a:solidFill>
                  <a:srgbClr val="FF0000"/>
                </a:solidFill>
              </a:rPr>
              <a:t>škol</a:t>
            </a:r>
            <a:r>
              <a:rPr lang="cs-CZ" sz="2800" dirty="0"/>
              <a:t>-</a:t>
            </a:r>
            <a:r>
              <a:rPr lang="cs-CZ" sz="2800" dirty="0" err="1">
                <a:solidFill>
                  <a:srgbClr val="7030A0"/>
                </a:solidFill>
              </a:rPr>
              <a:t>sk</a:t>
            </a:r>
            <a:r>
              <a:rPr lang="cs-CZ" sz="2800" dirty="0"/>
              <a:t>-</a:t>
            </a:r>
            <a:r>
              <a:rPr lang="cs-CZ" sz="2800" dirty="0" err="1">
                <a:solidFill>
                  <a:srgbClr val="00B050"/>
                </a:solidFill>
              </a:rPr>
              <a:t>ému</a:t>
            </a:r>
            <a:endParaRPr lang="cs-CZ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342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Princip opakovatelnosti a kontrastu na příkladu </a:t>
            </a:r>
            <a:r>
              <a:rPr lang="cs-CZ" sz="4400" dirty="0" err="1">
                <a:solidFill>
                  <a:srgbClr val="002060"/>
                </a:solidFill>
              </a:rPr>
              <a:t>konektových</a:t>
            </a:r>
            <a:r>
              <a:rPr lang="cs-CZ" sz="4400" dirty="0">
                <a:solidFill>
                  <a:srgbClr val="002060"/>
                </a:solidFill>
              </a:rPr>
              <a:t> morfů </a:t>
            </a:r>
            <a:r>
              <a:rPr lang="cs-CZ" sz="4400" dirty="0"/>
              <a:t>a </a:t>
            </a:r>
            <a:r>
              <a:rPr lang="cs-CZ" sz="4400" dirty="0">
                <a:solidFill>
                  <a:srgbClr val="FF0000"/>
                </a:solidFill>
              </a:rPr>
              <a:t>lexikálních kořenových morfů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3600" dirty="0">
                <a:solidFill>
                  <a:srgbClr val="FF0000"/>
                </a:solidFill>
              </a:rPr>
              <a:t>ryb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002060"/>
                </a:solidFill>
              </a:rPr>
              <a:t>o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FF0000"/>
                </a:solidFill>
              </a:rPr>
              <a:t>lov</a:t>
            </a:r>
            <a:r>
              <a:rPr lang="cs-CZ" sz="3600" dirty="0"/>
              <a:t>	-</a:t>
            </a:r>
            <a:r>
              <a:rPr lang="cs-CZ" sz="3600" dirty="0">
                <a:solidFill>
                  <a:srgbClr val="00B050"/>
                </a:solidFill>
              </a:rPr>
              <a:t>0</a:t>
            </a:r>
            <a:r>
              <a:rPr lang="cs-CZ" sz="3600" dirty="0"/>
              <a:t>		</a:t>
            </a:r>
            <a:r>
              <a:rPr lang="cs-CZ" sz="3600" dirty="0">
                <a:solidFill>
                  <a:srgbClr val="FF0000"/>
                </a:solidFill>
              </a:rPr>
              <a:t>houb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002060"/>
                </a:solidFill>
              </a:rPr>
              <a:t>o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FF0000"/>
                </a:solidFill>
              </a:rPr>
              <a:t>lov-</a:t>
            </a:r>
            <a:r>
              <a:rPr lang="cs-CZ" sz="3600" dirty="0">
                <a:solidFill>
                  <a:srgbClr val="00B050"/>
                </a:solidFill>
              </a:rPr>
              <a:t>0</a:t>
            </a:r>
            <a:endParaRPr lang="cs-CZ" sz="3600" dirty="0">
              <a:solidFill>
                <a:srgbClr val="FF0000"/>
              </a:solidFill>
            </a:endParaRPr>
          </a:p>
          <a:p>
            <a:pPr lvl="1"/>
            <a:r>
              <a:rPr lang="cs-CZ" sz="3600" dirty="0">
                <a:solidFill>
                  <a:srgbClr val="FF0000"/>
                </a:solidFill>
              </a:rPr>
              <a:t>ryb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002060"/>
                </a:solidFill>
              </a:rPr>
              <a:t>o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FF0000"/>
                </a:solidFill>
              </a:rPr>
              <a:t>ještěr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00B050"/>
                </a:solidFill>
              </a:rPr>
              <a:t>0</a:t>
            </a:r>
            <a:r>
              <a:rPr lang="cs-CZ" sz="3600" dirty="0"/>
              <a:t>		</a:t>
            </a:r>
            <a:r>
              <a:rPr lang="cs-CZ" sz="3600" dirty="0" err="1">
                <a:solidFill>
                  <a:srgbClr val="FF0000"/>
                </a:solidFill>
              </a:rPr>
              <a:t>ptak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002060"/>
                </a:solidFill>
              </a:rPr>
              <a:t>o</a:t>
            </a:r>
            <a:r>
              <a:rPr lang="cs-CZ" sz="3600" dirty="0"/>
              <a:t>- </a:t>
            </a:r>
            <a:r>
              <a:rPr lang="cs-CZ" sz="3600" dirty="0">
                <a:solidFill>
                  <a:srgbClr val="FF0000"/>
                </a:solidFill>
              </a:rPr>
              <a:t>ještěr-</a:t>
            </a:r>
            <a:r>
              <a:rPr lang="cs-CZ" sz="3600" dirty="0">
                <a:solidFill>
                  <a:srgbClr val="00B050"/>
                </a:solidFill>
              </a:rPr>
              <a:t>0</a:t>
            </a:r>
            <a:endParaRPr lang="cs-CZ" sz="3600" dirty="0">
              <a:solidFill>
                <a:srgbClr val="FF0000"/>
              </a:solidFill>
            </a:endParaRPr>
          </a:p>
          <a:p>
            <a:pPr lvl="1"/>
            <a:r>
              <a:rPr lang="cs-CZ" sz="3600" dirty="0">
                <a:solidFill>
                  <a:srgbClr val="FF0000"/>
                </a:solidFill>
              </a:rPr>
              <a:t>ryb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002060"/>
                </a:solidFill>
              </a:rPr>
              <a:t>o</a:t>
            </a:r>
            <a:r>
              <a:rPr lang="cs-CZ" sz="3600" dirty="0"/>
              <a:t>-</a:t>
            </a:r>
            <a:r>
              <a:rPr lang="cs-CZ" sz="3600" dirty="0" err="1">
                <a:solidFill>
                  <a:srgbClr val="FF0000"/>
                </a:solidFill>
              </a:rPr>
              <a:t>žr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7030A0"/>
                </a:solidFill>
              </a:rPr>
              <a:t>a-v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00B050"/>
                </a:solidFill>
              </a:rPr>
              <a:t>ý</a:t>
            </a:r>
            <a:r>
              <a:rPr lang="cs-CZ" sz="3600" dirty="0"/>
              <a:t>		</a:t>
            </a:r>
            <a:r>
              <a:rPr lang="cs-CZ" sz="3600" dirty="0">
                <a:solidFill>
                  <a:srgbClr val="FF0000"/>
                </a:solidFill>
              </a:rPr>
              <a:t>hmyz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002060"/>
                </a:solidFill>
              </a:rPr>
              <a:t>o</a:t>
            </a:r>
            <a:r>
              <a:rPr lang="cs-CZ" sz="3600" dirty="0"/>
              <a:t>-</a:t>
            </a:r>
            <a:r>
              <a:rPr lang="cs-CZ" sz="3600" dirty="0" err="1">
                <a:solidFill>
                  <a:srgbClr val="FF0000"/>
                </a:solidFill>
              </a:rPr>
              <a:t>žr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7030A0"/>
                </a:solidFill>
              </a:rPr>
              <a:t>a-v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00B050"/>
                </a:solidFill>
              </a:rPr>
              <a:t>ý</a:t>
            </a:r>
          </a:p>
          <a:p>
            <a:pPr lvl="1"/>
            <a:r>
              <a:rPr lang="cs-CZ" sz="3600" dirty="0">
                <a:solidFill>
                  <a:srgbClr val="FF0000"/>
                </a:solidFill>
              </a:rPr>
              <a:t>ryb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002060"/>
                </a:solidFill>
              </a:rPr>
              <a:t>o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FF0000"/>
                </a:solidFill>
              </a:rPr>
              <a:t>nož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7030A0"/>
                </a:solidFill>
              </a:rPr>
              <a:t>ec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00B050"/>
                </a:solidFill>
              </a:rPr>
              <a:t>0</a:t>
            </a:r>
            <a:r>
              <a:rPr lang="cs-CZ" sz="3600" dirty="0"/>
              <a:t>		</a:t>
            </a:r>
            <a:r>
              <a:rPr lang="cs-CZ" sz="3600" dirty="0">
                <a:solidFill>
                  <a:srgbClr val="FF0000"/>
                </a:solidFill>
              </a:rPr>
              <a:t>hlav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002060"/>
                </a:solidFill>
              </a:rPr>
              <a:t>o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FF0000"/>
                </a:solidFill>
              </a:rPr>
              <a:t>nož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7030A0"/>
                </a:solidFill>
              </a:rPr>
              <a:t>ec</a:t>
            </a:r>
            <a:r>
              <a:rPr lang="cs-CZ" sz="3600" dirty="0">
                <a:solidFill>
                  <a:srgbClr val="00B050"/>
                </a:solidFill>
              </a:rPr>
              <a:t>-0</a:t>
            </a:r>
          </a:p>
          <a:p>
            <a:pPr lvl="1"/>
            <a:r>
              <a:rPr lang="cs-CZ" sz="3600" dirty="0">
                <a:solidFill>
                  <a:srgbClr val="FF0000"/>
                </a:solidFill>
              </a:rPr>
              <a:t>ryb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002060"/>
                </a:solidFill>
              </a:rPr>
              <a:t>o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FF0000"/>
                </a:solidFill>
              </a:rPr>
              <a:t>chov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7030A0"/>
                </a:solidFill>
              </a:rPr>
              <a:t>n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00B050"/>
                </a:solidFill>
              </a:rPr>
              <a:t>ý</a:t>
            </a:r>
          </a:p>
          <a:p>
            <a:pPr lvl="1"/>
            <a:r>
              <a:rPr lang="cs-CZ" sz="3600" dirty="0" err="1">
                <a:solidFill>
                  <a:srgbClr val="FF0000"/>
                </a:solidFill>
              </a:rPr>
              <a:t>mudr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002060"/>
                </a:solidFill>
              </a:rPr>
              <a:t>o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FF0000"/>
                </a:solidFill>
              </a:rPr>
              <a:t>slov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00B050"/>
                </a:solidFill>
              </a:rPr>
              <a:t>í		</a:t>
            </a:r>
            <a:r>
              <a:rPr lang="cs-CZ" sz="3600" dirty="0">
                <a:solidFill>
                  <a:srgbClr val="FF0000"/>
                </a:solidFill>
              </a:rPr>
              <a:t>báj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002060"/>
                </a:solidFill>
              </a:rPr>
              <a:t>e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FF0000"/>
                </a:solidFill>
              </a:rPr>
              <a:t>slov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00B050"/>
                </a:solidFill>
              </a:rPr>
              <a:t>í</a:t>
            </a:r>
          </a:p>
          <a:p>
            <a:pPr lvl="1"/>
            <a:r>
              <a:rPr lang="cs-CZ" sz="3600" dirty="0">
                <a:solidFill>
                  <a:srgbClr val="FF0000"/>
                </a:solidFill>
              </a:rPr>
              <a:t>dřev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002060"/>
                </a:solidFill>
              </a:rPr>
              <a:t>o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FF0000"/>
                </a:solidFill>
              </a:rPr>
              <a:t>plyn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00B050"/>
                </a:solidFill>
              </a:rPr>
              <a:t>0		</a:t>
            </a:r>
            <a:r>
              <a:rPr lang="cs-CZ" sz="3600" dirty="0">
                <a:solidFill>
                  <a:srgbClr val="FF0000"/>
                </a:solidFill>
              </a:rPr>
              <a:t>svít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002060"/>
                </a:solidFill>
              </a:rPr>
              <a:t>i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FF0000"/>
                </a:solidFill>
              </a:rPr>
              <a:t>plyn</a:t>
            </a:r>
            <a:r>
              <a:rPr lang="cs-CZ" sz="3600" dirty="0"/>
              <a:t>-</a:t>
            </a:r>
            <a:r>
              <a:rPr lang="cs-CZ" sz="3600" dirty="0">
                <a:solidFill>
                  <a:srgbClr val="00B050"/>
                </a:solidFill>
              </a:rPr>
              <a:t>0</a:t>
            </a:r>
          </a:p>
          <a:p>
            <a:pPr lvl="1"/>
            <a:endParaRPr lang="cs-CZ" sz="3600" dirty="0">
              <a:solidFill>
                <a:srgbClr val="00B050"/>
              </a:solidFill>
            </a:endParaRPr>
          </a:p>
          <a:p>
            <a:pPr marL="457200" lvl="1" indent="0">
              <a:buNone/>
            </a:pPr>
            <a:endParaRPr lang="cs-CZ" sz="3600" dirty="0">
              <a:solidFill>
                <a:srgbClr val="00B050"/>
              </a:solidFill>
            </a:endParaRPr>
          </a:p>
          <a:p>
            <a:pPr lvl="1"/>
            <a:endParaRPr lang="cs-CZ" sz="3600" dirty="0">
              <a:solidFill>
                <a:srgbClr val="00B050"/>
              </a:solidFill>
            </a:endParaRPr>
          </a:p>
          <a:p>
            <a:pPr lvl="1"/>
            <a:endParaRPr lang="cs-CZ" sz="3600" dirty="0">
              <a:solidFill>
                <a:srgbClr val="00B050"/>
              </a:solidFill>
            </a:endParaRPr>
          </a:p>
          <a:p>
            <a:pPr lvl="1"/>
            <a:endParaRPr lang="cs-CZ" sz="3600" dirty="0">
              <a:solidFill>
                <a:srgbClr val="00B050"/>
              </a:solidFill>
            </a:endParaRP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064779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Vyznač </a:t>
            </a:r>
            <a:r>
              <a:rPr lang="cs-CZ" sz="3200" b="1" u="sng" dirty="0"/>
              <a:t>tvaro</a:t>
            </a:r>
            <a:r>
              <a:rPr lang="cs-CZ" sz="3200" dirty="0"/>
              <a:t>tvorný základ a vypiš slova/ slovní tvary, které obsahují alomorfy kořenových i afixálních morfů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4000" dirty="0"/>
              <a:t>opičárna</a:t>
            </a:r>
          </a:p>
          <a:p>
            <a:pPr lvl="1"/>
            <a:r>
              <a:rPr lang="cs-CZ" sz="4000" dirty="0"/>
              <a:t>úkryt</a:t>
            </a:r>
          </a:p>
          <a:p>
            <a:pPr lvl="1"/>
            <a:r>
              <a:rPr lang="cs-CZ" sz="4000" dirty="0"/>
              <a:t>nesl</a:t>
            </a:r>
          </a:p>
          <a:p>
            <a:pPr lvl="1"/>
            <a:r>
              <a:rPr lang="cs-CZ" sz="4000" dirty="0"/>
              <a:t>prosil</a:t>
            </a:r>
          </a:p>
          <a:p>
            <a:pPr lvl="1"/>
            <a:r>
              <a:rPr lang="cs-CZ" sz="4000" dirty="0"/>
              <a:t>bereme</a:t>
            </a:r>
          </a:p>
          <a:p>
            <a:pPr lvl="1"/>
            <a:r>
              <a:rPr lang="cs-CZ" sz="4000" dirty="0"/>
              <a:t>kuřaty</a:t>
            </a:r>
          </a:p>
        </p:txBody>
      </p:sp>
    </p:spTree>
    <p:extLst>
      <p:ext uri="{BB962C8B-B14F-4D97-AF65-F5344CB8AC3E}">
        <p14:creationId xmlns:p14="http://schemas.microsoft.com/office/powerpoint/2010/main" val="183763482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Vyznač </a:t>
            </a:r>
            <a:r>
              <a:rPr lang="cs-CZ" sz="3200" b="1" u="sng" dirty="0"/>
              <a:t>tvaro</a:t>
            </a:r>
            <a:r>
              <a:rPr lang="cs-CZ" sz="3200" dirty="0"/>
              <a:t>tvorný základ a vypiš slova/ slovní tvary, které obsahují alomorfy </a:t>
            </a:r>
            <a:r>
              <a:rPr lang="cs-CZ" sz="3200" dirty="0">
                <a:solidFill>
                  <a:srgbClr val="FF0000"/>
                </a:solidFill>
              </a:rPr>
              <a:t>kořenových</a:t>
            </a:r>
            <a:r>
              <a:rPr lang="cs-CZ" sz="3200" dirty="0"/>
              <a:t> i </a:t>
            </a:r>
            <a:r>
              <a:rPr lang="cs-CZ" sz="3200" dirty="0">
                <a:solidFill>
                  <a:srgbClr val="7030A0"/>
                </a:solidFill>
              </a:rPr>
              <a:t>afixálních </a:t>
            </a:r>
            <a:r>
              <a:rPr lang="cs-CZ" sz="3200" dirty="0"/>
              <a:t>morfů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4000" b="1" u="sng" dirty="0" err="1">
                <a:solidFill>
                  <a:srgbClr val="FF0000"/>
                </a:solidFill>
              </a:rPr>
              <a:t>opič</a:t>
            </a:r>
            <a:r>
              <a:rPr lang="cs-CZ" sz="4000" b="1" u="sng" dirty="0" err="1">
                <a:solidFill>
                  <a:srgbClr val="7030A0"/>
                </a:solidFill>
              </a:rPr>
              <a:t>árn</a:t>
            </a:r>
            <a:r>
              <a:rPr lang="cs-CZ" sz="4000" dirty="0"/>
              <a:t>-</a:t>
            </a:r>
            <a:r>
              <a:rPr lang="cs-CZ" sz="4000" dirty="0">
                <a:solidFill>
                  <a:srgbClr val="00B050"/>
                </a:solidFill>
              </a:rPr>
              <a:t>a 	</a:t>
            </a:r>
            <a:r>
              <a:rPr lang="cs-CZ" sz="4000" b="1" u="sng" dirty="0">
                <a:solidFill>
                  <a:srgbClr val="FF0000"/>
                </a:solidFill>
              </a:rPr>
              <a:t>opič</a:t>
            </a:r>
            <a:r>
              <a:rPr lang="cs-CZ" sz="4000" b="1" u="sng" dirty="0">
                <a:solidFill>
                  <a:srgbClr val="7030A0"/>
                </a:solidFill>
              </a:rPr>
              <a:t>áren</a:t>
            </a:r>
            <a:r>
              <a:rPr lang="cs-CZ" sz="4000" dirty="0"/>
              <a:t>-</a:t>
            </a:r>
            <a:r>
              <a:rPr lang="cs-CZ" sz="4000" dirty="0">
                <a:solidFill>
                  <a:srgbClr val="00B050"/>
                </a:solidFill>
              </a:rPr>
              <a:t>0</a:t>
            </a:r>
          </a:p>
          <a:p>
            <a:pPr lvl="1"/>
            <a:r>
              <a:rPr lang="cs-CZ" sz="4000" b="1" u="sng" dirty="0">
                <a:solidFill>
                  <a:srgbClr val="7030A0"/>
                </a:solidFill>
              </a:rPr>
              <a:t>ú</a:t>
            </a:r>
            <a:r>
              <a:rPr lang="cs-CZ" sz="4000" b="1" u="sng" dirty="0">
                <a:solidFill>
                  <a:srgbClr val="FF0000"/>
                </a:solidFill>
              </a:rPr>
              <a:t>kry</a:t>
            </a:r>
            <a:r>
              <a:rPr lang="cs-CZ" sz="4000" dirty="0"/>
              <a:t>-</a:t>
            </a:r>
            <a:r>
              <a:rPr lang="cs-CZ" sz="4000" dirty="0">
                <a:solidFill>
                  <a:srgbClr val="00B050"/>
                </a:solidFill>
              </a:rPr>
              <a:t>0</a:t>
            </a:r>
            <a:r>
              <a:rPr lang="cs-CZ" sz="4000" dirty="0"/>
              <a:t>-</a:t>
            </a:r>
            <a:r>
              <a:rPr lang="cs-CZ" sz="4000" dirty="0">
                <a:solidFill>
                  <a:srgbClr val="00B050"/>
                </a:solidFill>
              </a:rPr>
              <a:t>t	</a:t>
            </a:r>
            <a:r>
              <a:rPr lang="cs-CZ" sz="4000" b="1" u="sng" dirty="0" err="1">
                <a:solidFill>
                  <a:srgbClr val="7030A0"/>
                </a:solidFill>
              </a:rPr>
              <a:t>u</a:t>
            </a:r>
            <a:r>
              <a:rPr lang="cs-CZ" sz="4000" b="1" u="sng" dirty="0" err="1">
                <a:solidFill>
                  <a:srgbClr val="FF0000"/>
                </a:solidFill>
              </a:rPr>
              <a:t>kry</a:t>
            </a:r>
            <a:r>
              <a:rPr lang="cs-CZ" sz="4000" dirty="0"/>
              <a:t>-</a:t>
            </a:r>
            <a:r>
              <a:rPr lang="cs-CZ" sz="4000" dirty="0">
                <a:solidFill>
                  <a:srgbClr val="00B050"/>
                </a:solidFill>
              </a:rPr>
              <a:t>je</a:t>
            </a:r>
            <a:r>
              <a:rPr lang="cs-CZ" sz="4000" dirty="0"/>
              <a:t>-</a:t>
            </a:r>
            <a:r>
              <a:rPr lang="cs-CZ" sz="4000" dirty="0">
                <a:solidFill>
                  <a:srgbClr val="00B050"/>
                </a:solidFill>
              </a:rPr>
              <a:t>š </a:t>
            </a:r>
            <a:r>
              <a:rPr lang="cs-CZ" sz="4000" b="1" u="sng" dirty="0">
                <a:solidFill>
                  <a:srgbClr val="7030A0"/>
                </a:solidFill>
              </a:rPr>
              <a:t>po</a:t>
            </a:r>
            <a:r>
              <a:rPr lang="cs-CZ" sz="4000" b="1" u="sng" dirty="0">
                <a:solidFill>
                  <a:srgbClr val="FF0000"/>
                </a:solidFill>
              </a:rPr>
              <a:t>krý</a:t>
            </a:r>
            <a:r>
              <a:rPr lang="cs-CZ" sz="4000" dirty="0">
                <a:solidFill>
                  <a:srgbClr val="00B0F0"/>
                </a:solidFill>
              </a:rPr>
              <a:t>v</a:t>
            </a:r>
            <a:r>
              <a:rPr lang="cs-CZ" sz="4000" dirty="0">
                <a:solidFill>
                  <a:srgbClr val="7030A0"/>
                </a:solidFill>
              </a:rPr>
              <a:t>ek</a:t>
            </a:r>
            <a:r>
              <a:rPr lang="cs-CZ" sz="4000" dirty="0"/>
              <a:t>-</a:t>
            </a:r>
            <a:r>
              <a:rPr lang="cs-CZ" sz="4000" dirty="0">
                <a:solidFill>
                  <a:srgbClr val="00B050"/>
                </a:solidFill>
              </a:rPr>
              <a:t>0	</a:t>
            </a:r>
            <a:r>
              <a:rPr lang="cs-CZ" sz="4000" b="1" u="sng" dirty="0" err="1">
                <a:solidFill>
                  <a:srgbClr val="FF0000"/>
                </a:solidFill>
              </a:rPr>
              <a:t>kro</a:t>
            </a:r>
            <a:r>
              <a:rPr lang="cs-CZ" sz="4000" dirty="0" err="1">
                <a:solidFill>
                  <a:srgbClr val="00B0F0"/>
                </a:solidFill>
              </a:rPr>
              <a:t>v</a:t>
            </a:r>
            <a:r>
              <a:rPr lang="cs-CZ" sz="4000" dirty="0" err="1">
                <a:solidFill>
                  <a:srgbClr val="7030A0"/>
                </a:solidFill>
              </a:rPr>
              <a:t>k</a:t>
            </a:r>
            <a:r>
              <a:rPr lang="cs-CZ" sz="4000" dirty="0"/>
              <a:t>-</a:t>
            </a:r>
            <a:r>
              <a:rPr lang="cs-CZ" sz="4000" dirty="0">
                <a:solidFill>
                  <a:srgbClr val="00B050"/>
                </a:solidFill>
              </a:rPr>
              <a:t>a</a:t>
            </a:r>
          </a:p>
          <a:p>
            <a:pPr lvl="1"/>
            <a:r>
              <a:rPr lang="cs-CZ" sz="4000" b="1" u="sng" dirty="0">
                <a:solidFill>
                  <a:srgbClr val="FF0000"/>
                </a:solidFill>
              </a:rPr>
              <a:t>nes</a:t>
            </a:r>
            <a:r>
              <a:rPr lang="cs-CZ" sz="4000" dirty="0"/>
              <a:t>-</a:t>
            </a:r>
            <a:r>
              <a:rPr lang="cs-CZ" sz="4000" dirty="0">
                <a:solidFill>
                  <a:srgbClr val="00B050"/>
                </a:solidFill>
              </a:rPr>
              <a:t>0</a:t>
            </a:r>
            <a:r>
              <a:rPr lang="cs-CZ" sz="4000" dirty="0"/>
              <a:t>-</a:t>
            </a:r>
            <a:r>
              <a:rPr lang="cs-CZ" sz="4000" dirty="0">
                <a:solidFill>
                  <a:srgbClr val="00B050"/>
                </a:solidFill>
              </a:rPr>
              <a:t>l	</a:t>
            </a:r>
            <a:r>
              <a:rPr lang="cs-CZ" sz="4000" b="1" u="sng" dirty="0">
                <a:solidFill>
                  <a:srgbClr val="FF0000"/>
                </a:solidFill>
              </a:rPr>
              <a:t>nes</a:t>
            </a:r>
            <a:r>
              <a:rPr lang="cs-CZ" sz="4000" dirty="0"/>
              <a:t>-</a:t>
            </a:r>
            <a:r>
              <a:rPr lang="cs-CZ" sz="4000" dirty="0">
                <a:solidFill>
                  <a:srgbClr val="00B050"/>
                </a:solidFill>
              </a:rPr>
              <a:t>e</a:t>
            </a:r>
            <a:r>
              <a:rPr lang="cs-CZ" sz="4000" dirty="0"/>
              <a:t>-</a:t>
            </a:r>
            <a:r>
              <a:rPr lang="cs-CZ" sz="4000" dirty="0" err="1">
                <a:solidFill>
                  <a:srgbClr val="00B050"/>
                </a:solidFill>
              </a:rPr>
              <a:t>me</a:t>
            </a:r>
            <a:r>
              <a:rPr lang="cs-CZ" sz="4000" dirty="0">
                <a:solidFill>
                  <a:srgbClr val="00B050"/>
                </a:solidFill>
              </a:rPr>
              <a:t>	</a:t>
            </a:r>
            <a:r>
              <a:rPr lang="cs-CZ" sz="4000" b="1" u="sng" dirty="0">
                <a:solidFill>
                  <a:srgbClr val="FF0000"/>
                </a:solidFill>
              </a:rPr>
              <a:t>nes</a:t>
            </a:r>
            <a:r>
              <a:rPr lang="cs-CZ" sz="4000" dirty="0"/>
              <a:t>-</a:t>
            </a:r>
            <a:r>
              <a:rPr lang="cs-CZ" sz="4000" dirty="0">
                <a:solidFill>
                  <a:srgbClr val="00B050"/>
                </a:solidFill>
              </a:rPr>
              <a:t>0</a:t>
            </a:r>
            <a:r>
              <a:rPr lang="cs-CZ" sz="4000" dirty="0"/>
              <a:t>-</a:t>
            </a:r>
            <a:r>
              <a:rPr lang="cs-CZ" sz="4000" dirty="0">
                <a:solidFill>
                  <a:srgbClr val="00B050"/>
                </a:solidFill>
              </a:rPr>
              <a:t>me </a:t>
            </a:r>
            <a:r>
              <a:rPr lang="cs-CZ" sz="4000" b="1" u="sng" dirty="0">
                <a:solidFill>
                  <a:srgbClr val="FF0000"/>
                </a:solidFill>
              </a:rPr>
              <a:t>nés</a:t>
            </a:r>
            <a:r>
              <a:rPr lang="cs-CZ" sz="4000" dirty="0"/>
              <a:t>-</a:t>
            </a:r>
            <a:r>
              <a:rPr lang="cs-CZ" sz="4000" dirty="0">
                <a:solidFill>
                  <a:srgbClr val="00B050"/>
                </a:solidFill>
              </a:rPr>
              <a:t>0</a:t>
            </a:r>
            <a:r>
              <a:rPr lang="cs-CZ" sz="4000" dirty="0"/>
              <a:t>-</a:t>
            </a:r>
            <a:r>
              <a:rPr lang="cs-CZ" sz="4000" dirty="0">
                <a:solidFill>
                  <a:srgbClr val="00B050"/>
                </a:solidFill>
              </a:rPr>
              <a:t>t</a:t>
            </a:r>
            <a:r>
              <a:rPr lang="cs-CZ" sz="4000" dirty="0"/>
              <a:t> …</a:t>
            </a:r>
          </a:p>
          <a:p>
            <a:pPr lvl="1"/>
            <a:r>
              <a:rPr lang="cs-CZ" sz="4000" b="1" u="sng" dirty="0">
                <a:solidFill>
                  <a:srgbClr val="FF0000"/>
                </a:solidFill>
              </a:rPr>
              <a:t>pros</a:t>
            </a:r>
            <a:r>
              <a:rPr lang="cs-CZ" sz="4000" dirty="0"/>
              <a:t>-</a:t>
            </a:r>
            <a:r>
              <a:rPr lang="cs-CZ" sz="4000" dirty="0">
                <a:solidFill>
                  <a:srgbClr val="00B050"/>
                </a:solidFill>
              </a:rPr>
              <a:t>i</a:t>
            </a:r>
            <a:r>
              <a:rPr lang="cs-CZ" sz="4000" dirty="0"/>
              <a:t>-</a:t>
            </a:r>
            <a:r>
              <a:rPr lang="cs-CZ" sz="4000" dirty="0">
                <a:solidFill>
                  <a:srgbClr val="00B050"/>
                </a:solidFill>
              </a:rPr>
              <a:t>l	</a:t>
            </a:r>
            <a:r>
              <a:rPr lang="cs-CZ" sz="4000" b="1" u="sng" dirty="0">
                <a:solidFill>
                  <a:srgbClr val="FF0000"/>
                </a:solidFill>
              </a:rPr>
              <a:t>pros</a:t>
            </a:r>
            <a:r>
              <a:rPr lang="cs-CZ" sz="4000" dirty="0"/>
              <a:t>-</a:t>
            </a:r>
            <a:r>
              <a:rPr lang="cs-CZ" sz="4000" dirty="0">
                <a:solidFill>
                  <a:srgbClr val="00B050"/>
                </a:solidFill>
              </a:rPr>
              <a:t>í</a:t>
            </a:r>
            <a:r>
              <a:rPr lang="cs-CZ" sz="4000" dirty="0"/>
              <a:t>-</a:t>
            </a:r>
            <a:r>
              <a:rPr lang="cs-CZ" sz="4000" dirty="0" err="1">
                <a:solidFill>
                  <a:srgbClr val="00B050"/>
                </a:solidFill>
              </a:rPr>
              <a:t>me</a:t>
            </a:r>
            <a:r>
              <a:rPr lang="cs-CZ" sz="4000" dirty="0">
                <a:solidFill>
                  <a:srgbClr val="00B050"/>
                </a:solidFill>
              </a:rPr>
              <a:t>	</a:t>
            </a:r>
            <a:r>
              <a:rPr lang="cs-CZ" sz="4000" b="1" u="sng" dirty="0">
                <a:solidFill>
                  <a:srgbClr val="FF0000"/>
                </a:solidFill>
              </a:rPr>
              <a:t>pros</a:t>
            </a:r>
            <a:r>
              <a:rPr lang="cs-CZ" sz="4000" dirty="0"/>
              <a:t>-</a:t>
            </a:r>
            <a:r>
              <a:rPr lang="cs-CZ" sz="4000" dirty="0">
                <a:solidFill>
                  <a:srgbClr val="00B050"/>
                </a:solidFill>
              </a:rPr>
              <a:t>0</a:t>
            </a:r>
            <a:r>
              <a:rPr lang="cs-CZ" sz="4000" dirty="0"/>
              <a:t>-</a:t>
            </a:r>
            <a:r>
              <a:rPr lang="cs-CZ" sz="4000" dirty="0">
                <a:solidFill>
                  <a:srgbClr val="00B050"/>
                </a:solidFill>
              </a:rPr>
              <a:t>me</a:t>
            </a:r>
            <a:r>
              <a:rPr lang="cs-CZ" sz="4000" b="1" u="sng" dirty="0">
                <a:solidFill>
                  <a:srgbClr val="FF0000"/>
                </a:solidFill>
              </a:rPr>
              <a:t>pros</a:t>
            </a:r>
            <a:r>
              <a:rPr lang="cs-CZ" sz="4000" dirty="0"/>
              <a:t>-</a:t>
            </a:r>
            <a:r>
              <a:rPr lang="cs-CZ" sz="4000" dirty="0">
                <a:solidFill>
                  <a:srgbClr val="00B050"/>
                </a:solidFill>
              </a:rPr>
              <a:t>i</a:t>
            </a:r>
            <a:r>
              <a:rPr lang="cs-CZ" sz="4000" dirty="0"/>
              <a:t>-</a:t>
            </a:r>
            <a:r>
              <a:rPr lang="cs-CZ" sz="4000" dirty="0">
                <a:solidFill>
                  <a:srgbClr val="00B050"/>
                </a:solidFill>
              </a:rPr>
              <a:t>t</a:t>
            </a:r>
          </a:p>
          <a:p>
            <a:pPr lvl="1"/>
            <a:r>
              <a:rPr lang="cs-CZ" sz="4000" b="1" u="sng" dirty="0">
                <a:solidFill>
                  <a:srgbClr val="FF0000"/>
                </a:solidFill>
              </a:rPr>
              <a:t>ber</a:t>
            </a:r>
            <a:r>
              <a:rPr lang="cs-CZ" sz="4000" dirty="0"/>
              <a:t>-</a:t>
            </a:r>
            <a:r>
              <a:rPr lang="cs-CZ" sz="4000" dirty="0">
                <a:solidFill>
                  <a:srgbClr val="00B050"/>
                </a:solidFill>
              </a:rPr>
              <a:t>e</a:t>
            </a:r>
            <a:r>
              <a:rPr lang="cs-CZ" sz="4000" dirty="0"/>
              <a:t>-</a:t>
            </a:r>
            <a:r>
              <a:rPr lang="cs-CZ" sz="4000" dirty="0" err="1">
                <a:solidFill>
                  <a:srgbClr val="00B050"/>
                </a:solidFill>
              </a:rPr>
              <a:t>me</a:t>
            </a:r>
            <a:r>
              <a:rPr lang="cs-CZ" sz="4000" dirty="0">
                <a:solidFill>
                  <a:srgbClr val="00B050"/>
                </a:solidFill>
              </a:rPr>
              <a:t>	</a:t>
            </a:r>
            <a:r>
              <a:rPr lang="cs-CZ" sz="4000" b="1" u="sng" dirty="0">
                <a:solidFill>
                  <a:srgbClr val="FF0000"/>
                </a:solidFill>
              </a:rPr>
              <a:t>br</a:t>
            </a:r>
            <a:r>
              <a:rPr lang="cs-CZ" sz="4000" dirty="0"/>
              <a:t>-</a:t>
            </a:r>
            <a:r>
              <a:rPr lang="cs-CZ" sz="4000" dirty="0">
                <a:solidFill>
                  <a:srgbClr val="00B050"/>
                </a:solidFill>
              </a:rPr>
              <a:t>a</a:t>
            </a:r>
            <a:r>
              <a:rPr lang="cs-CZ" sz="4000" dirty="0"/>
              <a:t>-</a:t>
            </a:r>
            <a:r>
              <a:rPr lang="cs-CZ" sz="4000" dirty="0">
                <a:solidFill>
                  <a:srgbClr val="00B050"/>
                </a:solidFill>
              </a:rPr>
              <a:t>l		</a:t>
            </a:r>
            <a:r>
              <a:rPr lang="cs-CZ" sz="4000" b="1" u="sng" dirty="0">
                <a:solidFill>
                  <a:srgbClr val="FF0000"/>
                </a:solidFill>
              </a:rPr>
              <a:t>ber</a:t>
            </a:r>
            <a:r>
              <a:rPr lang="cs-CZ" sz="4000" dirty="0"/>
              <a:t>-</a:t>
            </a:r>
            <a:r>
              <a:rPr lang="cs-CZ" sz="4000" dirty="0">
                <a:solidFill>
                  <a:srgbClr val="00B050"/>
                </a:solidFill>
              </a:rPr>
              <a:t>0</a:t>
            </a:r>
            <a:r>
              <a:rPr lang="cs-CZ" sz="4000" dirty="0"/>
              <a:t>-</a:t>
            </a:r>
            <a:r>
              <a:rPr lang="cs-CZ" sz="4000" dirty="0">
                <a:solidFill>
                  <a:srgbClr val="00B050"/>
                </a:solidFill>
              </a:rPr>
              <a:t>me </a:t>
            </a:r>
            <a:r>
              <a:rPr lang="cs-CZ" sz="4000" b="1" u="sng" dirty="0">
                <a:solidFill>
                  <a:srgbClr val="FF0000"/>
                </a:solidFill>
              </a:rPr>
              <a:t>br</a:t>
            </a:r>
            <a:r>
              <a:rPr lang="cs-CZ" sz="4000" dirty="0"/>
              <a:t>-</a:t>
            </a:r>
            <a:r>
              <a:rPr lang="cs-CZ" sz="4000" dirty="0">
                <a:solidFill>
                  <a:srgbClr val="00B050"/>
                </a:solidFill>
              </a:rPr>
              <a:t>á</a:t>
            </a:r>
            <a:r>
              <a:rPr lang="cs-CZ" sz="4000" dirty="0"/>
              <a:t>-</a:t>
            </a:r>
            <a:r>
              <a:rPr lang="cs-CZ" sz="4000" dirty="0">
                <a:solidFill>
                  <a:srgbClr val="00B050"/>
                </a:solidFill>
              </a:rPr>
              <a:t>t </a:t>
            </a:r>
            <a:r>
              <a:rPr lang="cs-CZ" sz="4000" dirty="0"/>
              <a:t> …</a:t>
            </a:r>
            <a:endParaRPr lang="cs-CZ" sz="4000" dirty="0">
              <a:solidFill>
                <a:srgbClr val="00B050"/>
              </a:solidFill>
            </a:endParaRPr>
          </a:p>
          <a:p>
            <a:pPr lvl="1"/>
            <a:r>
              <a:rPr lang="cs-CZ" sz="4000" b="1" u="sng" dirty="0">
                <a:solidFill>
                  <a:srgbClr val="FF0000"/>
                </a:solidFill>
              </a:rPr>
              <a:t>kuř</a:t>
            </a:r>
            <a:r>
              <a:rPr lang="cs-CZ" sz="4000" dirty="0"/>
              <a:t>-</a:t>
            </a:r>
            <a:r>
              <a:rPr lang="cs-CZ" sz="4000" dirty="0" err="1">
                <a:solidFill>
                  <a:srgbClr val="00B050"/>
                </a:solidFill>
              </a:rPr>
              <a:t>at</a:t>
            </a:r>
            <a:r>
              <a:rPr lang="cs-CZ" sz="4000" dirty="0"/>
              <a:t>-</a:t>
            </a:r>
            <a:r>
              <a:rPr lang="cs-CZ" sz="4000" dirty="0">
                <a:solidFill>
                  <a:srgbClr val="00B050"/>
                </a:solidFill>
              </a:rPr>
              <a:t>y	</a:t>
            </a:r>
            <a:r>
              <a:rPr lang="cs-CZ" sz="4000" b="1" u="sng" dirty="0">
                <a:solidFill>
                  <a:srgbClr val="FF0000"/>
                </a:solidFill>
              </a:rPr>
              <a:t>kuř</a:t>
            </a:r>
            <a:r>
              <a:rPr lang="cs-CZ" sz="4000" dirty="0"/>
              <a:t>-</a:t>
            </a:r>
            <a:r>
              <a:rPr lang="cs-CZ" sz="4000" dirty="0">
                <a:solidFill>
                  <a:srgbClr val="00B050"/>
                </a:solidFill>
              </a:rPr>
              <a:t>0</a:t>
            </a:r>
            <a:r>
              <a:rPr lang="cs-CZ" sz="4000" dirty="0"/>
              <a:t>-</a:t>
            </a:r>
            <a:r>
              <a:rPr lang="cs-CZ" sz="4000" dirty="0">
                <a:solidFill>
                  <a:srgbClr val="00B050"/>
                </a:solidFill>
              </a:rPr>
              <a:t>e 	</a:t>
            </a:r>
            <a:r>
              <a:rPr lang="cs-CZ" sz="4000" b="1" u="sng" dirty="0">
                <a:solidFill>
                  <a:srgbClr val="FF0000"/>
                </a:solidFill>
              </a:rPr>
              <a:t>kuř</a:t>
            </a:r>
            <a:r>
              <a:rPr lang="cs-CZ" sz="4000" dirty="0"/>
              <a:t>-</a:t>
            </a:r>
            <a:r>
              <a:rPr lang="cs-CZ" sz="4000" dirty="0">
                <a:solidFill>
                  <a:srgbClr val="00B050"/>
                </a:solidFill>
              </a:rPr>
              <a:t>et</a:t>
            </a:r>
            <a:r>
              <a:rPr lang="cs-CZ" sz="4000" dirty="0"/>
              <a:t>-</a:t>
            </a:r>
            <a:r>
              <a:rPr lang="cs-CZ" sz="4000" dirty="0">
                <a:solidFill>
                  <a:srgbClr val="00B050"/>
                </a:solidFill>
              </a:rPr>
              <a:t>e</a:t>
            </a:r>
          </a:p>
          <a:p>
            <a:pPr lvl="1"/>
            <a:endParaRPr lang="cs-CZ" sz="4000" dirty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894677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Která slova jsou tvořena stejným slovotvorným formantem?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800" dirty="0"/>
              <a:t>elektrárna</a:t>
            </a:r>
          </a:p>
          <a:p>
            <a:pPr lvl="1"/>
            <a:r>
              <a:rPr lang="cs-CZ" sz="2800" dirty="0"/>
              <a:t>kavárna</a:t>
            </a:r>
          </a:p>
          <a:p>
            <a:pPr lvl="1"/>
            <a:r>
              <a:rPr lang="cs-CZ" sz="2800" dirty="0"/>
              <a:t>skvrna</a:t>
            </a:r>
          </a:p>
          <a:p>
            <a:pPr lvl="1"/>
            <a:r>
              <a:rPr lang="cs-CZ" sz="2800" dirty="0"/>
              <a:t>továrna</a:t>
            </a:r>
          </a:p>
          <a:p>
            <a:pPr lvl="1"/>
            <a:r>
              <a:rPr lang="cs-CZ" sz="2800" dirty="0"/>
              <a:t>tiskárna</a:t>
            </a:r>
          </a:p>
          <a:p>
            <a:pPr lvl="1"/>
            <a:r>
              <a:rPr lang="cs-CZ" sz="2800" dirty="0"/>
              <a:t>herna</a:t>
            </a:r>
          </a:p>
          <a:p>
            <a:pPr lvl="1"/>
            <a:r>
              <a:rPr lang="cs-CZ" sz="2800" dirty="0"/>
              <a:t>kasárna</a:t>
            </a:r>
          </a:p>
          <a:p>
            <a:pPr lvl="1"/>
            <a:r>
              <a:rPr lang="cs-CZ" sz="2800" dirty="0"/>
              <a:t>čistírna</a:t>
            </a:r>
          </a:p>
          <a:p>
            <a:pPr lvl="1"/>
            <a:r>
              <a:rPr lang="cs-CZ" sz="2800" dirty="0"/>
              <a:t>srna</a:t>
            </a:r>
          </a:p>
        </p:txBody>
      </p:sp>
    </p:spTree>
    <p:extLst>
      <p:ext uri="{BB962C8B-B14F-4D97-AF65-F5344CB8AC3E}">
        <p14:creationId xmlns:p14="http://schemas.microsoft.com/office/powerpoint/2010/main" val="15416382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Která slova jsou tvořena stejným </a:t>
            </a:r>
            <a:r>
              <a:rPr lang="cs-CZ" dirty="0">
                <a:solidFill>
                  <a:srgbClr val="7030A0"/>
                </a:solidFill>
              </a:rPr>
              <a:t>slovotvorným formantem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800" dirty="0" err="1"/>
              <a:t>elektr</a:t>
            </a:r>
            <a:r>
              <a:rPr lang="cs-CZ" sz="2800" dirty="0"/>
              <a:t>-</a:t>
            </a:r>
            <a:r>
              <a:rPr lang="cs-CZ" sz="2800" b="1" dirty="0" err="1">
                <a:solidFill>
                  <a:srgbClr val="7030A0"/>
                </a:solidFill>
              </a:rPr>
              <a:t>árn</a:t>
            </a:r>
            <a:r>
              <a:rPr lang="cs-CZ" sz="2800" dirty="0"/>
              <a:t>-a</a:t>
            </a:r>
          </a:p>
          <a:p>
            <a:pPr lvl="1"/>
            <a:r>
              <a:rPr lang="cs-CZ" sz="2800" dirty="0" err="1"/>
              <a:t>kav</a:t>
            </a:r>
            <a:r>
              <a:rPr lang="cs-CZ" sz="2800" dirty="0"/>
              <a:t>-</a:t>
            </a:r>
            <a:r>
              <a:rPr lang="cs-CZ" sz="2800" b="1" dirty="0" err="1">
                <a:solidFill>
                  <a:srgbClr val="7030A0"/>
                </a:solidFill>
              </a:rPr>
              <a:t>árn</a:t>
            </a:r>
            <a:r>
              <a:rPr lang="cs-CZ" sz="2800" dirty="0"/>
              <a:t>-a</a:t>
            </a:r>
          </a:p>
          <a:p>
            <a:pPr lvl="1"/>
            <a:r>
              <a:rPr lang="cs-CZ" sz="2800" dirty="0"/>
              <a:t>skvrn-a</a:t>
            </a:r>
          </a:p>
          <a:p>
            <a:pPr lvl="1"/>
            <a:r>
              <a:rPr lang="cs-CZ" sz="2800" dirty="0" err="1"/>
              <a:t>továr</a:t>
            </a:r>
            <a:r>
              <a:rPr lang="cs-CZ" sz="2800" dirty="0"/>
              <a:t>-n-a</a:t>
            </a:r>
          </a:p>
          <a:p>
            <a:pPr lvl="1"/>
            <a:r>
              <a:rPr lang="cs-CZ" sz="2800" dirty="0"/>
              <a:t>tisk-</a:t>
            </a:r>
            <a:r>
              <a:rPr lang="cs-CZ" sz="2800" b="1" dirty="0" err="1">
                <a:solidFill>
                  <a:srgbClr val="7030A0"/>
                </a:solidFill>
              </a:rPr>
              <a:t>árn</a:t>
            </a:r>
            <a:r>
              <a:rPr lang="cs-CZ" sz="2800" dirty="0"/>
              <a:t>-a</a:t>
            </a:r>
          </a:p>
          <a:p>
            <a:pPr lvl="1"/>
            <a:r>
              <a:rPr lang="cs-CZ" sz="2800" dirty="0"/>
              <a:t>her-n-a</a:t>
            </a:r>
          </a:p>
          <a:p>
            <a:pPr lvl="1"/>
            <a:r>
              <a:rPr lang="cs-CZ" sz="2800" dirty="0" err="1"/>
              <a:t>kasárn</a:t>
            </a:r>
            <a:r>
              <a:rPr lang="cs-CZ" sz="2800" dirty="0"/>
              <a:t>-a</a:t>
            </a:r>
          </a:p>
          <a:p>
            <a:pPr lvl="1"/>
            <a:r>
              <a:rPr lang="cs-CZ" sz="2800" dirty="0"/>
              <a:t>čist-</a:t>
            </a:r>
            <a:r>
              <a:rPr lang="cs-CZ" sz="2800" b="1" dirty="0" err="1">
                <a:solidFill>
                  <a:srgbClr val="7030A0"/>
                </a:solidFill>
              </a:rPr>
              <a:t>írn</a:t>
            </a:r>
            <a:r>
              <a:rPr lang="cs-CZ" sz="2800" dirty="0"/>
              <a:t>-a</a:t>
            </a:r>
          </a:p>
          <a:p>
            <a:pPr lvl="1"/>
            <a:r>
              <a:rPr lang="cs-CZ" sz="2800" dirty="0"/>
              <a:t>srn-a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788507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Pokusme se formulovat pravidlo, podle kterého odlišíme slova utvořená afixem </a:t>
            </a:r>
            <a:r>
              <a:rPr lang="cs-CZ" sz="3600" b="1" i="1" dirty="0"/>
              <a:t>–</a:t>
            </a:r>
            <a:r>
              <a:rPr lang="cs-CZ" sz="3600" b="1" i="1" dirty="0" err="1"/>
              <a:t>árna</a:t>
            </a:r>
            <a:r>
              <a:rPr lang="cs-CZ" sz="3600" b="1" i="1" dirty="0"/>
              <a:t>-/-</a:t>
            </a:r>
            <a:r>
              <a:rPr lang="cs-CZ" sz="3600" b="1" i="1" dirty="0" err="1"/>
              <a:t>írna</a:t>
            </a:r>
            <a:r>
              <a:rPr lang="cs-CZ" sz="3600" b="1" i="1" dirty="0"/>
              <a:t>-</a:t>
            </a:r>
            <a:r>
              <a:rPr lang="cs-CZ" sz="3600" dirty="0"/>
              <a:t> od těch, která jím utvořena nejsou.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 </a:t>
            </a:r>
            <a:r>
              <a:rPr lang="cs-CZ" b="1" i="1" dirty="0" err="1"/>
              <a:t>rna</a:t>
            </a:r>
            <a:r>
              <a:rPr lang="cs-CZ" dirty="0"/>
              <a:t> nepředchází konsonant.</a:t>
            </a:r>
          </a:p>
          <a:p>
            <a:r>
              <a:rPr lang="cs-CZ" dirty="0"/>
              <a:t>Je předcházející vokál vždy </a:t>
            </a:r>
            <a:r>
              <a:rPr lang="cs-CZ" b="1" i="1" dirty="0"/>
              <a:t>í </a:t>
            </a:r>
            <a:r>
              <a:rPr lang="cs-CZ" dirty="0"/>
              <a:t>nebo </a:t>
            </a:r>
            <a:r>
              <a:rPr lang="cs-CZ" b="1" i="1" dirty="0"/>
              <a:t>á</a:t>
            </a:r>
            <a:r>
              <a:rPr lang="cs-CZ" dirty="0"/>
              <a:t>?</a:t>
            </a:r>
          </a:p>
          <a:p>
            <a:r>
              <a:rPr lang="cs-CZ" dirty="0"/>
              <a:t>Je vokál kmenotvornou příponou základového slovesa?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039470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Úkol_IS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Na příští seminář je třeba vypracovat krátký úkol ve formě on-line testu.</a:t>
            </a:r>
          </a:p>
          <a:p>
            <a:r>
              <a:rPr lang="cs-CZ" dirty="0"/>
              <a:t>Na úkol máte 30 minut a jej </a:t>
            </a:r>
            <a:r>
              <a:rPr lang="cs-CZ" dirty="0" err="1"/>
              <a:t>jej</a:t>
            </a:r>
            <a:r>
              <a:rPr lang="cs-CZ" dirty="0"/>
              <a:t> třeba vypracovat do příští středy 00.00 hod.</a:t>
            </a:r>
          </a:p>
          <a:p>
            <a:r>
              <a:rPr lang="cs-CZ" dirty="0"/>
              <a:t>Na začátku příští hodiny projdu řešení. Připravte si otázky na nejasnosti.</a:t>
            </a:r>
          </a:p>
          <a:p>
            <a:r>
              <a:rPr lang="cs-CZ" dirty="0"/>
              <a:t>Těm, kteří bez omluvy odevzdají úkol pozdě, bude úkol počítán jako nesplněný. Ti, kteří budou mít více než tři nesplněné(pozdě odevzdané úkoly, nebudou připuštěni ke zkoušce (= opakování ročníku). Známka ze zkoušky se bude skládat z dílčích známek za odevzdané domácí úkoly a ze známky ze závěrečného on-line testu.</a:t>
            </a:r>
          </a:p>
        </p:txBody>
      </p:sp>
    </p:spTree>
    <p:extLst>
      <p:ext uri="{BB962C8B-B14F-4D97-AF65-F5344CB8AC3E}">
        <p14:creationId xmlns:p14="http://schemas.microsoft.com/office/powerpoint/2010/main" val="387999401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mám umět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Analyzovat slovo/slovní tvar (vydělit/exemplifikovat morfy/alomorfy).</a:t>
            </a:r>
          </a:p>
          <a:p>
            <a:r>
              <a:rPr lang="cs-CZ" dirty="0"/>
              <a:t>Přesně exemplifikovat typy morfů (lexikální kořen, afix: prefix, sufix, </a:t>
            </a:r>
            <a:r>
              <a:rPr lang="cs-CZ" dirty="0" err="1"/>
              <a:t>cirkumfix</a:t>
            </a:r>
            <a:r>
              <a:rPr lang="cs-CZ" dirty="0"/>
              <a:t>/sdružený afix, </a:t>
            </a:r>
            <a:r>
              <a:rPr lang="cs-CZ" dirty="0" err="1"/>
              <a:t>konekt</a:t>
            </a:r>
            <a:r>
              <a:rPr lang="cs-CZ" dirty="0"/>
              <a:t>, koncovka, tvarotvorný základ, tvarotvorný formant, slovotvorný základ, slovotvorný formant).</a:t>
            </a:r>
          </a:p>
          <a:p>
            <a:r>
              <a:rPr lang="cs-CZ" dirty="0"/>
              <a:t>Umět aplikovat princip analogie a princip opakování (najít podobné případy morfémové struktury, na jejich základě obhájit správnost/nesprávnost morfémové </a:t>
            </a:r>
            <a:r>
              <a:rPr lang="cs-CZ"/>
              <a:t>analýzy).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2042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4DBABB-2096-4153-82C0-CDC14FF83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dokážete, že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EFFE7A-6A12-458F-9E0A-AC3CA28CE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 substantiv </a:t>
            </a:r>
            <a:r>
              <a:rPr lang="cs-CZ" i="1" dirty="0"/>
              <a:t>srdce, slunce, vejce</a:t>
            </a:r>
            <a:r>
              <a:rPr lang="cs-CZ" dirty="0"/>
              <a:t> můžeme vydělit afix </a:t>
            </a:r>
            <a:r>
              <a:rPr lang="cs-CZ" i="1" dirty="0"/>
              <a:t>-c(e)</a:t>
            </a:r>
            <a:r>
              <a:rPr lang="cs-CZ" dirty="0"/>
              <a:t>, ale u substantiva </a:t>
            </a:r>
            <a:r>
              <a:rPr lang="cs-CZ" i="1" dirty="0"/>
              <a:t>ovce</a:t>
            </a:r>
            <a:r>
              <a:rPr lang="cs-CZ" dirty="0"/>
              <a:t> jej vydělit nemůžeme.</a:t>
            </a:r>
            <a:endParaRPr lang="cs-CZ" i="1" dirty="0"/>
          </a:p>
          <a:p>
            <a:r>
              <a:rPr lang="cs-CZ" dirty="0"/>
              <a:t>u substantiva </a:t>
            </a:r>
            <a:r>
              <a:rPr lang="cs-CZ" i="1" dirty="0"/>
              <a:t>svítilna </a:t>
            </a:r>
            <a:r>
              <a:rPr lang="cs-CZ" dirty="0"/>
              <a:t>můžeme vydělit rozšířený afix </a:t>
            </a:r>
            <a:r>
              <a:rPr lang="cs-CZ" i="1" dirty="0"/>
              <a:t>–</a:t>
            </a:r>
            <a:r>
              <a:rPr lang="cs-CZ" i="1" dirty="0" err="1"/>
              <a:t>iln</a:t>
            </a:r>
            <a:r>
              <a:rPr lang="cs-CZ" i="1" dirty="0"/>
              <a:t>(a)</a:t>
            </a:r>
          </a:p>
          <a:p>
            <a:r>
              <a:rPr lang="cs-CZ" dirty="0"/>
              <a:t>kořenový morf adjektiva </a:t>
            </a:r>
            <a:r>
              <a:rPr lang="cs-CZ" i="1" dirty="0"/>
              <a:t>sladký</a:t>
            </a:r>
            <a:r>
              <a:rPr lang="cs-CZ" dirty="0"/>
              <a:t> je </a:t>
            </a:r>
            <a:r>
              <a:rPr lang="cs-CZ" i="1" dirty="0"/>
              <a:t>slad-</a:t>
            </a:r>
            <a:r>
              <a:rPr lang="cs-CZ" dirty="0"/>
              <a:t>, ale kořenový morf adjektiva </a:t>
            </a:r>
            <a:r>
              <a:rPr lang="cs-CZ" i="1" dirty="0"/>
              <a:t>tenký</a:t>
            </a:r>
            <a:r>
              <a:rPr lang="cs-CZ" dirty="0"/>
              <a:t> je </a:t>
            </a:r>
            <a:r>
              <a:rPr lang="cs-CZ" i="1" dirty="0" err="1"/>
              <a:t>tenk</a:t>
            </a:r>
            <a:r>
              <a:rPr lang="cs-CZ" i="1" dirty="0"/>
              <a:t>-.</a:t>
            </a:r>
          </a:p>
          <a:p>
            <a:r>
              <a:rPr lang="cs-CZ" dirty="0"/>
              <a:t>substantiva </a:t>
            </a:r>
            <a:r>
              <a:rPr lang="cs-CZ" i="1" dirty="0"/>
              <a:t>čtečka</a:t>
            </a:r>
            <a:r>
              <a:rPr lang="cs-CZ" dirty="0"/>
              <a:t> a </a:t>
            </a:r>
            <a:r>
              <a:rPr lang="cs-CZ" i="1" dirty="0"/>
              <a:t>sečka</a:t>
            </a:r>
            <a:r>
              <a:rPr lang="cs-CZ" dirty="0"/>
              <a:t> nemají stejnou morfémovou strukturu.</a:t>
            </a:r>
          </a:p>
          <a:p>
            <a:r>
              <a:rPr lang="cs-CZ" dirty="0"/>
              <a:t>předpona </a:t>
            </a:r>
            <a:r>
              <a:rPr lang="cs-CZ" i="1" dirty="0"/>
              <a:t>od- </a:t>
            </a:r>
            <a:r>
              <a:rPr lang="cs-CZ" dirty="0"/>
              <a:t>má 4 varianty (alomorfy).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0485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551488-6EB7-40C2-8E4F-5EBF87784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Důkaz na základě opakování </a:t>
            </a:r>
            <a:r>
              <a:rPr lang="cs-CZ" dirty="0">
                <a:solidFill>
                  <a:srgbClr val="FF0000"/>
                </a:solidFill>
              </a:rPr>
              <a:t>kořenových</a:t>
            </a:r>
            <a:r>
              <a:rPr lang="cs-CZ" dirty="0"/>
              <a:t>/afixálních (alo)morfů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326345-D147-448F-BE92-BEA80299D7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solidFill>
                  <a:srgbClr val="FF0000"/>
                </a:solidFill>
              </a:rPr>
              <a:t>srd</a:t>
            </a:r>
            <a:r>
              <a:rPr lang="cs-CZ" dirty="0"/>
              <a:t>-c(e)/ o-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srd</a:t>
            </a:r>
            <a:r>
              <a:rPr lang="cs-CZ" dirty="0"/>
              <a:t>-(í) / </a:t>
            </a:r>
            <a:r>
              <a:rPr lang="cs-CZ" dirty="0" err="1">
                <a:solidFill>
                  <a:srgbClr val="FF0000"/>
                </a:solidFill>
              </a:rPr>
              <a:t>srd</a:t>
            </a:r>
            <a:r>
              <a:rPr lang="cs-CZ" dirty="0" err="1"/>
              <a:t>-nat</a:t>
            </a:r>
            <a:r>
              <a:rPr lang="cs-CZ" dirty="0"/>
              <a:t>(ý); </a:t>
            </a:r>
            <a:r>
              <a:rPr lang="cs-CZ" dirty="0" err="1">
                <a:solidFill>
                  <a:srgbClr val="FF0000"/>
                </a:solidFill>
              </a:rPr>
              <a:t>slun</a:t>
            </a:r>
            <a:r>
              <a:rPr lang="cs-CZ" dirty="0"/>
              <a:t>-c(e)/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slun</a:t>
            </a:r>
            <a:r>
              <a:rPr lang="cs-CZ" dirty="0"/>
              <a:t>-i-t; </a:t>
            </a:r>
            <a:r>
              <a:rPr lang="cs-CZ" dirty="0" err="1">
                <a:solidFill>
                  <a:srgbClr val="FF0000"/>
                </a:solidFill>
              </a:rPr>
              <a:t>vej</a:t>
            </a:r>
            <a:r>
              <a:rPr lang="cs-CZ" dirty="0"/>
              <a:t>-c(e)/ </a:t>
            </a:r>
            <a:r>
              <a:rPr lang="cs-CZ" dirty="0" err="1">
                <a:solidFill>
                  <a:srgbClr val="FF0000"/>
                </a:solidFill>
              </a:rPr>
              <a:t>vaj</a:t>
            </a:r>
            <a:r>
              <a:rPr lang="cs-CZ" dirty="0"/>
              <a:t>-k(o); </a:t>
            </a:r>
            <a:r>
              <a:rPr lang="cs-CZ" dirty="0">
                <a:solidFill>
                  <a:srgbClr val="FF0000"/>
                </a:solidFill>
              </a:rPr>
              <a:t>ov</a:t>
            </a:r>
            <a:r>
              <a:rPr lang="cs-CZ" dirty="0"/>
              <a:t>-c(e)/</a:t>
            </a:r>
            <a:r>
              <a:rPr lang="cs-CZ" dirty="0">
                <a:solidFill>
                  <a:srgbClr val="FF0000"/>
                </a:solidFill>
              </a:rPr>
              <a:t>???</a:t>
            </a:r>
          </a:p>
          <a:p>
            <a:r>
              <a:rPr lang="cs-CZ" dirty="0">
                <a:solidFill>
                  <a:srgbClr val="FF0000"/>
                </a:solidFill>
              </a:rPr>
              <a:t>svít</a:t>
            </a:r>
            <a:r>
              <a:rPr lang="cs-CZ" dirty="0"/>
              <a:t>-</a:t>
            </a:r>
            <a:r>
              <a:rPr lang="cs-CZ" dirty="0" err="1"/>
              <a:t>iln</a:t>
            </a:r>
            <a:r>
              <a:rPr lang="cs-CZ" dirty="0"/>
              <a:t>(a)/ </a:t>
            </a:r>
            <a:r>
              <a:rPr lang="cs-CZ" dirty="0">
                <a:solidFill>
                  <a:srgbClr val="FF0000"/>
                </a:solidFill>
              </a:rPr>
              <a:t>svít</a:t>
            </a:r>
            <a:r>
              <a:rPr lang="cs-CZ" dirty="0"/>
              <a:t>-i-t; </a:t>
            </a:r>
            <a:r>
              <a:rPr lang="cs-CZ" dirty="0">
                <a:solidFill>
                  <a:srgbClr val="FF0000"/>
                </a:solidFill>
              </a:rPr>
              <a:t>svít</a:t>
            </a:r>
            <a:r>
              <a:rPr lang="cs-CZ" dirty="0"/>
              <a:t>-i-l-0/ </a:t>
            </a:r>
            <a:r>
              <a:rPr lang="cs-CZ" dirty="0">
                <a:solidFill>
                  <a:srgbClr val="FF0000"/>
                </a:solidFill>
              </a:rPr>
              <a:t>svít</a:t>
            </a:r>
            <a:r>
              <a:rPr lang="cs-CZ" dirty="0"/>
              <a:t>-i-l-n(a)/ </a:t>
            </a:r>
            <a:r>
              <a:rPr lang="cs-CZ" dirty="0">
                <a:solidFill>
                  <a:srgbClr val="FF0000"/>
                </a:solidFill>
              </a:rPr>
              <a:t>??? </a:t>
            </a:r>
            <a:r>
              <a:rPr lang="cs-CZ" i="1" dirty="0">
                <a:solidFill>
                  <a:srgbClr val="FF0000"/>
                </a:solidFill>
              </a:rPr>
              <a:t>(</a:t>
            </a:r>
            <a:r>
              <a:rPr lang="cs-CZ" i="1" strike="sngStrike" dirty="0">
                <a:solidFill>
                  <a:srgbClr val="FF0000"/>
                </a:solidFill>
              </a:rPr>
              <a:t>koupelna, jídelna, spořitelna, kazatelna, …</a:t>
            </a:r>
            <a:r>
              <a:rPr lang="cs-CZ" i="1" dirty="0">
                <a:solidFill>
                  <a:srgbClr val="FF0000"/>
                </a:solidFill>
              </a:rPr>
              <a:t>)</a:t>
            </a:r>
          </a:p>
          <a:p>
            <a:r>
              <a:rPr lang="cs-CZ" dirty="0">
                <a:solidFill>
                  <a:srgbClr val="FF0000"/>
                </a:solidFill>
              </a:rPr>
              <a:t>slad</a:t>
            </a:r>
            <a:r>
              <a:rPr lang="cs-CZ" dirty="0"/>
              <a:t>-k(ý)/</a:t>
            </a:r>
            <a:r>
              <a:rPr lang="cs-CZ" dirty="0">
                <a:solidFill>
                  <a:srgbClr val="FF0000"/>
                </a:solidFill>
              </a:rPr>
              <a:t>slad</a:t>
            </a:r>
            <a:r>
              <a:rPr lang="cs-CZ" dirty="0"/>
              <a:t>-š(í)/</a:t>
            </a:r>
            <a:r>
              <a:rPr lang="cs-CZ" dirty="0">
                <a:solidFill>
                  <a:srgbClr val="FF0000"/>
                </a:solidFill>
              </a:rPr>
              <a:t>slad</a:t>
            </a:r>
            <a:r>
              <a:rPr lang="cs-CZ" dirty="0"/>
              <a:t>-i-t × </a:t>
            </a:r>
            <a:r>
              <a:rPr lang="cs-CZ" dirty="0" err="1">
                <a:solidFill>
                  <a:srgbClr val="FF0000"/>
                </a:solidFill>
              </a:rPr>
              <a:t>tenk</a:t>
            </a:r>
            <a:r>
              <a:rPr lang="cs-CZ" dirty="0"/>
              <a:t>-(ý)/</a:t>
            </a:r>
            <a:r>
              <a:rPr lang="cs-CZ" dirty="0" err="1">
                <a:solidFill>
                  <a:srgbClr val="FF0000"/>
                </a:solidFill>
              </a:rPr>
              <a:t>tenč</a:t>
            </a:r>
            <a:r>
              <a:rPr lang="cs-CZ" dirty="0"/>
              <a:t>-(í)/</a:t>
            </a:r>
            <a:r>
              <a:rPr lang="cs-CZ" dirty="0" err="1">
                <a:solidFill>
                  <a:srgbClr val="FF0000"/>
                </a:solidFill>
              </a:rPr>
              <a:t>tenč</a:t>
            </a:r>
            <a:r>
              <a:rPr lang="cs-CZ" dirty="0"/>
              <a:t>-i-t</a:t>
            </a:r>
          </a:p>
          <a:p>
            <a:r>
              <a:rPr lang="cs-CZ" dirty="0">
                <a:solidFill>
                  <a:srgbClr val="FF0000"/>
                </a:solidFill>
              </a:rPr>
              <a:t>čt</a:t>
            </a:r>
            <a:r>
              <a:rPr lang="cs-CZ" dirty="0"/>
              <a:t>-e-č-k(a)/</a:t>
            </a:r>
            <a:r>
              <a:rPr lang="cs-CZ" dirty="0">
                <a:solidFill>
                  <a:srgbClr val="FF0000"/>
                </a:solidFill>
              </a:rPr>
              <a:t>čís</a:t>
            </a:r>
            <a:r>
              <a:rPr lang="cs-CZ" dirty="0"/>
              <a:t>-0-t/</a:t>
            </a:r>
            <a:r>
              <a:rPr lang="cs-CZ" dirty="0">
                <a:solidFill>
                  <a:srgbClr val="FF0000"/>
                </a:solidFill>
              </a:rPr>
              <a:t>čet</a:t>
            </a:r>
            <a:r>
              <a:rPr lang="cs-CZ" dirty="0"/>
              <a:t>-0-l-0/</a:t>
            </a:r>
            <a:r>
              <a:rPr lang="cs-CZ" dirty="0">
                <a:solidFill>
                  <a:srgbClr val="FF0000"/>
                </a:solidFill>
              </a:rPr>
              <a:t> čt</a:t>
            </a:r>
            <a:r>
              <a:rPr lang="cs-CZ" dirty="0"/>
              <a:t>-0-l-0 × </a:t>
            </a:r>
            <a:r>
              <a:rPr lang="cs-CZ" dirty="0">
                <a:solidFill>
                  <a:srgbClr val="FF0000"/>
                </a:solidFill>
              </a:rPr>
              <a:t>seč</a:t>
            </a:r>
            <a:r>
              <a:rPr lang="cs-CZ" dirty="0"/>
              <a:t>-k(a)/</a:t>
            </a:r>
            <a:r>
              <a:rPr lang="cs-CZ" dirty="0">
                <a:solidFill>
                  <a:srgbClr val="FF0000"/>
                </a:solidFill>
              </a:rPr>
              <a:t>síc</a:t>
            </a:r>
            <a:r>
              <a:rPr lang="cs-CZ" dirty="0"/>
              <a:t>-0-t/</a:t>
            </a:r>
            <a:r>
              <a:rPr lang="cs-CZ" dirty="0">
                <a:solidFill>
                  <a:srgbClr val="FF0000"/>
                </a:solidFill>
              </a:rPr>
              <a:t>sek</a:t>
            </a:r>
            <a:r>
              <a:rPr lang="cs-CZ" dirty="0"/>
              <a:t>-0-l-0/</a:t>
            </a:r>
            <a:r>
              <a:rPr lang="cs-CZ" dirty="0">
                <a:solidFill>
                  <a:srgbClr val="FF0000"/>
                </a:solidFill>
              </a:rPr>
              <a:t> sek</a:t>
            </a:r>
            <a:r>
              <a:rPr lang="cs-CZ" dirty="0"/>
              <a:t>-a-t/</a:t>
            </a:r>
            <a:r>
              <a:rPr lang="cs-CZ" dirty="0">
                <a:solidFill>
                  <a:srgbClr val="FF0000"/>
                </a:solidFill>
              </a:rPr>
              <a:t>sek</a:t>
            </a:r>
            <a:r>
              <a:rPr lang="cs-CZ" dirty="0"/>
              <a:t>-a-l-0/</a:t>
            </a:r>
            <a:r>
              <a:rPr lang="cs-CZ" dirty="0">
                <a:solidFill>
                  <a:srgbClr val="FF0000"/>
                </a:solidFill>
              </a:rPr>
              <a:t> sek</a:t>
            </a:r>
            <a:r>
              <a:rPr lang="cs-CZ" dirty="0"/>
              <a:t>-a-č-k(a)</a:t>
            </a:r>
          </a:p>
          <a:p>
            <a:r>
              <a:rPr lang="cs-CZ" dirty="0">
                <a:solidFill>
                  <a:srgbClr val="0070C0"/>
                </a:solidFill>
              </a:rPr>
              <a:t>od</a:t>
            </a:r>
            <a:r>
              <a:rPr lang="cs-CZ" dirty="0"/>
              <a:t>-</a:t>
            </a:r>
            <a:r>
              <a:rPr lang="cs-CZ" dirty="0" err="1"/>
              <a:t>por</a:t>
            </a:r>
            <a:r>
              <a:rPr lang="cs-CZ" dirty="0"/>
              <a:t>/</a:t>
            </a:r>
            <a:r>
              <a:rPr lang="cs-CZ" dirty="0">
                <a:solidFill>
                  <a:srgbClr val="0070C0"/>
                </a:solidFill>
              </a:rPr>
              <a:t> ode</a:t>
            </a:r>
            <a:r>
              <a:rPr lang="cs-CZ" dirty="0"/>
              <a:t>-př-í-t; </a:t>
            </a:r>
            <a:r>
              <a:rPr lang="cs-CZ" dirty="0" err="1">
                <a:solidFill>
                  <a:srgbClr val="0070C0"/>
                </a:solidFill>
              </a:rPr>
              <a:t>ot</a:t>
            </a:r>
            <a:r>
              <a:rPr lang="cs-CZ" dirty="0"/>
              <a:t>-vor/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ote</a:t>
            </a:r>
            <a:r>
              <a:rPr lang="cs-CZ" dirty="0"/>
              <a:t>-</a:t>
            </a:r>
            <a:r>
              <a:rPr lang="cs-CZ" dirty="0" err="1"/>
              <a:t>vř</a:t>
            </a:r>
            <a:r>
              <a:rPr lang="cs-CZ" dirty="0"/>
              <a:t>-í-t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i="1" dirty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927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Alomorfie</a:t>
            </a:r>
            <a:r>
              <a:rPr lang="cs-CZ" dirty="0"/>
              <a:t>/ morfémová variantnost/ synonymní morfy </a:t>
            </a:r>
            <a:r>
              <a:rPr lang="cs-CZ" sz="3100" dirty="0">
                <a:solidFill>
                  <a:srgbClr val="FF0000"/>
                </a:solidFill>
              </a:rPr>
              <a:t>(je založena na tzv. hláskových alternacích = na </a:t>
            </a:r>
            <a:r>
              <a:rPr lang="cs-CZ" sz="3100" b="1" dirty="0">
                <a:solidFill>
                  <a:srgbClr val="FF0000"/>
                </a:solidFill>
              </a:rPr>
              <a:t>pravidelném</a:t>
            </a:r>
            <a:r>
              <a:rPr lang="cs-CZ" sz="3100" dirty="0">
                <a:solidFill>
                  <a:srgbClr val="FF0000"/>
                </a:solidFill>
              </a:rPr>
              <a:t>/opakujícím se střídání hlásek/hláskových skupin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3200" dirty="0" err="1">
                <a:solidFill>
                  <a:srgbClr val="FF0000"/>
                </a:solidFill>
              </a:rPr>
              <a:t>pís</a:t>
            </a:r>
            <a:r>
              <a:rPr lang="cs-CZ" sz="3200" dirty="0"/>
              <a:t>-m-o		po-</a:t>
            </a:r>
            <a:r>
              <a:rPr lang="cs-CZ" sz="3200" dirty="0" err="1">
                <a:solidFill>
                  <a:srgbClr val="FF0000"/>
                </a:solidFill>
              </a:rPr>
              <a:t>stýl</a:t>
            </a:r>
            <a:r>
              <a:rPr lang="cs-CZ" sz="3200" dirty="0"/>
              <a:t>-k-a				o-</a:t>
            </a:r>
            <a:r>
              <a:rPr lang="cs-CZ" sz="3200" dirty="0" err="1">
                <a:solidFill>
                  <a:srgbClr val="FF0000"/>
                </a:solidFill>
              </a:rPr>
              <a:t>táz</a:t>
            </a:r>
            <a:r>
              <a:rPr lang="cs-CZ" sz="3200" dirty="0"/>
              <a:t>-k-a</a:t>
            </a:r>
          </a:p>
          <a:p>
            <a:pPr lvl="1"/>
            <a:r>
              <a:rPr lang="cs-CZ" sz="3200" dirty="0"/>
              <a:t>do-</a:t>
            </a:r>
            <a:r>
              <a:rPr lang="cs-CZ" sz="3200" dirty="0">
                <a:solidFill>
                  <a:srgbClr val="FF0000"/>
                </a:solidFill>
              </a:rPr>
              <a:t>pis</a:t>
            </a:r>
            <a:r>
              <a:rPr lang="cs-CZ" sz="3200" dirty="0"/>
              <a:t>-0		po-</a:t>
            </a:r>
            <a:r>
              <a:rPr lang="cs-CZ" sz="3200" dirty="0">
                <a:solidFill>
                  <a:srgbClr val="FF0000"/>
                </a:solidFill>
              </a:rPr>
              <a:t>stel</a:t>
            </a:r>
            <a:r>
              <a:rPr lang="cs-CZ" sz="3200" dirty="0"/>
              <a:t>-0		</a:t>
            </a:r>
            <a:r>
              <a:rPr lang="cs-CZ" sz="3200" dirty="0">
                <a:solidFill>
                  <a:srgbClr val="FF0000"/>
                </a:solidFill>
              </a:rPr>
              <a:t>lež</a:t>
            </a:r>
            <a:r>
              <a:rPr lang="cs-CZ" sz="3200" dirty="0"/>
              <a:t>-0		do-</a:t>
            </a:r>
            <a:r>
              <a:rPr lang="cs-CZ" sz="3200" dirty="0">
                <a:solidFill>
                  <a:srgbClr val="FF0000"/>
                </a:solidFill>
              </a:rPr>
              <a:t>taz</a:t>
            </a:r>
            <a:r>
              <a:rPr lang="cs-CZ" sz="3200" dirty="0"/>
              <a:t>-0</a:t>
            </a:r>
          </a:p>
          <a:p>
            <a:pPr lvl="1"/>
            <a:r>
              <a:rPr lang="cs-CZ" sz="3200" dirty="0" err="1">
                <a:solidFill>
                  <a:srgbClr val="FF0000"/>
                </a:solidFill>
              </a:rPr>
              <a:t>ps</a:t>
            </a:r>
            <a:r>
              <a:rPr lang="cs-CZ" sz="3200" dirty="0"/>
              <a:t>-a-n-í		</a:t>
            </a:r>
            <a:r>
              <a:rPr lang="cs-CZ" sz="3200" dirty="0" err="1">
                <a:solidFill>
                  <a:srgbClr val="FF0000"/>
                </a:solidFill>
              </a:rPr>
              <a:t>stl</a:t>
            </a:r>
            <a:r>
              <a:rPr lang="cs-CZ" sz="3200" dirty="0"/>
              <a:t>-a-n-í		</a:t>
            </a:r>
            <a:r>
              <a:rPr lang="cs-CZ" sz="3200" dirty="0" err="1">
                <a:solidFill>
                  <a:srgbClr val="FF0000"/>
                </a:solidFill>
              </a:rPr>
              <a:t>lh</a:t>
            </a:r>
            <a:r>
              <a:rPr lang="cs-CZ" sz="3200" dirty="0"/>
              <a:t>-a-n-í	</a:t>
            </a:r>
            <a:r>
              <a:rPr lang="cs-CZ" sz="3200" dirty="0" err="1">
                <a:solidFill>
                  <a:srgbClr val="FF0000"/>
                </a:solidFill>
              </a:rPr>
              <a:t>táz</a:t>
            </a:r>
            <a:r>
              <a:rPr lang="cs-CZ" sz="3200" dirty="0" err="1"/>
              <a:t>-á-n-í</a:t>
            </a:r>
            <a:endParaRPr lang="cs-CZ" sz="3200" dirty="0"/>
          </a:p>
          <a:p>
            <a:pPr lvl="1"/>
            <a:r>
              <a:rPr lang="cs-CZ" sz="3200" dirty="0"/>
              <a:t>při-</a:t>
            </a:r>
            <a:r>
              <a:rPr lang="cs-CZ" sz="3200" dirty="0" err="1">
                <a:solidFill>
                  <a:srgbClr val="FF0000"/>
                </a:solidFill>
              </a:rPr>
              <a:t>píš</a:t>
            </a:r>
            <a:r>
              <a:rPr lang="cs-CZ" sz="3200" dirty="0"/>
              <a:t>-e-</a:t>
            </a:r>
            <a:r>
              <a:rPr lang="cs-CZ" sz="3200" dirty="0" err="1"/>
              <a:t>me</a:t>
            </a:r>
            <a:r>
              <a:rPr lang="cs-CZ" sz="3200" dirty="0"/>
              <a:t>		</a:t>
            </a:r>
            <a:r>
              <a:rPr lang="cs-CZ" sz="3200" dirty="0">
                <a:solidFill>
                  <a:srgbClr val="FF0000"/>
                </a:solidFill>
              </a:rPr>
              <a:t>stel</a:t>
            </a:r>
            <a:r>
              <a:rPr lang="cs-CZ" sz="3200" dirty="0"/>
              <a:t>-e-</a:t>
            </a:r>
            <a:r>
              <a:rPr lang="cs-CZ" sz="3200" dirty="0" err="1"/>
              <a:t>me</a:t>
            </a:r>
            <a:r>
              <a:rPr lang="cs-CZ" sz="3200" dirty="0"/>
              <a:t>		</a:t>
            </a:r>
            <a:r>
              <a:rPr lang="cs-CZ" sz="3200" dirty="0" err="1">
                <a:solidFill>
                  <a:srgbClr val="FF0000"/>
                </a:solidFill>
              </a:rPr>
              <a:t>lž</a:t>
            </a:r>
            <a:r>
              <a:rPr lang="cs-CZ" sz="3200" dirty="0"/>
              <a:t>-e-</a:t>
            </a:r>
            <a:r>
              <a:rPr lang="cs-CZ" sz="3200" dirty="0" err="1"/>
              <a:t>me</a:t>
            </a:r>
            <a:r>
              <a:rPr lang="cs-CZ" sz="3200" dirty="0"/>
              <a:t>	</a:t>
            </a:r>
            <a:r>
              <a:rPr lang="cs-CZ" sz="3200" dirty="0">
                <a:solidFill>
                  <a:srgbClr val="FF0000"/>
                </a:solidFill>
              </a:rPr>
              <a:t>táž</a:t>
            </a:r>
            <a:r>
              <a:rPr lang="cs-CZ" sz="3200" dirty="0"/>
              <a:t>-e-</a:t>
            </a:r>
            <a:r>
              <a:rPr lang="cs-CZ" sz="3200" dirty="0" err="1"/>
              <a:t>me</a:t>
            </a:r>
            <a:endParaRPr lang="cs-CZ" sz="3200" dirty="0"/>
          </a:p>
          <a:p>
            <a:pPr lvl="1"/>
            <a:r>
              <a:rPr lang="cs-CZ" sz="3200" dirty="0"/>
              <a:t>ode-</a:t>
            </a:r>
            <a:r>
              <a:rPr lang="cs-CZ" sz="3200" dirty="0">
                <a:solidFill>
                  <a:srgbClr val="FF0000"/>
                </a:solidFill>
              </a:rPr>
              <a:t>piš</a:t>
            </a:r>
            <a:r>
              <a:rPr lang="cs-CZ" sz="3200" dirty="0"/>
              <a:t>-0-me	u-</a:t>
            </a:r>
            <a:r>
              <a:rPr lang="cs-CZ" sz="3200" dirty="0">
                <a:solidFill>
                  <a:srgbClr val="FF0000"/>
                </a:solidFill>
              </a:rPr>
              <a:t>stel</a:t>
            </a:r>
            <a:r>
              <a:rPr lang="cs-CZ" sz="3200" dirty="0"/>
              <a:t>-0-me	</a:t>
            </a:r>
            <a:r>
              <a:rPr lang="cs-CZ" sz="3200" dirty="0">
                <a:solidFill>
                  <a:srgbClr val="FF0000"/>
                </a:solidFill>
              </a:rPr>
              <a:t>lž</a:t>
            </a:r>
            <a:r>
              <a:rPr lang="cs-CZ" sz="3200" dirty="0"/>
              <a:t>-0-</a:t>
            </a:r>
            <a:r>
              <a:rPr lang="cs-CZ" sz="3200" dirty="0">
                <a:solidFill>
                  <a:srgbClr val="0070C0"/>
                </a:solidFill>
              </a:rPr>
              <a:t>e</a:t>
            </a:r>
            <a:r>
              <a:rPr lang="cs-CZ" sz="3200" dirty="0"/>
              <a:t>-me	</a:t>
            </a:r>
            <a:r>
              <a:rPr lang="cs-CZ" sz="3200" dirty="0">
                <a:solidFill>
                  <a:srgbClr val="FF0000"/>
                </a:solidFill>
              </a:rPr>
              <a:t>taž</a:t>
            </a:r>
            <a:r>
              <a:rPr lang="cs-CZ" sz="3200" dirty="0"/>
              <a:t>-0-me</a:t>
            </a:r>
          </a:p>
          <a:p>
            <a:pPr lvl="1"/>
            <a:r>
              <a:rPr lang="cs-CZ" sz="3200" dirty="0"/>
              <a:t>ryb-</a:t>
            </a:r>
            <a:r>
              <a:rPr lang="cs-CZ" sz="3200" dirty="0">
                <a:solidFill>
                  <a:srgbClr val="7030A0"/>
                </a:solidFill>
              </a:rPr>
              <a:t>ář</a:t>
            </a:r>
            <a:r>
              <a:rPr lang="cs-CZ" sz="3200" dirty="0"/>
              <a:t>-0</a:t>
            </a:r>
          </a:p>
          <a:p>
            <a:pPr lvl="1"/>
            <a:r>
              <a:rPr lang="cs-CZ" sz="3200" dirty="0"/>
              <a:t>včel-</a:t>
            </a:r>
            <a:r>
              <a:rPr lang="cs-CZ" sz="3200" dirty="0">
                <a:solidFill>
                  <a:srgbClr val="7030A0"/>
                </a:solidFill>
              </a:rPr>
              <a:t>ař</a:t>
            </a:r>
            <a:r>
              <a:rPr lang="cs-CZ" sz="3200" dirty="0"/>
              <a:t>-0	houb-</a:t>
            </a:r>
            <a:r>
              <a:rPr lang="cs-CZ" sz="3200" dirty="0">
                <a:solidFill>
                  <a:srgbClr val="7030A0"/>
                </a:solidFill>
              </a:rPr>
              <a:t>ař</a:t>
            </a:r>
            <a:r>
              <a:rPr lang="cs-CZ" sz="3200" dirty="0"/>
              <a:t>-0</a:t>
            </a:r>
          </a:p>
          <a:p>
            <a:pPr lvl="1"/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440529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E0372D-82E1-4D71-A7B6-0805FE9BD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 dokážete, že následující trojice obsahují/neobsahují slova s </a:t>
            </a:r>
            <a:r>
              <a:rPr lang="cs-CZ" dirty="0" err="1"/>
              <a:t>alomorfními</a:t>
            </a:r>
            <a:r>
              <a:rPr lang="cs-CZ" dirty="0"/>
              <a:t> kořeny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1E9D3C-D2B1-44CA-AD87-A5283503E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nést, nos, nůsek</a:t>
            </a:r>
          </a:p>
          <a:p>
            <a:r>
              <a:rPr lang="cs-CZ" i="1" dirty="0"/>
              <a:t>vézt, vůz, vozovka</a:t>
            </a:r>
          </a:p>
          <a:p>
            <a:r>
              <a:rPr lang="cs-CZ" i="1" dirty="0"/>
              <a:t>vodič, vést, vůdce</a:t>
            </a:r>
          </a:p>
          <a:p>
            <a:r>
              <a:rPr lang="cs-CZ" i="1" dirty="0"/>
              <a:t>most, smeták, mést </a:t>
            </a:r>
          </a:p>
          <a:p>
            <a:r>
              <a:rPr lang="cs-CZ" i="1" dirty="0"/>
              <a:t>sbírka, odběr, výbor</a:t>
            </a:r>
          </a:p>
          <a:p>
            <a:r>
              <a:rPr lang="cs-CZ" i="1" dirty="0"/>
              <a:t>výrok, nařčení, zaříkadlo</a:t>
            </a:r>
          </a:p>
          <a:p>
            <a:r>
              <a:rPr lang="cs-CZ" i="1" dirty="0"/>
              <a:t>hrábě, hrob, hrubý   </a:t>
            </a:r>
          </a:p>
        </p:txBody>
      </p:sp>
    </p:spTree>
    <p:extLst>
      <p:ext uri="{BB962C8B-B14F-4D97-AF65-F5344CB8AC3E}">
        <p14:creationId xmlns:p14="http://schemas.microsoft.com/office/powerpoint/2010/main" val="13881912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2016</TotalTime>
  <Words>4017</Words>
  <Application>Microsoft Office PowerPoint</Application>
  <PresentationFormat>Širokoúhlá obrazovka</PresentationFormat>
  <Paragraphs>477</Paragraphs>
  <Slides>56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56</vt:i4>
      </vt:variant>
    </vt:vector>
  </HeadingPairs>
  <TitlesOfParts>
    <vt:vector size="60" baseType="lpstr">
      <vt:lpstr>Arial</vt:lpstr>
      <vt:lpstr>Calibri</vt:lpstr>
      <vt:lpstr>Calibri Light</vt:lpstr>
      <vt:lpstr>Motiv Office</vt:lpstr>
      <vt:lpstr>CJJ04_1</vt:lpstr>
      <vt:lpstr>Morfematická analýza – morfém, morf, alomorf</vt:lpstr>
      <vt:lpstr>Princip opakovatelnosti a kontrastu(u slov příbuzných) na příkladu lexikálního morfu/ kořene/ kořenového morfu</vt:lpstr>
      <vt:lpstr>Princip opakovatelnosti a kontrastu (u slov stejného slovotvorného typu a flektivního typu) na příkladu slovotvorných morfů a tvarotvorných morfů (koncovek a kmenotvorných přípon)</vt:lpstr>
      <vt:lpstr>Princip opakovatelnosti a kontrastu na příkladu konektových morfů a lexikálních kořenových morfů</vt:lpstr>
      <vt:lpstr>Jak dokážete, že </vt:lpstr>
      <vt:lpstr>Důkaz na základě opakování kořenových/afixálních (alo)morfů</vt:lpstr>
      <vt:lpstr>Alomorfie/ morfémová variantnost/ synonymní morfy (je založena na tzv. hláskových alternacích = na pravidelném/opakujícím se střídání hlásek/hláskových skupin)</vt:lpstr>
      <vt:lpstr>Jak dokážete, že následující trojice obsahují/neobsahují slova s alomorfními kořeny</vt:lpstr>
      <vt:lpstr>Jak dokážete, že následující trojice obsahují/neobsahují slova s alomorfními kořeny</vt:lpstr>
      <vt:lpstr>Kořen objevující se ve slovese říct a příbuzných slovech může mít v důsledku hláskových alternací mnoho alomorfů</vt:lpstr>
      <vt:lpstr>Kterou z buněk by mělo ještě být možné vyplnit? Uměli byste utvořit slovo? Bylo by možné ještě další buňky přidat a doplnit?</vt:lpstr>
      <vt:lpstr>Pozorujte distribuci alomorfů na-/ná-</vt:lpstr>
      <vt:lpstr>Pozorujte distribuci alomorfů vy-/vý-</vt:lpstr>
      <vt:lpstr>Alomorfie (synonymní morfy) versus synkretismus (homonymní morfy)</vt:lpstr>
      <vt:lpstr>Supletivní kořeny</vt:lpstr>
      <vt:lpstr>Vyberte příklady obsahující homonymní sufixy (nikoli opakování stejného sufixu)</vt:lpstr>
      <vt:lpstr>Řešení</vt:lpstr>
      <vt:lpstr>Typologie hláskových alternací</vt:lpstr>
      <vt:lpstr>Podstatná jména – Tvoření předponami</vt:lpstr>
      <vt:lpstr>vý-hrůž-k-a</vt:lpstr>
      <vt:lpstr>Cvičení: U kterých z následujících slov  lze vydělit morfy –b-a</vt:lpstr>
      <vt:lpstr>Řešení: U kterých z následujících slov  lze vydělit morfy –b-a</vt:lpstr>
      <vt:lpstr>Pokuste se formulovat pravidlo, podle kterého odlišíme slova utvořená afixem –b- od těch, která jím utvořena nejsou.</vt:lpstr>
      <vt:lpstr>U kterých z následujících slov  lze vydělit morfy-ičk-a</vt:lpstr>
      <vt:lpstr>Odpovězte na otázky:</vt:lpstr>
      <vt:lpstr>Formanty tvoření názvů osob</vt:lpstr>
      <vt:lpstr>Slovotvorné řady</vt:lpstr>
      <vt:lpstr>Slovotvorný typ https://www.czechency.org/slovnik/SLOVOTVORN%C3%9D%20TYP </vt:lpstr>
      <vt:lpstr>Slovotvorný typ</vt:lpstr>
      <vt:lpstr>Slovotvorná třída https://www.czechency.org/slovnik/SLOVOTVORN%C3%81%20T%C5%98%C3%8DDA </vt:lpstr>
      <vt:lpstr>Slovotvorná třída</vt:lpstr>
      <vt:lpstr>Slovotvorná třída Slovotvorný typ</vt:lpstr>
      <vt:lpstr>Fundace https://www.czechency.org/slovnik/SLOVOTVORN%C3%81%20FUNDACE </vt:lpstr>
      <vt:lpstr>Motivace https://www.czechency.org/slovnik/SLOVOTVORN%C3%81%20MOTIVACE </vt:lpstr>
      <vt:lpstr>U kterých z následujících slov lze vydělit morfy –e-t(i)/-ě-t(i)</vt:lpstr>
      <vt:lpstr>U kterých z následujících slov lze vydělit morfy –e-t(i)/-ě-t(i)</vt:lpstr>
      <vt:lpstr>Vypište alomorfy slovních základů:</vt:lpstr>
      <vt:lpstr>Vypište alomorfy slovních základů:</vt:lpstr>
      <vt:lpstr>Tvarotvorný základ a tvarotvorný formant</vt:lpstr>
      <vt:lpstr>Tvarotvorný základ a tvarotvorný formant</vt:lpstr>
      <vt:lpstr>Slovotvorný základ a slovotvorný formant</vt:lpstr>
      <vt:lpstr>Slovotvorný základ a slovotvorný formant</vt:lpstr>
      <vt:lpstr>Kmenotvorné přípony slovesných tvarů od kmene minulého a přítomného –e-, -ne-, -je-, -í-, -á-</vt:lpstr>
      <vt:lpstr>Otevřený kořen (na samohlásku) + nulová kmenotvorná přípona × uzavřený kořen + samohlásková kmenotvorná přípona</vt:lpstr>
      <vt:lpstr>Anomálie</vt:lpstr>
      <vt:lpstr>Problémy</vt:lpstr>
      <vt:lpstr>proveďte morfémovou analýzu tvarů, morfémy pojmenujte, najděte analogie v segmentaci a pozorujte alomorfy:</vt:lpstr>
      <vt:lpstr>proveďte morfémovou analýzu tvarů, morfémy pojmenujte: (lexikální kořeny, slovotvorné a tvarotvorné afixy, konekty) najděte analogie v segmentaci a pozorujte alomorfy</vt:lpstr>
      <vt:lpstr>Vyznač tvarotvorný základ a vypiš slova/ slovní tvary, které obsahují alomorfy kořenových i afixálních morfů</vt:lpstr>
      <vt:lpstr>Vyznač tvarotvorný základ a vypiš slova/ slovní tvary, které obsahují alomorfy kořenových i afixálních morfů</vt:lpstr>
      <vt:lpstr>Která slova jsou tvořena stejným slovotvorným formantem?</vt:lpstr>
      <vt:lpstr>Která slova jsou tvořena stejným slovotvorným formantem?</vt:lpstr>
      <vt:lpstr>Pokusme se formulovat pravidlo, podle kterého odlišíme slova utvořená afixem –árna-/-írna- od těch, která jím utvořena nejsou.</vt:lpstr>
      <vt:lpstr>Úkol_IS</vt:lpstr>
      <vt:lpstr>Co mám umět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CJJ04_1</dc:title>
  <dc:creator>petr</dc:creator>
  <cp:lastModifiedBy>Klára Osolsobě</cp:lastModifiedBy>
  <cp:revision>68</cp:revision>
  <dcterms:created xsi:type="dcterms:W3CDTF">2021-01-15T11:41:46Z</dcterms:created>
  <dcterms:modified xsi:type="dcterms:W3CDTF">2022-01-28T10:21:53Z</dcterms:modified>
</cp:coreProperties>
</file>