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60" r:id="rId12"/>
    <p:sldId id="276" r:id="rId13"/>
    <p:sldId id="261" r:id="rId14"/>
    <p:sldId id="262" r:id="rId15"/>
    <p:sldId id="263" r:id="rId16"/>
    <p:sldId id="264" r:id="rId17"/>
    <p:sldId id="265" r:id="rId18"/>
    <p:sldId id="266" r:id="rId19"/>
    <p:sldId id="295" r:id="rId20"/>
    <p:sldId id="302" r:id="rId21"/>
    <p:sldId id="300" r:id="rId22"/>
    <p:sldId id="301" r:id="rId23"/>
    <p:sldId id="296" r:id="rId24"/>
    <p:sldId id="297" r:id="rId25"/>
    <p:sldId id="298" r:id="rId26"/>
    <p:sldId id="285" r:id="rId27"/>
    <p:sldId id="269" r:id="rId28"/>
    <p:sldId id="268" r:id="rId29"/>
    <p:sldId id="271" r:id="rId30"/>
    <p:sldId id="272" r:id="rId31"/>
    <p:sldId id="270" r:id="rId32"/>
    <p:sldId id="277" r:id="rId33"/>
    <p:sldId id="293" r:id="rId34"/>
    <p:sldId id="294" r:id="rId35"/>
    <p:sldId id="289" r:id="rId36"/>
    <p:sldId id="299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90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66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05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729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87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32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3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71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77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34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67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CJJ04_10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Klára Osolsobě</a:t>
            </a:r>
          </a:p>
          <a:p>
            <a:r>
              <a:rPr lang="cs-CZ" dirty="0" err="1"/>
              <a:t>osolsobe</a:t>
            </a:r>
            <a:r>
              <a:rPr lang="en-US" dirty="0"/>
              <a:t>@</a:t>
            </a:r>
            <a:r>
              <a:rPr lang="cs-CZ" dirty="0"/>
              <a:t>phil.muni.cz</a:t>
            </a:r>
          </a:p>
        </p:txBody>
      </p:sp>
    </p:spTree>
    <p:extLst>
      <p:ext uri="{BB962C8B-B14F-4D97-AF65-F5344CB8AC3E}">
        <p14:creationId xmlns:p14="http://schemas.microsoft.com/office/powerpoint/2010/main" val="2636599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-á-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8424" y="1759788"/>
            <a:ext cx="3062376" cy="455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724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Podle kmene minulého (opěrný tvar je tvar </a:t>
            </a:r>
            <a:r>
              <a:rPr lang="cs-CZ" sz="3600" b="1" u="sng" dirty="0"/>
              <a:t>maskulina singuláru l-</a:t>
            </a:r>
            <a:r>
              <a:rPr lang="cs-CZ" sz="3600" b="1" u="sng" dirty="0" err="1"/>
              <a:t>ového</a:t>
            </a:r>
            <a:r>
              <a:rPr lang="cs-CZ" sz="3600" b="1" u="sng" dirty="0"/>
              <a:t> participia</a:t>
            </a:r>
            <a:r>
              <a:rPr lang="cs-CZ" sz="3600" dirty="0"/>
              <a:t>)/infinitivního (</a:t>
            </a:r>
            <a:r>
              <a:rPr lang="cs-CZ" sz="3600" b="1" u="sng" dirty="0"/>
              <a:t>opěrný tvar je infinitiv</a:t>
            </a:r>
            <a:r>
              <a:rPr lang="cs-CZ" sz="3600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167066"/>
              </p:ext>
            </p:extLst>
          </p:nvPr>
        </p:nvGraphicFramePr>
        <p:xfrm>
          <a:off x="1062480" y="1570008"/>
          <a:ext cx="10902358" cy="5603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5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39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9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34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52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52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52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521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521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4521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4521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11148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738510">
                <a:tc>
                  <a:txBody>
                    <a:bodyPr/>
                    <a:lstStyle/>
                    <a:p>
                      <a:r>
                        <a:rPr lang="cs-CZ" sz="1400" dirty="0"/>
                        <a:t>kry-</a:t>
                      </a:r>
                      <a:r>
                        <a:rPr lang="cs-CZ" sz="1400" dirty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nes-</a:t>
                      </a:r>
                      <a:r>
                        <a:rPr lang="cs-CZ" sz="1400" dirty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pek-</a:t>
                      </a:r>
                      <a:r>
                        <a:rPr lang="cs-CZ" sz="1400" dirty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tisk-</a:t>
                      </a:r>
                      <a:r>
                        <a:rPr lang="cs-CZ" sz="1400" dirty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tisk-</a:t>
                      </a:r>
                      <a:r>
                        <a:rPr lang="cs-CZ" sz="14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nu</a:t>
                      </a:r>
                      <a:r>
                        <a:rPr lang="cs-CZ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  <a:p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mi-</a:t>
                      </a:r>
                      <a:r>
                        <a:rPr lang="cs-CZ" sz="1400" dirty="0">
                          <a:solidFill>
                            <a:srgbClr val="FFFF00"/>
                          </a:solidFill>
                        </a:rPr>
                        <a:t>nu</a:t>
                      </a:r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zač-</a:t>
                      </a:r>
                      <a:r>
                        <a:rPr lang="cs-CZ" sz="1400" dirty="0">
                          <a:solidFill>
                            <a:srgbClr val="FFFF00"/>
                          </a:solidFill>
                        </a:rPr>
                        <a:t>nu</a:t>
                      </a:r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  <a:p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tř</a:t>
                      </a:r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CC6600"/>
                          </a:solidFill>
                        </a:rPr>
                        <a:t>e</a:t>
                      </a:r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trp-</a:t>
                      </a:r>
                      <a:r>
                        <a:rPr lang="cs-CZ" sz="1400" dirty="0">
                          <a:solidFill>
                            <a:srgbClr val="CC6600"/>
                          </a:solidFill>
                        </a:rPr>
                        <a:t>ě</a:t>
                      </a:r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sáz</a:t>
                      </a:r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CC6600"/>
                          </a:solidFill>
                        </a:rPr>
                        <a:t>e</a:t>
                      </a:r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pros-</a:t>
                      </a:r>
                      <a:r>
                        <a:rPr lang="cs-CZ" sz="1400" dirty="0">
                          <a:solidFill>
                            <a:srgbClr val="FFC000"/>
                          </a:solidFill>
                        </a:rPr>
                        <a:t>i</a:t>
                      </a:r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zač-</a:t>
                      </a:r>
                      <a:r>
                        <a:rPr lang="cs-CZ" sz="1400" dirty="0">
                          <a:solidFill>
                            <a:srgbClr val="7030A0"/>
                          </a:solidFill>
                        </a:rPr>
                        <a:t>a</a:t>
                      </a:r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  <a:p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maz-</a:t>
                      </a:r>
                      <a:r>
                        <a:rPr lang="cs-CZ" sz="1400" dirty="0">
                          <a:solidFill>
                            <a:srgbClr val="7030A0"/>
                          </a:solidFill>
                        </a:rPr>
                        <a:t>a</a:t>
                      </a:r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br-</a:t>
                      </a:r>
                      <a:r>
                        <a:rPr lang="cs-CZ" sz="1400" dirty="0">
                          <a:solidFill>
                            <a:srgbClr val="7030A0"/>
                          </a:solidFill>
                        </a:rPr>
                        <a:t>a</a:t>
                      </a:r>
                      <a:endParaRPr lang="cs-CZ" sz="1400" dirty="0"/>
                    </a:p>
                    <a:p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děl-</a:t>
                      </a:r>
                      <a:r>
                        <a:rPr lang="cs-CZ" sz="1400" dirty="0">
                          <a:solidFill>
                            <a:srgbClr val="7030A0"/>
                          </a:solidFill>
                        </a:rPr>
                        <a:t>a</a:t>
                      </a:r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kup-</a:t>
                      </a:r>
                      <a:r>
                        <a:rPr lang="cs-CZ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ova</a:t>
                      </a:r>
                      <a:r>
                        <a:rPr lang="cs-CZ" sz="1400" dirty="0"/>
                        <a:t>-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649">
                <a:tc>
                  <a:txBody>
                    <a:bodyPr/>
                    <a:lstStyle/>
                    <a:p>
                      <a:r>
                        <a:rPr lang="cs-CZ" sz="1600" dirty="0"/>
                        <a:t>krý-</a:t>
                      </a:r>
                      <a:r>
                        <a:rPr lang="cs-CZ" sz="1600" dirty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nés-</a:t>
                      </a:r>
                      <a:r>
                        <a:rPr lang="cs-CZ" sz="1600" dirty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péc-</a:t>
                      </a:r>
                      <a:r>
                        <a:rPr lang="cs-CZ" sz="1600" dirty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tisk-</a:t>
                      </a:r>
                      <a:r>
                        <a:rPr lang="cs-CZ" sz="1600" dirty="0" err="1">
                          <a:solidFill>
                            <a:srgbClr val="FFFF00"/>
                          </a:solidFill>
                        </a:rPr>
                        <a:t>nou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mi-</a:t>
                      </a:r>
                      <a:r>
                        <a:rPr lang="cs-CZ" sz="1600" dirty="0" err="1">
                          <a:solidFill>
                            <a:srgbClr val="FFFF00"/>
                          </a:solidFill>
                        </a:rPr>
                        <a:t>nou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zač-</a:t>
                      </a:r>
                      <a:r>
                        <a:rPr lang="cs-CZ" sz="1600" dirty="0" err="1">
                          <a:solidFill>
                            <a:srgbClr val="FFFF00"/>
                          </a:solidFill>
                        </a:rPr>
                        <a:t>nou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tř-</a:t>
                      </a:r>
                      <a:r>
                        <a:rPr lang="cs-CZ" sz="1600" kern="1200" dirty="0">
                          <a:solidFill>
                            <a:srgbClr val="CC6600"/>
                          </a:solidFill>
                          <a:latin typeface="+mn-lt"/>
                          <a:ea typeface="+mn-ea"/>
                          <a:cs typeface="+mn-cs"/>
                        </a:rPr>
                        <a:t>í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trp-</a:t>
                      </a:r>
                      <a:r>
                        <a:rPr lang="cs-CZ" sz="1600" dirty="0">
                          <a:solidFill>
                            <a:srgbClr val="CC6600"/>
                          </a:solidFill>
                        </a:rPr>
                        <a:t>ě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sáz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CC6600"/>
                          </a:solidFill>
                        </a:rPr>
                        <a:t>e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pros-</a:t>
                      </a:r>
                      <a:r>
                        <a:rPr lang="cs-CZ" sz="1600" dirty="0">
                          <a:solidFill>
                            <a:srgbClr val="FFC000"/>
                          </a:solidFill>
                        </a:rPr>
                        <a:t>i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zač-</a:t>
                      </a:r>
                      <a:r>
                        <a:rPr lang="cs-CZ" sz="1600" kern="1200" dirty="0">
                          <a:solidFill>
                            <a:srgbClr val="CC6600"/>
                          </a:solidFill>
                          <a:latin typeface="+mn-lt"/>
                          <a:ea typeface="+mn-ea"/>
                          <a:cs typeface="+mn-cs"/>
                        </a:rPr>
                        <a:t>í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maz-</a:t>
                      </a:r>
                      <a:r>
                        <a:rPr lang="cs-CZ" sz="1600" dirty="0">
                          <a:solidFill>
                            <a:srgbClr val="7030A0"/>
                          </a:solidFill>
                        </a:rPr>
                        <a:t>a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br-</a:t>
                      </a:r>
                      <a:r>
                        <a:rPr lang="cs-CZ" sz="1600" dirty="0">
                          <a:solidFill>
                            <a:srgbClr val="7030A0"/>
                          </a:solidFill>
                        </a:rPr>
                        <a:t>á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děl-</a:t>
                      </a:r>
                      <a:r>
                        <a:rPr lang="cs-CZ" sz="1600" dirty="0">
                          <a:solidFill>
                            <a:srgbClr val="7030A0"/>
                          </a:solidFill>
                        </a:rPr>
                        <a:t>a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kup-</a:t>
                      </a:r>
                      <a:r>
                        <a:rPr lang="cs-CZ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ova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6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kry-</a:t>
                      </a:r>
                      <a:r>
                        <a:rPr lang="cs-CZ" sz="1600" dirty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t(-ý/-í)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nes-</a:t>
                      </a:r>
                      <a:r>
                        <a:rPr lang="cs-CZ" sz="1600" dirty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en(-ý/-í)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peč-</a:t>
                      </a:r>
                      <a:r>
                        <a:rPr lang="cs-CZ" sz="1600" dirty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en(-ý/-í)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tišt-</a:t>
                      </a:r>
                      <a:r>
                        <a:rPr lang="cs-CZ" sz="1600" dirty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ěn(-ý/-í)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tisk-</a:t>
                      </a:r>
                      <a:r>
                        <a:rPr lang="cs-CZ" sz="1600" dirty="0">
                          <a:solidFill>
                            <a:srgbClr val="FFFF00"/>
                          </a:solidFill>
                        </a:rPr>
                        <a:t>nu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min-</a:t>
                      </a:r>
                      <a:r>
                        <a:rPr lang="cs-CZ" sz="1600" dirty="0">
                          <a:solidFill>
                            <a:srgbClr val="FFFF00"/>
                          </a:solidFill>
                        </a:rPr>
                        <a:t>nu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zač-</a:t>
                      </a:r>
                      <a:r>
                        <a:rPr lang="cs-CZ" sz="1600" dirty="0">
                          <a:solidFill>
                            <a:srgbClr val="FFFF00"/>
                          </a:solidFill>
                        </a:rPr>
                        <a:t>nu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tř-</a:t>
                      </a:r>
                      <a:r>
                        <a:rPr lang="cs-CZ" sz="1600" dirty="0">
                          <a:solidFill>
                            <a:srgbClr val="CC6600"/>
                          </a:solidFill>
                        </a:rPr>
                        <a:t>e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n(-ý/-í)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trp-</a:t>
                      </a:r>
                      <a:r>
                        <a:rPr lang="cs-CZ" sz="1600" dirty="0">
                          <a:solidFill>
                            <a:srgbClr val="CC6600"/>
                          </a:solidFill>
                        </a:rPr>
                        <a:t>ě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n(-ý/-í)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err="1"/>
                        <a:t>sáz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CC6600"/>
                          </a:solidFill>
                        </a:rPr>
                        <a:t>e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n(-ý/-í)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pros-</a:t>
                      </a:r>
                      <a:r>
                        <a:rPr lang="cs-CZ" sz="1600" dirty="0">
                          <a:solidFill>
                            <a:srgbClr val="FFC000"/>
                          </a:solidFill>
                        </a:rPr>
                        <a:t>0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en(-ý/-í)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zač-</a:t>
                      </a:r>
                      <a:r>
                        <a:rPr lang="cs-CZ" sz="1600" dirty="0">
                          <a:solidFill>
                            <a:srgbClr val="7030A0"/>
                          </a:solidFill>
                        </a:rPr>
                        <a:t>a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t(-ý)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zač-</a:t>
                      </a:r>
                      <a:r>
                        <a:rPr lang="cs-CZ" sz="1600" dirty="0">
                          <a:solidFill>
                            <a:srgbClr val="CC6600"/>
                          </a:solidFill>
                        </a:rPr>
                        <a:t>e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 err="1">
                          <a:solidFill>
                            <a:srgbClr val="FF0000"/>
                          </a:solidFill>
                        </a:rPr>
                        <a:t>tí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maz-</a:t>
                      </a:r>
                      <a:r>
                        <a:rPr lang="cs-CZ" sz="1600" dirty="0">
                          <a:solidFill>
                            <a:srgbClr val="7030A0"/>
                          </a:solidFill>
                        </a:rPr>
                        <a:t>á/a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n(-ý/í)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br-</a:t>
                      </a:r>
                      <a:r>
                        <a:rPr lang="cs-CZ" sz="1600" dirty="0">
                          <a:solidFill>
                            <a:srgbClr val="7030A0"/>
                          </a:solidFill>
                        </a:rPr>
                        <a:t>á/a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n(-ý/í)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děl-</a:t>
                      </a:r>
                      <a:r>
                        <a:rPr lang="cs-CZ" sz="1600" dirty="0">
                          <a:solidFill>
                            <a:srgbClr val="7030A0"/>
                          </a:solidFill>
                        </a:rPr>
                        <a:t>á/a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n(-ý/í)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kup-</a:t>
                      </a:r>
                      <a:r>
                        <a:rPr lang="cs-CZ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ova/</a:t>
                      </a:r>
                      <a:r>
                        <a:rPr lang="cs-CZ" sz="16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ová</a:t>
                      </a:r>
                      <a:r>
                        <a:rPr lang="cs-CZ" sz="1600" dirty="0"/>
                        <a:t>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n(-ý/-í)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736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Podle kmene minulého (opěrný tvar je tvar maskulina singuláru l-</a:t>
            </a:r>
            <a:r>
              <a:rPr lang="cs-CZ" sz="3200" dirty="0" err="1"/>
              <a:t>ového</a:t>
            </a:r>
            <a:r>
              <a:rPr lang="cs-CZ" sz="3200" dirty="0"/>
              <a:t> participia)/infinitivního (opěrný tvar je infinitiv)</a:t>
            </a: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034" y="2277373"/>
            <a:ext cx="11777932" cy="265365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93893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kmenotvorný sufix </a:t>
            </a:r>
            <a:r>
              <a:rPr lang="cs-CZ" dirty="0">
                <a:solidFill>
                  <a:srgbClr val="92D050"/>
                </a:solidFill>
              </a:rPr>
              <a:t>nulový </a:t>
            </a:r>
            <a:r>
              <a:rPr lang="cs-CZ" dirty="0"/>
              <a:t>(typy se liší kořenovou finálou, u některých typů jsou dublety)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nes-0-l-0 – 1. třída prézentní, bez měkčení</a:t>
            </a:r>
            <a:r>
              <a:rPr lang="cs-CZ" dirty="0"/>
              <a:t> (s alternací i bez ní)</a:t>
            </a:r>
            <a:endParaRPr lang="pt-BR" dirty="0"/>
          </a:p>
          <a:p>
            <a:r>
              <a:rPr lang="cs-CZ" dirty="0"/>
              <a:t>pek-0-l-0 – 1. třída prézentní, s alternací veláry (např. k-č)</a:t>
            </a:r>
          </a:p>
          <a:p>
            <a:r>
              <a:rPr lang="cs-CZ" dirty="0"/>
              <a:t>tisk-0-l-0 – 2. třída prézentní</a:t>
            </a:r>
          </a:p>
          <a:p>
            <a:r>
              <a:rPr lang="cs-CZ" dirty="0"/>
              <a:t>kry-0-l-0 – 3. třída prézentní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5360" y="3177277"/>
            <a:ext cx="5459330" cy="3134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796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kmenotvorný sufix </a:t>
            </a:r>
            <a:r>
              <a:rPr lang="cs-CZ" dirty="0">
                <a:solidFill>
                  <a:srgbClr val="FFFF00"/>
                </a:solidFill>
              </a:rPr>
              <a:t>–nu </a:t>
            </a:r>
            <a:r>
              <a:rPr lang="cs-CZ" dirty="0"/>
              <a:t>(liší se uzavřeností/ otevřeností kořene, dublety – </a:t>
            </a:r>
            <a:r>
              <a:rPr lang="cs-CZ" dirty="0" err="1">
                <a:solidFill>
                  <a:srgbClr val="C00000"/>
                </a:solidFill>
              </a:rPr>
              <a:t>nespis</a:t>
            </a:r>
            <a:r>
              <a:rPr lang="cs-CZ" dirty="0">
                <a:solidFill>
                  <a:srgbClr val="C00000"/>
                </a:solidFill>
              </a:rPr>
              <a:t>.</a:t>
            </a:r>
            <a:r>
              <a:rPr lang="cs-CZ" dirty="0"/>
              <a:t>)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mi-nu-l-0 – 2. třída prézentní</a:t>
            </a:r>
          </a:p>
          <a:p>
            <a:r>
              <a:rPr lang="cs-CZ" dirty="0"/>
              <a:t>tisk-nu-l-0 – 2. třída prézentní</a:t>
            </a:r>
          </a:p>
          <a:p>
            <a:r>
              <a:rPr lang="cs-CZ" dirty="0">
                <a:solidFill>
                  <a:srgbClr val="C00000"/>
                </a:solidFill>
              </a:rPr>
              <a:t>zač-nu-l-0 – 2. třída prézentní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2499" y="2216989"/>
            <a:ext cx="5433712" cy="368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616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kmenotvorný sufix -</a:t>
            </a:r>
            <a:r>
              <a:rPr lang="cs-CZ" dirty="0">
                <a:solidFill>
                  <a:srgbClr val="CC6600"/>
                </a:solidFill>
              </a:rPr>
              <a:t>e</a:t>
            </a:r>
            <a:r>
              <a:rPr lang="cs-CZ" dirty="0"/>
              <a:t>-/-</a:t>
            </a:r>
            <a:r>
              <a:rPr lang="cs-CZ" dirty="0">
                <a:solidFill>
                  <a:srgbClr val="CC6600"/>
                </a:solidFill>
              </a:rPr>
              <a:t>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tř-e-l-0 – 1. třída prézentní</a:t>
            </a:r>
          </a:p>
          <a:p>
            <a:r>
              <a:rPr lang="cs-CZ" dirty="0"/>
              <a:t>trp-ě-l-0 – 4. třída prézentní (s nulovým kmenotvorným sufixem</a:t>
            </a:r>
          </a:p>
          <a:p>
            <a:r>
              <a:rPr lang="cs-CZ" dirty="0"/>
              <a:t>v imperativu)</a:t>
            </a:r>
          </a:p>
          <a:p>
            <a:r>
              <a:rPr lang="cs-CZ" dirty="0"/>
              <a:t>sáz-e-l-0 – 4. třída prézentní (s nenulovým kmenotvorným sufixem</a:t>
            </a:r>
          </a:p>
          <a:p>
            <a:r>
              <a:rPr lang="cs-CZ" dirty="0"/>
              <a:t>v imperativu)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2271" y="3761117"/>
            <a:ext cx="5101529" cy="283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493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kmenotvorný sufix –</a:t>
            </a:r>
            <a:r>
              <a:rPr lang="cs-CZ" dirty="0">
                <a:solidFill>
                  <a:srgbClr val="FFC000"/>
                </a:solidFill>
              </a:rPr>
              <a:t>i </a:t>
            </a:r>
            <a:r>
              <a:rPr lang="cs-CZ" dirty="0"/>
              <a:t>(malá skupina sloves s neslabičným infinitivem má v </a:t>
            </a:r>
            <a:r>
              <a:rPr lang="cs-CZ" dirty="0" err="1"/>
              <a:t>inf</a:t>
            </a:r>
            <a:r>
              <a:rPr lang="cs-CZ" dirty="0"/>
              <a:t>. –</a:t>
            </a:r>
            <a:r>
              <a:rPr lang="cs-CZ" dirty="0">
                <a:solidFill>
                  <a:srgbClr val="FFC000"/>
                </a:solidFill>
              </a:rPr>
              <a:t>í</a:t>
            </a:r>
            <a:r>
              <a:rPr lang="cs-CZ" dirty="0"/>
              <a:t>: </a:t>
            </a:r>
            <a:r>
              <a:rPr lang="cs-CZ" i="1" dirty="0" err="1"/>
              <a:t>ct</a:t>
            </a:r>
            <a:r>
              <a:rPr lang="cs-CZ" i="1" dirty="0"/>
              <a:t>-</a:t>
            </a:r>
            <a:r>
              <a:rPr lang="cs-CZ" dirty="0">
                <a:solidFill>
                  <a:srgbClr val="FFC000"/>
                </a:solidFill>
              </a:rPr>
              <a:t> í </a:t>
            </a:r>
            <a:r>
              <a:rPr lang="cs-CZ" i="1" dirty="0"/>
              <a:t>-</a:t>
            </a:r>
            <a:r>
              <a:rPr lang="cs-CZ" i="1" dirty="0">
                <a:solidFill>
                  <a:srgbClr val="FF0000"/>
                </a:solidFill>
              </a:rPr>
              <a:t>t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pros-i-l-0 – 4. třída prézentní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FFC000"/>
                </a:solidFill>
              </a:rPr>
              <a:t>í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290" y="2988707"/>
            <a:ext cx="3850256" cy="479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740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kmenotvorný sufix </a:t>
            </a:r>
            <a:r>
              <a:rPr lang="cs-CZ" i="1" dirty="0"/>
              <a:t>-</a:t>
            </a:r>
            <a:r>
              <a:rPr lang="cs-CZ" i="1" dirty="0">
                <a:solidFill>
                  <a:srgbClr val="7030A0"/>
                </a:solidFill>
              </a:rPr>
              <a:t>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2878"/>
            <a:ext cx="10515600" cy="4351338"/>
          </a:xfrm>
        </p:spPr>
        <p:txBody>
          <a:bodyPr/>
          <a:lstStyle/>
          <a:p>
            <a:r>
              <a:rPr lang="cs-CZ" dirty="0"/>
              <a:t>br-</a:t>
            </a:r>
            <a:r>
              <a:rPr lang="pt-BR" dirty="0"/>
              <a:t>a-l-0 – 1. třída prézentní, bez měkčení</a:t>
            </a:r>
          </a:p>
          <a:p>
            <a:r>
              <a:rPr lang="cs-CZ" dirty="0"/>
              <a:t>maz-a-l-0 – 1. třída prézentní, s měkčením (např. </a:t>
            </a:r>
            <a:r>
              <a:rPr lang="cs-CZ" i="1" dirty="0"/>
              <a:t>z-ž</a:t>
            </a:r>
            <a:r>
              <a:rPr lang="cs-CZ" dirty="0"/>
              <a:t>)</a:t>
            </a:r>
          </a:p>
          <a:p>
            <a:r>
              <a:rPr lang="cs-CZ" dirty="0"/>
              <a:t>za-č-a-l-0 – 2. třída prézentní</a:t>
            </a:r>
          </a:p>
          <a:p>
            <a:r>
              <a:rPr lang="cs-CZ" dirty="0"/>
              <a:t>děl-a-l-0 – 5. třída prézentní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1936" y="3467819"/>
            <a:ext cx="3707626" cy="247901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8053" y="3467819"/>
            <a:ext cx="1683883" cy="247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539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kmenotvorný sufix </a:t>
            </a:r>
            <a:r>
              <a:rPr lang="cs-CZ" i="1" dirty="0"/>
              <a:t>-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ova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kup-ova-l-0 – 3. třída prézentní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7948" y="2268748"/>
            <a:ext cx="3131372" cy="326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66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Variantní tvary u sloves</a:t>
            </a:r>
            <a:br>
              <a:rPr lang="cs-CZ" dirty="0"/>
            </a:br>
            <a:r>
              <a:rPr lang="cs-CZ" dirty="0"/>
              <a:t>- uveďte příklady na: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Variantní infinitiv</a:t>
            </a:r>
          </a:p>
          <a:p>
            <a:r>
              <a:rPr lang="cs-CZ" dirty="0"/>
              <a:t>Variantní tvary indikativu prézentu aktiva</a:t>
            </a:r>
          </a:p>
          <a:p>
            <a:r>
              <a:rPr lang="cs-CZ" dirty="0"/>
              <a:t>Variantní imperativ</a:t>
            </a:r>
          </a:p>
          <a:p>
            <a:r>
              <a:rPr lang="cs-CZ" dirty="0"/>
              <a:t>Variantní l-</a:t>
            </a:r>
            <a:r>
              <a:rPr lang="cs-CZ" dirty="0" err="1"/>
              <a:t>ové</a:t>
            </a:r>
            <a:r>
              <a:rPr lang="cs-CZ" dirty="0"/>
              <a:t> příčestí</a:t>
            </a:r>
          </a:p>
          <a:p>
            <a:r>
              <a:rPr lang="cs-CZ" dirty="0"/>
              <a:t>Variantní pasivní příčestí</a:t>
            </a:r>
          </a:p>
          <a:p>
            <a:r>
              <a:rPr lang="cs-CZ" dirty="0"/>
              <a:t>Variantní tvar </a:t>
            </a:r>
            <a:r>
              <a:rPr lang="cs-CZ" dirty="0" err="1"/>
              <a:t>transgresívu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9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Slovesné paradigma, konjugační typ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Podle prézentního kmene (5 tříd - mimo toto dělení zůstanou slovesa izolovaná)</a:t>
            </a:r>
          </a:p>
          <a:p>
            <a:r>
              <a:rPr lang="cs-CZ" dirty="0"/>
              <a:t>Podle minulého kmene </a:t>
            </a:r>
            <a:r>
              <a:rPr lang="cs-CZ" sz="1700" dirty="0"/>
              <a:t>(tzv. kmen infinitivní, vyčleňovaný jako samostatný v některých mluvnicích, např. v PMČ, zde považujeme za variantu kmene minulého)</a:t>
            </a:r>
            <a:r>
              <a:rPr lang="cs-CZ" dirty="0"/>
              <a:t>. 6 tříd podle kmene minulého (bezezbytku, tj. včetně izolovaných sloves)</a:t>
            </a:r>
          </a:p>
          <a:p>
            <a:r>
              <a:rPr lang="cs-CZ" dirty="0"/>
              <a:t>konjugační typ - obě klasifikace - podoba obou kmenů</a:t>
            </a:r>
          </a:p>
        </p:txBody>
      </p:sp>
    </p:spTree>
    <p:extLst>
      <p:ext uri="{BB962C8B-B14F-4D97-AF65-F5344CB8AC3E}">
        <p14:creationId xmlns:p14="http://schemas.microsoft.com/office/powerpoint/2010/main" val="1770477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8F195-08E5-45C6-A055-271B5E86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Tvarová variantnost závisí 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D9D547-C1B5-48D7-80B5-44DAEF798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variantnosti koncovek (osobní, participií, infinitivní)</a:t>
            </a:r>
          </a:p>
          <a:p>
            <a:r>
              <a:rPr lang="cs-CZ" dirty="0"/>
              <a:t>variantnosti kmenotvorných přípon</a:t>
            </a:r>
          </a:p>
          <a:p>
            <a:r>
              <a:rPr lang="cs-CZ" dirty="0"/>
              <a:t>variantnosti kořene</a:t>
            </a:r>
          </a:p>
          <a:p>
            <a:r>
              <a:rPr lang="cs-CZ" dirty="0"/>
              <a:t>variantnosti prefixu </a:t>
            </a:r>
          </a:p>
        </p:txBody>
      </p:sp>
    </p:spTree>
    <p:extLst>
      <p:ext uri="{BB962C8B-B14F-4D97-AF65-F5344CB8AC3E}">
        <p14:creationId xmlns:p14="http://schemas.microsoft.com/office/powerpoint/2010/main" val="1250910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626E82-A627-4AEA-B8F4-15855DA9D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Variantní infinitiv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E1E908-BEFC-4AEF-BB69-A7FC20383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Variantní koncovka : -t/-ti; -i/-t</a:t>
            </a:r>
          </a:p>
          <a:p>
            <a:r>
              <a:rPr lang="cs-CZ" dirty="0"/>
              <a:t>Variantní kmenotvorná přípona: -í-t/-</a:t>
            </a:r>
            <a:r>
              <a:rPr lang="cs-CZ" dirty="0" err="1"/>
              <a:t>nou</a:t>
            </a:r>
            <a:r>
              <a:rPr lang="cs-CZ" dirty="0"/>
              <a:t>-t; -i/-t/-</a:t>
            </a:r>
            <a:r>
              <a:rPr lang="cs-CZ" dirty="0" err="1"/>
              <a:t>nou</a:t>
            </a:r>
            <a:r>
              <a:rPr lang="cs-CZ" dirty="0"/>
              <a:t>-t</a:t>
            </a:r>
          </a:p>
          <a:p>
            <a:r>
              <a:rPr lang="cs-CZ" dirty="0"/>
              <a:t>Variantní podoba kořenového vokálu</a:t>
            </a:r>
          </a:p>
          <a:p>
            <a:r>
              <a:rPr lang="cs-CZ" dirty="0"/>
              <a:t>Variantní podoba prefixu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598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A5A5DB-0662-4921-A589-125D429C0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Variantní tvary indikativu prézentu aktiva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7425F0-2B8E-4237-BCE4-D46CEB672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Variantní tvary 1. os. </a:t>
            </a:r>
            <a:r>
              <a:rPr lang="cs-CZ" dirty="0" err="1"/>
              <a:t>sg</a:t>
            </a:r>
            <a:r>
              <a:rPr lang="cs-CZ" dirty="0"/>
              <a:t>.</a:t>
            </a:r>
          </a:p>
          <a:p>
            <a:r>
              <a:rPr lang="cs-CZ" dirty="0"/>
              <a:t>Variantní tvary 3. os. </a:t>
            </a:r>
            <a:r>
              <a:rPr lang="cs-CZ" dirty="0" err="1"/>
              <a:t>pl</a:t>
            </a:r>
            <a:r>
              <a:rPr lang="cs-CZ" dirty="0"/>
              <a:t>.</a:t>
            </a:r>
          </a:p>
          <a:p>
            <a:r>
              <a:rPr lang="cs-CZ" dirty="0"/>
              <a:t>Variantní tvary 1. os. </a:t>
            </a:r>
            <a:r>
              <a:rPr lang="cs-CZ" dirty="0" err="1"/>
              <a:t>pl</a:t>
            </a:r>
            <a:r>
              <a:rPr lang="cs-CZ" dirty="0"/>
              <a:t>.</a:t>
            </a:r>
          </a:p>
          <a:p>
            <a:r>
              <a:rPr lang="cs-CZ" dirty="0"/>
              <a:t>Variantní tvary 2. os. </a:t>
            </a:r>
            <a:r>
              <a:rPr lang="cs-CZ" dirty="0" err="1"/>
              <a:t>sg</a:t>
            </a:r>
            <a:r>
              <a:rPr lang="cs-CZ" dirty="0"/>
              <a:t>.</a:t>
            </a:r>
          </a:p>
          <a:p>
            <a:r>
              <a:rPr lang="cs-CZ" dirty="0"/>
              <a:t>Variantní tvary 3. os. </a:t>
            </a:r>
            <a:r>
              <a:rPr lang="cs-CZ" dirty="0" err="1"/>
              <a:t>sg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97735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Variantní tvary u sloves</a:t>
            </a:r>
            <a:br>
              <a:rPr lang="cs-CZ" dirty="0"/>
            </a:br>
            <a:r>
              <a:rPr lang="cs-CZ" dirty="0"/>
              <a:t>- uveďte příklady na: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Variantní infinitiv: </a:t>
            </a:r>
            <a:r>
              <a:rPr lang="cs-CZ" b="1" i="1" dirty="0" err="1">
                <a:solidFill>
                  <a:srgbClr val="FF0000"/>
                </a:solidFill>
              </a:rPr>
              <a:t>péc</a:t>
            </a:r>
            <a:r>
              <a:rPr lang="cs-CZ" b="1" i="1" dirty="0">
                <a:solidFill>
                  <a:srgbClr val="FF0000"/>
                </a:solidFill>
              </a:rPr>
              <a:t>-i/-t, </a:t>
            </a:r>
            <a:r>
              <a:rPr lang="cs-CZ" b="1" i="1" dirty="0" err="1">
                <a:solidFill>
                  <a:srgbClr val="FF0000"/>
                </a:solidFill>
              </a:rPr>
              <a:t>nés</a:t>
            </a:r>
            <a:r>
              <a:rPr lang="cs-CZ" b="1" i="1" dirty="0">
                <a:solidFill>
                  <a:srgbClr val="FF0000"/>
                </a:solidFill>
              </a:rPr>
              <a:t>-t/-ti, </a:t>
            </a:r>
            <a:r>
              <a:rPr lang="cs-CZ" b="1" i="1" dirty="0" err="1">
                <a:solidFill>
                  <a:srgbClr val="FF0000"/>
                </a:solidFill>
              </a:rPr>
              <a:t>poč</a:t>
            </a:r>
            <a:r>
              <a:rPr lang="cs-CZ" b="1" i="1" dirty="0">
                <a:solidFill>
                  <a:srgbClr val="FF0000"/>
                </a:solidFill>
              </a:rPr>
              <a:t>-í-t/-ti/</a:t>
            </a:r>
            <a:r>
              <a:rPr lang="cs-CZ" b="1" i="1" dirty="0" err="1">
                <a:solidFill>
                  <a:srgbClr val="FF0000"/>
                </a:solidFill>
              </a:rPr>
              <a:t>poč</a:t>
            </a:r>
            <a:r>
              <a:rPr lang="cs-CZ" b="1" i="1" dirty="0">
                <a:solidFill>
                  <a:srgbClr val="FF0000"/>
                </a:solidFill>
              </a:rPr>
              <a:t>-</a:t>
            </a:r>
            <a:r>
              <a:rPr lang="cs-CZ" b="1" i="1" dirty="0" err="1">
                <a:solidFill>
                  <a:srgbClr val="FF0000"/>
                </a:solidFill>
              </a:rPr>
              <a:t>nou</a:t>
            </a:r>
            <a:r>
              <a:rPr lang="cs-CZ" b="1" i="1" dirty="0">
                <a:solidFill>
                  <a:srgbClr val="FF0000"/>
                </a:solidFill>
              </a:rPr>
              <a:t>-t/-ti, klí-0-t/-ti/kle-0-t-ti, se-</a:t>
            </a:r>
            <a:r>
              <a:rPr lang="cs-CZ" b="1" i="1" dirty="0" err="1">
                <a:solidFill>
                  <a:srgbClr val="FF0000"/>
                </a:solidFill>
              </a:rPr>
              <a:t>dr</a:t>
            </a:r>
            <a:r>
              <a:rPr lang="cs-CZ" b="1" i="1" dirty="0">
                <a:solidFill>
                  <a:srgbClr val="FF0000"/>
                </a:solidFill>
              </a:rPr>
              <a:t>-a-t/-ti/s-</a:t>
            </a:r>
            <a:r>
              <a:rPr lang="cs-CZ" b="1" i="1" dirty="0" err="1">
                <a:solidFill>
                  <a:srgbClr val="FF0000"/>
                </a:solidFill>
              </a:rPr>
              <a:t>dr</a:t>
            </a:r>
            <a:r>
              <a:rPr lang="cs-CZ" b="1" i="1" dirty="0">
                <a:solidFill>
                  <a:srgbClr val="FF0000"/>
                </a:solidFill>
              </a:rPr>
              <a:t>-á-t/-ti</a:t>
            </a:r>
            <a:endParaRPr lang="cs-CZ" dirty="0"/>
          </a:p>
          <a:p>
            <a:r>
              <a:rPr lang="cs-CZ" dirty="0"/>
              <a:t>Variantní tvary indikativu prézentu aktiva: </a:t>
            </a:r>
            <a:r>
              <a:rPr lang="cs-CZ" b="1" i="1" dirty="0">
                <a:solidFill>
                  <a:srgbClr val="FF0000"/>
                </a:solidFill>
              </a:rPr>
              <a:t>píš-0-u/-i, kop-0-u/-á-m, kop-e-</a:t>
            </a:r>
            <a:r>
              <a:rPr lang="cs-CZ" b="1" i="1" dirty="0" err="1">
                <a:solidFill>
                  <a:srgbClr val="FF0000"/>
                </a:solidFill>
              </a:rPr>
              <a:t>me</a:t>
            </a:r>
            <a:r>
              <a:rPr lang="cs-CZ" b="1" i="1" dirty="0">
                <a:solidFill>
                  <a:srgbClr val="FF0000"/>
                </a:solidFill>
              </a:rPr>
              <a:t>/-e-m, jsi/seš, je/jest</a:t>
            </a:r>
            <a:endParaRPr lang="cs-CZ" dirty="0"/>
          </a:p>
          <a:p>
            <a:r>
              <a:rPr lang="cs-CZ" dirty="0"/>
              <a:t>Variantní imperativ: </a:t>
            </a:r>
            <a:r>
              <a:rPr lang="cs-CZ" b="1" i="1" dirty="0">
                <a:solidFill>
                  <a:srgbClr val="FF0000"/>
                </a:solidFill>
              </a:rPr>
              <a:t>kop-0-0/-ej-0, skač-0-0/skák-ej-0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Variantní l-</a:t>
            </a:r>
            <a:r>
              <a:rPr lang="cs-CZ" dirty="0" err="1"/>
              <a:t>ové</a:t>
            </a:r>
            <a:r>
              <a:rPr lang="cs-CZ" dirty="0"/>
              <a:t> příčestí: </a:t>
            </a:r>
            <a:r>
              <a:rPr lang="cs-CZ" b="1" i="1" dirty="0" err="1">
                <a:solidFill>
                  <a:srgbClr val="FF0000"/>
                </a:solidFill>
              </a:rPr>
              <a:t>zap</a:t>
            </a:r>
            <a:r>
              <a:rPr lang="cs-CZ" b="1" i="1" dirty="0">
                <a:solidFill>
                  <a:srgbClr val="FF0000"/>
                </a:solidFill>
              </a:rPr>
              <a:t>-nu-l/-0-l/-ja-l,-0-0</a:t>
            </a:r>
            <a:endParaRPr lang="cs-CZ" dirty="0"/>
          </a:p>
          <a:p>
            <a:r>
              <a:rPr lang="cs-CZ" dirty="0"/>
              <a:t>Variantní pasivní příčestí: </a:t>
            </a:r>
            <a:r>
              <a:rPr lang="cs-CZ" b="1" i="1" dirty="0">
                <a:solidFill>
                  <a:srgbClr val="FF0000"/>
                </a:solidFill>
              </a:rPr>
              <a:t>od-sá-0-n/-0-t, ode-t-nu-t/od-ť-a-t, tišt-0-ěn/tisk-nu-t</a:t>
            </a:r>
            <a:endParaRPr lang="cs-CZ" dirty="0"/>
          </a:p>
          <a:p>
            <a:r>
              <a:rPr lang="cs-CZ" dirty="0"/>
              <a:t>Variantní tvar transgresivu: </a:t>
            </a:r>
            <a:r>
              <a:rPr lang="cs-CZ" b="1" i="1" dirty="0">
                <a:solidFill>
                  <a:srgbClr val="FF0000"/>
                </a:solidFill>
              </a:rPr>
              <a:t>maž-0-e/maz-aj-e, pek-0-a/peč-0-e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768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Najděte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variantní infinitiv s alternací finální souhlásky kořene;</a:t>
            </a:r>
          </a:p>
          <a:p>
            <a:r>
              <a:rPr lang="cs-CZ" dirty="0"/>
              <a:t>variantní infinitiv se samohláskovou alternací kořenové samohlásky;</a:t>
            </a:r>
          </a:p>
          <a:p>
            <a:r>
              <a:rPr lang="cs-CZ" dirty="0"/>
              <a:t>variantní imperativ s alternací iniciálního konsonantu kořene;</a:t>
            </a:r>
          </a:p>
          <a:p>
            <a:r>
              <a:rPr lang="cs-CZ" dirty="0"/>
              <a:t>variantní pasivní příčestí s alternací finální souhlásky kořene;</a:t>
            </a:r>
          </a:p>
          <a:p>
            <a:r>
              <a:rPr lang="cs-CZ" dirty="0"/>
              <a:t>variantní transgresiv s alternativní kmenotvornou příponu.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129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Může mít?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variantní infinitiv alternaci finální souhlásky kořene?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pře-vlé</a:t>
            </a:r>
            <a:r>
              <a:rPr lang="cs-CZ" b="1" i="1" dirty="0">
                <a:solidFill>
                  <a:srgbClr val="FF0000"/>
                </a:solidFill>
              </a:rPr>
              <a:t>c</a:t>
            </a:r>
            <a:r>
              <a:rPr lang="cs-CZ" i="1" dirty="0">
                <a:solidFill>
                  <a:srgbClr val="FF0000"/>
                </a:solidFill>
              </a:rPr>
              <a:t>-0-i/pře-</a:t>
            </a:r>
            <a:r>
              <a:rPr lang="cs-CZ" i="1" dirty="0" err="1">
                <a:solidFill>
                  <a:srgbClr val="FF0000"/>
                </a:solidFill>
              </a:rPr>
              <a:t>vlé</a:t>
            </a:r>
            <a:r>
              <a:rPr lang="cs-CZ" b="1" i="1" dirty="0" err="1">
                <a:solidFill>
                  <a:srgbClr val="FF0000"/>
                </a:solidFill>
              </a:rPr>
              <a:t>k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 err="1">
                <a:solidFill>
                  <a:srgbClr val="FF0000"/>
                </a:solidFill>
              </a:rPr>
              <a:t>nou</a:t>
            </a:r>
            <a:r>
              <a:rPr lang="cs-CZ" i="1" dirty="0">
                <a:solidFill>
                  <a:srgbClr val="FF0000"/>
                </a:solidFill>
              </a:rPr>
              <a:t>-t</a:t>
            </a:r>
            <a:endParaRPr lang="cs-CZ" i="1" dirty="0"/>
          </a:p>
          <a:p>
            <a:r>
              <a:rPr lang="cs-CZ" dirty="0"/>
              <a:t>variantní infinitiv samohláskovou alternace kořenové samohlásky? </a:t>
            </a:r>
            <a:r>
              <a:rPr lang="cs-CZ" i="1" dirty="0">
                <a:solidFill>
                  <a:srgbClr val="FF0000"/>
                </a:solidFill>
              </a:rPr>
              <a:t>kl</a:t>
            </a:r>
            <a:r>
              <a:rPr lang="cs-CZ" b="1" i="1" dirty="0">
                <a:solidFill>
                  <a:srgbClr val="FF0000"/>
                </a:solidFill>
              </a:rPr>
              <a:t>í</a:t>
            </a:r>
            <a:r>
              <a:rPr lang="cs-CZ" i="1" dirty="0">
                <a:solidFill>
                  <a:srgbClr val="FF0000"/>
                </a:solidFill>
              </a:rPr>
              <a:t>-0-t/kl</a:t>
            </a:r>
            <a:r>
              <a:rPr lang="cs-CZ" b="1" i="1" dirty="0">
                <a:solidFill>
                  <a:srgbClr val="FF0000"/>
                </a:solidFill>
              </a:rPr>
              <a:t>e</a:t>
            </a:r>
            <a:r>
              <a:rPr lang="cs-CZ" i="1" dirty="0">
                <a:solidFill>
                  <a:srgbClr val="FF0000"/>
                </a:solidFill>
              </a:rPr>
              <a:t>-0-t</a:t>
            </a:r>
            <a:r>
              <a:rPr lang="cs-CZ" dirty="0"/>
              <a:t> </a:t>
            </a:r>
          </a:p>
          <a:p>
            <a:r>
              <a:rPr lang="cs-CZ" dirty="0"/>
              <a:t>variantní imperativ alternaci iniciálního konsonantu kořene? </a:t>
            </a:r>
            <a:r>
              <a:rPr lang="cs-CZ" b="1" i="1" dirty="0">
                <a:solidFill>
                  <a:srgbClr val="FF0000"/>
                </a:solidFill>
              </a:rPr>
              <a:t>ř</a:t>
            </a:r>
            <a:r>
              <a:rPr lang="cs-CZ" i="1" dirty="0">
                <a:solidFill>
                  <a:srgbClr val="FF0000"/>
                </a:solidFill>
              </a:rPr>
              <a:t>ek-n-i/</a:t>
            </a:r>
            <a:r>
              <a:rPr lang="cs-CZ" b="1" i="1" dirty="0">
                <a:solidFill>
                  <a:srgbClr val="FF0000"/>
                </a:solidFill>
              </a:rPr>
              <a:t>r</a:t>
            </a:r>
            <a:r>
              <a:rPr lang="cs-CZ" i="1" dirty="0">
                <a:solidFill>
                  <a:srgbClr val="FF0000"/>
                </a:solidFill>
              </a:rPr>
              <a:t>c-0-i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variantní pasivní příčestí alternaci finální souhlásky kořene? </a:t>
            </a:r>
            <a:r>
              <a:rPr lang="cs-CZ" i="1" dirty="0">
                <a:solidFill>
                  <a:srgbClr val="FF0000"/>
                </a:solidFill>
              </a:rPr>
              <a:t>mra</a:t>
            </a:r>
            <a:r>
              <a:rPr lang="cs-CZ" b="1" i="1" dirty="0">
                <a:solidFill>
                  <a:srgbClr val="FF0000"/>
                </a:solidFill>
              </a:rPr>
              <a:t>ž</a:t>
            </a:r>
            <a:r>
              <a:rPr lang="cs-CZ" i="1" dirty="0">
                <a:solidFill>
                  <a:srgbClr val="FF0000"/>
                </a:solidFill>
              </a:rPr>
              <a:t>-0-en/mra</a:t>
            </a:r>
            <a:r>
              <a:rPr lang="cs-CZ" b="1" i="1" dirty="0">
                <a:solidFill>
                  <a:srgbClr val="FF0000"/>
                </a:solidFill>
              </a:rPr>
              <a:t>z</a:t>
            </a:r>
            <a:r>
              <a:rPr lang="cs-CZ" i="1" dirty="0">
                <a:solidFill>
                  <a:srgbClr val="FF0000"/>
                </a:solidFill>
              </a:rPr>
              <a:t>-0-en</a:t>
            </a:r>
            <a:endParaRPr lang="cs-CZ" dirty="0"/>
          </a:p>
          <a:p>
            <a:r>
              <a:rPr lang="cs-CZ" dirty="0"/>
              <a:t>variantní transgresiv alternativní kmenotvornou příponu? </a:t>
            </a:r>
            <a:r>
              <a:rPr lang="cs-CZ" i="1" dirty="0">
                <a:solidFill>
                  <a:srgbClr val="FF0000"/>
                </a:solidFill>
              </a:rPr>
              <a:t>s-tisk-</a:t>
            </a:r>
            <a:r>
              <a:rPr lang="cs-CZ" b="1" i="1" dirty="0">
                <a:solidFill>
                  <a:srgbClr val="FF0000"/>
                </a:solidFill>
              </a:rPr>
              <a:t>0</a:t>
            </a:r>
            <a:r>
              <a:rPr lang="cs-CZ" i="1" dirty="0">
                <a:solidFill>
                  <a:srgbClr val="FF0000"/>
                </a:solidFill>
              </a:rPr>
              <a:t>-ši/ s-tisk-</a:t>
            </a:r>
            <a:r>
              <a:rPr lang="cs-CZ" b="1" i="1" dirty="0">
                <a:solidFill>
                  <a:srgbClr val="FF0000"/>
                </a:solidFill>
              </a:rPr>
              <a:t>nu</a:t>
            </a:r>
            <a:r>
              <a:rPr lang="cs-CZ" i="1" dirty="0">
                <a:solidFill>
                  <a:srgbClr val="FF0000"/>
                </a:solidFill>
              </a:rPr>
              <a:t>-vši, maž-</a:t>
            </a:r>
            <a:r>
              <a:rPr lang="cs-CZ" b="1" i="1" dirty="0">
                <a:solidFill>
                  <a:srgbClr val="FF0000"/>
                </a:solidFill>
              </a:rPr>
              <a:t>0</a:t>
            </a:r>
            <a:r>
              <a:rPr lang="cs-CZ" i="1" dirty="0">
                <a:solidFill>
                  <a:srgbClr val="FF0000"/>
                </a:solidFill>
              </a:rPr>
              <a:t>-e/maz-</a:t>
            </a:r>
            <a:r>
              <a:rPr lang="cs-CZ" b="1" i="1" dirty="0">
                <a:solidFill>
                  <a:srgbClr val="FF0000"/>
                </a:solidFill>
              </a:rPr>
              <a:t>aj</a:t>
            </a:r>
            <a:r>
              <a:rPr lang="cs-CZ" i="1" dirty="0">
                <a:solidFill>
                  <a:srgbClr val="FF0000"/>
                </a:solidFill>
              </a:rPr>
              <a:t>-e</a:t>
            </a: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162885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Složitější případy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češtině je řada sloves, která nelze jednoduše zařadit ke vzoru, ačkoli je lze zařadit do třídy. Jde o nepravidelná slovesa, která mají neobvyklou kombinaci prézentního a minulého kmene: např. </a:t>
            </a:r>
            <a:r>
              <a:rPr lang="cs-CZ" i="1" dirty="0"/>
              <a:t>bát se</a:t>
            </a:r>
            <a:r>
              <a:rPr lang="cs-CZ" dirty="0"/>
              <a:t>, </a:t>
            </a:r>
            <a:r>
              <a:rPr lang="cs-CZ" i="1" dirty="0"/>
              <a:t>mít</a:t>
            </a:r>
            <a:r>
              <a:rPr lang="cs-CZ" dirty="0"/>
              <a:t>, </a:t>
            </a:r>
            <a:r>
              <a:rPr lang="cs-CZ" i="1" dirty="0"/>
              <a:t>stát se </a:t>
            </a:r>
            <a:r>
              <a:rPr lang="cs-CZ" dirty="0"/>
              <a:t>aj. Existují rovněž slovesa, která přecházejí od jednoho konjugačního typu k jinému (různou měrou kolísají mezi „vzory“): např. </a:t>
            </a:r>
            <a:r>
              <a:rPr lang="cs-CZ" i="1" dirty="0"/>
              <a:t>myslit/myslet </a:t>
            </a:r>
            <a:r>
              <a:rPr lang="cs-CZ" dirty="0"/>
              <a:t>(„prosí“/„trpí“), </a:t>
            </a:r>
            <a:r>
              <a:rPr lang="cs-CZ" i="1" dirty="0"/>
              <a:t>musit/muset </a:t>
            </a:r>
            <a:r>
              <a:rPr lang="cs-CZ" dirty="0"/>
              <a:t>(„prosí“/„sází“), </a:t>
            </a:r>
            <a:r>
              <a:rPr lang="cs-CZ" i="1" dirty="0"/>
              <a:t>sypat </a:t>
            </a:r>
            <a:r>
              <a:rPr lang="cs-CZ" dirty="0"/>
              <a:t>(„bere“/„dělá“), </a:t>
            </a:r>
            <a:r>
              <a:rPr lang="cs-CZ" i="1" dirty="0"/>
              <a:t>klouzat </a:t>
            </a:r>
            <a:r>
              <a:rPr lang="cs-CZ" dirty="0"/>
              <a:t>(„maže“/„dělá“), </a:t>
            </a:r>
            <a:r>
              <a:rPr lang="cs-CZ" i="1" dirty="0"/>
              <a:t>navléci/navléknout </a:t>
            </a:r>
            <a:r>
              <a:rPr lang="cs-CZ" dirty="0"/>
              <a:t>(„peče“/„tiskne“) aj.</a:t>
            </a:r>
          </a:p>
        </p:txBody>
      </p:sp>
    </p:spTree>
    <p:extLst>
      <p:ext uri="{BB962C8B-B14F-4D97-AF65-F5344CB8AC3E}">
        <p14:creationId xmlns:p14="http://schemas.microsoft.com/office/powerpoint/2010/main" val="1370587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Sledujte kmenotvornou příponu tvarů od kmene minulého a její podíl na derivaci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9160" y="1782493"/>
            <a:ext cx="3096504" cy="435133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7595" y="2195692"/>
            <a:ext cx="4781550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6077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4736" y="339246"/>
            <a:ext cx="10515600" cy="1325563"/>
          </a:xfrm>
        </p:spPr>
        <p:txBody>
          <a:bodyPr/>
          <a:lstStyle/>
          <a:p>
            <a:r>
              <a:rPr lang="cs-CZ" dirty="0"/>
              <a:t>Sledujte kmenotvornou příponu tvarů od kmene minulého a její podíl na derivaci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817567"/>
            <a:ext cx="5000625" cy="43148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288" y="1817567"/>
            <a:ext cx="4705350" cy="481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5633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Sledujte kmenotvornou příponu tvarů od kmene minulého a její podíl na derivaci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8225" y="2096024"/>
            <a:ext cx="4629150" cy="37242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6461" y="2157412"/>
            <a:ext cx="4229100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291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431" y="313367"/>
            <a:ext cx="10515600" cy="1325563"/>
          </a:xfrm>
        </p:spPr>
        <p:txBody>
          <a:bodyPr/>
          <a:lstStyle/>
          <a:p>
            <a:r>
              <a:rPr lang="cs-CZ" dirty="0"/>
              <a:t>Podle kmene přítomného (opěrný tvar je 3. osoba singuláru indikativu prézentu aktiva)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-e-0	</a:t>
            </a:r>
            <a:r>
              <a:rPr lang="cs-CZ" i="1" dirty="0"/>
              <a:t>(nes-e-0, peč-e-0, ber-e-0, maž-e-0, tř-e-0)</a:t>
            </a:r>
          </a:p>
          <a:p>
            <a:r>
              <a:rPr lang="cs-CZ" dirty="0"/>
              <a:t>-ne-0 </a:t>
            </a:r>
            <a:r>
              <a:rPr lang="cs-CZ" i="1" dirty="0"/>
              <a:t>(tisk-ne-0, mi-ne-0, zač-ne-0)</a:t>
            </a:r>
            <a:endParaRPr lang="cs-CZ" dirty="0"/>
          </a:p>
          <a:p>
            <a:r>
              <a:rPr lang="cs-CZ" dirty="0"/>
              <a:t>-je-0	 </a:t>
            </a:r>
            <a:r>
              <a:rPr lang="cs-CZ" i="1" dirty="0"/>
              <a:t>(kry-je-0, kupu-je-0)</a:t>
            </a:r>
            <a:endParaRPr lang="cs-CZ" dirty="0"/>
          </a:p>
          <a:p>
            <a:r>
              <a:rPr lang="cs-CZ" dirty="0"/>
              <a:t>-í-0  </a:t>
            </a:r>
            <a:r>
              <a:rPr lang="cs-CZ" i="1" dirty="0"/>
              <a:t>(pros-í-0, trp-í-0, sáz-í-0)</a:t>
            </a:r>
            <a:endParaRPr lang="cs-CZ" dirty="0"/>
          </a:p>
          <a:p>
            <a:r>
              <a:rPr lang="cs-CZ" dirty="0"/>
              <a:t>-á-0 </a:t>
            </a:r>
            <a:r>
              <a:rPr lang="cs-CZ" i="1" dirty="0"/>
              <a:t>(děl-á-0)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2641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Sledujte kmenotvornou příponu tvarů od kmene minulého a její podíl na derivaci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34251"/>
            <a:ext cx="3857569" cy="435133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8618" y="1690688"/>
            <a:ext cx="4524375" cy="531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3186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 kmenotvorných přípon na derivaci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Zahrnují všechny deriváty od sloves ve své morfémové struktuře kmenotvornou příponu ?</a:t>
            </a:r>
          </a:p>
          <a:p>
            <a:r>
              <a:rPr lang="cs-CZ" dirty="0"/>
              <a:t>Které třídy sloves mají omezený derivační potenciál?</a:t>
            </a:r>
          </a:p>
          <a:p>
            <a:r>
              <a:rPr lang="cs-CZ" dirty="0"/>
              <a:t>Platí tato omezení bez výjimek?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817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92D050"/>
                </a:solidFill>
              </a:rPr>
              <a:t>-0-, -e-, -nu-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přá-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l </a:t>
            </a:r>
            <a:r>
              <a:rPr lang="cs-CZ" dirty="0"/>
              <a:t>→ pří-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-tel</a:t>
            </a:r>
          </a:p>
          <a:p>
            <a:r>
              <a:rPr lang="cs-CZ" dirty="0" err="1"/>
              <a:t>zř</a:t>
            </a:r>
            <a:r>
              <a:rPr lang="cs-CZ" dirty="0"/>
              <a:t>-</a:t>
            </a:r>
            <a:r>
              <a:rPr lang="cs-CZ" dirty="0">
                <a:solidFill>
                  <a:srgbClr val="92D050"/>
                </a:solidFill>
              </a:rPr>
              <a:t>e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l </a:t>
            </a:r>
            <a:r>
              <a:rPr lang="cs-CZ" dirty="0"/>
              <a:t>→ </a:t>
            </a:r>
            <a:r>
              <a:rPr lang="cs-CZ" dirty="0" err="1"/>
              <a:t>zř</a:t>
            </a:r>
            <a:r>
              <a:rPr lang="cs-CZ" dirty="0"/>
              <a:t>-</a:t>
            </a:r>
            <a:r>
              <a:rPr lang="cs-CZ" dirty="0">
                <a:solidFill>
                  <a:srgbClr val="92D050"/>
                </a:solidFill>
              </a:rPr>
              <a:t>e</a:t>
            </a:r>
            <a:r>
              <a:rPr lang="cs-CZ" dirty="0"/>
              <a:t>-tel</a:t>
            </a:r>
          </a:p>
          <a:p>
            <a:r>
              <a:rPr lang="cs-CZ" dirty="0"/>
              <a:t>bi-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l </a:t>
            </a:r>
            <a:r>
              <a:rPr lang="cs-CZ" dirty="0"/>
              <a:t>→ bi-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-č	 bi-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l </a:t>
            </a:r>
            <a:r>
              <a:rPr lang="cs-CZ" dirty="0"/>
              <a:t>→ bi-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-dlo</a:t>
            </a:r>
          </a:p>
          <a:p>
            <a:r>
              <a:rPr lang="cs-CZ" dirty="0"/>
              <a:t>či-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l </a:t>
            </a:r>
            <a:r>
              <a:rPr lang="cs-CZ" dirty="0"/>
              <a:t>→ či-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-dlo 	</a:t>
            </a:r>
          </a:p>
          <a:p>
            <a:r>
              <a:rPr lang="cs-CZ" dirty="0"/>
              <a:t>ry-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l </a:t>
            </a:r>
            <a:r>
              <a:rPr lang="cs-CZ" dirty="0"/>
              <a:t>→ rý-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-č	ry-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l </a:t>
            </a:r>
            <a:r>
              <a:rPr lang="cs-CZ" dirty="0"/>
              <a:t>→ ry-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-dlo</a:t>
            </a:r>
          </a:p>
          <a:p>
            <a:r>
              <a:rPr lang="cs-CZ" dirty="0"/>
              <a:t>kry-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l </a:t>
            </a:r>
            <a:r>
              <a:rPr lang="cs-CZ" dirty="0"/>
              <a:t>→ krý-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-č </a:t>
            </a:r>
            <a:r>
              <a:rPr lang="cs-CZ" sz="1900" i="1" dirty="0"/>
              <a:t>(</a:t>
            </a:r>
            <a:r>
              <a:rPr lang="cs-CZ" sz="1900" dirty="0"/>
              <a:t>V pravidlech najdeme další pozoruhodné výrazy: kopáč je české označení hráče , borec útočníka ( forward ) a </a:t>
            </a:r>
            <a:r>
              <a:rPr lang="cs-CZ" sz="1900" dirty="0" err="1"/>
              <a:t>krýč</a:t>
            </a:r>
            <a:r>
              <a:rPr lang="cs-CZ" sz="1900" dirty="0"/>
              <a:t> záložníka ( </a:t>
            </a:r>
            <a:r>
              <a:rPr lang="cs-CZ" sz="1900" dirty="0" err="1"/>
              <a:t>halfback</a:t>
            </a:r>
            <a:r>
              <a:rPr lang="cs-CZ" sz="1900" dirty="0"/>
              <a:t> ).</a:t>
            </a:r>
            <a:r>
              <a:rPr lang="cs-CZ" sz="1900" i="1" dirty="0"/>
              <a:t>)</a:t>
            </a:r>
          </a:p>
          <a:p>
            <a:r>
              <a:rPr lang="cs-CZ" dirty="0"/>
              <a:t>my-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l </a:t>
            </a:r>
            <a:r>
              <a:rPr lang="cs-CZ" dirty="0"/>
              <a:t>→ my-</a:t>
            </a:r>
            <a:r>
              <a:rPr lang="cs-CZ" dirty="0">
                <a:solidFill>
                  <a:srgbClr val="92D050"/>
                </a:solidFill>
              </a:rPr>
              <a:t>0-</a:t>
            </a:r>
            <a:r>
              <a:rPr lang="cs-CZ" dirty="0"/>
              <a:t>č-k-a	my-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l </a:t>
            </a:r>
            <a:r>
              <a:rPr lang="cs-CZ" dirty="0"/>
              <a:t>→ mý-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-dlo</a:t>
            </a:r>
          </a:p>
          <a:p>
            <a:r>
              <a:rPr lang="cs-CZ" dirty="0"/>
              <a:t>pi-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l </a:t>
            </a:r>
            <a:r>
              <a:rPr lang="cs-CZ" dirty="0"/>
              <a:t>→ (čaj)pí-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-č </a:t>
            </a:r>
            <a:r>
              <a:rPr lang="cs-CZ" sz="1900" i="1" dirty="0"/>
              <a:t>(</a:t>
            </a:r>
            <a:r>
              <a:rPr lang="cs-CZ" sz="1900" dirty="0"/>
              <a:t>Máte čaj . . . ? Já jsem . . . </a:t>
            </a:r>
            <a:r>
              <a:rPr lang="cs-CZ" sz="1900" dirty="0" err="1"/>
              <a:t>čajpíč</a:t>
            </a:r>
            <a:r>
              <a:rPr lang="cs-CZ" sz="1900" dirty="0"/>
              <a:t> !  … </a:t>
            </a:r>
            <a:r>
              <a:rPr lang="cs-CZ" sz="1800" dirty="0"/>
              <a:t>a ten popelník udělal PRÁSK BUM ! a rozptýlil tam pár těch pivních </a:t>
            </a:r>
            <a:r>
              <a:rPr lang="cs-CZ" sz="1800" dirty="0" err="1"/>
              <a:t>píčů</a:t>
            </a:r>
            <a:r>
              <a:rPr lang="cs-CZ" sz="1800" dirty="0"/>
              <a:t> </a:t>
            </a:r>
            <a:r>
              <a:rPr lang="cs-CZ" sz="1900" i="1" dirty="0"/>
              <a:t>)</a:t>
            </a:r>
          </a:p>
          <a:p>
            <a:r>
              <a:rPr lang="cs-CZ" dirty="0" err="1"/>
              <a:t>cht</a:t>
            </a:r>
            <a:r>
              <a:rPr lang="cs-CZ" dirty="0"/>
              <a:t>-</a:t>
            </a:r>
            <a:r>
              <a:rPr lang="cs-CZ" dirty="0">
                <a:solidFill>
                  <a:srgbClr val="92D050"/>
                </a:solidFill>
              </a:rPr>
              <a:t>ě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l </a:t>
            </a:r>
            <a:r>
              <a:rPr lang="cs-CZ" dirty="0"/>
              <a:t>→ </a:t>
            </a:r>
            <a:r>
              <a:rPr lang="cs-CZ" dirty="0" err="1"/>
              <a:t>cht</a:t>
            </a:r>
            <a:r>
              <a:rPr lang="cs-CZ" dirty="0"/>
              <a:t>-</a:t>
            </a:r>
            <a:r>
              <a:rPr lang="cs-CZ" dirty="0">
                <a:solidFill>
                  <a:srgbClr val="92D050"/>
                </a:solidFill>
              </a:rPr>
              <a:t>í</a:t>
            </a:r>
            <a:r>
              <a:rPr lang="cs-CZ" dirty="0"/>
              <a:t>-č</a:t>
            </a:r>
          </a:p>
          <a:p>
            <a:r>
              <a:rPr lang="cs-CZ" dirty="0"/>
              <a:t>tisk-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l </a:t>
            </a:r>
            <a:r>
              <a:rPr lang="cs-CZ" dirty="0"/>
              <a:t>→ tisk-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u="sng" dirty="0"/>
              <a:t>(a)</a:t>
            </a:r>
            <a:r>
              <a:rPr lang="cs-CZ" dirty="0" err="1"/>
              <a:t>cí</a:t>
            </a:r>
            <a:r>
              <a:rPr lang="cs-CZ" dirty="0"/>
              <a:t>/ tisk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u="sng" dirty="0"/>
              <a:t>(a)</a:t>
            </a:r>
            <a:r>
              <a:rPr lang="cs-CZ" u="sng" dirty="0" err="1"/>
              <a:t>dlo</a:t>
            </a:r>
            <a:r>
              <a:rPr lang="cs-CZ" dirty="0"/>
              <a:t>, hnět-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l </a:t>
            </a:r>
            <a:r>
              <a:rPr lang="cs-CZ" dirty="0"/>
              <a:t>→ hnět-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u="sng" dirty="0"/>
              <a:t>(a)</a:t>
            </a:r>
            <a:r>
              <a:rPr lang="cs-CZ" dirty="0" err="1"/>
              <a:t>cí</a:t>
            </a:r>
            <a:r>
              <a:rPr lang="cs-CZ" dirty="0"/>
              <a:t>, dosáh-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l </a:t>
            </a:r>
            <a:r>
              <a:rPr lang="cs-CZ" dirty="0"/>
              <a:t>→ dosaž-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/>
              <a:t>-</a:t>
            </a:r>
            <a:r>
              <a:rPr lang="cs-CZ" u="sng" dirty="0"/>
              <a:t>(i)</a:t>
            </a:r>
            <a:r>
              <a:rPr lang="cs-CZ" dirty="0" err="1"/>
              <a:t>telný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5629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Uveďte příklady sloves, která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nemají verbální substantivum</a:t>
            </a:r>
          </a:p>
          <a:p>
            <a:r>
              <a:rPr lang="cs-CZ" dirty="0"/>
              <a:t> b) mají dvě různé formy verbálních substantiv (Nemám na mysli dvojice lišící se prefixem jako čtení – přečtení, kde každé ze substantiv patří k jinému slovesnému lexému: číst – čtení, přečíst – přečtení)</a:t>
            </a:r>
          </a:p>
          <a:p>
            <a:r>
              <a:rPr lang="cs-CZ" dirty="0"/>
              <a:t>c) mají otevřený kořen</a:t>
            </a:r>
          </a:p>
          <a:p>
            <a:r>
              <a:rPr lang="cs-CZ" dirty="0"/>
              <a:t>d) mají uzavřený kořen</a:t>
            </a:r>
          </a:p>
          <a:p>
            <a:r>
              <a:rPr lang="cs-CZ" dirty="0"/>
              <a:t>e) mají nulový kmenotvorný sufix v l-</a:t>
            </a:r>
            <a:r>
              <a:rPr lang="cs-CZ" dirty="0" err="1"/>
              <a:t>ovém</a:t>
            </a:r>
            <a:r>
              <a:rPr lang="cs-CZ" dirty="0"/>
              <a:t> příčestí 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8089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Ilustruj na příkladech alomorfy (které jsou pouze verbální a které jsou jmenné, které jsou obojí 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Alomorfy s významem „zaznamenávat písmem“ </a:t>
            </a:r>
            <a:r>
              <a:rPr lang="cs-CZ" b="1" i="1" dirty="0" err="1">
                <a:solidFill>
                  <a:srgbClr val="FF0000"/>
                </a:solidFill>
              </a:rPr>
              <a:t>ps</a:t>
            </a:r>
            <a:r>
              <a:rPr lang="cs-CZ" b="1" i="1" dirty="0">
                <a:solidFill>
                  <a:srgbClr val="FF0000"/>
                </a:solidFill>
              </a:rPr>
              <a:t>, piš, </a:t>
            </a:r>
            <a:r>
              <a:rPr lang="cs-CZ" b="1" i="1" dirty="0" err="1">
                <a:solidFill>
                  <a:srgbClr val="FF0000"/>
                </a:solidFill>
              </a:rPr>
              <a:t>pís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píš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pis</a:t>
            </a:r>
            <a:endParaRPr lang="cs-CZ" b="1" i="1" dirty="0">
              <a:solidFill>
                <a:srgbClr val="FF0000"/>
              </a:solidFill>
            </a:endParaRPr>
          </a:p>
          <a:p>
            <a:r>
              <a:rPr lang="cs-CZ" dirty="0"/>
              <a:t>Alomorfy s významem „předávat“ </a:t>
            </a:r>
            <a:r>
              <a:rPr lang="cs-CZ" b="1" i="1" dirty="0" err="1">
                <a:solidFill>
                  <a:srgbClr val="FF0000"/>
                </a:solidFill>
              </a:rPr>
              <a:t>sl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šl</a:t>
            </a:r>
            <a:r>
              <a:rPr lang="cs-CZ" b="1" i="1" dirty="0">
                <a:solidFill>
                  <a:srgbClr val="FF0000"/>
                </a:solidFill>
              </a:rPr>
              <a:t>, sel, </a:t>
            </a:r>
            <a:r>
              <a:rPr lang="cs-CZ" b="1" i="1" dirty="0" err="1">
                <a:solidFill>
                  <a:srgbClr val="FF0000"/>
                </a:solidFill>
              </a:rPr>
              <a:t>síl</a:t>
            </a:r>
            <a:endParaRPr lang="cs-CZ" b="1" i="1" dirty="0">
              <a:solidFill>
                <a:srgbClr val="FF0000"/>
              </a:solidFill>
            </a:endParaRPr>
          </a:p>
          <a:p>
            <a:r>
              <a:rPr lang="cs-CZ" dirty="0"/>
              <a:t>Alomorfy s významem „způsobit, aby se rychle pohyboval pryč“ </a:t>
            </a:r>
            <a:r>
              <a:rPr lang="cs-CZ" b="1" i="1" dirty="0" err="1">
                <a:solidFill>
                  <a:srgbClr val="FF0000"/>
                </a:solidFill>
              </a:rPr>
              <a:t>hn</a:t>
            </a:r>
            <a:r>
              <a:rPr lang="cs-CZ" b="1" i="1" dirty="0">
                <a:solidFill>
                  <a:srgbClr val="FF0000"/>
                </a:solidFill>
              </a:rPr>
              <a:t>, hon, žen</a:t>
            </a:r>
          </a:p>
          <a:p>
            <a:r>
              <a:rPr lang="cs-CZ" dirty="0"/>
              <a:t>Alomorfy s významem „pohybovat se o kapalině“ </a:t>
            </a:r>
            <a:r>
              <a:rPr lang="cs-CZ" b="1" i="1" dirty="0" err="1">
                <a:solidFill>
                  <a:srgbClr val="FF0000"/>
                </a:solidFill>
              </a:rPr>
              <a:t>téc</a:t>
            </a:r>
            <a:r>
              <a:rPr lang="cs-CZ" b="1" i="1" dirty="0">
                <a:solidFill>
                  <a:srgbClr val="FF0000"/>
                </a:solidFill>
              </a:rPr>
              <a:t>, tek, teč, toč, tok</a:t>
            </a:r>
          </a:p>
          <a:p>
            <a:r>
              <a:rPr lang="cs-CZ" dirty="0"/>
              <a:t>Alomorfy s významem „mluvit“ </a:t>
            </a:r>
            <a:r>
              <a:rPr lang="cs-CZ" b="1" i="1" dirty="0" err="1">
                <a:solidFill>
                  <a:srgbClr val="FF0000"/>
                </a:solidFill>
              </a:rPr>
              <a:t>říc</a:t>
            </a:r>
            <a:r>
              <a:rPr lang="cs-CZ" b="1" i="1" dirty="0">
                <a:solidFill>
                  <a:srgbClr val="FF0000"/>
                </a:solidFill>
              </a:rPr>
              <a:t>, řek, řeč, </a:t>
            </a:r>
            <a:r>
              <a:rPr lang="cs-CZ" b="1" i="1" dirty="0" err="1">
                <a:solidFill>
                  <a:srgbClr val="FF0000"/>
                </a:solidFill>
              </a:rPr>
              <a:t>rc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rč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řč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řk</a:t>
            </a:r>
            <a:r>
              <a:rPr lang="cs-CZ" b="1" i="1" dirty="0">
                <a:solidFill>
                  <a:srgbClr val="FF0000"/>
                </a:solidFill>
              </a:rPr>
              <a:t>, rok, </a:t>
            </a:r>
            <a:r>
              <a:rPr lang="cs-CZ" b="1" i="1" dirty="0" err="1">
                <a:solidFill>
                  <a:srgbClr val="FF0000"/>
                </a:solidFill>
              </a:rPr>
              <a:t>řík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</a:p>
          <a:p>
            <a:r>
              <a:rPr lang="cs-CZ" dirty="0"/>
              <a:t>Alomorfy s významem „dávat dohromady jedno přes druhé“ </a:t>
            </a:r>
            <a:r>
              <a:rPr lang="cs-CZ" b="1" i="1" dirty="0" err="1">
                <a:solidFill>
                  <a:srgbClr val="FF0000"/>
                </a:solidFill>
              </a:rPr>
              <a:t>plés</a:t>
            </a:r>
            <a:r>
              <a:rPr lang="cs-CZ" b="1" i="1" dirty="0">
                <a:solidFill>
                  <a:srgbClr val="FF0000"/>
                </a:solidFill>
              </a:rPr>
              <a:t>, plet, pleť, plot, </a:t>
            </a:r>
            <a:r>
              <a:rPr lang="cs-CZ" b="1" i="1" dirty="0" err="1">
                <a:solidFill>
                  <a:srgbClr val="FF0000"/>
                </a:solidFill>
              </a:rPr>
              <a:t>plét</a:t>
            </a:r>
            <a:r>
              <a:rPr lang="cs-CZ" b="1" i="1" dirty="0">
                <a:solidFill>
                  <a:srgbClr val="FF0000"/>
                </a:solidFill>
              </a:rPr>
              <a:t>, plít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25889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hádanky?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Jaký je základní tvar slovesa na 3?</a:t>
            </a:r>
          </a:p>
          <a:p>
            <a:r>
              <a:rPr lang="cs-CZ" dirty="0"/>
              <a:t>Ke které slovesné třídě/ ke kterému vzoru mohu patřit slovesa, která mají základní tvar tři písmena (třeba </a:t>
            </a:r>
            <a:r>
              <a:rPr lang="cs-CZ" i="1" dirty="0"/>
              <a:t>být, mít, …</a:t>
            </a:r>
            <a:r>
              <a:rPr lang="cs-CZ" dirty="0"/>
              <a:t>)?</a:t>
            </a:r>
          </a:p>
          <a:p>
            <a:r>
              <a:rPr lang="cs-CZ" dirty="0"/>
              <a:t>Existuje v češtině sloveso, jehož určitý tvar končí na</a:t>
            </a:r>
            <a:r>
              <a:rPr lang="cs-CZ" b="1" u="sng" dirty="0"/>
              <a:t> </a:t>
            </a:r>
            <a:r>
              <a:rPr lang="cs-CZ" b="1" i="1" u="sng" dirty="0"/>
              <a:t>t</a:t>
            </a:r>
            <a:r>
              <a:rPr lang="cs-CZ" dirty="0"/>
              <a:t>?</a:t>
            </a:r>
          </a:p>
          <a:p>
            <a:r>
              <a:rPr lang="cs-CZ" dirty="0"/>
              <a:t>Může přísudkový tvar slovesa v češtině končit na jinou souhlásku než </a:t>
            </a:r>
            <a:r>
              <a:rPr lang="cs-CZ" b="1" i="1" u="sng" dirty="0"/>
              <a:t>m, š, l, j</a:t>
            </a:r>
            <a:r>
              <a:rPr lang="cs-CZ" i="1" dirty="0"/>
              <a:t>?</a:t>
            </a:r>
          </a:p>
          <a:p>
            <a:r>
              <a:rPr lang="cs-CZ" i="1" dirty="0"/>
              <a:t>Existuje český slovesný tvar, který by zároveň měl význam imperativu a indikativu?</a:t>
            </a:r>
          </a:p>
          <a:p>
            <a:r>
              <a:rPr lang="cs-CZ" i="1" dirty="0"/>
              <a:t>Na tel končí v češtině kolem tisícovka substantiv, může na </a:t>
            </a:r>
            <a:r>
              <a:rPr lang="cs-CZ" b="1" i="1" u="sng" dirty="0"/>
              <a:t>tel</a:t>
            </a:r>
            <a:r>
              <a:rPr lang="cs-CZ" i="1" dirty="0"/>
              <a:t> končit slovesný tvar?</a:t>
            </a:r>
          </a:p>
          <a:p>
            <a:r>
              <a:rPr lang="cs-CZ" i="1" dirty="0"/>
              <a:t>V češtině se hláska </a:t>
            </a:r>
            <a:r>
              <a:rPr lang="en-US" i="1" dirty="0"/>
              <a:t>[</a:t>
            </a:r>
            <a:r>
              <a:rPr lang="cs-CZ" i="1" dirty="0"/>
              <a:t>e</a:t>
            </a:r>
            <a:r>
              <a:rPr lang="en-US" i="1" dirty="0"/>
              <a:t>]</a:t>
            </a:r>
            <a:r>
              <a:rPr lang="cs-CZ" i="1" dirty="0"/>
              <a:t> graficky realizuje jako </a:t>
            </a:r>
            <a:r>
              <a:rPr lang="cs-CZ" b="1" i="1" u="sng" dirty="0"/>
              <a:t>e</a:t>
            </a:r>
            <a:r>
              <a:rPr lang="cs-CZ" i="1" dirty="0"/>
              <a:t> nebo jako </a:t>
            </a:r>
            <a:r>
              <a:rPr lang="cs-CZ" b="1" i="1" u="sng" dirty="0"/>
              <a:t>ě</a:t>
            </a:r>
            <a:r>
              <a:rPr lang="cs-CZ" i="1" dirty="0"/>
              <a:t>. Jaká je distribuce obou variant v koncovkách českých sloves?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814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příští seminář je třeba vypracovat krátký úkol ve formě on-line testu.</a:t>
            </a:r>
          </a:p>
          <a:p>
            <a:r>
              <a:rPr lang="cs-CZ" dirty="0"/>
              <a:t>Na úkol máte 30 minut a jej </a:t>
            </a:r>
            <a:r>
              <a:rPr lang="cs-CZ" dirty="0" err="1"/>
              <a:t>jej</a:t>
            </a:r>
            <a:r>
              <a:rPr lang="cs-CZ" dirty="0"/>
              <a:t> třeba vypracovat do příští středy 00.00 hod.</a:t>
            </a:r>
          </a:p>
          <a:p>
            <a:r>
              <a:rPr lang="cs-CZ" dirty="0"/>
              <a:t>Na začátku příští hodiny projdu řešení. Připravte si otázky na nejasnosti.</a:t>
            </a:r>
          </a:p>
          <a:p>
            <a:r>
              <a:rPr lang="cs-CZ" dirty="0"/>
              <a:t>Těm, kteří bez omluvy odevzdají úkol pozdě, bude úkol počítán jako nesplněný. Ti, kteří budou mít více než tři nesplněné(pozdě odevzdané úkoly, nebudou připuštěni ke zkoušce (= opakování ročníku). </a:t>
            </a:r>
            <a:r>
              <a:rPr lang="cs-CZ"/>
              <a:t>Známka ze zkoušky se bude skládat z dílčích známek za odevzdané domácí úkoly a ze známky ze závěrečného on-line testu.</a:t>
            </a:r>
          </a:p>
        </p:txBody>
      </p:sp>
    </p:spTree>
    <p:extLst>
      <p:ext uri="{BB962C8B-B14F-4D97-AF65-F5344CB8AC3E}">
        <p14:creationId xmlns:p14="http://schemas.microsoft.com/office/powerpoint/2010/main" val="98786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Mění se kmenotvorná přípona a </a:t>
            </a:r>
            <a:r>
              <a:rPr lang="cs-CZ" b="1" u="sng" dirty="0"/>
              <a:t>soubor osobních </a:t>
            </a:r>
            <a:r>
              <a:rPr lang="cs-CZ" b="1" u="sng" dirty="0">
                <a:solidFill>
                  <a:srgbClr val="FF0000"/>
                </a:solidFill>
              </a:rPr>
              <a:t>koncovek</a:t>
            </a:r>
            <a:r>
              <a:rPr lang="cs-CZ" b="1" u="sng" dirty="0"/>
              <a:t> </a:t>
            </a:r>
            <a:r>
              <a:rPr lang="cs-CZ" dirty="0"/>
              <a:t>je unifikovaný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723194"/>
              </p:ext>
            </p:extLst>
          </p:nvPr>
        </p:nvGraphicFramePr>
        <p:xfrm>
          <a:off x="838200" y="1825625"/>
          <a:ext cx="10515596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4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nes-0-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peč-0-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maž-0-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dirty="0"/>
                        <a:t>/-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ber-0</a:t>
                      </a:r>
                    </a:p>
                    <a:p>
                      <a:r>
                        <a:rPr lang="cs-CZ" dirty="0"/>
                        <a:t>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tř-0-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tisk-n-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mi-n-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zač-n-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kry-j-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dirty="0"/>
                        <a:t>/-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kup-</a:t>
                      </a:r>
                      <a:r>
                        <a:rPr lang="cs-CZ" dirty="0" err="1"/>
                        <a:t>uj</a:t>
                      </a:r>
                      <a:r>
                        <a:rPr lang="cs-CZ" dirty="0"/>
                        <a:t>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dirty="0"/>
                        <a:t>/-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pros-í-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trp-í-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sáz</a:t>
                      </a:r>
                      <a:r>
                        <a:rPr lang="cs-CZ" dirty="0"/>
                        <a:t>-í-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děl-á-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nes-e-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peč-e-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maž-e-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ber-e-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tř</a:t>
                      </a:r>
                      <a:r>
                        <a:rPr lang="cs-CZ" dirty="0"/>
                        <a:t>-e-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tisk-ne-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mi-ne-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zač-ne-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kry-je-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kup-</a:t>
                      </a:r>
                      <a:r>
                        <a:rPr lang="cs-CZ" dirty="0" err="1"/>
                        <a:t>uje</a:t>
                      </a:r>
                      <a:r>
                        <a:rPr lang="cs-CZ" dirty="0"/>
                        <a:t>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pros-í-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trp-í-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sáz</a:t>
                      </a:r>
                      <a:r>
                        <a:rPr lang="cs-CZ" dirty="0"/>
                        <a:t>-í-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děl-á-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nes-e-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peč-e-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maž-e-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ber-e-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tř-e-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tisk-ne-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mi-ne-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zač-ne-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kry-je-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kup-uje-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pros-í-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trp-í-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sáz-í-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děl-á-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nes-e-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peč-e-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maž-e-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ber-e-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tř</a:t>
                      </a:r>
                      <a:r>
                        <a:rPr lang="cs-CZ" dirty="0"/>
                        <a:t>-e-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tisk-ne-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mi-ne-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zač-ne-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kry-je-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kup-</a:t>
                      </a:r>
                      <a:r>
                        <a:rPr lang="cs-CZ" dirty="0" err="1"/>
                        <a:t>uje</a:t>
                      </a:r>
                      <a:r>
                        <a:rPr lang="cs-CZ" dirty="0"/>
                        <a:t>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pros-í-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trp-í-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sáz</a:t>
                      </a:r>
                      <a:r>
                        <a:rPr lang="cs-CZ" dirty="0"/>
                        <a:t>-í-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děl-á-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nes-e-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peč-e-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maž-e-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ber-e-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tř</a:t>
                      </a:r>
                      <a:r>
                        <a:rPr lang="cs-CZ" dirty="0"/>
                        <a:t>-e-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tisk-ne-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mi-ne-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zač-ne-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kry-je-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kup-</a:t>
                      </a:r>
                      <a:r>
                        <a:rPr lang="cs-CZ" dirty="0" err="1"/>
                        <a:t>uje</a:t>
                      </a:r>
                      <a:r>
                        <a:rPr lang="cs-CZ" dirty="0"/>
                        <a:t>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pros-í-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trp-í-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sáz</a:t>
                      </a:r>
                      <a:r>
                        <a:rPr lang="cs-CZ" dirty="0"/>
                        <a:t>-í-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děl-á-</a:t>
                      </a:r>
                      <a:r>
                        <a:rPr lang="cs-CZ" dirty="0" err="1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nes-0-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peč-0-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maž-0-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ou</a:t>
                      </a:r>
                      <a:r>
                        <a:rPr lang="cs-CZ" dirty="0"/>
                        <a:t>/-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ber-0-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tř-0-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tisk-n-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mi-n-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zač-n-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kry-j-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ou</a:t>
                      </a:r>
                      <a:r>
                        <a:rPr lang="cs-CZ" dirty="0"/>
                        <a:t>/-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kup-</a:t>
                      </a:r>
                      <a:r>
                        <a:rPr lang="cs-CZ" dirty="0" err="1"/>
                        <a:t>uj</a:t>
                      </a:r>
                      <a:r>
                        <a:rPr lang="cs-CZ" dirty="0"/>
                        <a:t>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ou</a:t>
                      </a:r>
                      <a:r>
                        <a:rPr lang="cs-CZ" dirty="0"/>
                        <a:t>/-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pros-0-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trp-0-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sáz</a:t>
                      </a:r>
                      <a:r>
                        <a:rPr lang="cs-CZ" dirty="0"/>
                        <a:t>-ej-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děl-aj-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480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Mění se kmenotvorná přípona a </a:t>
            </a:r>
            <a:r>
              <a:rPr lang="cs-CZ" b="1" u="sng" dirty="0"/>
              <a:t>soubor osobních </a:t>
            </a:r>
            <a:r>
              <a:rPr lang="cs-CZ" b="1" u="sng" dirty="0">
                <a:solidFill>
                  <a:srgbClr val="FF0000"/>
                </a:solidFill>
              </a:rPr>
              <a:t>koncovek</a:t>
            </a:r>
            <a:r>
              <a:rPr lang="cs-CZ" b="1" u="sng" dirty="0"/>
              <a:t> </a:t>
            </a:r>
            <a:r>
              <a:rPr lang="cs-CZ" dirty="0"/>
              <a:t>je unifikovaný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3298" y="2104846"/>
            <a:ext cx="12361653" cy="4071668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09121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-e-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872" y="1570008"/>
            <a:ext cx="6294042" cy="4480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100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-ne-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8184" y="2038306"/>
            <a:ext cx="5118782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564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-je-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9411" y="1969294"/>
            <a:ext cx="3854783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525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-í-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4958" y="1595887"/>
            <a:ext cx="4875067" cy="443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3340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1742</Words>
  <Application>Microsoft Office PowerPoint</Application>
  <PresentationFormat>Širokoúhlá obrazovka</PresentationFormat>
  <Paragraphs>277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Motiv Office</vt:lpstr>
      <vt:lpstr>CJJ04_10</vt:lpstr>
      <vt:lpstr>Slovesné paradigma, konjugační typ</vt:lpstr>
      <vt:lpstr>Podle kmene přítomného (opěrný tvar je 3. osoba singuláru indikativu prézentu aktiva)</vt:lpstr>
      <vt:lpstr>Mění se kmenotvorná přípona a soubor osobních koncovek je unifikovaný</vt:lpstr>
      <vt:lpstr>Mění se kmenotvorná přípona a soubor osobních koncovek je unifikovaný</vt:lpstr>
      <vt:lpstr>-e-</vt:lpstr>
      <vt:lpstr>-ne-</vt:lpstr>
      <vt:lpstr>-je-</vt:lpstr>
      <vt:lpstr>-í-</vt:lpstr>
      <vt:lpstr>-á-</vt:lpstr>
      <vt:lpstr>Podle kmene minulého (opěrný tvar je tvar maskulina singuláru l-ového participia)/infinitivního (opěrný tvar je infinitiv)</vt:lpstr>
      <vt:lpstr>Podle kmene minulého (opěrný tvar je tvar maskulina singuláru l-ového participia)/infinitivního (opěrný tvar je infinitiv)</vt:lpstr>
      <vt:lpstr>kmenotvorný sufix nulový (typy se liší kořenovou finálou, u některých typů jsou dublety)</vt:lpstr>
      <vt:lpstr>kmenotvorný sufix –nu (liší se uzavřeností/ otevřeností kořene, dublety – nespis.)</vt:lpstr>
      <vt:lpstr>kmenotvorný sufix -e-/-ě</vt:lpstr>
      <vt:lpstr>kmenotvorný sufix –i (malá skupina sloves s neslabičným infinitivem má v inf. –í: ct- í -t)</vt:lpstr>
      <vt:lpstr>kmenotvorný sufix -a</vt:lpstr>
      <vt:lpstr>kmenotvorný sufix -ova</vt:lpstr>
      <vt:lpstr>Variantní tvary u sloves - uveďte příklady na:</vt:lpstr>
      <vt:lpstr>Tvarová variantnost závisí na</vt:lpstr>
      <vt:lpstr>Variantní infinitiv</vt:lpstr>
      <vt:lpstr>Variantní tvary indikativu prézentu aktiva</vt:lpstr>
      <vt:lpstr>Variantní tvary u sloves - uveďte příklady na:</vt:lpstr>
      <vt:lpstr>Najděte</vt:lpstr>
      <vt:lpstr>Může mít?</vt:lpstr>
      <vt:lpstr>Složitější případy</vt:lpstr>
      <vt:lpstr>Sledujte kmenotvornou příponu tvarů od kmene minulého a její podíl na derivaci</vt:lpstr>
      <vt:lpstr>Sledujte kmenotvornou příponu tvarů od kmene minulého a její podíl na derivaci</vt:lpstr>
      <vt:lpstr>Sledujte kmenotvornou příponu tvarů od kmene minulého a její podíl na derivaci</vt:lpstr>
      <vt:lpstr>Sledujte kmenotvornou příponu tvarů od kmene minulého a její podíl na derivaci</vt:lpstr>
      <vt:lpstr>Podíl kmenotvorných přípon na derivaci</vt:lpstr>
      <vt:lpstr>-0-, -e-, -nu-</vt:lpstr>
      <vt:lpstr>Uveďte příklady sloves, která </vt:lpstr>
      <vt:lpstr>Ilustruj na příkladech alomorfy (které jsou pouze verbální a které jsou jmenné, které jsou obojí )</vt:lpstr>
      <vt:lpstr>Jazykové hádanky?</vt:lpstr>
      <vt:lpstr>Na příště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CJJ04_10</dc:title>
  <dc:creator>petr</dc:creator>
  <cp:lastModifiedBy>Klára Osolsobě</cp:lastModifiedBy>
  <cp:revision>68</cp:revision>
  <dcterms:created xsi:type="dcterms:W3CDTF">2020-01-22T13:55:11Z</dcterms:created>
  <dcterms:modified xsi:type="dcterms:W3CDTF">2022-04-01T13:05:12Z</dcterms:modified>
</cp:coreProperties>
</file>