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311" r:id="rId4"/>
    <p:sldId id="325" r:id="rId5"/>
    <p:sldId id="313" r:id="rId6"/>
    <p:sldId id="326" r:id="rId7"/>
    <p:sldId id="314" r:id="rId8"/>
    <p:sldId id="327" r:id="rId9"/>
    <p:sldId id="309" r:id="rId10"/>
    <p:sldId id="328" r:id="rId11"/>
    <p:sldId id="320" r:id="rId12"/>
    <p:sldId id="315" r:id="rId13"/>
    <p:sldId id="316" r:id="rId14"/>
    <p:sldId id="317" r:id="rId15"/>
    <p:sldId id="302" r:id="rId16"/>
    <p:sldId id="305" r:id="rId17"/>
    <p:sldId id="306" r:id="rId18"/>
    <p:sldId id="307" r:id="rId19"/>
    <p:sldId id="308" r:id="rId20"/>
    <p:sldId id="303" r:id="rId21"/>
    <p:sldId id="304" r:id="rId22"/>
    <p:sldId id="31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0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6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5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2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87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32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3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1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7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34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65B9-D02C-4371-8180-0EA1CA12865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F920-1B6D-44CB-B7DF-7C2C1EDA41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ovnikafixu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DEADJEKTIVN%C3%8D%20SLOVESO" TargetMode="External"/><Relationship Id="rId2" Type="http://schemas.openxmlformats.org/officeDocument/2006/relationships/hyperlink" Target="https://www.czechency.org/slovnik/DESUBSTANTIVN%C3%8D%20SLOVES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echency.org/slovnik/DEVERB%C3%81LN%C3%8D%20SLOVES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CJJ04_11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263659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D4B35-FFB4-4A99-AC75-1327AA1D1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třída – IV./V. třída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47918-BB96-402C-A3A4-9FCB8B68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nést – nosit		</a:t>
            </a:r>
          </a:p>
          <a:p>
            <a:r>
              <a:rPr lang="cs-CZ" dirty="0"/>
              <a:t>vést – vodit</a:t>
            </a:r>
          </a:p>
          <a:p>
            <a:r>
              <a:rPr lang="cs-CZ" dirty="0"/>
              <a:t>vézt –vozit</a:t>
            </a:r>
          </a:p>
          <a:p>
            <a:r>
              <a:rPr lang="cs-CZ" dirty="0"/>
              <a:t>lézt – lozit</a:t>
            </a:r>
          </a:p>
          <a:p>
            <a:r>
              <a:rPr lang="cs-CZ" dirty="0"/>
              <a:t>pást – pásat</a:t>
            </a:r>
          </a:p>
          <a:p>
            <a:r>
              <a:rPr lang="cs-CZ" dirty="0"/>
              <a:t>plést – </a:t>
            </a:r>
            <a:r>
              <a:rPr lang="cs-CZ" dirty="0" err="1"/>
              <a:t>plétat</a:t>
            </a:r>
            <a:endParaRPr lang="cs-CZ" dirty="0"/>
          </a:p>
          <a:p>
            <a:r>
              <a:rPr lang="cs-CZ" dirty="0"/>
              <a:t>opéct – opékat</a:t>
            </a:r>
          </a:p>
          <a:p>
            <a:r>
              <a:rPr lang="cs-CZ" dirty="0"/>
              <a:t>vymlít - vymílat</a:t>
            </a:r>
          </a:p>
        </p:txBody>
      </p:sp>
    </p:spTree>
    <p:extLst>
      <p:ext uri="{BB962C8B-B14F-4D97-AF65-F5344CB8AC3E}">
        <p14:creationId xmlns:p14="http://schemas.microsoft.com/office/powerpoint/2010/main" val="4029389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Kauzativa/faktitiva – </a:t>
            </a:r>
            <a:r>
              <a:rPr lang="cs-CZ" dirty="0" err="1"/>
              <a:t>způsobovací</a:t>
            </a:r>
            <a:r>
              <a:rPr lang="cs-CZ" dirty="0"/>
              <a:t> 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mřít – mořit</a:t>
            </a:r>
          </a:p>
          <a:p>
            <a:r>
              <a:rPr lang="cs-CZ" dirty="0"/>
              <a:t>vřít – vařit</a:t>
            </a:r>
          </a:p>
          <a:p>
            <a:r>
              <a:rPr lang="cs-CZ" dirty="0"/>
              <a:t>pít – napojit</a:t>
            </a:r>
          </a:p>
          <a:p>
            <a:r>
              <a:rPr lang="cs-CZ" dirty="0"/>
              <a:t>ležet – položit</a:t>
            </a:r>
          </a:p>
          <a:p>
            <a:r>
              <a:rPr lang="cs-CZ" dirty="0"/>
              <a:t>stát – postavit</a:t>
            </a:r>
          </a:p>
          <a:p>
            <a:r>
              <a:rPr lang="cs-CZ" dirty="0"/>
              <a:t>téci - točit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8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Násobenost děje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dirty="0" err="1"/>
              <a:t>ív</a:t>
            </a:r>
            <a:r>
              <a:rPr lang="cs-CZ" dirty="0"/>
              <a:t>-a-t (chodit/chodívat)</a:t>
            </a:r>
          </a:p>
          <a:p>
            <a:r>
              <a:rPr lang="cs-CZ" dirty="0"/>
              <a:t>-</a:t>
            </a:r>
            <a:r>
              <a:rPr lang="cs-CZ" dirty="0" err="1"/>
              <a:t>áv</a:t>
            </a:r>
            <a:r>
              <a:rPr lang="cs-CZ" dirty="0"/>
              <a:t>-a-t (plavat/</a:t>
            </a:r>
            <a:r>
              <a:rPr lang="cs-CZ" dirty="0" err="1"/>
              <a:t>plavávat</a:t>
            </a:r>
            <a:r>
              <a:rPr lang="cs-CZ" dirty="0"/>
              <a:t>)</a:t>
            </a:r>
          </a:p>
          <a:p>
            <a:r>
              <a:rPr lang="cs-CZ" dirty="0"/>
              <a:t>přechodem ke třídám (-e-t vyvézt/vyvážet, nanést/nanášet, -a-t vykrást/vykrádat, vypást/vypásat)</a:t>
            </a:r>
          </a:p>
        </p:txBody>
      </p:sp>
    </p:spTree>
    <p:extLst>
      <p:ext uri="{BB962C8B-B14F-4D97-AF65-F5344CB8AC3E}">
        <p14:creationId xmlns:p14="http://schemas.microsoft.com/office/powerpoint/2010/main" val="1413956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Momentánní</a:t>
            </a:r>
            <a:r>
              <a:rPr lang="cs-CZ" dirty="0"/>
              <a:t> slovesa (vyjádření okamžitého děje)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53057"/>
            <a:ext cx="10515600" cy="4351338"/>
          </a:xfrm>
        </p:spPr>
        <p:txBody>
          <a:bodyPr/>
          <a:lstStyle/>
          <a:p>
            <a:r>
              <a:rPr lang="cs-CZ" dirty="0"/>
              <a:t>mrknout</a:t>
            </a:r>
          </a:p>
          <a:p>
            <a:r>
              <a:rPr lang="cs-CZ" dirty="0"/>
              <a:t>trknout</a:t>
            </a:r>
          </a:p>
          <a:p>
            <a:r>
              <a:rPr lang="cs-CZ" dirty="0"/>
              <a:t>vyjeknout</a:t>
            </a:r>
          </a:p>
          <a:p>
            <a:r>
              <a:rPr lang="cs-CZ" dirty="0"/>
              <a:t>osmahnout</a:t>
            </a:r>
          </a:p>
        </p:txBody>
      </p:sp>
    </p:spTree>
    <p:extLst>
      <p:ext uri="{BB962C8B-B14F-4D97-AF65-F5344CB8AC3E}">
        <p14:creationId xmlns:p14="http://schemas.microsoft.com/office/powerpoint/2010/main" val="22741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Sekundární imperfektiva – slovesa od perfektivních sloves vzniklých ze sloves </a:t>
            </a:r>
            <a:r>
              <a:rPr lang="cs-CZ" dirty="0" err="1"/>
              <a:t>neprefigovaných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2201"/>
            <a:ext cx="10515600" cy="4351338"/>
          </a:xfrm>
        </p:spPr>
        <p:txBody>
          <a:bodyPr/>
          <a:lstStyle/>
          <a:p>
            <a:r>
              <a:rPr lang="cs-CZ" dirty="0"/>
              <a:t>zasklívat ←  zasklít ← sklít</a:t>
            </a:r>
          </a:p>
          <a:p>
            <a:r>
              <a:rPr lang="cs-CZ" dirty="0"/>
              <a:t>proplouvat ←  proplout ← plout</a:t>
            </a:r>
          </a:p>
          <a:p>
            <a:r>
              <a:rPr lang="cs-CZ" dirty="0"/>
              <a:t>pomíjet ←  pominout ← minout</a:t>
            </a:r>
          </a:p>
          <a:p>
            <a:r>
              <a:rPr lang="cs-CZ" dirty="0"/>
              <a:t>snímat ← sejmout ←  jmout</a:t>
            </a:r>
          </a:p>
          <a:p>
            <a:r>
              <a:rPr lang="cs-CZ" dirty="0"/>
              <a:t>zatínat ← zatnout ← tnout</a:t>
            </a:r>
          </a:p>
          <a:p>
            <a:r>
              <a:rPr lang="cs-CZ" dirty="0"/>
              <a:t>umírat ← umřít ←  mřít</a:t>
            </a:r>
          </a:p>
          <a:p>
            <a:r>
              <a:rPr lang="cs-CZ" dirty="0"/>
              <a:t>vydělávat ← vydělat ← dělat</a:t>
            </a:r>
          </a:p>
        </p:txBody>
      </p:sp>
    </p:spTree>
    <p:extLst>
      <p:ext uri="{BB962C8B-B14F-4D97-AF65-F5344CB8AC3E}">
        <p14:creationId xmlns:p14="http://schemas.microsoft.com/office/powerpoint/2010/main" val="21496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F1F17-BF3F-4939-8A37-26324D5F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Prefixace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B29BE0-0D62-4972-B4A2-9ACFF4E1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Modifikace prefixy (prefixem se tvoří sloveso, které vzhledem ke svému základovému slovesu má modifikovaný význam, u některých prefixů lze význam vyvodit např. z významu předložky – pohyb v prostorových relacích, u jiných je tento prostorový význam oslaben, zcela mizí a lexikální význam převládne nad slovotvorným, viz více charakteristiky jednotlivých prefixů v on-line Slovníku afixů zde: </a:t>
            </a:r>
            <a:r>
              <a:rPr lang="cs-CZ" dirty="0">
                <a:hlinkClick r:id="rId2"/>
              </a:rPr>
              <a:t>http://www.slovnikafixu.cz/</a:t>
            </a:r>
            <a:r>
              <a:rPr lang="cs-CZ" dirty="0"/>
              <a:t> )</a:t>
            </a:r>
          </a:p>
          <a:p>
            <a:r>
              <a:rPr lang="cs-CZ" dirty="0"/>
              <a:t>Gramatické a slovotvorné prefixy</a:t>
            </a:r>
          </a:p>
          <a:p>
            <a:r>
              <a:rPr lang="cs-CZ" dirty="0"/>
              <a:t>Jak poznáme syntetické futurum</a:t>
            </a:r>
          </a:p>
          <a:p>
            <a:r>
              <a:rPr lang="cs-CZ" dirty="0"/>
              <a:t>Negace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762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Prefixace – gramatická funkce prefixu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Prefixy čistě vidové (čistě vidový prefix poznáme tak, že od prefigovaného slovesa nelze utvořit sekundární </a:t>
            </a:r>
            <a:r>
              <a:rPr lang="cs-CZ" dirty="0" err="1"/>
              <a:t>imprfektivum</a:t>
            </a:r>
            <a:r>
              <a:rPr lang="cs-CZ" dirty="0"/>
              <a:t>, takže máme např. </a:t>
            </a:r>
            <a:r>
              <a:rPr lang="cs-CZ" i="1" dirty="0"/>
              <a:t>psát – napsat – </a:t>
            </a:r>
            <a:r>
              <a:rPr lang="cs-CZ" i="1" strike="sngStrike" dirty="0"/>
              <a:t>napisovat</a:t>
            </a:r>
            <a:r>
              <a:rPr lang="cs-CZ" i="1" dirty="0"/>
              <a:t> </a:t>
            </a:r>
            <a:r>
              <a:rPr lang="cs-CZ" dirty="0"/>
              <a:t>prefix </a:t>
            </a:r>
            <a:r>
              <a:rPr lang="cs-CZ" i="1" dirty="0"/>
              <a:t>na- </a:t>
            </a:r>
            <a:r>
              <a:rPr lang="cs-CZ" dirty="0"/>
              <a:t>plní gramatickou funkci – tvoření vidového protějšku,  </a:t>
            </a:r>
            <a:r>
              <a:rPr lang="cs-CZ" i="1" dirty="0"/>
              <a:t>psát – zapsat – zapisovat </a:t>
            </a:r>
            <a:r>
              <a:rPr lang="cs-CZ" dirty="0"/>
              <a:t>prefix </a:t>
            </a:r>
            <a:r>
              <a:rPr lang="cs-CZ" i="1" dirty="0"/>
              <a:t>za- </a:t>
            </a:r>
            <a:r>
              <a:rPr lang="cs-CZ" dirty="0"/>
              <a:t>neplní gramatickou funkci – tvoření vidového protějšku).</a:t>
            </a:r>
          </a:p>
          <a:p>
            <a:r>
              <a:rPr lang="cs-CZ" dirty="0"/>
              <a:t>Prefix </a:t>
            </a:r>
            <a:r>
              <a:rPr lang="cs-CZ" i="1" dirty="0"/>
              <a:t>po- </a:t>
            </a:r>
            <a:r>
              <a:rPr lang="cs-CZ" dirty="0"/>
              <a:t>(ojediněle má variantu </a:t>
            </a:r>
            <a:r>
              <a:rPr lang="cs-CZ" i="1" dirty="0" err="1"/>
              <a:t>pů</a:t>
            </a:r>
            <a:r>
              <a:rPr lang="cs-CZ" i="1" dirty="0"/>
              <a:t>-</a:t>
            </a:r>
            <a:r>
              <a:rPr lang="cs-CZ" dirty="0"/>
              <a:t>) jimiž se tvoří tzv. syntetické futurum : </a:t>
            </a:r>
            <a:r>
              <a:rPr lang="cs-CZ" i="1" dirty="0"/>
              <a:t>jede – pojede, jde – půjde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498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poznáme syntetické futurum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Pomůžeme si převedením celé výpovědi na konstrukci s modálním slovesem:</a:t>
            </a:r>
          </a:p>
          <a:p>
            <a:r>
              <a:rPr lang="cs-CZ" i="1" u="sng" dirty="0">
                <a:solidFill>
                  <a:srgbClr val="FF0000"/>
                </a:solidFill>
              </a:rPr>
              <a:t>Půjdu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/>
              <a:t>do školy. → Musím </a:t>
            </a:r>
            <a:r>
              <a:rPr lang="cs-CZ" i="1" u="sng" dirty="0"/>
              <a:t>jít</a:t>
            </a:r>
            <a:r>
              <a:rPr lang="cs-CZ" i="1" dirty="0"/>
              <a:t> do školy.</a:t>
            </a:r>
          </a:p>
          <a:p>
            <a:r>
              <a:rPr lang="cs-CZ" i="1" u="sng" dirty="0">
                <a:solidFill>
                  <a:srgbClr val="FF0000"/>
                </a:solidFill>
              </a:rPr>
              <a:t>Poběžím</a:t>
            </a:r>
            <a:r>
              <a:rPr lang="cs-CZ" i="1" dirty="0"/>
              <a:t> za ní. → Musím za ní </a:t>
            </a:r>
            <a:r>
              <a:rPr lang="cs-CZ" i="1" u="sng" dirty="0"/>
              <a:t>běžet</a:t>
            </a:r>
            <a:r>
              <a:rPr lang="cs-CZ" i="1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Syntetické futurum </a:t>
            </a:r>
            <a:r>
              <a:rPr lang="cs-CZ" dirty="0"/>
              <a:t>je soubor tvarů s předponou </a:t>
            </a:r>
            <a:r>
              <a:rPr lang="cs-CZ" i="1" dirty="0"/>
              <a:t>po-/</a:t>
            </a:r>
            <a:r>
              <a:rPr lang="cs-CZ" i="1" dirty="0" err="1"/>
              <a:t>pů</a:t>
            </a:r>
            <a:r>
              <a:rPr lang="cs-CZ" i="1" dirty="0"/>
              <a:t>- </a:t>
            </a:r>
            <a:r>
              <a:rPr lang="cs-CZ" dirty="0"/>
              <a:t>připojenou ke tvarům indikativu prézentu (někdy též imperativu) s futurálním významem. Tyto tvary patří k infinitivu BEZ </a:t>
            </a:r>
            <a:r>
              <a:rPr lang="cs-CZ" i="1" dirty="0"/>
              <a:t>po-/</a:t>
            </a:r>
            <a:r>
              <a:rPr lang="cs-CZ" i="1" dirty="0" err="1"/>
              <a:t>pů</a:t>
            </a:r>
            <a:r>
              <a:rPr lang="cs-CZ" i="1" dirty="0"/>
              <a:t>-.</a:t>
            </a:r>
            <a:endParaRPr lang="cs-CZ" dirty="0"/>
          </a:p>
          <a:p>
            <a:r>
              <a:rPr lang="cs-CZ" i="1" dirty="0"/>
              <a:t>Slepice </a:t>
            </a:r>
            <a:r>
              <a:rPr lang="cs-CZ" i="1" u="sng" dirty="0">
                <a:solidFill>
                  <a:srgbClr val="7030A0"/>
                </a:solidFill>
              </a:rPr>
              <a:t>pobíhá</a:t>
            </a:r>
            <a:r>
              <a:rPr lang="cs-CZ" i="1" dirty="0"/>
              <a:t> po dvoře. → Slepice musí </a:t>
            </a:r>
            <a:r>
              <a:rPr lang="cs-CZ" i="1" u="sng" dirty="0"/>
              <a:t>pobíhat</a:t>
            </a:r>
            <a:r>
              <a:rPr lang="cs-CZ" i="1" dirty="0"/>
              <a:t> po dvoře.</a:t>
            </a:r>
          </a:p>
          <a:p>
            <a:r>
              <a:rPr lang="cs-CZ" i="1" u="sng" dirty="0">
                <a:solidFill>
                  <a:srgbClr val="7030A0"/>
                </a:solidFill>
              </a:rPr>
              <a:t>Posedíme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/>
              <a:t>si u ohně. → Musíme si </a:t>
            </a:r>
            <a:r>
              <a:rPr lang="cs-CZ" i="1" u="sng" dirty="0"/>
              <a:t>posedět</a:t>
            </a:r>
            <a:r>
              <a:rPr lang="cs-CZ" i="1" dirty="0"/>
              <a:t> u ohně.</a:t>
            </a:r>
          </a:p>
          <a:p>
            <a:r>
              <a:rPr lang="cs-CZ" dirty="0"/>
              <a:t>Nejde o syntetické futurum ale o tvary </a:t>
            </a:r>
            <a:r>
              <a:rPr lang="cs-CZ" dirty="0">
                <a:solidFill>
                  <a:srgbClr val="7030A0"/>
                </a:solidFill>
              </a:rPr>
              <a:t>slovesa s předponou </a:t>
            </a:r>
            <a:r>
              <a:rPr lang="cs-CZ" i="1" dirty="0">
                <a:solidFill>
                  <a:srgbClr val="7030A0"/>
                </a:solidFill>
              </a:rPr>
              <a:t>po-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8634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sloves (výjimkou je např. </a:t>
            </a:r>
            <a:r>
              <a:rPr lang="cs-CZ" i="1" dirty="0"/>
              <a:t>nenávidět</a:t>
            </a:r>
            <a:r>
              <a:rPr lang="cs-CZ" dirty="0"/>
              <a:t>) tvoří pravidelně prefixem </a:t>
            </a:r>
            <a:r>
              <a:rPr lang="cs-CZ" i="1" dirty="0"/>
              <a:t>ne- </a:t>
            </a:r>
            <a:r>
              <a:rPr lang="cs-CZ" dirty="0"/>
              <a:t>negativní protějšky, které pro svůj </a:t>
            </a:r>
            <a:r>
              <a:rPr lang="cs-CZ" dirty="0" err="1"/>
              <a:t>predikovatelný</a:t>
            </a:r>
            <a:r>
              <a:rPr lang="cs-CZ" dirty="0"/>
              <a:t> význam jsou zahrnovány pod tvary bez negujícího prefixu </a:t>
            </a:r>
            <a:r>
              <a:rPr lang="cs-CZ" i="1" dirty="0"/>
              <a:t>ne-</a:t>
            </a:r>
            <a:r>
              <a:rPr lang="cs-CZ" dirty="0"/>
              <a:t>.</a:t>
            </a:r>
          </a:p>
          <a:p>
            <a:r>
              <a:rPr lang="cs-CZ" dirty="0"/>
              <a:t>Přesto můžeme pozorovat některé korelace mezi videm a negací:</a:t>
            </a:r>
          </a:p>
          <a:p>
            <a:r>
              <a:rPr lang="cs-CZ" dirty="0"/>
              <a:t>Zavři dveře! × Nezavírej dveře!</a:t>
            </a:r>
          </a:p>
          <a:p>
            <a:r>
              <a:rPr lang="cs-CZ" dirty="0"/>
              <a:t>Jdi domů! × Nechoď domů!</a:t>
            </a:r>
          </a:p>
          <a:p>
            <a:r>
              <a:rPr lang="cs-CZ" dirty="0"/>
              <a:t>Pošli mu dopis! × Neposílej mu dopis.</a:t>
            </a:r>
          </a:p>
        </p:txBody>
      </p:sp>
    </p:spTree>
    <p:extLst>
      <p:ext uri="{BB962C8B-B14F-4D97-AF65-F5344CB8AC3E}">
        <p14:creationId xmlns:p14="http://schemas.microsoft.com/office/powerpoint/2010/main" val="462742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Modifikace prefixy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prefixů modifikuje význam základového slovesa (viz např. výše </a:t>
            </a:r>
            <a:r>
              <a:rPr lang="cs-CZ" i="1" dirty="0"/>
              <a:t>psát – zapsat, upsat, vepsat, nadepsat, podepsat, odepsat, vypsat, připsat, předepsat, …</a:t>
            </a:r>
            <a:r>
              <a:rPr lang="cs-CZ" dirty="0"/>
              <a:t>).</a:t>
            </a:r>
          </a:p>
          <a:p>
            <a:r>
              <a:rPr lang="cs-CZ" dirty="0"/>
              <a:t>Existují i případy prefixálně sufixálního tvoření (</a:t>
            </a:r>
            <a:r>
              <a:rPr lang="cs-CZ" dirty="0" err="1"/>
              <a:t>cirkumfixace</a:t>
            </a:r>
            <a:r>
              <a:rPr lang="cs-CZ" dirty="0"/>
              <a:t>): </a:t>
            </a:r>
            <a:r>
              <a:rPr lang="cs-CZ" i="1" dirty="0"/>
              <a:t>smrdět → za-</a:t>
            </a:r>
            <a:r>
              <a:rPr lang="cs-CZ" i="1" dirty="0" err="1"/>
              <a:t>smrád</a:t>
            </a:r>
            <a:r>
              <a:rPr lang="cs-CZ" i="1" dirty="0"/>
              <a:t>-</a:t>
            </a:r>
            <a:r>
              <a:rPr lang="cs-CZ" i="1" dirty="0" err="1"/>
              <a:t>nou</a:t>
            </a:r>
            <a:r>
              <a:rPr lang="cs-CZ" i="1" dirty="0"/>
              <a:t>-t, tráva → za-trav-n-i-t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8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ze substantiv, adjektiv, sloves, adverbií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Slovesa ze substantiv (</a:t>
            </a:r>
            <a:r>
              <a:rPr lang="cs-CZ" dirty="0">
                <a:hlinkClick r:id="rId2"/>
              </a:rPr>
              <a:t>https://www.czechency.org/slovnik/DESUBSTANTIVN%C3%8D%20SLOVESO</a:t>
            </a:r>
            <a:r>
              <a:rPr lang="cs-CZ" dirty="0"/>
              <a:t> )</a:t>
            </a:r>
          </a:p>
          <a:p>
            <a:r>
              <a:rPr lang="cs-CZ" dirty="0"/>
              <a:t>Slovesa z adjektiv (</a:t>
            </a:r>
            <a:r>
              <a:rPr lang="cs-CZ" dirty="0">
                <a:hlinkClick r:id="rId3"/>
              </a:rPr>
              <a:t>https://www.czechency.org/slovnik/DEADJEKTIVN%C3%8D%20SLOVESO</a:t>
            </a:r>
            <a:r>
              <a:rPr lang="cs-CZ" dirty="0"/>
              <a:t> )</a:t>
            </a:r>
          </a:p>
          <a:p>
            <a:r>
              <a:rPr lang="cs-CZ" dirty="0"/>
              <a:t>Slovesa ze sloves (</a:t>
            </a:r>
            <a:r>
              <a:rPr lang="cs-CZ" dirty="0">
                <a:hlinkClick r:id="rId4"/>
              </a:rPr>
              <a:t>https://www.czechency.org/slovnik/DEVERB%C3%81LN%C3%8D%20SLOVESO</a:t>
            </a:r>
            <a:r>
              <a:rPr lang="cs-CZ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440151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češtině existuje slovesa </a:t>
            </a:r>
            <a:r>
              <a:rPr lang="cs-CZ" i="1" dirty="0"/>
              <a:t>zabývat vzývat</a:t>
            </a:r>
            <a:r>
              <a:rPr lang="cs-CZ" dirty="0"/>
              <a:t>. Mohlo by v případě tvarů </a:t>
            </a:r>
            <a:r>
              <a:rPr lang="cs-CZ" i="1" dirty="0" err="1"/>
              <a:t>zabívat</a:t>
            </a:r>
            <a:r>
              <a:rPr lang="cs-CZ" i="1" dirty="0"/>
              <a:t> </a:t>
            </a:r>
            <a:r>
              <a:rPr lang="cs-CZ" dirty="0"/>
              <a:t>a</a:t>
            </a:r>
            <a:r>
              <a:rPr lang="cs-CZ" i="1" dirty="0"/>
              <a:t> </a:t>
            </a:r>
            <a:r>
              <a:rPr lang="cs-CZ" i="1" dirty="0" err="1"/>
              <a:t>vzívat</a:t>
            </a:r>
            <a:r>
              <a:rPr lang="cs-CZ" i="1" dirty="0"/>
              <a:t> </a:t>
            </a:r>
            <a:r>
              <a:rPr lang="cs-CZ" dirty="0"/>
              <a:t>jít o jinou chybu než o chybu pravopisnou?</a:t>
            </a:r>
          </a:p>
          <a:p>
            <a:r>
              <a:rPr lang="cs-CZ" dirty="0"/>
              <a:t>Existuje v češtině slovesa s infinitivem na </a:t>
            </a:r>
            <a:r>
              <a:rPr lang="cs-CZ" b="1" i="1" u="sng" dirty="0" err="1"/>
              <a:t>ovat</a:t>
            </a:r>
            <a:r>
              <a:rPr lang="cs-CZ" dirty="0"/>
              <a:t>, které netvoří tvary podle typu </a:t>
            </a:r>
            <a:r>
              <a:rPr lang="cs-CZ" b="1" i="1" u="sng" dirty="0"/>
              <a:t>kupovat</a:t>
            </a:r>
            <a:r>
              <a:rPr lang="cs-CZ" dirty="0"/>
              <a:t>?</a:t>
            </a:r>
          </a:p>
          <a:p>
            <a:r>
              <a:rPr lang="cs-CZ" dirty="0"/>
              <a:t>Existuje v češtině sloveso, jehož tvar ve 3. osobě </a:t>
            </a:r>
            <a:r>
              <a:rPr lang="cs-CZ" dirty="0" err="1"/>
              <a:t>sg</a:t>
            </a:r>
            <a:r>
              <a:rPr lang="cs-CZ" dirty="0"/>
              <a:t>. indikativu prézentu aktiva končí na </a:t>
            </a:r>
            <a:r>
              <a:rPr lang="cs-CZ" b="1" i="1" u="sng" dirty="0"/>
              <a:t>ne</a:t>
            </a:r>
            <a:r>
              <a:rPr lang="cs-CZ" b="1" dirty="0"/>
              <a:t> </a:t>
            </a:r>
            <a:r>
              <a:rPr lang="cs-CZ" dirty="0"/>
              <a:t>a nemá infinitiv na </a:t>
            </a:r>
            <a:r>
              <a:rPr lang="cs-CZ" b="1" i="1" u="sng" dirty="0" err="1"/>
              <a:t>nout</a:t>
            </a:r>
            <a:r>
              <a:rPr lang="cs-CZ" u="sng" dirty="0"/>
              <a:t>?</a:t>
            </a:r>
          </a:p>
          <a:p>
            <a:r>
              <a:rPr lang="cs-CZ" dirty="0"/>
              <a:t>Liší se významově dvojice sloves </a:t>
            </a:r>
            <a:r>
              <a:rPr lang="cs-CZ" b="1" i="1" u="sng" dirty="0"/>
              <a:t>tančit/tancovat, nořit/norovat, škodit/škodovat, trefit/trefovat, hostit/hostovat, cílit/</a:t>
            </a:r>
            <a:r>
              <a:rPr lang="cs-CZ" b="1" i="1" u="sng" dirty="0" err="1"/>
              <a:t>cílovat</a:t>
            </a:r>
            <a:r>
              <a:rPr lang="cs-CZ" b="1" i="1" u="sng" dirty="0"/>
              <a:t>, stínit/stínovat, pářit/párovat, hubit/hubovat, rejdit/rejdovat, roubit/roubovat, uzlit/uzlovat</a:t>
            </a:r>
            <a:r>
              <a:rPr lang="cs-CZ" i="1" dirty="0"/>
              <a:t>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86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v češtině věty, v nichž se objevuje </a:t>
            </a:r>
            <a:r>
              <a:rPr lang="cs-CZ" b="1" i="1" u="sng" dirty="0"/>
              <a:t>… bude jít…</a:t>
            </a:r>
            <a:r>
              <a:rPr lang="cs-CZ" dirty="0"/>
              <a:t> nebo </a:t>
            </a:r>
            <a:r>
              <a:rPr lang="cs-CZ" b="1" i="1" u="sng" dirty="0"/>
              <a:t>… bude jet…</a:t>
            </a:r>
            <a:r>
              <a:rPr lang="cs-CZ" dirty="0"/>
              <a:t>?</a:t>
            </a:r>
          </a:p>
          <a:p>
            <a:r>
              <a:rPr lang="cs-CZ" dirty="0"/>
              <a:t>Kolik významů mohou mít tvary sloves jako </a:t>
            </a:r>
            <a:r>
              <a:rPr lang="cs-CZ" b="1" i="1" u="sng" dirty="0"/>
              <a:t>nezmař</a:t>
            </a:r>
            <a:r>
              <a:rPr lang="cs-CZ" i="1" dirty="0"/>
              <a:t> </a:t>
            </a:r>
            <a:r>
              <a:rPr lang="cs-CZ" dirty="0"/>
              <a:t>a</a:t>
            </a:r>
            <a:r>
              <a:rPr lang="cs-CZ" b="1" i="1" u="sng" dirty="0"/>
              <a:t> nevraž</a:t>
            </a:r>
            <a:r>
              <a:rPr lang="cs-CZ" dirty="0"/>
              <a:t>?</a:t>
            </a:r>
          </a:p>
          <a:p>
            <a:r>
              <a:rPr lang="cs-CZ" dirty="0"/>
              <a:t>Je pravdivé následující tvrzení? „Začíná-li sloveso na </a:t>
            </a:r>
            <a:r>
              <a:rPr lang="cs-CZ" b="1" i="1" u="sng" dirty="0"/>
              <a:t>nad</a:t>
            </a:r>
            <a:r>
              <a:rPr lang="cs-CZ" dirty="0"/>
              <a:t>, pak se o prefix </a:t>
            </a:r>
            <a:r>
              <a:rPr lang="cs-CZ" b="1" i="1" u="sng" dirty="0"/>
              <a:t>nad-</a:t>
            </a:r>
            <a:r>
              <a:rPr lang="cs-CZ" dirty="0"/>
              <a:t> jedná tehdy a jen tehdy, následuje-li za </a:t>
            </a:r>
            <a:r>
              <a:rPr lang="cs-CZ" b="1" i="1" u="sng" dirty="0"/>
              <a:t>d</a:t>
            </a:r>
            <a:r>
              <a:rPr lang="cs-CZ" dirty="0"/>
              <a:t> souhláska.“</a:t>
            </a:r>
          </a:p>
          <a:p>
            <a:r>
              <a:rPr lang="cs-CZ" dirty="0"/>
              <a:t>Je pravdivé následující tvrzení? „Prefixy končící na souhlásku (</a:t>
            </a:r>
            <a:r>
              <a:rPr lang="cs-CZ" b="1" i="1" u="sng" dirty="0"/>
              <a:t>nad, pod, před, od, s, z, v, </a:t>
            </a:r>
            <a:r>
              <a:rPr lang="cs-CZ" b="1" i="1" u="sng" dirty="0" err="1"/>
              <a:t>roz</a:t>
            </a:r>
            <a:r>
              <a:rPr lang="cs-CZ" dirty="0"/>
              <a:t>) mají vokalizovanou variantu vždy, pokud následuje skupina souhlásek.“</a:t>
            </a:r>
          </a:p>
          <a:p>
            <a:endParaRPr lang="cs-CZ" dirty="0"/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357631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81829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328" y="273685"/>
            <a:ext cx="10515600" cy="1325563"/>
          </a:xfrm>
        </p:spPr>
        <p:txBody>
          <a:bodyPr/>
          <a:lstStyle/>
          <a:p>
            <a:r>
              <a:rPr lang="cs-CZ" dirty="0"/>
              <a:t>Slovesa ze substantiv (nahraďte substantivum slovesem utvořeným ze substantiva)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Přijde sníh. </a:t>
            </a:r>
          </a:p>
          <a:p>
            <a:r>
              <a:rPr lang="cs-CZ" dirty="0"/>
              <a:t>Bylo vidět blesky.</a:t>
            </a:r>
          </a:p>
          <a:p>
            <a:r>
              <a:rPr lang="cs-CZ" dirty="0"/>
              <a:t>Stal se králem, ale ve skutečnosti byl stále sluhou.</a:t>
            </a:r>
          </a:p>
          <a:p>
            <a:r>
              <a:rPr lang="cs-CZ" dirty="0"/>
              <a:t>Od té doby byl mým přítelem.</a:t>
            </a:r>
          </a:p>
          <a:p>
            <a:r>
              <a:rPr lang="cs-CZ" dirty="0"/>
              <a:t>Jeli jsme na lyže.</a:t>
            </a:r>
          </a:p>
          <a:p>
            <a:r>
              <a:rPr lang="cs-CZ" dirty="0"/>
              <a:t>Z rány mu šel hnis.</a:t>
            </a:r>
          </a:p>
          <a:p>
            <a:r>
              <a:rPr lang="cs-CZ" dirty="0"/>
              <a:t>Už se zase chováš jako blázen.</a:t>
            </a:r>
          </a:p>
          <a:p>
            <a:r>
              <a:rPr lang="cs-CZ" dirty="0"/>
              <a:t>Používáš telefon?</a:t>
            </a:r>
          </a:p>
          <a:p>
            <a:r>
              <a:rPr lang="cs-CZ" dirty="0"/>
              <a:t>Pod obvazem prosakovala krev.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83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Přijde </a:t>
            </a:r>
            <a:r>
              <a:rPr lang="cs-CZ" b="1" dirty="0"/>
              <a:t>sníh</a:t>
            </a:r>
            <a:r>
              <a:rPr lang="cs-CZ" dirty="0"/>
              <a:t>. → Bude </a:t>
            </a:r>
            <a:r>
              <a:rPr lang="cs-CZ" b="1" dirty="0"/>
              <a:t>sněžit</a:t>
            </a:r>
            <a:r>
              <a:rPr lang="cs-CZ" dirty="0"/>
              <a:t>.</a:t>
            </a:r>
          </a:p>
          <a:p>
            <a:r>
              <a:rPr lang="cs-CZ" dirty="0"/>
              <a:t>Bylo vidět </a:t>
            </a:r>
            <a:r>
              <a:rPr lang="cs-CZ" b="1" dirty="0"/>
              <a:t>blesky</a:t>
            </a:r>
            <a:r>
              <a:rPr lang="cs-CZ" dirty="0"/>
              <a:t>. → Bude se </a:t>
            </a:r>
            <a:r>
              <a:rPr lang="cs-CZ" b="1" dirty="0"/>
              <a:t>blýskat</a:t>
            </a:r>
            <a:r>
              <a:rPr lang="cs-CZ" dirty="0"/>
              <a:t>.</a:t>
            </a:r>
          </a:p>
          <a:p>
            <a:r>
              <a:rPr lang="cs-CZ" dirty="0"/>
              <a:t>Stal se </a:t>
            </a:r>
            <a:r>
              <a:rPr lang="cs-CZ" b="1" dirty="0"/>
              <a:t>králem</a:t>
            </a:r>
            <a:r>
              <a:rPr lang="cs-CZ" dirty="0"/>
              <a:t>, ale ve skutečnosti byl stále </a:t>
            </a:r>
            <a:r>
              <a:rPr lang="cs-CZ" b="1" dirty="0"/>
              <a:t>sluhou</a:t>
            </a:r>
            <a:r>
              <a:rPr lang="cs-CZ" dirty="0"/>
              <a:t>. → </a:t>
            </a:r>
            <a:r>
              <a:rPr lang="cs-CZ" b="1" dirty="0"/>
              <a:t>Kraloval</a:t>
            </a:r>
            <a:r>
              <a:rPr lang="cs-CZ" dirty="0"/>
              <a:t>, ale ve skutečnosti stále </a:t>
            </a:r>
            <a:r>
              <a:rPr lang="cs-CZ" b="1" dirty="0"/>
              <a:t>sloužil</a:t>
            </a:r>
            <a:r>
              <a:rPr lang="cs-CZ" dirty="0"/>
              <a:t>.</a:t>
            </a:r>
          </a:p>
          <a:p>
            <a:r>
              <a:rPr lang="cs-CZ" dirty="0"/>
              <a:t>Od té doby byl mým </a:t>
            </a:r>
            <a:r>
              <a:rPr lang="cs-CZ" b="1" dirty="0"/>
              <a:t>přítelem</a:t>
            </a:r>
            <a:r>
              <a:rPr lang="cs-CZ" dirty="0"/>
              <a:t>. → Od té doby jsme se </a:t>
            </a:r>
            <a:r>
              <a:rPr lang="cs-CZ" b="1" dirty="0"/>
              <a:t>přátelili</a:t>
            </a:r>
            <a:r>
              <a:rPr lang="cs-CZ" dirty="0"/>
              <a:t>.</a:t>
            </a:r>
          </a:p>
          <a:p>
            <a:r>
              <a:rPr lang="cs-CZ" dirty="0"/>
              <a:t>Jeli jsme na </a:t>
            </a:r>
            <a:r>
              <a:rPr lang="cs-CZ" b="1" dirty="0"/>
              <a:t>lyže</a:t>
            </a:r>
            <a:r>
              <a:rPr lang="cs-CZ" dirty="0"/>
              <a:t>. → Jeli jsme </a:t>
            </a:r>
            <a:r>
              <a:rPr lang="cs-CZ" b="1" dirty="0"/>
              <a:t>lyžovat</a:t>
            </a:r>
            <a:r>
              <a:rPr lang="cs-CZ" dirty="0"/>
              <a:t>.</a:t>
            </a:r>
          </a:p>
          <a:p>
            <a:r>
              <a:rPr lang="cs-CZ" dirty="0"/>
              <a:t>Z rány mu šel </a:t>
            </a:r>
            <a:r>
              <a:rPr lang="cs-CZ" b="1" dirty="0"/>
              <a:t>hnis</a:t>
            </a:r>
            <a:r>
              <a:rPr lang="cs-CZ" dirty="0"/>
              <a:t>. → Rána mu </a:t>
            </a:r>
            <a:r>
              <a:rPr lang="cs-CZ" b="1" dirty="0"/>
              <a:t>hnisala</a:t>
            </a:r>
            <a:r>
              <a:rPr lang="cs-CZ" dirty="0"/>
              <a:t>.</a:t>
            </a:r>
          </a:p>
          <a:p>
            <a:r>
              <a:rPr lang="cs-CZ" dirty="0"/>
              <a:t>Už se zase chováš jako </a:t>
            </a:r>
            <a:r>
              <a:rPr lang="cs-CZ" b="1" dirty="0"/>
              <a:t>blázen</a:t>
            </a:r>
            <a:r>
              <a:rPr lang="cs-CZ" dirty="0"/>
              <a:t>? → Už zase </a:t>
            </a:r>
            <a:r>
              <a:rPr lang="cs-CZ" b="1" dirty="0"/>
              <a:t>blázníš</a:t>
            </a:r>
            <a:r>
              <a:rPr lang="cs-CZ" dirty="0"/>
              <a:t>?</a:t>
            </a:r>
          </a:p>
          <a:p>
            <a:r>
              <a:rPr lang="cs-CZ" dirty="0"/>
              <a:t>Používáš </a:t>
            </a:r>
            <a:r>
              <a:rPr lang="cs-CZ" b="1" dirty="0"/>
              <a:t>telefon</a:t>
            </a:r>
            <a:r>
              <a:rPr lang="cs-CZ" dirty="0"/>
              <a:t>? → </a:t>
            </a:r>
            <a:r>
              <a:rPr lang="cs-CZ" b="1" dirty="0"/>
              <a:t>Telefonuješ</a:t>
            </a:r>
            <a:r>
              <a:rPr lang="cs-CZ" dirty="0"/>
              <a:t>?</a:t>
            </a:r>
          </a:p>
          <a:p>
            <a:r>
              <a:rPr lang="cs-CZ" dirty="0"/>
              <a:t>Pod obvazem prosakovala </a:t>
            </a:r>
            <a:r>
              <a:rPr lang="cs-CZ" b="1" dirty="0"/>
              <a:t>krev</a:t>
            </a:r>
            <a:r>
              <a:rPr lang="cs-CZ" dirty="0"/>
              <a:t>. → Pod obvazem </a:t>
            </a:r>
            <a:r>
              <a:rPr lang="cs-CZ" b="1" dirty="0"/>
              <a:t>krvácel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40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z adjektiv (nahraďte adjektivum slovesem utvořeným z adjektiva)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Nebuď tak divoký.</a:t>
            </a:r>
          </a:p>
          <a:p>
            <a:r>
              <a:rPr lang="cs-CZ" dirty="0"/>
              <a:t>Byl zelený v obličeji.</a:t>
            </a:r>
          </a:p>
          <a:p>
            <a:r>
              <a:rPr lang="cs-CZ" dirty="0"/>
              <a:t>Je churavý.</a:t>
            </a:r>
          </a:p>
          <a:p>
            <a:r>
              <a:rPr lang="cs-CZ" dirty="0"/>
              <a:t>Stala se z ní štíhlá dívka.</a:t>
            </a:r>
          </a:p>
          <a:p>
            <a:r>
              <a:rPr lang="cs-CZ" dirty="0"/>
              <a:t>Je třeba, aby cibulka byla </a:t>
            </a:r>
            <a:r>
              <a:rPr lang="cs-CZ" dirty="0" err="1"/>
              <a:t>sklovatá</a:t>
            </a:r>
            <a:r>
              <a:rPr lang="cs-CZ" dirty="0"/>
              <a:t>.</a:t>
            </a:r>
          </a:p>
          <a:p>
            <a:r>
              <a:rPr lang="cs-CZ" dirty="0"/>
              <a:t>To pivo už je úplně teplé.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88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Nebuď tak </a:t>
            </a:r>
            <a:r>
              <a:rPr lang="cs-CZ" b="1" dirty="0"/>
              <a:t>divoký</a:t>
            </a:r>
            <a:r>
              <a:rPr lang="cs-CZ" dirty="0"/>
              <a:t>. → </a:t>
            </a:r>
            <a:r>
              <a:rPr lang="cs-CZ" b="1" dirty="0"/>
              <a:t>Nedivoč</a:t>
            </a:r>
            <a:r>
              <a:rPr lang="cs-CZ" dirty="0"/>
              <a:t>.</a:t>
            </a:r>
          </a:p>
          <a:p>
            <a:r>
              <a:rPr lang="cs-CZ" dirty="0"/>
              <a:t>Byl </a:t>
            </a:r>
            <a:r>
              <a:rPr lang="cs-CZ" b="1" dirty="0"/>
              <a:t>zelený</a:t>
            </a:r>
            <a:r>
              <a:rPr lang="cs-CZ" dirty="0"/>
              <a:t> v obličeji. → </a:t>
            </a:r>
            <a:r>
              <a:rPr lang="cs-CZ" b="1" dirty="0"/>
              <a:t>Zezelenal</a:t>
            </a:r>
            <a:r>
              <a:rPr lang="cs-CZ" dirty="0"/>
              <a:t> v obličeji.</a:t>
            </a:r>
          </a:p>
          <a:p>
            <a:r>
              <a:rPr lang="cs-CZ" dirty="0"/>
              <a:t>Je </a:t>
            </a:r>
            <a:r>
              <a:rPr lang="cs-CZ" b="1" dirty="0"/>
              <a:t>churavý</a:t>
            </a:r>
            <a:r>
              <a:rPr lang="cs-CZ" dirty="0"/>
              <a:t>. → </a:t>
            </a:r>
            <a:r>
              <a:rPr lang="cs-CZ" b="1" dirty="0"/>
              <a:t>Churaví</a:t>
            </a:r>
            <a:r>
              <a:rPr lang="cs-CZ" dirty="0"/>
              <a:t>.</a:t>
            </a:r>
          </a:p>
          <a:p>
            <a:r>
              <a:rPr lang="cs-CZ" dirty="0"/>
              <a:t>Stala se z ní </a:t>
            </a:r>
            <a:r>
              <a:rPr lang="cs-CZ" b="1" dirty="0"/>
              <a:t>štíhlá </a:t>
            </a:r>
            <a:r>
              <a:rPr lang="cs-CZ" dirty="0"/>
              <a:t>dívka. → </a:t>
            </a:r>
            <a:r>
              <a:rPr lang="cs-CZ" b="1" dirty="0"/>
              <a:t>Zeštíhlela</a:t>
            </a:r>
            <a:r>
              <a:rPr lang="cs-CZ" dirty="0"/>
              <a:t>.</a:t>
            </a:r>
          </a:p>
          <a:p>
            <a:r>
              <a:rPr lang="cs-CZ" dirty="0"/>
              <a:t>Je třeba, aby cibulka byla </a:t>
            </a:r>
            <a:r>
              <a:rPr lang="cs-CZ" b="1" dirty="0" err="1"/>
              <a:t>sklovatá</a:t>
            </a:r>
            <a:r>
              <a:rPr lang="cs-CZ" dirty="0"/>
              <a:t>. → Je třeba, aby cibulka </a:t>
            </a:r>
            <a:r>
              <a:rPr lang="cs-CZ" b="1" dirty="0"/>
              <a:t>zesklovatěla</a:t>
            </a:r>
            <a:r>
              <a:rPr lang="cs-CZ" dirty="0"/>
              <a:t>.</a:t>
            </a:r>
          </a:p>
          <a:p>
            <a:r>
              <a:rPr lang="cs-CZ" dirty="0"/>
              <a:t>To pivo už je úplně </a:t>
            </a:r>
            <a:r>
              <a:rPr lang="cs-CZ" b="1" dirty="0"/>
              <a:t>teplé</a:t>
            </a:r>
            <a:r>
              <a:rPr lang="cs-CZ" dirty="0"/>
              <a:t>. → To pivo už úplně </a:t>
            </a:r>
            <a:r>
              <a:rPr lang="cs-CZ" b="1" dirty="0"/>
              <a:t>zteplalo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635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Slovesa z adverbií (nahraďte adverbium slovesem utvořeným z adverbia)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Netvař se tak škaredě.</a:t>
            </a:r>
          </a:p>
          <a:p>
            <a:r>
              <a:rPr lang="cs-CZ" dirty="0"/>
              <a:t>Hodiny jdou pozdě.</a:t>
            </a:r>
          </a:p>
          <a:p>
            <a:r>
              <a:rPr lang="cs-CZ" dirty="0"/>
              <a:t>Jdi se psem ven.</a:t>
            </a:r>
          </a:p>
          <a:p>
            <a:r>
              <a:rPr lang="cs-CZ" dirty="0"/>
              <a:t>Nebuď pořád proti.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Netvař se tak </a:t>
            </a:r>
            <a:r>
              <a:rPr lang="cs-CZ" b="1" dirty="0"/>
              <a:t>škaredě</a:t>
            </a:r>
            <a:r>
              <a:rPr lang="cs-CZ" dirty="0"/>
              <a:t>. → </a:t>
            </a:r>
            <a:r>
              <a:rPr lang="cs-CZ" b="1" dirty="0"/>
              <a:t>Neškareď</a:t>
            </a:r>
            <a:r>
              <a:rPr lang="cs-CZ" dirty="0"/>
              <a:t> se tak.</a:t>
            </a:r>
          </a:p>
          <a:p>
            <a:r>
              <a:rPr lang="cs-CZ" dirty="0"/>
              <a:t>Hodiny jdou </a:t>
            </a:r>
            <a:r>
              <a:rPr lang="cs-CZ" b="1" dirty="0"/>
              <a:t>pozdě</a:t>
            </a:r>
            <a:r>
              <a:rPr lang="cs-CZ" dirty="0"/>
              <a:t>. → Hodiny se </a:t>
            </a:r>
            <a:r>
              <a:rPr lang="cs-CZ" b="1" dirty="0"/>
              <a:t>pozdí</a:t>
            </a:r>
            <a:r>
              <a:rPr lang="cs-CZ" dirty="0"/>
              <a:t>.</a:t>
            </a:r>
          </a:p>
          <a:p>
            <a:r>
              <a:rPr lang="cs-CZ" dirty="0"/>
              <a:t>Jdi se psem </a:t>
            </a:r>
            <a:r>
              <a:rPr lang="cs-CZ" b="1" dirty="0"/>
              <a:t>ven</a:t>
            </a:r>
            <a:r>
              <a:rPr lang="cs-CZ" dirty="0"/>
              <a:t>. → Jdi </a:t>
            </a:r>
            <a:r>
              <a:rPr lang="cs-CZ" b="1" dirty="0"/>
              <a:t>vyvenčit</a:t>
            </a:r>
            <a:r>
              <a:rPr lang="cs-CZ" dirty="0"/>
              <a:t> psa.</a:t>
            </a:r>
          </a:p>
          <a:p>
            <a:r>
              <a:rPr lang="cs-CZ" dirty="0"/>
              <a:t>Nebuď pořád </a:t>
            </a:r>
            <a:r>
              <a:rPr lang="cs-CZ" b="1" dirty="0"/>
              <a:t>proti</a:t>
            </a:r>
            <a:r>
              <a:rPr lang="cs-CZ" dirty="0"/>
              <a:t>. → </a:t>
            </a:r>
            <a:r>
              <a:rPr lang="cs-CZ" b="1" dirty="0"/>
              <a:t>Neprotiv</a:t>
            </a:r>
            <a:r>
              <a:rPr lang="cs-CZ" dirty="0"/>
              <a:t> se pořád.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1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Všimněme 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Nová slovesa se netvoří konverzí k</a:t>
            </a:r>
          </a:p>
          <a:p>
            <a:r>
              <a:rPr lang="cs-CZ" dirty="0"/>
              <a:t>1. třídě slovesné</a:t>
            </a:r>
          </a:p>
          <a:p>
            <a:r>
              <a:rPr lang="cs-CZ" dirty="0"/>
              <a:t>2. třídě slovesné typu </a:t>
            </a:r>
            <a:r>
              <a:rPr lang="cs-CZ" i="1" dirty="0"/>
              <a:t>začít</a:t>
            </a:r>
          </a:p>
          <a:p>
            <a:r>
              <a:rPr lang="cs-CZ" dirty="0"/>
              <a:t>3. třídě slovesné typu </a:t>
            </a:r>
            <a:r>
              <a:rPr lang="cs-CZ" i="1" dirty="0"/>
              <a:t>krýt</a:t>
            </a:r>
          </a:p>
          <a:p>
            <a:r>
              <a:rPr lang="cs-CZ" dirty="0"/>
              <a:t>Jsou to třídy uzavřené </a:t>
            </a:r>
            <a:r>
              <a:rPr lang="cs-CZ" sz="2000" dirty="0"/>
              <a:t>(od uzavřených tříd se omezeně tvoří i některé typy deverbativ, zejména se to týká sloves s uzavřeným kořenem a nulovou kmenotvornou příponou a také sloves s kmenotvornou příponou, která se neúčastní derivace některých typů)</a:t>
            </a:r>
          </a:p>
          <a:p>
            <a:r>
              <a:rPr lang="cs-CZ" dirty="0"/>
              <a:t>Při tvoření sloves ze sloves (</a:t>
            </a:r>
            <a:r>
              <a:rPr lang="cs-CZ" dirty="0" err="1"/>
              <a:t>transflexi</a:t>
            </a:r>
            <a:r>
              <a:rPr lang="cs-CZ" dirty="0"/>
              <a:t>) pokládáme slovesa uzavřených tříd za primární (neodvozená viz pořadí sloupců na </a:t>
            </a:r>
            <a:r>
              <a:rPr lang="cs-CZ" dirty="0" err="1"/>
              <a:t>slidech</a:t>
            </a:r>
            <a:r>
              <a:rPr lang="cs-CZ" dirty="0"/>
              <a:t> níže).</a:t>
            </a:r>
          </a:p>
        </p:txBody>
      </p:sp>
    </p:spTree>
    <p:extLst>
      <p:ext uri="{BB962C8B-B14F-4D97-AF65-F5344CB8AC3E}">
        <p14:creationId xmlns:p14="http://schemas.microsoft.com/office/powerpoint/2010/main" val="2244941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1365</Words>
  <Application>Microsoft Office PowerPoint</Application>
  <PresentationFormat>Širokoúhlá obrazovka</PresentationFormat>
  <Paragraphs>138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CJJ04_11</vt:lpstr>
      <vt:lpstr>Slovesa ze substantiv, adjektiv, sloves, adverbií</vt:lpstr>
      <vt:lpstr>Slovesa ze substantiv (nahraďte substantivum slovesem utvořeným ze substantiva)</vt:lpstr>
      <vt:lpstr>řešení</vt:lpstr>
      <vt:lpstr>Slovesa z adjektiv (nahraďte adjektivum slovesem utvořeným z adjektiva)</vt:lpstr>
      <vt:lpstr>řešení</vt:lpstr>
      <vt:lpstr>Slovesa z adverbií (nahraďte adverbium slovesem utvořeným z adverbia)</vt:lpstr>
      <vt:lpstr>řešení</vt:lpstr>
      <vt:lpstr>Všimněme si</vt:lpstr>
      <vt:lpstr>I. třída – IV./V. třída</vt:lpstr>
      <vt:lpstr>Kauzativa/faktitiva – způsobovací slovesa </vt:lpstr>
      <vt:lpstr>Násobenost děje</vt:lpstr>
      <vt:lpstr>Momentánní slovesa (vyjádření okamžitého děje)</vt:lpstr>
      <vt:lpstr>Sekundární imperfektiva – slovesa od perfektivních sloves vzniklých ze sloves neprefigovaných</vt:lpstr>
      <vt:lpstr>Prefixace</vt:lpstr>
      <vt:lpstr>Prefixace – gramatická funkce prefixu</vt:lpstr>
      <vt:lpstr>Jak poznáme syntetické futurum</vt:lpstr>
      <vt:lpstr>Negace</vt:lpstr>
      <vt:lpstr>Modifikace prefixy</vt:lpstr>
      <vt:lpstr>Jazykové hádanky</vt:lpstr>
      <vt:lpstr>Jazykové hádanky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CJJ04_10</dc:title>
  <dc:creator>petr</dc:creator>
  <cp:lastModifiedBy>Klára Osolsobě</cp:lastModifiedBy>
  <cp:revision>77</cp:revision>
  <dcterms:created xsi:type="dcterms:W3CDTF">2020-01-22T13:55:11Z</dcterms:created>
  <dcterms:modified xsi:type="dcterms:W3CDTF">2022-04-01T13:30:10Z</dcterms:modified>
</cp:coreProperties>
</file>