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57" r:id="rId18"/>
    <p:sldId id="279" r:id="rId19"/>
    <p:sldId id="259" r:id="rId20"/>
    <p:sldId id="260" r:id="rId21"/>
    <p:sldId id="261" r:id="rId22"/>
    <p:sldId id="262" r:id="rId23"/>
    <p:sldId id="263" r:id="rId24"/>
    <p:sldId id="264" r:id="rId25"/>
    <p:sldId id="265" r:id="rId26"/>
    <p:sldId id="266" r:id="rId27"/>
    <p:sldId id="267" r:id="rId28"/>
    <p:sldId id="271" r:id="rId29"/>
    <p:sldId id="268" r:id="rId30"/>
    <p:sldId id="269" r:id="rId31"/>
    <p:sldId id="272" r:id="rId32"/>
    <p:sldId id="273" r:id="rId33"/>
    <p:sldId id="274" r:id="rId34"/>
    <p:sldId id="275" r:id="rId35"/>
    <p:sldId id="276" r:id="rId36"/>
    <p:sldId id="278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7996-42D1-444C-BF16-E0E6D61E589E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07F9-C5B6-46A7-A619-29472DD6F9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907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7996-42D1-444C-BF16-E0E6D61E589E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07F9-C5B6-46A7-A619-29472DD6F9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884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7996-42D1-444C-BF16-E0E6D61E589E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07F9-C5B6-46A7-A619-29472DD6F9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399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7996-42D1-444C-BF16-E0E6D61E589E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07F9-C5B6-46A7-A619-29472DD6F9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151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7996-42D1-444C-BF16-E0E6D61E589E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07F9-C5B6-46A7-A619-29472DD6F9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216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7996-42D1-444C-BF16-E0E6D61E589E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07F9-C5B6-46A7-A619-29472DD6F9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421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7996-42D1-444C-BF16-E0E6D61E589E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07F9-C5B6-46A7-A619-29472DD6F9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6851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7996-42D1-444C-BF16-E0E6D61E589E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07F9-C5B6-46A7-A619-29472DD6F9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497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7996-42D1-444C-BF16-E0E6D61E589E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07F9-C5B6-46A7-A619-29472DD6F9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794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7996-42D1-444C-BF16-E0E6D61E589E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07F9-C5B6-46A7-A619-29472DD6F9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991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7996-42D1-444C-BF16-E0E6D61E589E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07F9-C5B6-46A7-A619-29472DD6F9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020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47996-42D1-444C-BF16-E0E6D61E589E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307F9-C5B6-46A7-A619-29472DD6F9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524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kontext.korpus.cz/freqs?ctxattrs=word,lemma,tag&amp;attr_vmode=mixed&amp;pagesize=40&amp;q=~9cpQDfTpXuDl&amp;viewmode=kwic&amp;attrs=word,lemma,tag&amp;corpname=syn2015&amp;attr_allpos=all&amp;fcrit=word/ie%200~0%3e0&amp;flimit=1&amp;freq_sort=&amp;fpage=1&amp;ftt_include_empty" TargetMode="External"/><Relationship Id="rId2" Type="http://schemas.openxmlformats.org/officeDocument/2006/relationships/hyperlink" Target="https://kontext.korpus.cz/view?ctxattrs=word,lemma,tag&amp;attr_vmode=mixed&amp;pagesize=40&amp;q=~9cpQDfTpXuDl&amp;viewmode=kwic&amp;attrs=word,lemma,tag&amp;corpname=syn2015&amp;attr_allpos=all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kontext.korpus.cz/freqs?ctxattrs=word,lemma,tag&amp;attr_vmode=mixed&amp;pagesize=40&amp;q=~GpwvmTQrkiHF&amp;viewmode=kwic&amp;attrs=word,lemma,tag&amp;corpname=syn2015&amp;attr_allpos=all&amp;fcrit=word/ie%200~0%3e0&amp;flimit=1&amp;freq_sort=&amp;fpage=1&amp;ftt_include_empty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kontext.korpus.cz/freqs?ctxattrs=word,lemma,tag&amp;attr_vmode=mixed&amp;pagesize=40&amp;q=~WZcKqoJK18aD&amp;viewmode=kwic&amp;attrs=word,lemma,tag&amp;corpname=syn2015&amp;attr_allpos=all&amp;fcrit=word/ie%200~0%3e0&amp;flimit=1&amp;freq_sort=&amp;fpage=1&amp;ftt_include_empty" TargetMode="External"/><Relationship Id="rId2" Type="http://schemas.openxmlformats.org/officeDocument/2006/relationships/hyperlink" Target="https://kontext.korpus.cz/view?ctxattrs=word,lemma,tag&amp;attr_vmode=mixed&amp;pagesize=40&amp;q=~WZcKqoJK18aD&amp;viewmode=kwic&amp;attrs=word,lemma,tag&amp;corpname=syn2015&amp;attr_allpos=all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kontext.korpus.cz/freqs?ctxattrs=word,lemma,tag&amp;attr_vmode=mixed&amp;pagesize=40&amp;q=~rwQPKOpQMlPr&amp;viewmode=kwic&amp;attrs=word,lemma,tag&amp;corpname=syn2015&amp;attr_allpos=all&amp;fcrit=word/ie%200~0%3e0&amp;flimit=1&amp;freq_sort=&amp;fpage=1&amp;ftt_include_empty" TargetMode="External"/><Relationship Id="rId2" Type="http://schemas.openxmlformats.org/officeDocument/2006/relationships/hyperlink" Target="https://kontext.korpus.cz/view?ctxattrs=word,lemma,tag&amp;attr_vmode=mixed&amp;pagesize=40&amp;q=~rwQPKOpQMlPr&amp;viewmode=kwic&amp;attrs=word,lemma,tag&amp;corpname=syn2015&amp;attr_allpos=all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CJJ04_12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cs-CZ" dirty="0"/>
              <a:t>Klára Osolsobě</a:t>
            </a:r>
          </a:p>
          <a:p>
            <a:pPr lvl="0"/>
            <a:r>
              <a:rPr lang="cs-CZ" dirty="0" err="1"/>
              <a:t>osolsobe</a:t>
            </a:r>
            <a:r>
              <a:rPr lang="en-US" dirty="0"/>
              <a:t>@</a:t>
            </a:r>
            <a:r>
              <a:rPr lang="cs-CZ" dirty="0"/>
              <a:t>phil.muni.cz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6551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svléc-0-i/</a:t>
            </a:r>
            <a:r>
              <a:rPr lang="cs-CZ" i="1" dirty="0" err="1"/>
              <a:t>svlék</a:t>
            </a:r>
            <a:r>
              <a:rPr lang="cs-CZ" i="1" dirty="0"/>
              <a:t>-</a:t>
            </a:r>
            <a:r>
              <a:rPr lang="cs-CZ" i="1" dirty="0" err="1"/>
              <a:t>nou</a:t>
            </a:r>
            <a:r>
              <a:rPr lang="cs-CZ" i="1" dirty="0"/>
              <a:t>-t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698114"/>
            <a:ext cx="10515600" cy="2606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548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češu/</a:t>
            </a:r>
            <a:r>
              <a:rPr lang="cs-CZ" i="1" dirty="0" err="1"/>
              <a:t>česám</a:t>
            </a:r>
            <a:endParaRPr lang="cs-CZ" i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491124"/>
            <a:ext cx="10515600" cy="3020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763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za-bloud-i-l-a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3137" y="2715419"/>
            <a:ext cx="7705725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474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>
                <a:solidFill>
                  <a:srgbClr val="FF0000"/>
                </a:solidFill>
              </a:rPr>
              <a:t>o-b</a:t>
            </a:r>
            <a:r>
              <a:rPr lang="cs-CZ" i="1" dirty="0"/>
              <a:t>leč-0-en-ý/ </a:t>
            </a:r>
            <a:r>
              <a:rPr lang="cs-CZ" i="1" dirty="0">
                <a:solidFill>
                  <a:srgbClr val="FF0000"/>
                </a:solidFill>
              </a:rPr>
              <a:t>ob-</a:t>
            </a:r>
            <a:r>
              <a:rPr lang="cs-CZ" i="1" dirty="0"/>
              <a:t>leč-0-en-ý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537742"/>
            <a:ext cx="10515600" cy="2927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571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v případě slovesa </a:t>
            </a:r>
            <a:r>
              <a:rPr lang="cs-CZ" sz="3200" i="1" dirty="0"/>
              <a:t>umývat se </a:t>
            </a:r>
            <a:r>
              <a:rPr lang="cs-CZ" sz="3200" dirty="0"/>
              <a:t>jde o skutečnou reflexivitu, děj vychází od činitele děje a vrací se k němu, </a:t>
            </a:r>
            <a:r>
              <a:rPr lang="cs-CZ" sz="3200" i="1" dirty="0"/>
              <a:t>se </a:t>
            </a:r>
            <a:r>
              <a:rPr lang="cs-CZ" sz="3200" dirty="0"/>
              <a:t>lze nahradit </a:t>
            </a:r>
            <a:r>
              <a:rPr lang="cs-CZ" sz="3200" i="1" dirty="0"/>
              <a:t>sebe</a:t>
            </a:r>
            <a:endParaRPr lang="cs-CZ" sz="32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7425" y="2591594"/>
            <a:ext cx="767715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52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b="1" i="1" dirty="0"/>
              <a:t>Stránice</a:t>
            </a:r>
            <a:r>
              <a:rPr lang="cs-CZ" sz="2800" b="1" dirty="0"/>
              <a:t> jsou</a:t>
            </a:r>
            <a:r>
              <a:rPr lang="cs-CZ" sz="2800" dirty="0"/>
              <a:t> městská čtvrť západně od centra statutárního města Brna.</a:t>
            </a:r>
            <a:br>
              <a:rPr lang="cs-CZ" sz="2800" dirty="0"/>
            </a:br>
            <a:r>
              <a:rPr lang="cs-CZ" sz="2800" i="1" dirty="0"/>
              <a:t>…</a:t>
            </a:r>
            <a:r>
              <a:rPr lang="cs-CZ" sz="2800" b="1" i="1" dirty="0"/>
              <a:t>Pisárky</a:t>
            </a:r>
            <a:r>
              <a:rPr lang="cs-CZ" sz="2800" b="1" dirty="0"/>
              <a:t> jsou </a:t>
            </a:r>
            <a:r>
              <a:rPr lang="cs-CZ" sz="2800" dirty="0"/>
              <a:t>od 24. listopadu 1990 rozděleny mezi samosprávné městské části ...</a:t>
            </a:r>
            <a:br>
              <a:rPr lang="cs-CZ" sz="2800" dirty="0"/>
            </a:br>
            <a:endParaRPr lang="cs-CZ" sz="2800" i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10103" y="3011456"/>
            <a:ext cx="7105650" cy="28575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032" y="1188910"/>
            <a:ext cx="6096000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812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nařčení/nařknutí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5050" y="2548731"/>
            <a:ext cx="7581900" cy="290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3032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Najdi </a:t>
            </a:r>
            <a:r>
              <a:rPr lang="cs-CZ" b="1" dirty="0">
                <a:solidFill>
                  <a:srgbClr val="00B050"/>
                </a:solidFill>
              </a:rPr>
              <a:t>homonymní</a:t>
            </a:r>
            <a:r>
              <a:rPr lang="cs-CZ" dirty="0">
                <a:solidFill>
                  <a:srgbClr val="FF0000"/>
                </a:solidFill>
              </a:rPr>
              <a:t> a </a:t>
            </a:r>
            <a:r>
              <a:rPr lang="cs-CZ" u="sng" dirty="0" err="1">
                <a:solidFill>
                  <a:srgbClr val="FF0000"/>
                </a:solidFill>
              </a:rPr>
              <a:t>alomofní</a:t>
            </a:r>
            <a:r>
              <a:rPr lang="cs-CZ" u="sng" dirty="0">
                <a:solidFill>
                  <a:srgbClr val="FF0000"/>
                </a:solidFill>
              </a:rPr>
              <a:t> (synonymní) </a:t>
            </a:r>
            <a:r>
              <a:rPr lang="cs-CZ" dirty="0"/>
              <a:t>kořenové morfy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rčení, úrok, rok, říkat</a:t>
            </a:r>
          </a:p>
          <a:p>
            <a:r>
              <a:rPr lang="cs-CZ" dirty="0"/>
              <a:t>podmořský, úmorný, marný, </a:t>
            </a:r>
            <a:r>
              <a:rPr lang="cs-CZ" dirty="0" err="1"/>
              <a:t>promořovat</a:t>
            </a:r>
            <a:r>
              <a:rPr lang="cs-CZ" dirty="0"/>
              <a:t>, </a:t>
            </a:r>
          </a:p>
          <a:p>
            <a:r>
              <a:rPr lang="cs-CZ" dirty="0"/>
              <a:t>sbírka, výbor, borovicový, přebrat</a:t>
            </a:r>
          </a:p>
          <a:p>
            <a:r>
              <a:rPr lang="cs-CZ" dirty="0"/>
              <a:t>půtka, dotýkat se, tykev, styk, nedotčený</a:t>
            </a:r>
          </a:p>
          <a:p>
            <a:r>
              <a:rPr lang="cs-CZ" dirty="0"/>
              <a:t>výhonek, oženit, ženoucí se, inženýr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95599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Najdi </a:t>
            </a:r>
            <a:r>
              <a:rPr lang="cs-CZ" b="1" dirty="0">
                <a:solidFill>
                  <a:srgbClr val="00B050"/>
                </a:solidFill>
              </a:rPr>
              <a:t>homonymní</a:t>
            </a:r>
            <a:r>
              <a:rPr lang="cs-CZ" dirty="0">
                <a:solidFill>
                  <a:srgbClr val="FF0000"/>
                </a:solidFill>
              </a:rPr>
              <a:t> a </a:t>
            </a:r>
            <a:r>
              <a:rPr lang="cs-CZ" u="sng" dirty="0" err="1">
                <a:solidFill>
                  <a:srgbClr val="FF0000"/>
                </a:solidFill>
              </a:rPr>
              <a:t>alomofní</a:t>
            </a:r>
            <a:r>
              <a:rPr lang="cs-CZ" u="sng" dirty="0">
                <a:solidFill>
                  <a:srgbClr val="FF0000"/>
                </a:solidFill>
              </a:rPr>
              <a:t> (synonymní) </a:t>
            </a:r>
            <a:r>
              <a:rPr lang="cs-CZ" dirty="0"/>
              <a:t>kořenové morfy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>
                <a:solidFill>
                  <a:srgbClr val="FF0000"/>
                </a:solidFill>
              </a:rPr>
              <a:t>rč</a:t>
            </a:r>
            <a:r>
              <a:rPr lang="cs-CZ" dirty="0"/>
              <a:t>ení, ú</a:t>
            </a:r>
            <a:r>
              <a:rPr lang="cs-CZ" u="sng" dirty="0">
                <a:solidFill>
                  <a:srgbClr val="FF0000"/>
                </a:solidFill>
              </a:rPr>
              <a:t>rok</a:t>
            </a:r>
            <a:r>
              <a:rPr lang="cs-CZ" dirty="0"/>
              <a:t>, </a:t>
            </a:r>
            <a:r>
              <a:rPr lang="cs-CZ" dirty="0">
                <a:solidFill>
                  <a:srgbClr val="00B050"/>
                </a:solidFill>
              </a:rPr>
              <a:t>rok</a:t>
            </a:r>
            <a:r>
              <a:rPr lang="cs-CZ" dirty="0"/>
              <a:t>, </a:t>
            </a:r>
            <a:r>
              <a:rPr lang="cs-CZ" u="sng" dirty="0">
                <a:solidFill>
                  <a:srgbClr val="FF0000"/>
                </a:solidFill>
              </a:rPr>
              <a:t>řík</a:t>
            </a:r>
            <a:r>
              <a:rPr lang="cs-CZ" dirty="0"/>
              <a:t>at</a:t>
            </a:r>
          </a:p>
          <a:p>
            <a:r>
              <a:rPr lang="cs-CZ" dirty="0"/>
              <a:t>pod</a:t>
            </a:r>
            <a:r>
              <a:rPr lang="cs-CZ" dirty="0">
                <a:solidFill>
                  <a:srgbClr val="00B050"/>
                </a:solidFill>
              </a:rPr>
              <a:t>moř</a:t>
            </a:r>
            <a:r>
              <a:rPr lang="cs-CZ" dirty="0"/>
              <a:t>ský, ú</a:t>
            </a:r>
            <a:r>
              <a:rPr lang="cs-CZ" u="sng" dirty="0">
                <a:solidFill>
                  <a:srgbClr val="FF0000"/>
                </a:solidFill>
              </a:rPr>
              <a:t>mor</a:t>
            </a:r>
            <a:r>
              <a:rPr lang="cs-CZ" dirty="0"/>
              <a:t>ný, </a:t>
            </a:r>
            <a:r>
              <a:rPr lang="cs-CZ" u="sng" dirty="0">
                <a:solidFill>
                  <a:srgbClr val="FF0000"/>
                </a:solidFill>
              </a:rPr>
              <a:t>mar</a:t>
            </a:r>
            <a:r>
              <a:rPr lang="cs-CZ" dirty="0"/>
              <a:t>ný, </a:t>
            </a:r>
            <a:r>
              <a:rPr lang="cs-CZ" dirty="0" err="1"/>
              <a:t>pro</a:t>
            </a:r>
            <a:r>
              <a:rPr lang="cs-CZ" u="sng" dirty="0" err="1">
                <a:solidFill>
                  <a:srgbClr val="FF0000"/>
                </a:solidFill>
              </a:rPr>
              <a:t>moř</a:t>
            </a:r>
            <a:r>
              <a:rPr lang="cs-CZ" dirty="0" err="1"/>
              <a:t>ovat</a:t>
            </a:r>
            <a:endParaRPr lang="cs-CZ" dirty="0"/>
          </a:p>
          <a:p>
            <a:r>
              <a:rPr lang="cs-CZ" dirty="0"/>
              <a:t>s</a:t>
            </a:r>
            <a:r>
              <a:rPr lang="cs-CZ" u="sng" dirty="0">
                <a:solidFill>
                  <a:srgbClr val="FF0000"/>
                </a:solidFill>
              </a:rPr>
              <a:t>bír</a:t>
            </a:r>
            <a:r>
              <a:rPr lang="cs-CZ" dirty="0"/>
              <a:t>ka, vý</a:t>
            </a:r>
            <a:r>
              <a:rPr lang="cs-CZ" u="sng" dirty="0">
                <a:solidFill>
                  <a:srgbClr val="FF0000"/>
                </a:solidFill>
              </a:rPr>
              <a:t>bor</a:t>
            </a:r>
            <a:r>
              <a:rPr lang="cs-CZ" dirty="0"/>
              <a:t>, </a:t>
            </a:r>
            <a:r>
              <a:rPr lang="cs-CZ" dirty="0">
                <a:solidFill>
                  <a:srgbClr val="00B050"/>
                </a:solidFill>
              </a:rPr>
              <a:t>bor</a:t>
            </a:r>
            <a:r>
              <a:rPr lang="cs-CZ" dirty="0"/>
              <a:t>ovicový, pře</a:t>
            </a:r>
            <a:r>
              <a:rPr lang="cs-CZ" u="sng" dirty="0">
                <a:solidFill>
                  <a:srgbClr val="FF0000"/>
                </a:solidFill>
              </a:rPr>
              <a:t>br</a:t>
            </a:r>
            <a:r>
              <a:rPr lang="cs-CZ" dirty="0"/>
              <a:t>at</a:t>
            </a:r>
          </a:p>
          <a:p>
            <a:r>
              <a:rPr lang="cs-CZ" dirty="0"/>
              <a:t>pů</a:t>
            </a:r>
            <a:r>
              <a:rPr lang="cs-CZ" u="sng" dirty="0">
                <a:solidFill>
                  <a:srgbClr val="FF0000"/>
                </a:solidFill>
              </a:rPr>
              <a:t>tk</a:t>
            </a:r>
            <a:r>
              <a:rPr lang="cs-CZ" dirty="0"/>
              <a:t>a, do</a:t>
            </a:r>
            <a:r>
              <a:rPr lang="cs-CZ" u="sng" dirty="0">
                <a:solidFill>
                  <a:srgbClr val="FF0000"/>
                </a:solidFill>
              </a:rPr>
              <a:t>týk</a:t>
            </a:r>
            <a:r>
              <a:rPr lang="cs-CZ" dirty="0"/>
              <a:t>at se, tykev, s</a:t>
            </a:r>
            <a:r>
              <a:rPr lang="cs-CZ" u="sng" dirty="0">
                <a:solidFill>
                  <a:srgbClr val="FF0000"/>
                </a:solidFill>
              </a:rPr>
              <a:t>tyk</a:t>
            </a:r>
            <a:r>
              <a:rPr lang="cs-CZ" dirty="0"/>
              <a:t>, nedo</a:t>
            </a:r>
            <a:r>
              <a:rPr lang="cs-CZ" u="sng" dirty="0">
                <a:solidFill>
                  <a:srgbClr val="FF0000"/>
                </a:solidFill>
              </a:rPr>
              <a:t>tč</a:t>
            </a:r>
            <a:r>
              <a:rPr lang="cs-CZ" dirty="0"/>
              <a:t>ený</a:t>
            </a:r>
          </a:p>
          <a:p>
            <a:r>
              <a:rPr lang="cs-CZ" dirty="0"/>
              <a:t>vý</a:t>
            </a:r>
            <a:r>
              <a:rPr lang="cs-CZ" u="sng" dirty="0">
                <a:solidFill>
                  <a:srgbClr val="FF0000"/>
                </a:solidFill>
              </a:rPr>
              <a:t>hon</a:t>
            </a:r>
            <a:r>
              <a:rPr lang="cs-CZ" dirty="0"/>
              <a:t>ek, o</a:t>
            </a:r>
            <a:r>
              <a:rPr lang="cs-CZ" dirty="0">
                <a:solidFill>
                  <a:srgbClr val="00B050"/>
                </a:solidFill>
              </a:rPr>
              <a:t>žen</a:t>
            </a:r>
            <a:r>
              <a:rPr lang="cs-CZ" dirty="0"/>
              <a:t>it, </a:t>
            </a:r>
            <a:r>
              <a:rPr lang="cs-CZ" u="sng" dirty="0">
                <a:solidFill>
                  <a:srgbClr val="FF0000"/>
                </a:solidFill>
              </a:rPr>
              <a:t>žen</a:t>
            </a:r>
            <a:r>
              <a:rPr lang="cs-CZ" dirty="0"/>
              <a:t>oucí se, (in</a:t>
            </a:r>
            <a:r>
              <a:rPr lang="cs-CZ" dirty="0">
                <a:solidFill>
                  <a:srgbClr val="00B050"/>
                </a:solidFill>
              </a:rPr>
              <a:t>žen</a:t>
            </a:r>
            <a:r>
              <a:rPr lang="cs-CZ" dirty="0"/>
              <a:t>ýr – z fr. </a:t>
            </a:r>
            <a:r>
              <a:rPr lang="cs-CZ" dirty="0" err="1"/>
              <a:t>ingenieur</a:t>
            </a:r>
            <a:r>
              <a:rPr lang="cs-CZ" dirty="0"/>
              <a:t> souvisí s lat. genius)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63578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7368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dirty="0"/>
              <a:t>Segmentuj slovní tvary a urči </a:t>
            </a:r>
            <a:r>
              <a:rPr lang="cs-CZ" dirty="0">
                <a:solidFill>
                  <a:srgbClr val="00B050"/>
                </a:solidFill>
              </a:rPr>
              <a:t>derivační</a:t>
            </a:r>
            <a:r>
              <a:rPr lang="cs-CZ" dirty="0"/>
              <a:t> a </a:t>
            </a:r>
            <a:r>
              <a:rPr lang="cs-CZ" dirty="0">
                <a:solidFill>
                  <a:srgbClr val="7030A0"/>
                </a:solidFill>
              </a:rPr>
              <a:t>flektivní </a:t>
            </a:r>
            <a:r>
              <a:rPr lang="cs-CZ" dirty="0"/>
              <a:t>afixy. Najdete i takové afixy, u nichž </a:t>
            </a:r>
            <a:r>
              <a:rPr lang="cs-CZ" dirty="0">
                <a:solidFill>
                  <a:srgbClr val="C00000"/>
                </a:solidFill>
              </a:rPr>
              <a:t>váháte</a:t>
            </a:r>
            <a:r>
              <a:rPr lang="cs-CZ" dirty="0"/>
              <a:t>? Proč?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smetáky, ptáky, věšáky</a:t>
            </a:r>
          </a:p>
          <a:p>
            <a:r>
              <a:rPr lang="cs-CZ" dirty="0"/>
              <a:t>nejasný, </a:t>
            </a:r>
            <a:r>
              <a:rPr lang="cs-CZ" dirty="0" err="1"/>
              <a:t>nejdřívějším</a:t>
            </a:r>
            <a:r>
              <a:rPr lang="cs-CZ" dirty="0"/>
              <a:t>, nejedlý, stejnoměrně</a:t>
            </a:r>
          </a:p>
          <a:p>
            <a:r>
              <a:rPr lang="cs-CZ" dirty="0"/>
              <a:t> rozumný, rozplácnutým, rozehřívá</a:t>
            </a:r>
          </a:p>
          <a:p>
            <a:r>
              <a:rPr lang="cs-CZ" dirty="0"/>
              <a:t>předestřu, předávkujeme, přeskáče</a:t>
            </a:r>
          </a:p>
          <a:p>
            <a:r>
              <a:rPr lang="cs-CZ" dirty="0"/>
              <a:t>sestřenice, sestřelený, sestříháváš</a:t>
            </a:r>
          </a:p>
          <a:p>
            <a:r>
              <a:rPr lang="cs-CZ" dirty="0"/>
              <a:t>práce, soudce, blbce, adopce</a:t>
            </a:r>
          </a:p>
        </p:txBody>
      </p:sp>
    </p:spTree>
    <p:extLst>
      <p:ext uri="{BB962C8B-B14F-4D97-AF65-F5344CB8AC3E}">
        <p14:creationId xmlns:p14="http://schemas.microsoft.com/office/powerpoint/2010/main" val="1884583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Opakovací test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10. 00 -10. 30 /skupina 02</a:t>
            </a:r>
          </a:p>
          <a:p>
            <a:r>
              <a:rPr lang="cs-CZ" dirty="0"/>
              <a:t>12. 00 </a:t>
            </a:r>
            <a:r>
              <a:rPr lang="cs-CZ"/>
              <a:t>-12. </a:t>
            </a:r>
            <a:r>
              <a:rPr lang="cs-CZ" dirty="0"/>
              <a:t>30 /skupina 01</a:t>
            </a:r>
          </a:p>
          <a:p>
            <a:r>
              <a:rPr lang="cs-CZ" dirty="0"/>
              <a:t>15 otázek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92241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ŘEŠENÍ</a:t>
            </a:r>
            <a:br>
              <a:rPr lang="cs-CZ" dirty="0"/>
            </a:br>
            <a:r>
              <a:rPr lang="cs-CZ" sz="3600" dirty="0"/>
              <a:t>Segmentuj slovní tvary a urči </a:t>
            </a:r>
            <a:r>
              <a:rPr lang="cs-CZ" sz="3600" dirty="0">
                <a:solidFill>
                  <a:srgbClr val="00B050"/>
                </a:solidFill>
              </a:rPr>
              <a:t>derivační</a:t>
            </a:r>
            <a:r>
              <a:rPr lang="cs-CZ" sz="3600" dirty="0"/>
              <a:t> a </a:t>
            </a:r>
            <a:r>
              <a:rPr lang="cs-CZ" sz="3600" dirty="0">
                <a:solidFill>
                  <a:srgbClr val="7030A0"/>
                </a:solidFill>
              </a:rPr>
              <a:t>flektivní </a:t>
            </a:r>
            <a:r>
              <a:rPr lang="cs-CZ" sz="3600" dirty="0"/>
              <a:t>afixy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B050"/>
                </a:solidFill>
              </a:rPr>
              <a:t>s</a:t>
            </a:r>
            <a:r>
              <a:rPr lang="cs-CZ" dirty="0"/>
              <a:t>-met-</a:t>
            </a:r>
            <a:r>
              <a:rPr lang="cs-CZ" dirty="0" err="1">
                <a:solidFill>
                  <a:srgbClr val="00B050"/>
                </a:solidFill>
              </a:rPr>
              <a:t>ák</a:t>
            </a:r>
            <a:r>
              <a:rPr lang="cs-CZ" dirty="0"/>
              <a:t>-</a:t>
            </a:r>
            <a:r>
              <a:rPr lang="cs-CZ" dirty="0">
                <a:solidFill>
                  <a:srgbClr val="7030A0"/>
                </a:solidFill>
              </a:rPr>
              <a:t>y</a:t>
            </a:r>
            <a:r>
              <a:rPr lang="cs-CZ" dirty="0"/>
              <a:t>, pták-</a:t>
            </a:r>
            <a:r>
              <a:rPr lang="cs-CZ" dirty="0">
                <a:solidFill>
                  <a:srgbClr val="7030A0"/>
                </a:solidFill>
              </a:rPr>
              <a:t>y</a:t>
            </a:r>
            <a:r>
              <a:rPr lang="cs-CZ" dirty="0"/>
              <a:t>, věš-</a:t>
            </a:r>
            <a:r>
              <a:rPr lang="cs-CZ" dirty="0" err="1">
                <a:solidFill>
                  <a:srgbClr val="00B050"/>
                </a:solidFill>
              </a:rPr>
              <a:t>ák</a:t>
            </a:r>
            <a:r>
              <a:rPr lang="cs-CZ" dirty="0"/>
              <a:t>-</a:t>
            </a:r>
            <a:r>
              <a:rPr lang="cs-CZ" dirty="0">
                <a:solidFill>
                  <a:srgbClr val="7030A0"/>
                </a:solidFill>
              </a:rPr>
              <a:t>y</a:t>
            </a:r>
          </a:p>
          <a:p>
            <a:r>
              <a:rPr lang="cs-CZ" dirty="0">
                <a:solidFill>
                  <a:srgbClr val="00B050"/>
                </a:solidFill>
              </a:rPr>
              <a:t>ne</a:t>
            </a:r>
            <a:r>
              <a:rPr lang="cs-CZ" dirty="0"/>
              <a:t>-jas-</a:t>
            </a:r>
            <a:r>
              <a:rPr lang="cs-CZ" dirty="0">
                <a:solidFill>
                  <a:srgbClr val="00B050"/>
                </a:solidFill>
              </a:rPr>
              <a:t>n</a:t>
            </a:r>
            <a:r>
              <a:rPr lang="cs-CZ" dirty="0"/>
              <a:t>-</a:t>
            </a:r>
            <a:r>
              <a:rPr lang="cs-CZ" dirty="0">
                <a:solidFill>
                  <a:srgbClr val="7030A0"/>
                </a:solidFill>
              </a:rPr>
              <a:t>ý</a:t>
            </a:r>
            <a:r>
              <a:rPr lang="cs-CZ" dirty="0"/>
              <a:t>, </a:t>
            </a:r>
            <a:r>
              <a:rPr lang="cs-CZ" dirty="0" err="1">
                <a:solidFill>
                  <a:srgbClr val="00B050"/>
                </a:solidFill>
              </a:rPr>
              <a:t>nej</a:t>
            </a:r>
            <a:r>
              <a:rPr lang="cs-CZ" dirty="0"/>
              <a:t>-dřív-</a:t>
            </a:r>
            <a:r>
              <a:rPr lang="cs-CZ" dirty="0" err="1">
                <a:solidFill>
                  <a:srgbClr val="00B050"/>
                </a:solidFill>
              </a:rPr>
              <a:t>ějš</a:t>
            </a:r>
            <a:r>
              <a:rPr lang="cs-CZ" dirty="0"/>
              <a:t>-</a:t>
            </a:r>
            <a:r>
              <a:rPr lang="cs-CZ" dirty="0" err="1">
                <a:solidFill>
                  <a:srgbClr val="7030A0"/>
                </a:solidFill>
              </a:rPr>
              <a:t>ím</a:t>
            </a:r>
            <a:r>
              <a:rPr lang="cs-CZ" dirty="0"/>
              <a:t>, </a:t>
            </a:r>
            <a:r>
              <a:rPr lang="cs-CZ" dirty="0">
                <a:solidFill>
                  <a:srgbClr val="00B050"/>
                </a:solidFill>
              </a:rPr>
              <a:t>ne</a:t>
            </a:r>
            <a:r>
              <a:rPr lang="cs-CZ" dirty="0"/>
              <a:t>-jed-</a:t>
            </a:r>
            <a:r>
              <a:rPr lang="cs-CZ" dirty="0">
                <a:solidFill>
                  <a:srgbClr val="00B050"/>
                </a:solidFill>
              </a:rPr>
              <a:t>l</a:t>
            </a:r>
            <a:r>
              <a:rPr lang="cs-CZ" dirty="0"/>
              <a:t>-</a:t>
            </a:r>
            <a:r>
              <a:rPr lang="cs-CZ" dirty="0">
                <a:solidFill>
                  <a:srgbClr val="7030A0"/>
                </a:solidFill>
              </a:rPr>
              <a:t>ý</a:t>
            </a:r>
            <a:r>
              <a:rPr lang="cs-CZ" dirty="0"/>
              <a:t>, </a:t>
            </a:r>
            <a:r>
              <a:rPr lang="cs-CZ" dirty="0" err="1"/>
              <a:t>stejn</a:t>
            </a:r>
            <a:r>
              <a:rPr lang="cs-CZ" dirty="0"/>
              <a:t>-o-měr-</a:t>
            </a:r>
            <a:r>
              <a:rPr lang="cs-CZ" dirty="0">
                <a:solidFill>
                  <a:srgbClr val="00B050"/>
                </a:solidFill>
              </a:rPr>
              <a:t>n-</a:t>
            </a:r>
            <a:r>
              <a:rPr lang="cs-CZ" dirty="0">
                <a:solidFill>
                  <a:srgbClr val="C00000"/>
                </a:solidFill>
              </a:rPr>
              <a:t>ě (slovnědruhová charakteristika)</a:t>
            </a:r>
          </a:p>
          <a:p>
            <a:r>
              <a:rPr lang="cs-CZ" dirty="0"/>
              <a:t> </a:t>
            </a:r>
            <a:r>
              <a:rPr lang="cs-CZ" dirty="0" err="1">
                <a:solidFill>
                  <a:srgbClr val="00B050"/>
                </a:solidFill>
              </a:rPr>
              <a:t>roz</a:t>
            </a:r>
            <a:r>
              <a:rPr lang="cs-CZ" dirty="0">
                <a:solidFill>
                  <a:srgbClr val="00B050"/>
                </a:solidFill>
              </a:rPr>
              <a:t>-</a:t>
            </a:r>
            <a:r>
              <a:rPr lang="cs-CZ" dirty="0"/>
              <a:t>um-</a:t>
            </a:r>
            <a:r>
              <a:rPr lang="cs-CZ" dirty="0">
                <a:solidFill>
                  <a:srgbClr val="00B050"/>
                </a:solidFill>
              </a:rPr>
              <a:t>n</a:t>
            </a:r>
            <a:r>
              <a:rPr lang="cs-CZ" dirty="0"/>
              <a:t>-</a:t>
            </a:r>
            <a:r>
              <a:rPr lang="cs-CZ" dirty="0">
                <a:solidFill>
                  <a:srgbClr val="7030A0"/>
                </a:solidFill>
              </a:rPr>
              <a:t>ý</a:t>
            </a:r>
            <a:r>
              <a:rPr lang="cs-CZ" dirty="0"/>
              <a:t>, </a:t>
            </a:r>
            <a:r>
              <a:rPr lang="cs-CZ" dirty="0" err="1">
                <a:solidFill>
                  <a:srgbClr val="00B050"/>
                </a:solidFill>
              </a:rPr>
              <a:t>roz</a:t>
            </a:r>
            <a:r>
              <a:rPr lang="cs-CZ" dirty="0"/>
              <a:t>-plác-</a:t>
            </a:r>
            <a:r>
              <a:rPr lang="cs-CZ" dirty="0">
                <a:solidFill>
                  <a:srgbClr val="7030A0"/>
                </a:solidFill>
              </a:rPr>
              <a:t>nu-t</a:t>
            </a:r>
            <a:r>
              <a:rPr lang="cs-CZ" dirty="0"/>
              <a:t>-</a:t>
            </a:r>
            <a:r>
              <a:rPr lang="cs-CZ" dirty="0" err="1">
                <a:solidFill>
                  <a:srgbClr val="7030A0"/>
                </a:solidFill>
              </a:rPr>
              <a:t>ým</a:t>
            </a:r>
            <a:r>
              <a:rPr lang="cs-CZ" dirty="0"/>
              <a:t>, </a:t>
            </a:r>
            <a:r>
              <a:rPr lang="cs-CZ" dirty="0" err="1">
                <a:solidFill>
                  <a:srgbClr val="00B050"/>
                </a:solidFill>
              </a:rPr>
              <a:t>roze-</a:t>
            </a:r>
            <a:r>
              <a:rPr lang="cs-CZ" dirty="0" err="1"/>
              <a:t>hří-</a:t>
            </a:r>
            <a:r>
              <a:rPr lang="cs-CZ" dirty="0" err="1">
                <a:solidFill>
                  <a:srgbClr val="00B050"/>
                </a:solidFill>
              </a:rPr>
              <a:t>v</a:t>
            </a:r>
            <a:r>
              <a:rPr lang="cs-CZ" dirty="0" err="1"/>
              <a:t>-</a:t>
            </a:r>
            <a:r>
              <a:rPr lang="cs-CZ" dirty="0" err="1">
                <a:solidFill>
                  <a:srgbClr val="7030A0"/>
                </a:solidFill>
              </a:rPr>
              <a:t>á</a:t>
            </a:r>
            <a:endParaRPr lang="cs-CZ" dirty="0">
              <a:solidFill>
                <a:srgbClr val="7030A0"/>
              </a:solidFill>
            </a:endParaRPr>
          </a:p>
          <a:p>
            <a:r>
              <a:rPr lang="cs-CZ" dirty="0">
                <a:solidFill>
                  <a:srgbClr val="00B050"/>
                </a:solidFill>
              </a:rPr>
              <a:t>přede-</a:t>
            </a:r>
            <a:r>
              <a:rPr lang="cs-CZ" dirty="0" err="1"/>
              <a:t>stř</a:t>
            </a:r>
            <a:r>
              <a:rPr lang="cs-CZ" dirty="0"/>
              <a:t>-</a:t>
            </a:r>
            <a:r>
              <a:rPr lang="cs-CZ" dirty="0">
                <a:solidFill>
                  <a:srgbClr val="7030A0"/>
                </a:solidFill>
              </a:rPr>
              <a:t>u</a:t>
            </a:r>
            <a:r>
              <a:rPr lang="cs-CZ" dirty="0"/>
              <a:t>, </a:t>
            </a:r>
            <a:r>
              <a:rPr lang="cs-CZ" dirty="0">
                <a:solidFill>
                  <a:srgbClr val="00B050"/>
                </a:solidFill>
              </a:rPr>
              <a:t>pře-</a:t>
            </a:r>
            <a:r>
              <a:rPr lang="cs-CZ" dirty="0" err="1"/>
              <a:t>dávk</a:t>
            </a:r>
            <a:r>
              <a:rPr lang="cs-CZ" dirty="0"/>
              <a:t>-</a:t>
            </a:r>
            <a:r>
              <a:rPr lang="cs-CZ" dirty="0" err="1">
                <a:solidFill>
                  <a:srgbClr val="7030A0"/>
                </a:solidFill>
              </a:rPr>
              <a:t>uje-me</a:t>
            </a:r>
            <a:r>
              <a:rPr lang="cs-CZ" dirty="0"/>
              <a:t>, </a:t>
            </a:r>
            <a:r>
              <a:rPr lang="cs-CZ" dirty="0">
                <a:solidFill>
                  <a:srgbClr val="00B050"/>
                </a:solidFill>
              </a:rPr>
              <a:t>pře-</a:t>
            </a:r>
            <a:r>
              <a:rPr lang="cs-CZ" dirty="0" err="1"/>
              <a:t>skáč</a:t>
            </a:r>
            <a:r>
              <a:rPr lang="cs-CZ" dirty="0"/>
              <a:t>-</a:t>
            </a:r>
            <a:r>
              <a:rPr lang="cs-CZ" dirty="0">
                <a:solidFill>
                  <a:srgbClr val="7030A0"/>
                </a:solidFill>
              </a:rPr>
              <a:t>e</a:t>
            </a:r>
          </a:p>
          <a:p>
            <a:r>
              <a:rPr lang="cs-CZ" dirty="0" err="1"/>
              <a:t>sestř</a:t>
            </a:r>
            <a:r>
              <a:rPr lang="cs-CZ" dirty="0"/>
              <a:t>-</a:t>
            </a:r>
            <a:r>
              <a:rPr lang="cs-CZ" dirty="0">
                <a:solidFill>
                  <a:srgbClr val="00B050"/>
                </a:solidFill>
              </a:rPr>
              <a:t>en-</a:t>
            </a:r>
            <a:r>
              <a:rPr lang="cs-CZ" dirty="0" err="1">
                <a:solidFill>
                  <a:srgbClr val="00B050"/>
                </a:solidFill>
              </a:rPr>
              <a:t>ic</a:t>
            </a:r>
            <a:r>
              <a:rPr lang="cs-CZ" dirty="0"/>
              <a:t>-</a:t>
            </a:r>
            <a:r>
              <a:rPr lang="cs-CZ" dirty="0">
                <a:solidFill>
                  <a:srgbClr val="7030A0"/>
                </a:solidFill>
              </a:rPr>
              <a:t>e</a:t>
            </a:r>
            <a:r>
              <a:rPr lang="cs-CZ" dirty="0">
                <a:solidFill>
                  <a:srgbClr val="00B050"/>
                </a:solidFill>
              </a:rPr>
              <a:t>, se-</a:t>
            </a:r>
            <a:r>
              <a:rPr lang="cs-CZ" dirty="0"/>
              <a:t>střel</a:t>
            </a:r>
            <a:r>
              <a:rPr lang="cs-CZ" dirty="0">
                <a:solidFill>
                  <a:srgbClr val="7030A0"/>
                </a:solidFill>
              </a:rPr>
              <a:t>-en</a:t>
            </a:r>
            <a:r>
              <a:rPr lang="cs-CZ" dirty="0"/>
              <a:t>-</a:t>
            </a:r>
            <a:r>
              <a:rPr lang="cs-CZ" dirty="0">
                <a:solidFill>
                  <a:srgbClr val="7030A0"/>
                </a:solidFill>
              </a:rPr>
              <a:t>ý</a:t>
            </a:r>
            <a:r>
              <a:rPr lang="cs-CZ" dirty="0"/>
              <a:t>, </a:t>
            </a:r>
            <a:r>
              <a:rPr lang="cs-CZ" dirty="0">
                <a:solidFill>
                  <a:srgbClr val="00B050"/>
                </a:solidFill>
              </a:rPr>
              <a:t>se</a:t>
            </a:r>
            <a:r>
              <a:rPr lang="cs-CZ" dirty="0"/>
              <a:t>-</a:t>
            </a:r>
            <a:r>
              <a:rPr lang="cs-CZ" dirty="0" err="1"/>
              <a:t>stříh</a:t>
            </a:r>
            <a:r>
              <a:rPr lang="cs-CZ" dirty="0"/>
              <a:t>-</a:t>
            </a:r>
            <a:r>
              <a:rPr lang="cs-CZ" dirty="0" err="1">
                <a:solidFill>
                  <a:srgbClr val="00B050"/>
                </a:solidFill>
              </a:rPr>
              <a:t>áv</a:t>
            </a:r>
            <a:r>
              <a:rPr lang="cs-CZ" dirty="0"/>
              <a:t>-</a:t>
            </a:r>
            <a:r>
              <a:rPr lang="cs-CZ" dirty="0">
                <a:solidFill>
                  <a:srgbClr val="7030A0"/>
                </a:solidFill>
              </a:rPr>
              <a:t>á-š</a:t>
            </a:r>
          </a:p>
          <a:p>
            <a:r>
              <a:rPr lang="cs-CZ" dirty="0" err="1"/>
              <a:t>prác</a:t>
            </a:r>
            <a:r>
              <a:rPr lang="cs-CZ" dirty="0"/>
              <a:t>-</a:t>
            </a:r>
            <a:r>
              <a:rPr lang="cs-CZ" dirty="0">
                <a:solidFill>
                  <a:srgbClr val="7030A0"/>
                </a:solidFill>
              </a:rPr>
              <a:t>e</a:t>
            </a:r>
            <a:r>
              <a:rPr lang="cs-CZ" dirty="0"/>
              <a:t>, soud-</a:t>
            </a:r>
            <a:r>
              <a:rPr lang="cs-CZ" dirty="0">
                <a:solidFill>
                  <a:srgbClr val="00B050"/>
                </a:solidFill>
              </a:rPr>
              <a:t>c</a:t>
            </a:r>
            <a:r>
              <a:rPr lang="cs-CZ" dirty="0"/>
              <a:t>-</a:t>
            </a:r>
            <a:r>
              <a:rPr lang="cs-CZ" dirty="0">
                <a:solidFill>
                  <a:srgbClr val="7030A0"/>
                </a:solidFill>
              </a:rPr>
              <a:t>e</a:t>
            </a:r>
            <a:r>
              <a:rPr lang="cs-CZ" dirty="0"/>
              <a:t>, blb-</a:t>
            </a:r>
            <a:r>
              <a:rPr lang="cs-CZ" dirty="0">
                <a:solidFill>
                  <a:srgbClr val="00B050"/>
                </a:solidFill>
              </a:rPr>
              <a:t>c</a:t>
            </a:r>
            <a:r>
              <a:rPr lang="cs-CZ" dirty="0"/>
              <a:t>-</a:t>
            </a:r>
            <a:r>
              <a:rPr lang="cs-CZ" dirty="0">
                <a:solidFill>
                  <a:srgbClr val="7030A0"/>
                </a:solidFill>
              </a:rPr>
              <a:t>e</a:t>
            </a:r>
            <a:r>
              <a:rPr lang="cs-CZ" dirty="0"/>
              <a:t>, </a:t>
            </a:r>
            <a:r>
              <a:rPr lang="cs-CZ" dirty="0" err="1"/>
              <a:t>adopc</a:t>
            </a:r>
            <a:r>
              <a:rPr lang="cs-CZ" dirty="0"/>
              <a:t>-</a:t>
            </a:r>
            <a:r>
              <a:rPr lang="cs-CZ" dirty="0">
                <a:solidFill>
                  <a:srgbClr val="7030A0"/>
                </a:solidFill>
              </a:rPr>
              <a:t>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7407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/>
              <a:t>Segmentuj utvořená slova a urči afixy, jimiž se odvozují </a:t>
            </a:r>
            <a:br>
              <a:rPr lang="cs-CZ" sz="4000" dirty="0"/>
            </a:br>
            <a:r>
              <a:rPr lang="cs-CZ" sz="3600" dirty="0">
                <a:solidFill>
                  <a:srgbClr val="FF0000"/>
                </a:solidFill>
              </a:rPr>
              <a:t>substantiva (N)</a:t>
            </a:r>
            <a:r>
              <a:rPr lang="cs-CZ" sz="3600" dirty="0"/>
              <a:t>, </a:t>
            </a:r>
            <a:r>
              <a:rPr lang="cs-CZ" sz="3600" dirty="0">
                <a:solidFill>
                  <a:srgbClr val="00B050"/>
                </a:solidFill>
              </a:rPr>
              <a:t>adjektiva (A)</a:t>
            </a:r>
            <a:r>
              <a:rPr lang="cs-CZ" sz="3600" dirty="0"/>
              <a:t>, </a:t>
            </a:r>
            <a:r>
              <a:rPr lang="cs-CZ" sz="3600" dirty="0">
                <a:solidFill>
                  <a:srgbClr val="0070C0"/>
                </a:solidFill>
              </a:rPr>
              <a:t>slovesa (V)</a:t>
            </a:r>
            <a:r>
              <a:rPr lang="cs-CZ" sz="3600" dirty="0"/>
              <a:t>,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>
                <a:solidFill>
                  <a:srgbClr val="FFC000"/>
                </a:solidFill>
              </a:rPr>
              <a:t>adverbia (D)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znalec		palec		</a:t>
            </a:r>
            <a:r>
              <a:rPr lang="cs-CZ" dirty="0" err="1"/>
              <a:t>sřelecký</a:t>
            </a:r>
            <a:r>
              <a:rPr lang="cs-CZ" dirty="0"/>
              <a:t>		řecký</a:t>
            </a:r>
          </a:p>
          <a:p>
            <a:r>
              <a:rPr lang="cs-CZ" dirty="0"/>
              <a:t>stařecký		vyznávat	spisovatelský 	nevychovatelný</a:t>
            </a:r>
          </a:p>
          <a:p>
            <a:r>
              <a:rPr lang="cs-CZ" dirty="0"/>
              <a:t>proruský		líbivý 		zádumčivě		živý</a:t>
            </a:r>
          </a:p>
          <a:p>
            <a:r>
              <a:rPr lang="cs-CZ" dirty="0"/>
              <a:t>lítostný		zmlknout	košťátko		sluchátko</a:t>
            </a:r>
          </a:p>
          <a:p>
            <a:r>
              <a:rPr lang="cs-CZ" dirty="0"/>
              <a:t>dlátko		slunce	srdce			ovce</a:t>
            </a:r>
          </a:p>
          <a:p>
            <a:r>
              <a:rPr lang="cs-CZ" dirty="0"/>
              <a:t>odpůrce		nemajíce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08790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Segmentuj utvořená slova a urči afixy, jimiž se odvozují </a:t>
            </a:r>
            <a:br>
              <a:rPr lang="cs-CZ" dirty="0"/>
            </a:br>
            <a:r>
              <a:rPr lang="cs-CZ" sz="4000" dirty="0">
                <a:solidFill>
                  <a:srgbClr val="FF0000"/>
                </a:solidFill>
              </a:rPr>
              <a:t>substantiva (N)</a:t>
            </a:r>
            <a:r>
              <a:rPr lang="cs-CZ" sz="4000" dirty="0"/>
              <a:t>, </a:t>
            </a:r>
            <a:r>
              <a:rPr lang="cs-CZ" sz="4000" dirty="0">
                <a:solidFill>
                  <a:srgbClr val="00B050"/>
                </a:solidFill>
              </a:rPr>
              <a:t>adjektiva (A)</a:t>
            </a:r>
            <a:r>
              <a:rPr lang="cs-CZ" sz="4000" dirty="0"/>
              <a:t>, </a:t>
            </a:r>
            <a:r>
              <a:rPr lang="cs-CZ" sz="4000" dirty="0">
                <a:solidFill>
                  <a:srgbClr val="0070C0"/>
                </a:solidFill>
              </a:rPr>
              <a:t>slovesa (V)</a:t>
            </a:r>
            <a:r>
              <a:rPr lang="cs-CZ" sz="4000" dirty="0"/>
              <a:t>,</a:t>
            </a:r>
            <a:r>
              <a:rPr lang="cs-CZ" sz="4000" dirty="0">
                <a:solidFill>
                  <a:srgbClr val="0070C0"/>
                </a:solidFill>
              </a:rPr>
              <a:t> </a:t>
            </a:r>
            <a:r>
              <a:rPr lang="cs-CZ" sz="4000" dirty="0">
                <a:solidFill>
                  <a:srgbClr val="FFC000"/>
                </a:solidFill>
              </a:rPr>
              <a:t>adverbia (D)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err="1"/>
              <a:t>zna</a:t>
            </a:r>
            <a:r>
              <a:rPr lang="cs-CZ" dirty="0"/>
              <a:t>-</a:t>
            </a:r>
            <a:r>
              <a:rPr lang="cs-CZ" dirty="0">
                <a:solidFill>
                  <a:srgbClr val="00B050"/>
                </a:solidFill>
              </a:rPr>
              <a:t>l</a:t>
            </a:r>
            <a:r>
              <a:rPr lang="cs-CZ" dirty="0"/>
              <a:t>-</a:t>
            </a:r>
            <a:r>
              <a:rPr lang="cs-CZ" dirty="0" err="1">
                <a:solidFill>
                  <a:srgbClr val="FF0000"/>
                </a:solidFill>
              </a:rPr>
              <a:t>ec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← </a:t>
            </a:r>
            <a:r>
              <a:rPr lang="cs-CZ" dirty="0" err="1"/>
              <a:t>zna</a:t>
            </a:r>
            <a:r>
              <a:rPr lang="cs-CZ" dirty="0"/>
              <a:t>-</a:t>
            </a:r>
            <a:r>
              <a:rPr lang="cs-CZ" dirty="0">
                <a:solidFill>
                  <a:srgbClr val="00B050"/>
                </a:solidFill>
              </a:rPr>
              <a:t>l</a:t>
            </a:r>
            <a:r>
              <a:rPr lang="cs-CZ" dirty="0"/>
              <a:t>-ý ← </a:t>
            </a:r>
            <a:r>
              <a:rPr lang="cs-CZ" dirty="0" err="1"/>
              <a:t>zn</a:t>
            </a:r>
            <a:r>
              <a:rPr lang="cs-CZ" dirty="0"/>
              <a:t>-á-t, palec, </a:t>
            </a:r>
            <a:r>
              <a:rPr lang="cs-CZ" dirty="0" err="1"/>
              <a:t>sřel</a:t>
            </a:r>
            <a:r>
              <a:rPr lang="cs-CZ" dirty="0"/>
              <a:t>-</a:t>
            </a:r>
            <a:r>
              <a:rPr lang="cs-CZ" dirty="0" err="1">
                <a:solidFill>
                  <a:srgbClr val="FF0000"/>
                </a:solidFill>
              </a:rPr>
              <a:t>ec</a:t>
            </a:r>
            <a:r>
              <a:rPr lang="cs-CZ" dirty="0"/>
              <a:t>-</a:t>
            </a:r>
            <a:r>
              <a:rPr lang="cs-CZ" dirty="0">
                <a:solidFill>
                  <a:srgbClr val="00B050"/>
                </a:solidFill>
              </a:rPr>
              <a:t>k</a:t>
            </a:r>
            <a:r>
              <a:rPr lang="cs-CZ" dirty="0"/>
              <a:t>-ý ← </a:t>
            </a:r>
            <a:r>
              <a:rPr lang="cs-CZ" dirty="0" err="1"/>
              <a:t>sřel-</a:t>
            </a:r>
            <a:r>
              <a:rPr lang="cs-CZ" dirty="0" err="1">
                <a:solidFill>
                  <a:srgbClr val="FF0000"/>
                </a:solidFill>
              </a:rPr>
              <a:t>ec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← </a:t>
            </a:r>
            <a:r>
              <a:rPr lang="cs-CZ" dirty="0" err="1"/>
              <a:t>sřel</a:t>
            </a:r>
            <a:r>
              <a:rPr lang="cs-CZ" dirty="0"/>
              <a:t>-i-t, </a:t>
            </a:r>
          </a:p>
          <a:p>
            <a:r>
              <a:rPr lang="cs-CZ" dirty="0" err="1"/>
              <a:t>řec</a:t>
            </a:r>
            <a:r>
              <a:rPr lang="cs-CZ" dirty="0"/>
              <a:t>-</a:t>
            </a:r>
            <a:r>
              <a:rPr lang="cs-CZ" u="sng" dirty="0">
                <a:solidFill>
                  <a:srgbClr val="C00000"/>
                </a:solidFill>
              </a:rPr>
              <a:t>k</a:t>
            </a:r>
            <a:r>
              <a:rPr lang="cs-CZ" dirty="0"/>
              <a:t>-ý ← Řek/</a:t>
            </a:r>
            <a:r>
              <a:rPr lang="cs-CZ" dirty="0" err="1"/>
              <a:t>Řec</a:t>
            </a:r>
            <a:r>
              <a:rPr lang="cs-CZ" dirty="0"/>
              <a:t>-</a:t>
            </a:r>
            <a:r>
              <a:rPr lang="cs-CZ" dirty="0">
                <a:solidFill>
                  <a:srgbClr val="C00000"/>
                </a:solidFill>
              </a:rPr>
              <a:t>k</a:t>
            </a:r>
            <a:r>
              <a:rPr lang="cs-CZ" dirty="0"/>
              <a:t>-o, </a:t>
            </a:r>
            <a:r>
              <a:rPr lang="cs-CZ" dirty="0" err="1"/>
              <a:t>stař</a:t>
            </a:r>
            <a:r>
              <a:rPr lang="cs-CZ" dirty="0"/>
              <a:t>-</a:t>
            </a:r>
            <a:r>
              <a:rPr lang="cs-CZ" dirty="0" err="1">
                <a:solidFill>
                  <a:srgbClr val="FF0000"/>
                </a:solidFill>
              </a:rPr>
              <a:t>ec</a:t>
            </a:r>
            <a:r>
              <a:rPr lang="cs-CZ" dirty="0"/>
              <a:t>-</a:t>
            </a:r>
            <a:r>
              <a:rPr lang="cs-CZ" dirty="0">
                <a:solidFill>
                  <a:srgbClr val="00B050"/>
                </a:solidFill>
              </a:rPr>
              <a:t>k</a:t>
            </a:r>
            <a:r>
              <a:rPr lang="cs-CZ" dirty="0"/>
              <a:t>-ý ← </a:t>
            </a:r>
            <a:r>
              <a:rPr lang="cs-CZ" dirty="0" err="1"/>
              <a:t>stař-</a:t>
            </a:r>
            <a:r>
              <a:rPr lang="cs-CZ" dirty="0" err="1">
                <a:solidFill>
                  <a:srgbClr val="FF0000"/>
                </a:solidFill>
              </a:rPr>
              <a:t>ec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← </a:t>
            </a:r>
            <a:r>
              <a:rPr lang="cs-CZ" dirty="0" err="1"/>
              <a:t>star</a:t>
            </a:r>
            <a:r>
              <a:rPr lang="cs-CZ" dirty="0"/>
              <a:t>-ý, </a:t>
            </a:r>
          </a:p>
          <a:p>
            <a:r>
              <a:rPr lang="cs-CZ" dirty="0">
                <a:solidFill>
                  <a:srgbClr val="0070C0"/>
                </a:solidFill>
              </a:rPr>
              <a:t>vy</a:t>
            </a:r>
            <a:r>
              <a:rPr lang="cs-CZ" dirty="0"/>
              <a:t>-zná-</a:t>
            </a:r>
            <a:r>
              <a:rPr lang="cs-CZ" dirty="0">
                <a:solidFill>
                  <a:srgbClr val="0070C0"/>
                </a:solidFill>
              </a:rPr>
              <a:t>v</a:t>
            </a:r>
            <a:r>
              <a:rPr lang="cs-CZ" dirty="0"/>
              <a:t>-a-t ← </a:t>
            </a:r>
            <a:r>
              <a:rPr lang="cs-CZ" dirty="0" err="1"/>
              <a:t>zn</a:t>
            </a:r>
            <a:r>
              <a:rPr lang="cs-CZ" dirty="0"/>
              <a:t>-á-t, </a:t>
            </a:r>
          </a:p>
          <a:p>
            <a:r>
              <a:rPr lang="cs-CZ" dirty="0"/>
              <a:t>s-</a:t>
            </a:r>
            <a:r>
              <a:rPr lang="cs-CZ" dirty="0" err="1"/>
              <a:t>pis</a:t>
            </a:r>
            <a:r>
              <a:rPr lang="cs-CZ" dirty="0"/>
              <a:t>-ova-</a:t>
            </a:r>
            <a:r>
              <a:rPr lang="cs-CZ" dirty="0">
                <a:solidFill>
                  <a:srgbClr val="FF0000"/>
                </a:solidFill>
              </a:rPr>
              <a:t>tel</a:t>
            </a:r>
            <a:r>
              <a:rPr lang="cs-CZ" dirty="0"/>
              <a:t>-</a:t>
            </a:r>
            <a:r>
              <a:rPr lang="cs-CZ" dirty="0" err="1">
                <a:solidFill>
                  <a:srgbClr val="00B050"/>
                </a:solidFill>
              </a:rPr>
              <a:t>sk</a:t>
            </a:r>
            <a:r>
              <a:rPr lang="cs-CZ" dirty="0"/>
              <a:t>-ý ← s-</a:t>
            </a:r>
            <a:r>
              <a:rPr lang="cs-CZ" dirty="0" err="1"/>
              <a:t>pis</a:t>
            </a:r>
            <a:r>
              <a:rPr lang="cs-CZ" dirty="0"/>
              <a:t>-ova-</a:t>
            </a:r>
            <a:r>
              <a:rPr lang="cs-CZ" dirty="0">
                <a:solidFill>
                  <a:srgbClr val="FF0000"/>
                </a:solidFill>
              </a:rPr>
              <a:t>tel </a:t>
            </a:r>
            <a:r>
              <a:rPr lang="cs-CZ" dirty="0"/>
              <a:t>← s-</a:t>
            </a:r>
            <a:r>
              <a:rPr lang="cs-CZ" dirty="0" err="1"/>
              <a:t>pis</a:t>
            </a:r>
            <a:r>
              <a:rPr lang="cs-CZ" dirty="0"/>
              <a:t>-ova-t ← </a:t>
            </a:r>
            <a:r>
              <a:rPr lang="cs-CZ" dirty="0" err="1"/>
              <a:t>ps</a:t>
            </a:r>
            <a:r>
              <a:rPr lang="cs-CZ" dirty="0"/>
              <a:t>-á-t, </a:t>
            </a:r>
          </a:p>
          <a:p>
            <a:r>
              <a:rPr lang="cs-CZ" dirty="0"/>
              <a:t>ne-</a:t>
            </a:r>
            <a:r>
              <a:rPr lang="cs-CZ" dirty="0">
                <a:solidFill>
                  <a:srgbClr val="0070C0"/>
                </a:solidFill>
              </a:rPr>
              <a:t>vy</a:t>
            </a:r>
            <a:r>
              <a:rPr lang="cs-CZ" dirty="0"/>
              <a:t>-chov-a-</a:t>
            </a:r>
            <a:r>
              <a:rPr lang="cs-CZ" dirty="0" err="1">
                <a:solidFill>
                  <a:srgbClr val="00B050"/>
                </a:solidFill>
              </a:rPr>
              <a:t>teln</a:t>
            </a:r>
            <a:r>
              <a:rPr lang="cs-CZ" dirty="0"/>
              <a:t>-ý ← </a:t>
            </a:r>
            <a:r>
              <a:rPr lang="cs-CZ" dirty="0">
                <a:solidFill>
                  <a:srgbClr val="0070C0"/>
                </a:solidFill>
              </a:rPr>
              <a:t>vy</a:t>
            </a:r>
            <a:r>
              <a:rPr lang="cs-CZ" dirty="0"/>
              <a:t>-chov-a-</a:t>
            </a:r>
            <a:r>
              <a:rPr lang="cs-CZ" dirty="0" err="1">
                <a:solidFill>
                  <a:srgbClr val="00B050"/>
                </a:solidFill>
              </a:rPr>
              <a:t>teln</a:t>
            </a:r>
            <a:r>
              <a:rPr lang="cs-CZ" dirty="0"/>
              <a:t>-ý ← </a:t>
            </a:r>
            <a:r>
              <a:rPr lang="cs-CZ" dirty="0">
                <a:solidFill>
                  <a:srgbClr val="0070C0"/>
                </a:solidFill>
              </a:rPr>
              <a:t>vy</a:t>
            </a:r>
            <a:r>
              <a:rPr lang="cs-CZ" dirty="0"/>
              <a:t>-chov-a-t ← chov-a-t, </a:t>
            </a:r>
          </a:p>
          <a:p>
            <a:r>
              <a:rPr lang="cs-CZ" dirty="0">
                <a:solidFill>
                  <a:srgbClr val="00B050"/>
                </a:solidFill>
              </a:rPr>
              <a:t>pro</a:t>
            </a:r>
            <a:r>
              <a:rPr lang="cs-CZ" dirty="0"/>
              <a:t>-</a:t>
            </a:r>
            <a:r>
              <a:rPr lang="cs-CZ" dirty="0" err="1"/>
              <a:t>rus</a:t>
            </a:r>
            <a:r>
              <a:rPr lang="cs-CZ" dirty="0"/>
              <a:t>-</a:t>
            </a:r>
            <a:r>
              <a:rPr lang="cs-CZ" u="sng" dirty="0">
                <a:solidFill>
                  <a:srgbClr val="00B050"/>
                </a:solidFill>
              </a:rPr>
              <a:t>k</a:t>
            </a:r>
            <a:r>
              <a:rPr lang="cs-CZ" dirty="0"/>
              <a:t>-ý ← </a:t>
            </a:r>
            <a:r>
              <a:rPr lang="cs-CZ" dirty="0" err="1"/>
              <a:t>rus</a:t>
            </a:r>
            <a:r>
              <a:rPr lang="cs-CZ" dirty="0"/>
              <a:t> -</a:t>
            </a:r>
            <a:r>
              <a:rPr lang="cs-CZ" u="sng" dirty="0">
                <a:solidFill>
                  <a:srgbClr val="C00000"/>
                </a:solidFill>
              </a:rPr>
              <a:t>k</a:t>
            </a:r>
            <a:r>
              <a:rPr lang="cs-CZ" dirty="0"/>
              <a:t>-ý ← Rus-</a:t>
            </a:r>
            <a:r>
              <a:rPr lang="cs-CZ" u="sng" dirty="0">
                <a:solidFill>
                  <a:srgbClr val="C00000"/>
                </a:solidFill>
              </a:rPr>
              <a:t>k</a:t>
            </a:r>
            <a:r>
              <a:rPr lang="cs-CZ" dirty="0"/>
              <a:t>-o,  </a:t>
            </a:r>
            <a:r>
              <a:rPr lang="cs-CZ" dirty="0" err="1"/>
              <a:t>líb</a:t>
            </a:r>
            <a:r>
              <a:rPr lang="cs-CZ" dirty="0"/>
              <a:t>-</a:t>
            </a:r>
            <a:r>
              <a:rPr lang="cs-CZ" dirty="0" err="1">
                <a:solidFill>
                  <a:srgbClr val="00B050"/>
                </a:solidFill>
              </a:rPr>
              <a:t>iv</a:t>
            </a:r>
            <a:r>
              <a:rPr lang="cs-CZ" dirty="0"/>
              <a:t>-ý ← </a:t>
            </a:r>
            <a:r>
              <a:rPr lang="cs-CZ" dirty="0" err="1"/>
              <a:t>líb</a:t>
            </a:r>
            <a:r>
              <a:rPr lang="cs-CZ" dirty="0"/>
              <a:t>-i-t, </a:t>
            </a:r>
          </a:p>
          <a:p>
            <a:r>
              <a:rPr lang="cs-CZ" dirty="0">
                <a:solidFill>
                  <a:srgbClr val="0070C0"/>
                </a:solidFill>
              </a:rPr>
              <a:t>zá</a:t>
            </a:r>
            <a:r>
              <a:rPr lang="cs-CZ" dirty="0"/>
              <a:t>-dům-</a:t>
            </a:r>
            <a:r>
              <a:rPr lang="cs-CZ" dirty="0">
                <a:solidFill>
                  <a:srgbClr val="00B050"/>
                </a:solidFill>
              </a:rPr>
              <a:t>čiv</a:t>
            </a:r>
            <a:r>
              <a:rPr lang="cs-CZ" dirty="0"/>
              <a:t>-</a:t>
            </a:r>
            <a:r>
              <a:rPr lang="cs-CZ" dirty="0">
                <a:solidFill>
                  <a:srgbClr val="FFC000"/>
                </a:solidFill>
              </a:rPr>
              <a:t>ě </a:t>
            </a:r>
            <a:r>
              <a:rPr lang="cs-CZ" dirty="0"/>
              <a:t>← </a:t>
            </a:r>
            <a:r>
              <a:rPr lang="cs-CZ" dirty="0">
                <a:solidFill>
                  <a:srgbClr val="0070C0"/>
                </a:solidFill>
              </a:rPr>
              <a:t>zá</a:t>
            </a:r>
            <a:r>
              <a:rPr lang="cs-CZ" dirty="0"/>
              <a:t>-dům-</a:t>
            </a:r>
            <a:r>
              <a:rPr lang="cs-CZ" dirty="0">
                <a:solidFill>
                  <a:srgbClr val="00B050"/>
                </a:solidFill>
              </a:rPr>
              <a:t>čiv</a:t>
            </a:r>
            <a:r>
              <a:rPr lang="cs-CZ" dirty="0"/>
              <a:t>-ý ← </a:t>
            </a:r>
            <a:r>
              <a:rPr lang="cs-CZ" dirty="0">
                <a:solidFill>
                  <a:srgbClr val="0070C0"/>
                </a:solidFill>
              </a:rPr>
              <a:t>za</a:t>
            </a:r>
            <a:r>
              <a:rPr lang="cs-CZ" dirty="0"/>
              <a:t>-dum-a-t ← dum-a-t, </a:t>
            </a:r>
          </a:p>
          <a:p>
            <a:r>
              <a:rPr lang="cs-CZ" dirty="0" err="1"/>
              <a:t>ži</a:t>
            </a:r>
            <a:r>
              <a:rPr lang="cs-CZ" dirty="0"/>
              <a:t>-v-ý ← </a:t>
            </a:r>
            <a:r>
              <a:rPr lang="cs-CZ" dirty="0" err="1"/>
              <a:t>ží</a:t>
            </a:r>
            <a:r>
              <a:rPr lang="cs-CZ" dirty="0"/>
              <a:t>-t, ne-lít-</a:t>
            </a:r>
            <a:r>
              <a:rPr lang="cs-CZ" dirty="0" err="1">
                <a:solidFill>
                  <a:srgbClr val="FF0000"/>
                </a:solidFill>
              </a:rPr>
              <a:t>ost</a:t>
            </a:r>
            <a:r>
              <a:rPr lang="cs-CZ" dirty="0"/>
              <a:t>-</a:t>
            </a:r>
            <a:r>
              <a:rPr lang="cs-CZ" dirty="0">
                <a:solidFill>
                  <a:srgbClr val="00B050"/>
                </a:solidFill>
              </a:rPr>
              <a:t>n</a:t>
            </a:r>
            <a:r>
              <a:rPr lang="cs-CZ" dirty="0"/>
              <a:t>-ý ← lít-</a:t>
            </a:r>
            <a:r>
              <a:rPr lang="cs-CZ" dirty="0" err="1">
                <a:solidFill>
                  <a:srgbClr val="FF0000"/>
                </a:solidFill>
              </a:rPr>
              <a:t>ost</a:t>
            </a:r>
            <a:r>
              <a:rPr lang="cs-CZ" dirty="0"/>
              <a:t>, </a:t>
            </a:r>
          </a:p>
          <a:p>
            <a:r>
              <a:rPr lang="cs-CZ" dirty="0">
                <a:solidFill>
                  <a:srgbClr val="0070C0"/>
                </a:solidFill>
              </a:rPr>
              <a:t>z</a:t>
            </a:r>
            <a:r>
              <a:rPr lang="cs-CZ" dirty="0"/>
              <a:t>-</a:t>
            </a:r>
            <a:r>
              <a:rPr lang="cs-CZ" dirty="0" err="1"/>
              <a:t>mlk</a:t>
            </a:r>
            <a:r>
              <a:rPr lang="cs-CZ" dirty="0"/>
              <a:t>-</a:t>
            </a:r>
            <a:r>
              <a:rPr lang="cs-CZ" dirty="0" err="1"/>
              <a:t>nou</a:t>
            </a:r>
            <a:r>
              <a:rPr lang="cs-CZ" dirty="0"/>
              <a:t>-t ← mlč-e-t, </a:t>
            </a:r>
          </a:p>
          <a:p>
            <a:r>
              <a:rPr lang="cs-CZ" dirty="0" err="1"/>
              <a:t>košť</a:t>
            </a:r>
            <a:r>
              <a:rPr lang="cs-CZ" dirty="0"/>
              <a:t>-</a:t>
            </a:r>
            <a:r>
              <a:rPr lang="cs-CZ" dirty="0" err="1"/>
              <a:t>át</a:t>
            </a:r>
            <a:r>
              <a:rPr lang="cs-CZ" dirty="0"/>
              <a:t>-</a:t>
            </a:r>
            <a:r>
              <a:rPr lang="cs-CZ" dirty="0">
                <a:solidFill>
                  <a:srgbClr val="FF0000"/>
                </a:solidFill>
              </a:rPr>
              <a:t>k</a:t>
            </a:r>
            <a:r>
              <a:rPr lang="cs-CZ" dirty="0"/>
              <a:t>-o ← košt-ě, sluch-</a:t>
            </a:r>
            <a:r>
              <a:rPr lang="cs-CZ" dirty="0" err="1">
                <a:solidFill>
                  <a:srgbClr val="FF0000"/>
                </a:solidFill>
              </a:rPr>
              <a:t>átk</a:t>
            </a:r>
            <a:r>
              <a:rPr lang="cs-CZ" dirty="0"/>
              <a:t>-o ← slyš-e-t, dlát-</a:t>
            </a:r>
            <a:r>
              <a:rPr lang="cs-CZ" dirty="0">
                <a:solidFill>
                  <a:srgbClr val="FF0000"/>
                </a:solidFill>
              </a:rPr>
              <a:t>k</a:t>
            </a:r>
            <a:r>
              <a:rPr lang="cs-CZ" dirty="0"/>
              <a:t>-o ← dlát-o, </a:t>
            </a:r>
          </a:p>
          <a:p>
            <a:r>
              <a:rPr lang="cs-CZ" dirty="0" err="1"/>
              <a:t>slun</a:t>
            </a:r>
            <a:r>
              <a:rPr lang="cs-CZ" dirty="0"/>
              <a:t>-</a:t>
            </a:r>
            <a:r>
              <a:rPr lang="cs-CZ" dirty="0">
                <a:solidFill>
                  <a:srgbClr val="FF0000"/>
                </a:solidFill>
              </a:rPr>
              <a:t>c</a:t>
            </a:r>
            <a:r>
              <a:rPr lang="cs-CZ" dirty="0"/>
              <a:t>-e, </a:t>
            </a:r>
            <a:r>
              <a:rPr lang="cs-CZ" dirty="0" err="1"/>
              <a:t>srd</a:t>
            </a:r>
            <a:r>
              <a:rPr lang="cs-CZ" dirty="0"/>
              <a:t>-</a:t>
            </a:r>
            <a:r>
              <a:rPr lang="cs-CZ" dirty="0">
                <a:solidFill>
                  <a:srgbClr val="FF0000"/>
                </a:solidFill>
              </a:rPr>
              <a:t>c</a:t>
            </a:r>
            <a:r>
              <a:rPr lang="cs-CZ" dirty="0"/>
              <a:t>-e, </a:t>
            </a:r>
          </a:p>
          <a:p>
            <a:r>
              <a:rPr lang="cs-CZ" dirty="0" err="1"/>
              <a:t>ovc</a:t>
            </a:r>
            <a:r>
              <a:rPr lang="cs-CZ" dirty="0"/>
              <a:t>-e, od-</a:t>
            </a:r>
            <a:r>
              <a:rPr lang="cs-CZ" dirty="0" err="1"/>
              <a:t>půr</a:t>
            </a:r>
            <a:r>
              <a:rPr lang="cs-CZ" dirty="0"/>
              <a:t>-</a:t>
            </a:r>
            <a:r>
              <a:rPr lang="cs-CZ" dirty="0">
                <a:solidFill>
                  <a:srgbClr val="FF0000"/>
                </a:solidFill>
              </a:rPr>
              <a:t>c</a:t>
            </a:r>
            <a:r>
              <a:rPr lang="cs-CZ" dirty="0"/>
              <a:t>-e ← ode-</a:t>
            </a:r>
            <a:r>
              <a:rPr lang="cs-CZ" dirty="0" err="1"/>
              <a:t>př</a:t>
            </a:r>
            <a:r>
              <a:rPr lang="cs-CZ" dirty="0"/>
              <a:t>-í-t, </a:t>
            </a:r>
          </a:p>
          <a:p>
            <a:r>
              <a:rPr lang="cs-CZ" dirty="0"/>
              <a:t>ne-</a:t>
            </a:r>
            <a:r>
              <a:rPr lang="cs-CZ" dirty="0" err="1"/>
              <a:t>maj</a:t>
            </a:r>
            <a:r>
              <a:rPr lang="cs-CZ" dirty="0"/>
              <a:t>-í-</a:t>
            </a:r>
            <a:r>
              <a:rPr lang="cs-CZ" dirty="0">
                <a:solidFill>
                  <a:srgbClr val="0070C0"/>
                </a:solidFill>
              </a:rPr>
              <a:t>c</a:t>
            </a:r>
            <a:r>
              <a:rPr lang="cs-CZ" dirty="0"/>
              <a:t>-e ← </a:t>
            </a:r>
            <a:r>
              <a:rPr lang="cs-CZ" dirty="0" err="1"/>
              <a:t>maj</a:t>
            </a:r>
            <a:r>
              <a:rPr lang="cs-CZ" dirty="0"/>
              <a:t>-í-</a:t>
            </a:r>
            <a:r>
              <a:rPr lang="cs-CZ" dirty="0">
                <a:solidFill>
                  <a:srgbClr val="0070C0"/>
                </a:solidFill>
              </a:rPr>
              <a:t>c</a:t>
            </a:r>
            <a:r>
              <a:rPr lang="cs-CZ" dirty="0"/>
              <a:t>-e ← </a:t>
            </a:r>
            <a:r>
              <a:rPr lang="cs-CZ" dirty="0" err="1"/>
              <a:t>maj</a:t>
            </a:r>
            <a:r>
              <a:rPr lang="cs-CZ" dirty="0"/>
              <a:t>-í ← mí-t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42774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Všimněme si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 některých případech nelze jednoznačně určit slovnědruhovou funkci afixu. Souvisí to s tzv. dvojím fundačně motivačním vztahem (fundace – odvozené slovo je založené/fundované slovem základovým, motivace -významový vztah k základovému slovu). Např. adjektiva </a:t>
            </a:r>
            <a:r>
              <a:rPr lang="cs-CZ" i="1" u="sng" dirty="0"/>
              <a:t>řecký, ruský</a:t>
            </a:r>
            <a:r>
              <a:rPr lang="cs-CZ" dirty="0"/>
              <a:t> můžeme vztáhnou k substantivům </a:t>
            </a:r>
            <a:r>
              <a:rPr lang="cs-CZ" i="1" dirty="0"/>
              <a:t>Řek/Řecko, Rus/Rusko</a:t>
            </a:r>
            <a:r>
              <a:rPr lang="cs-CZ" dirty="0"/>
              <a:t>. Nepomůže ani analogie. Afix </a:t>
            </a:r>
            <a:r>
              <a:rPr lang="cs-CZ" i="1" dirty="0"/>
              <a:t>–k- </a:t>
            </a:r>
            <a:r>
              <a:rPr lang="cs-CZ" dirty="0"/>
              <a:t>je slovnědruhově nespecifický.</a:t>
            </a:r>
          </a:p>
          <a:p>
            <a:r>
              <a:rPr lang="cs-CZ" dirty="0"/>
              <a:t>Někdy vydělujeme derivační afix na základě analogie: např. ve slovech jako </a:t>
            </a:r>
            <a:r>
              <a:rPr lang="cs-CZ" i="1" dirty="0" err="1"/>
              <a:t>slun</a:t>
            </a:r>
            <a:r>
              <a:rPr lang="cs-CZ" i="1" dirty="0"/>
              <a:t>-c-e, </a:t>
            </a:r>
            <a:r>
              <a:rPr lang="cs-CZ" i="1" dirty="0" err="1"/>
              <a:t>srd</a:t>
            </a:r>
            <a:r>
              <a:rPr lang="cs-CZ" i="1" dirty="0"/>
              <a:t>-c-e</a:t>
            </a:r>
            <a:r>
              <a:rPr lang="cs-CZ" dirty="0"/>
              <a:t>, a to na základě příbuzných slov </a:t>
            </a:r>
            <a:r>
              <a:rPr lang="cs-CZ" i="1" dirty="0"/>
              <a:t>(</a:t>
            </a:r>
            <a:r>
              <a:rPr lang="cs-CZ" i="1" dirty="0" err="1"/>
              <a:t>slun</a:t>
            </a:r>
            <a:r>
              <a:rPr lang="cs-CZ" i="1" dirty="0"/>
              <a:t>-n-ý, </a:t>
            </a:r>
            <a:r>
              <a:rPr lang="cs-CZ" i="1" dirty="0" err="1"/>
              <a:t>slun</a:t>
            </a:r>
            <a:r>
              <a:rPr lang="cs-CZ" i="1" dirty="0"/>
              <a:t>-i-t se, </a:t>
            </a:r>
            <a:r>
              <a:rPr lang="cs-CZ" i="1" dirty="0" err="1"/>
              <a:t>srd</a:t>
            </a:r>
            <a:r>
              <a:rPr lang="cs-CZ" i="1" dirty="0"/>
              <a:t>-n-</a:t>
            </a:r>
            <a:r>
              <a:rPr lang="cs-CZ" i="1" dirty="0" err="1"/>
              <a:t>at</a:t>
            </a:r>
            <a:r>
              <a:rPr lang="cs-CZ" i="1" dirty="0"/>
              <a:t>-ý, o-</a:t>
            </a:r>
            <a:r>
              <a:rPr lang="cs-CZ" i="1" dirty="0" err="1"/>
              <a:t>srd</a:t>
            </a:r>
            <a:r>
              <a:rPr lang="cs-CZ" i="1" dirty="0"/>
              <a:t>-í).</a:t>
            </a:r>
          </a:p>
          <a:p>
            <a:r>
              <a:rPr lang="cs-CZ" dirty="0"/>
              <a:t>Jako </a:t>
            </a:r>
            <a:r>
              <a:rPr lang="cs-CZ" dirty="0">
                <a:solidFill>
                  <a:srgbClr val="0070C0"/>
                </a:solidFill>
              </a:rPr>
              <a:t>derivační afixy</a:t>
            </a:r>
            <a:r>
              <a:rPr lang="cs-CZ" dirty="0"/>
              <a:t> sloves jsme neoznačili kmenotvorné přípony, přestože jako derivační prostředky slouží. Pokládáme je za tvarotvorné afixy.</a:t>
            </a:r>
          </a:p>
          <a:p>
            <a:endParaRPr lang="cs-CZ" i="1" u="sng" dirty="0"/>
          </a:p>
        </p:txBody>
      </p:sp>
    </p:spTree>
    <p:extLst>
      <p:ext uri="{BB962C8B-B14F-4D97-AF65-F5344CB8AC3E}">
        <p14:creationId xmlns:p14="http://schemas.microsoft.com/office/powerpoint/2010/main" val="20253757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 následujícího seznamu vyber slova, která mají stejnou morfémovou strukturu</a:t>
            </a:r>
            <a:r>
              <a:rPr lang="cs-CZ" sz="4000" b="1" dirty="0"/>
              <a:t>: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vypravěč, zelenáč, kleč, leč, lupič, vousáč</a:t>
            </a:r>
          </a:p>
          <a:p>
            <a:r>
              <a:rPr lang="cs-CZ" dirty="0"/>
              <a:t>horolezec, plec, kopec, samec, břichomluvec</a:t>
            </a:r>
          </a:p>
          <a:p>
            <a:r>
              <a:rPr lang="cs-CZ" dirty="0"/>
              <a:t>motel, postel, obyvatel, věrtel, pisatel,</a:t>
            </a:r>
          </a:p>
          <a:p>
            <a:r>
              <a:rPr lang="cs-CZ" dirty="0"/>
              <a:t>píšící, řadicí, kryjící, </a:t>
            </a:r>
            <a:r>
              <a:rPr lang="cs-CZ" dirty="0" err="1"/>
              <a:t>zimoucí</a:t>
            </a:r>
            <a:r>
              <a:rPr lang="cs-CZ" dirty="0"/>
              <a:t>, telecí</a:t>
            </a:r>
          </a:p>
        </p:txBody>
      </p:sp>
    </p:spTree>
    <p:extLst>
      <p:ext uri="{BB962C8B-B14F-4D97-AF65-F5344CB8AC3E}">
        <p14:creationId xmlns:p14="http://schemas.microsoft.com/office/powerpoint/2010/main" val="11689221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 následujícího seznamu vyber slova, která mají stejnou morfémovou strukturu</a:t>
            </a:r>
            <a:r>
              <a:rPr lang="cs-CZ" b="1" dirty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vyprav-ě-č</a:t>
            </a:r>
            <a:r>
              <a:rPr lang="cs-CZ" dirty="0"/>
              <a:t>, </a:t>
            </a:r>
            <a:r>
              <a:rPr lang="cs-CZ" dirty="0" err="1">
                <a:solidFill>
                  <a:srgbClr val="00B050"/>
                </a:solidFill>
              </a:rPr>
              <a:t>zelen-áč</a:t>
            </a:r>
            <a:r>
              <a:rPr lang="cs-CZ" dirty="0"/>
              <a:t>, kleč, leč, </a:t>
            </a:r>
            <a:r>
              <a:rPr lang="cs-CZ" dirty="0">
                <a:solidFill>
                  <a:srgbClr val="0070C0"/>
                </a:solidFill>
              </a:rPr>
              <a:t>lup-i-č</a:t>
            </a:r>
            <a:r>
              <a:rPr lang="cs-CZ" dirty="0"/>
              <a:t>, </a:t>
            </a:r>
            <a:r>
              <a:rPr lang="cs-CZ" dirty="0">
                <a:solidFill>
                  <a:srgbClr val="00B050"/>
                </a:solidFill>
              </a:rPr>
              <a:t>vous-</a:t>
            </a:r>
            <a:r>
              <a:rPr lang="cs-CZ" dirty="0" err="1">
                <a:solidFill>
                  <a:srgbClr val="00B050"/>
                </a:solidFill>
              </a:rPr>
              <a:t>áč</a:t>
            </a:r>
            <a:endParaRPr lang="cs-CZ" dirty="0">
              <a:solidFill>
                <a:srgbClr val="00B050"/>
              </a:solidFill>
            </a:endParaRPr>
          </a:p>
          <a:p>
            <a:r>
              <a:rPr lang="cs-CZ" dirty="0">
                <a:solidFill>
                  <a:srgbClr val="0070C0"/>
                </a:solidFill>
              </a:rPr>
              <a:t>hor-o-lez-</a:t>
            </a:r>
            <a:r>
              <a:rPr lang="cs-CZ" dirty="0" err="1">
                <a:solidFill>
                  <a:srgbClr val="0070C0"/>
                </a:solidFill>
              </a:rPr>
              <a:t>ec</a:t>
            </a:r>
            <a:r>
              <a:rPr lang="cs-CZ" dirty="0"/>
              <a:t>, plec, kopec, samec, </a:t>
            </a:r>
            <a:r>
              <a:rPr lang="cs-CZ" dirty="0">
                <a:solidFill>
                  <a:srgbClr val="0070C0"/>
                </a:solidFill>
              </a:rPr>
              <a:t>břich-o-mluv-</a:t>
            </a:r>
            <a:r>
              <a:rPr lang="cs-CZ" dirty="0" err="1">
                <a:solidFill>
                  <a:srgbClr val="0070C0"/>
                </a:solidFill>
              </a:rPr>
              <a:t>ec</a:t>
            </a:r>
            <a:endParaRPr lang="cs-CZ" dirty="0">
              <a:solidFill>
                <a:srgbClr val="0070C0"/>
              </a:solidFill>
            </a:endParaRPr>
          </a:p>
          <a:p>
            <a:r>
              <a:rPr lang="cs-CZ" dirty="0"/>
              <a:t>motel, postel, </a:t>
            </a:r>
            <a:r>
              <a:rPr lang="cs-CZ" dirty="0" err="1">
                <a:solidFill>
                  <a:srgbClr val="0070C0"/>
                </a:solidFill>
              </a:rPr>
              <a:t>obyv</a:t>
            </a:r>
            <a:r>
              <a:rPr lang="cs-CZ" dirty="0">
                <a:solidFill>
                  <a:srgbClr val="0070C0"/>
                </a:solidFill>
              </a:rPr>
              <a:t>-a-tel</a:t>
            </a:r>
            <a:r>
              <a:rPr lang="cs-CZ" dirty="0"/>
              <a:t>, věrtel, </a:t>
            </a:r>
            <a:r>
              <a:rPr lang="cs-CZ" dirty="0" err="1">
                <a:solidFill>
                  <a:srgbClr val="0070C0"/>
                </a:solidFill>
              </a:rPr>
              <a:t>pis</a:t>
            </a:r>
            <a:r>
              <a:rPr lang="cs-CZ" dirty="0">
                <a:solidFill>
                  <a:srgbClr val="0070C0"/>
                </a:solidFill>
              </a:rPr>
              <a:t>-a-tel</a:t>
            </a:r>
            <a:r>
              <a:rPr lang="cs-CZ" dirty="0"/>
              <a:t>,</a:t>
            </a:r>
          </a:p>
          <a:p>
            <a:r>
              <a:rPr lang="cs-CZ" dirty="0">
                <a:solidFill>
                  <a:srgbClr val="0070C0"/>
                </a:solidFill>
              </a:rPr>
              <a:t>píš-0-í-c-í</a:t>
            </a:r>
            <a:r>
              <a:rPr lang="cs-CZ" dirty="0"/>
              <a:t>, řad-i-c-í, </a:t>
            </a:r>
            <a:r>
              <a:rPr lang="cs-CZ" dirty="0" err="1">
                <a:solidFill>
                  <a:srgbClr val="0070C0"/>
                </a:solidFill>
              </a:rPr>
              <a:t>kry-j-í-c-í</a:t>
            </a:r>
            <a:r>
              <a:rPr lang="cs-CZ" dirty="0"/>
              <a:t>, </a:t>
            </a:r>
            <a:r>
              <a:rPr lang="cs-CZ" dirty="0" err="1"/>
              <a:t>zimoucí</a:t>
            </a:r>
            <a:r>
              <a:rPr lang="cs-CZ" dirty="0"/>
              <a:t>, telecí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51920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Formulujte pravidlo, jímž se řídí: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Distribuce variantní koncovky </a:t>
            </a:r>
            <a:r>
              <a:rPr lang="cs-CZ" i="1" dirty="0"/>
              <a:t>-0</a:t>
            </a:r>
            <a:r>
              <a:rPr lang="cs-CZ" dirty="0"/>
              <a:t> v genitivu plurálu substantiv typu </a:t>
            </a:r>
            <a:r>
              <a:rPr lang="cs-CZ" i="1" dirty="0"/>
              <a:t>růže.</a:t>
            </a:r>
          </a:p>
          <a:p>
            <a:r>
              <a:rPr lang="cs-CZ" dirty="0"/>
              <a:t>Distribuce variantní koncovky </a:t>
            </a:r>
            <a:r>
              <a:rPr lang="cs-CZ" i="1" dirty="0"/>
              <a:t>–a</a:t>
            </a:r>
            <a:r>
              <a:rPr lang="cs-CZ" dirty="0"/>
              <a:t> v genitivu singuláru substantiv typu </a:t>
            </a:r>
            <a:r>
              <a:rPr lang="cs-CZ" i="1" dirty="0"/>
              <a:t>hrad.</a:t>
            </a:r>
          </a:p>
          <a:p>
            <a:r>
              <a:rPr lang="cs-CZ" dirty="0"/>
              <a:t>Distribuce variantní koncovky </a:t>
            </a:r>
            <a:r>
              <a:rPr lang="cs-CZ" i="1" dirty="0"/>
              <a:t>–</a:t>
            </a:r>
            <a:r>
              <a:rPr lang="cs-CZ" i="1" dirty="0" err="1"/>
              <a:t>ách</a:t>
            </a:r>
            <a:r>
              <a:rPr lang="cs-CZ" dirty="0"/>
              <a:t> v lokálu plurálu substantiv typu </a:t>
            </a:r>
            <a:r>
              <a:rPr lang="cs-CZ" i="1" dirty="0"/>
              <a:t>město.</a:t>
            </a:r>
          </a:p>
          <a:p>
            <a:r>
              <a:rPr lang="cs-CZ" dirty="0"/>
              <a:t>Distribuce grafické variantní koncovky </a:t>
            </a:r>
            <a:r>
              <a:rPr lang="cs-CZ" i="1" dirty="0"/>
              <a:t>–i</a:t>
            </a:r>
            <a:r>
              <a:rPr lang="cs-CZ" dirty="0"/>
              <a:t> v genitivu singuláru (</a:t>
            </a:r>
            <a:r>
              <a:rPr lang="cs-CZ" dirty="0" err="1"/>
              <a:t>nomintivu</a:t>
            </a:r>
            <a:r>
              <a:rPr lang="cs-CZ" dirty="0"/>
              <a:t>, akuzativu a vokativu plurálu) substantiv typu </a:t>
            </a:r>
            <a:r>
              <a:rPr lang="cs-CZ" i="1" dirty="0"/>
              <a:t>žena.</a:t>
            </a:r>
          </a:p>
          <a:p>
            <a:endParaRPr lang="cs-CZ" i="1" dirty="0"/>
          </a:p>
          <a:p>
            <a:endParaRPr lang="cs-CZ" i="1" dirty="0"/>
          </a:p>
          <a:p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0571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Distribuce variantní koncovky </a:t>
            </a:r>
            <a:r>
              <a:rPr lang="cs-CZ" i="1" dirty="0">
                <a:solidFill>
                  <a:srgbClr val="FF0000"/>
                </a:solidFill>
              </a:rPr>
              <a:t>-0</a:t>
            </a:r>
            <a:r>
              <a:rPr lang="cs-CZ" dirty="0">
                <a:solidFill>
                  <a:srgbClr val="FF0000"/>
                </a:solidFill>
              </a:rPr>
              <a:t> v genitivu plurálu substantiv typu </a:t>
            </a:r>
            <a:r>
              <a:rPr lang="cs-CZ" i="1" dirty="0">
                <a:solidFill>
                  <a:srgbClr val="FF0000"/>
                </a:solidFill>
              </a:rPr>
              <a:t>růže.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Tuto variantu mají:</a:t>
            </a:r>
          </a:p>
          <a:p>
            <a:r>
              <a:rPr lang="cs-CZ" dirty="0"/>
              <a:t>substantiva tvořená sufixem </a:t>
            </a:r>
            <a:r>
              <a:rPr lang="cs-CZ" i="1" dirty="0"/>
              <a:t>–</a:t>
            </a:r>
            <a:r>
              <a:rPr lang="cs-CZ" i="1" dirty="0" err="1"/>
              <a:t>ice</a:t>
            </a:r>
            <a:endParaRPr lang="cs-CZ" dirty="0"/>
          </a:p>
          <a:p>
            <a:r>
              <a:rPr lang="cs-CZ" dirty="0"/>
              <a:t>substantiva tvořená sufixem </a:t>
            </a:r>
            <a:r>
              <a:rPr lang="cs-CZ" i="1" dirty="0"/>
              <a:t>–</a:t>
            </a:r>
            <a:r>
              <a:rPr lang="cs-CZ" i="1" dirty="0" err="1"/>
              <a:t>yně</a:t>
            </a:r>
            <a:r>
              <a:rPr lang="cs-CZ" i="1" dirty="0"/>
              <a:t> </a:t>
            </a:r>
            <a:r>
              <a:rPr lang="cs-CZ" dirty="0"/>
              <a:t>(většinou mají dubletu, tedy obě koncovky –í/-0)</a:t>
            </a:r>
          </a:p>
          <a:p>
            <a:r>
              <a:rPr lang="cs-CZ" dirty="0"/>
              <a:t>jednotlivá substantiva jako např. </a:t>
            </a:r>
            <a:r>
              <a:rPr lang="cs-CZ" i="1" dirty="0"/>
              <a:t>košile, míle, svíce, chvíle, plíce, …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89406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Můžeme je najít v korpusu: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https://kontext.korpus.cz/view?ctxattrs=word%2Clemma%2Ctag&amp;attr_vmode=mixed&amp;pagesize=40&amp;q=~9cpQDfTpXuDl&amp;viewmode=kwic&amp;attrs=word%2Clemma%2Ctag&amp;corpname=syn2015&amp;attr_allpos=all</a:t>
            </a:r>
            <a:endParaRPr lang="cs-CZ" dirty="0"/>
          </a:p>
          <a:p>
            <a:r>
              <a:rPr lang="cs-CZ" dirty="0">
                <a:hlinkClick r:id="rId3"/>
              </a:rPr>
              <a:t>https://kontext.korpus.cz/freqs?ctxattrs=word%2Clemma%2Ctag&amp;attr_vmode=mixed&amp;pagesize=40&amp;q=~9cpQDfTpXuDl&amp;viewmode=kwic&amp;attrs=word%2Clemma%2Ctag&amp;corpname=syn2015&amp;attr_allpos=all&amp;fcrit=word%2Fie%200~0%3E0&amp;flimit=1&amp;freq_sort=&amp;fpage=1&amp;ftt_include_empty</a:t>
            </a:r>
            <a:r>
              <a:rPr lang="cs-CZ" dirty="0"/>
              <a:t>=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6780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Distribuce variantní koncovky </a:t>
            </a:r>
            <a:r>
              <a:rPr lang="cs-CZ" i="1" dirty="0">
                <a:solidFill>
                  <a:srgbClr val="FF0000"/>
                </a:solidFill>
              </a:rPr>
              <a:t>–a</a:t>
            </a:r>
            <a:r>
              <a:rPr lang="cs-CZ" dirty="0">
                <a:solidFill>
                  <a:srgbClr val="FF0000"/>
                </a:solidFill>
              </a:rPr>
              <a:t> v genitivu singuláru substantiv typu </a:t>
            </a:r>
            <a:r>
              <a:rPr lang="cs-CZ" i="1" dirty="0">
                <a:solidFill>
                  <a:srgbClr val="FF0000"/>
                </a:solidFill>
              </a:rPr>
              <a:t>hrad.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Tuto variantu mají:</a:t>
            </a:r>
          </a:p>
          <a:p>
            <a:r>
              <a:rPr lang="cs-CZ" dirty="0"/>
              <a:t>asi kolem 200 substantiv, mezi nimiž lze definovat typické skupiny, jako např. názvů dnů v týdnu, měsíců, měst, geometrických útvarů, atd.</a:t>
            </a:r>
          </a:p>
          <a:p>
            <a:r>
              <a:rPr lang="cs-CZ" i="1" dirty="0"/>
              <a:t>pondělka, úterka, čtvrtka</a:t>
            </a:r>
          </a:p>
          <a:p>
            <a:r>
              <a:rPr lang="cs-CZ" i="1" dirty="0"/>
              <a:t>ledna, února, března, dubna, …</a:t>
            </a:r>
          </a:p>
          <a:p>
            <a:r>
              <a:rPr lang="cs-CZ" i="1" dirty="0"/>
              <a:t>Berlína, Londýna, Kolína, Říma, Jeruzaléma, Vsetína, Prostějova, …</a:t>
            </a:r>
          </a:p>
          <a:p>
            <a:r>
              <a:rPr lang="cs-CZ" i="1" dirty="0"/>
              <a:t>trojúhelníka, </a:t>
            </a:r>
            <a:r>
              <a:rPr lang="cs-CZ" i="1" dirty="0" err="1"/>
              <a:t>čtyřúhelníka</a:t>
            </a:r>
            <a:r>
              <a:rPr lang="cs-CZ" i="1" dirty="0"/>
              <a:t>, …</a:t>
            </a:r>
          </a:p>
          <a:p>
            <a:r>
              <a:rPr lang="cs-CZ" i="1" dirty="0"/>
              <a:t>lesa, komína, mlýna, kláštera, …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59674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Supletivní kořen jedná se o případy, kdy tvary jednoho paradigmatu se tvoří od lexikálních kořenů, které nejsou geneticky (ani vzdáleně etymologicky) příbuzné, nejde o případ </a:t>
            </a:r>
            <a:r>
              <a:rPr lang="cs-CZ" sz="2400" dirty="0" err="1"/>
              <a:t>alomorfie</a:t>
            </a:r>
            <a:r>
              <a:rPr lang="cs-CZ" sz="2400" dirty="0"/>
              <a:t>/hláskových alternací kořene</a:t>
            </a:r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2675" y="2329656"/>
            <a:ext cx="7486650" cy="334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6404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Můžeme je najít v korpusu: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https://kontext.korpus.cz/view?ctxattrs=word%2Clemma%2Ctag&amp;attr_vmode=mixed&amp;pagesize=40&amp;q=~GpwvmTQrkiHF&amp;viewmode=kwic&amp;attrs=word%2Clemma%2Ctag&amp;corpname=syn2015&amp;attr_allpos=all</a:t>
            </a:r>
            <a:endParaRPr lang="en-US" dirty="0">
              <a:hlinkClick r:id="rId2"/>
            </a:endParaRPr>
          </a:p>
          <a:p>
            <a:r>
              <a:rPr lang="cs-CZ" dirty="0">
                <a:hlinkClick r:id="rId2"/>
              </a:rPr>
              <a:t>https://kontext.korpus.cz/freqs?ctxattrs=word%2Clemma%2Ctag&amp;attr_vmode=mixed&amp;pagesize=40&amp;q=~GpwvmTQrkiHF&amp;viewmode=kwic&amp;attrs=word%2Clemma%2Ctag&amp;corpname=syn2015&amp;attr_allpos=all&amp;fcrit=word%2Fie%200~0%3E0&amp;flimit=1&amp;freq_sort=&amp;fpage=1&amp;ftt_include_empty</a:t>
            </a:r>
            <a:r>
              <a:rPr lang="cs-CZ" dirty="0"/>
              <a:t>=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32234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Distribuce variantní koncovky </a:t>
            </a:r>
            <a:r>
              <a:rPr lang="cs-CZ" i="1" dirty="0">
                <a:solidFill>
                  <a:srgbClr val="FF0000"/>
                </a:solidFill>
              </a:rPr>
              <a:t>–</a:t>
            </a:r>
            <a:r>
              <a:rPr lang="cs-CZ" i="1" dirty="0" err="1">
                <a:solidFill>
                  <a:srgbClr val="FF0000"/>
                </a:solidFill>
              </a:rPr>
              <a:t>ách</a:t>
            </a:r>
            <a:r>
              <a:rPr lang="cs-CZ" dirty="0">
                <a:solidFill>
                  <a:srgbClr val="FF0000"/>
                </a:solidFill>
              </a:rPr>
              <a:t> v lokálu plurálu substantiv typu </a:t>
            </a:r>
            <a:r>
              <a:rPr lang="cs-CZ" i="1" dirty="0">
                <a:solidFill>
                  <a:srgbClr val="FF0000"/>
                </a:solidFill>
              </a:rPr>
              <a:t>město.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Variantu mají většinou deminutiva, která by jinak po finálním </a:t>
            </a:r>
            <a:r>
              <a:rPr lang="cs-CZ" i="1" dirty="0"/>
              <a:t>k </a:t>
            </a:r>
            <a:r>
              <a:rPr lang="cs-CZ" dirty="0"/>
              <a:t>vyžadovala alternaci </a:t>
            </a:r>
            <a:r>
              <a:rPr lang="cs-CZ" i="1" dirty="0"/>
              <a:t>k-c.</a:t>
            </a:r>
          </a:p>
          <a:p>
            <a:r>
              <a:rPr lang="cs-CZ" dirty="0">
                <a:hlinkClick r:id="rId2"/>
              </a:rPr>
              <a:t>https://kontext.korpus.cz/view?ctxattrs=word%2Clemma%2Ctag&amp;attr_vmode=mixed&amp;pagesize=40&amp;q=~WZcKqoJK18aD&amp;viewmode=kwic&amp;attrs=word%2Clemma%2Ctag&amp;corpname=syn2015&amp;attr_allpos=all</a:t>
            </a:r>
            <a:endParaRPr lang="cs-CZ" dirty="0"/>
          </a:p>
          <a:p>
            <a:r>
              <a:rPr lang="cs-CZ" dirty="0">
                <a:hlinkClick r:id="rId3"/>
              </a:rPr>
              <a:t>https://kontext.korpus.cz/freqs?ctxattrs=word%2Clemma%2Ctag&amp;attr_vmode=mixed&amp;pagesize=40&amp;q=~WZcKqoJK18aD&amp;viewmode=kwic&amp;attrs=word%2Clemma%2Ctag&amp;corpname=syn2015&amp;attr_allpos=all&amp;fcrit=word%2Fie%200~0%3E0&amp;flimit=1&amp;freq_sort=&amp;fpage=1&amp;ftt_include_empty</a:t>
            </a:r>
            <a:r>
              <a:rPr lang="cs-CZ" dirty="0"/>
              <a:t>= </a:t>
            </a:r>
          </a:p>
        </p:txBody>
      </p:sp>
    </p:spTree>
    <p:extLst>
      <p:ext uri="{BB962C8B-B14F-4D97-AF65-F5344CB8AC3E}">
        <p14:creationId xmlns:p14="http://schemas.microsoft.com/office/powerpoint/2010/main" val="9349902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Distribuce grafické variantní koncovky </a:t>
            </a:r>
            <a:r>
              <a:rPr lang="cs-CZ" i="1" dirty="0">
                <a:solidFill>
                  <a:srgbClr val="FF0000"/>
                </a:solidFill>
              </a:rPr>
              <a:t>–i</a:t>
            </a:r>
            <a:r>
              <a:rPr lang="cs-CZ" dirty="0">
                <a:solidFill>
                  <a:srgbClr val="FF0000"/>
                </a:solidFill>
              </a:rPr>
              <a:t> v genitivu singuláru (</a:t>
            </a:r>
            <a:r>
              <a:rPr lang="cs-CZ" dirty="0" err="1">
                <a:solidFill>
                  <a:srgbClr val="FF0000"/>
                </a:solidFill>
              </a:rPr>
              <a:t>nomintivu</a:t>
            </a:r>
            <a:r>
              <a:rPr lang="cs-CZ" dirty="0">
                <a:solidFill>
                  <a:srgbClr val="FF0000"/>
                </a:solidFill>
              </a:rPr>
              <a:t>, akuzativu a vokativu plurálu) substantiv typu </a:t>
            </a:r>
            <a:r>
              <a:rPr lang="cs-CZ" i="1" dirty="0">
                <a:solidFill>
                  <a:srgbClr val="FF0000"/>
                </a:solidFill>
              </a:rPr>
              <a:t>žena.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Tuto grafickou variantu mají substantiva, která mají před koncovkou </a:t>
            </a:r>
            <a:r>
              <a:rPr lang="cs-CZ" i="1" dirty="0"/>
              <a:t>–a </a:t>
            </a:r>
            <a:r>
              <a:rPr lang="cs-CZ" dirty="0"/>
              <a:t>v nominativu singuláru měkkou so</a:t>
            </a:r>
            <a:r>
              <a:rPr lang="en-US" dirty="0"/>
              <a:t>u</a:t>
            </a:r>
            <a:r>
              <a:rPr lang="cs-CZ" dirty="0"/>
              <a:t>hlásku</a:t>
            </a:r>
          </a:p>
          <a:p>
            <a:r>
              <a:rPr lang="cs-CZ" i="1" dirty="0"/>
              <a:t>Keňa, Toňa, Soňa, skica, </a:t>
            </a:r>
            <a:r>
              <a:rPr lang="cs-CZ" i="1" dirty="0" err="1"/>
              <a:t>soja</a:t>
            </a:r>
            <a:r>
              <a:rPr lang="cs-CZ" i="1" dirty="0"/>
              <a:t>, Míša, Anča, Naďa, Dáša, Máša, …</a:t>
            </a:r>
            <a:endParaRPr lang="en-US" i="1" dirty="0"/>
          </a:p>
          <a:p>
            <a:r>
              <a:rPr lang="cs-CZ" dirty="0">
                <a:hlinkClick r:id="rId2"/>
              </a:rPr>
              <a:t>https://kontext.korpus.cz/view?ctxattrs=word%2Clemma%2Ctag&amp;attr_vmode=mixed&amp;pagesize=40&amp;q=~rwQPKOpQMlPr&amp;viewmode=kwic&amp;attrs=word%2Clemma%2Ctag&amp;corpname=syn2015&amp;attr_allpos=all</a:t>
            </a:r>
            <a:endParaRPr lang="en-US" dirty="0"/>
          </a:p>
          <a:p>
            <a:r>
              <a:rPr lang="cs-CZ" dirty="0">
                <a:hlinkClick r:id="rId3"/>
              </a:rPr>
              <a:t>https://kontext.korpus.cz/freqs?ctxattrs=word%2Clemma%2Ctag&amp;attr_vmode=mixed&amp;pagesize=40&amp;q=~rwQPKOpQMlPr&amp;viewmode=kwic&amp;attrs=word%2Clemma%2Ctag&amp;corpname=syn2015&amp;attr_allpos=all&amp;fcrit=word%2Fie%200~0%3E0&amp;flimit=1&amp;freq_sort=&amp;fpage=1&amp;ftt_include_empty</a:t>
            </a:r>
            <a:r>
              <a:rPr lang="cs-CZ" dirty="0"/>
              <a:t>=</a:t>
            </a:r>
            <a:endParaRPr lang="en-US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31138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Segmentuj slovesný tvar, deverbativum, vyznač kmenotvornou příponu a vyznač, kdy jde o derivaci </a:t>
            </a:r>
            <a:r>
              <a:rPr lang="cs-CZ" sz="3200" u="dbl" dirty="0"/>
              <a:t>od kmene</a:t>
            </a:r>
            <a:r>
              <a:rPr lang="cs-CZ" sz="3200" dirty="0"/>
              <a:t> a kdy jde o derivaci </a:t>
            </a:r>
            <a:r>
              <a:rPr lang="cs-CZ" sz="3200" u="wavy" dirty="0"/>
              <a:t>od kořene</a:t>
            </a:r>
            <a:r>
              <a:rPr lang="cs-CZ" sz="3200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krádež, </a:t>
            </a:r>
            <a:r>
              <a:rPr lang="cs-CZ" dirty="0" err="1"/>
              <a:t>kradačka</a:t>
            </a:r>
            <a:r>
              <a:rPr lang="cs-CZ" dirty="0"/>
              <a:t>, kradmý, </a:t>
            </a:r>
            <a:r>
              <a:rPr lang="cs-CZ" dirty="0" err="1"/>
              <a:t>kradí</a:t>
            </a:r>
            <a:r>
              <a:rPr lang="cs-CZ" dirty="0"/>
              <a:t>, vykradený</a:t>
            </a:r>
          </a:p>
          <a:p>
            <a:r>
              <a:rPr lang="cs-CZ" dirty="0"/>
              <a:t>těšitel, potěšení, útěšlivý,  potěšitelný, </a:t>
            </a:r>
          </a:p>
          <a:p>
            <a:r>
              <a:rPr lang="cs-CZ" dirty="0"/>
              <a:t>mluvka, mluvčí, mluvený, rozmlouvající, výmluva</a:t>
            </a:r>
          </a:p>
          <a:p>
            <a:r>
              <a:rPr lang="en-US" dirty="0" err="1"/>
              <a:t>malov</a:t>
            </a:r>
            <a:r>
              <a:rPr lang="cs-CZ" dirty="0" err="1"/>
              <a:t>ání</a:t>
            </a:r>
            <a:r>
              <a:rPr lang="cs-CZ" dirty="0"/>
              <a:t>, malba, malující, malíř</a:t>
            </a:r>
          </a:p>
        </p:txBody>
      </p:sp>
    </p:spTree>
    <p:extLst>
      <p:ext uri="{BB962C8B-B14F-4D97-AF65-F5344CB8AC3E}">
        <p14:creationId xmlns:p14="http://schemas.microsoft.com/office/powerpoint/2010/main" val="31457101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Segmentuj slovesný tvar, deverbativum, vyznač </a:t>
            </a:r>
            <a:r>
              <a:rPr lang="cs-CZ" sz="3200" u="sng" dirty="0"/>
              <a:t>kmenotvornou příponu</a:t>
            </a:r>
            <a:r>
              <a:rPr lang="cs-CZ" sz="3200" dirty="0"/>
              <a:t> a vyznač, kdy jde o derivaci </a:t>
            </a:r>
            <a:r>
              <a:rPr lang="cs-CZ" sz="3200" dirty="0">
                <a:solidFill>
                  <a:srgbClr val="FF0000"/>
                </a:solidFill>
              </a:rPr>
              <a:t>od kmene </a:t>
            </a:r>
            <a:r>
              <a:rPr lang="cs-CZ" sz="3200" dirty="0"/>
              <a:t>a kdy jde o derivaci </a:t>
            </a:r>
            <a:r>
              <a:rPr lang="cs-CZ" sz="3200" dirty="0">
                <a:solidFill>
                  <a:srgbClr val="00B050"/>
                </a:solidFill>
              </a:rPr>
              <a:t>od kořene</a:t>
            </a:r>
            <a:r>
              <a:rPr lang="cs-CZ" sz="3200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B050"/>
                </a:solidFill>
              </a:rPr>
              <a:t>krád</a:t>
            </a:r>
            <a:r>
              <a:rPr lang="cs-CZ" dirty="0" err="1"/>
              <a:t>-ež</a:t>
            </a:r>
            <a:r>
              <a:rPr lang="cs-CZ" dirty="0"/>
              <a:t>, </a:t>
            </a:r>
            <a:r>
              <a:rPr lang="cs-CZ" dirty="0" err="1">
                <a:solidFill>
                  <a:srgbClr val="FF0000"/>
                </a:solidFill>
              </a:rPr>
              <a:t>krad</a:t>
            </a:r>
            <a:r>
              <a:rPr lang="cs-CZ" dirty="0">
                <a:solidFill>
                  <a:srgbClr val="FF0000"/>
                </a:solidFill>
              </a:rPr>
              <a:t>-</a:t>
            </a:r>
            <a:r>
              <a:rPr lang="cs-CZ" u="sng" dirty="0">
                <a:solidFill>
                  <a:srgbClr val="FF0000"/>
                </a:solidFill>
              </a:rPr>
              <a:t>a</a:t>
            </a:r>
            <a:r>
              <a:rPr lang="cs-CZ" dirty="0"/>
              <a:t>-č-k-a</a:t>
            </a:r>
            <a:r>
              <a:rPr lang="cs-CZ" dirty="0">
                <a:solidFill>
                  <a:srgbClr val="00B050"/>
                </a:solidFill>
              </a:rPr>
              <a:t>, </a:t>
            </a:r>
            <a:r>
              <a:rPr lang="cs-CZ" dirty="0" err="1">
                <a:solidFill>
                  <a:srgbClr val="00B050"/>
                </a:solidFill>
              </a:rPr>
              <a:t>krad</a:t>
            </a:r>
            <a:r>
              <a:rPr lang="cs-CZ" dirty="0">
                <a:solidFill>
                  <a:srgbClr val="00B050"/>
                </a:solidFill>
              </a:rPr>
              <a:t>-</a:t>
            </a:r>
            <a:r>
              <a:rPr lang="cs-CZ" dirty="0"/>
              <a:t>m-ý, </a:t>
            </a:r>
            <a:r>
              <a:rPr lang="cs-CZ" dirty="0" err="1">
                <a:solidFill>
                  <a:srgbClr val="00B050"/>
                </a:solidFill>
              </a:rPr>
              <a:t>krad</a:t>
            </a:r>
            <a:r>
              <a:rPr lang="cs-CZ" dirty="0"/>
              <a:t>-í, vy-</a:t>
            </a:r>
            <a:r>
              <a:rPr lang="cs-CZ" dirty="0">
                <a:solidFill>
                  <a:srgbClr val="FF0000"/>
                </a:solidFill>
              </a:rPr>
              <a:t>krad-</a:t>
            </a:r>
            <a:r>
              <a:rPr lang="cs-CZ" u="sng" dirty="0">
                <a:solidFill>
                  <a:srgbClr val="FF0000"/>
                </a:solidFill>
              </a:rPr>
              <a:t>0</a:t>
            </a:r>
            <a:r>
              <a:rPr lang="cs-CZ" dirty="0">
                <a:solidFill>
                  <a:srgbClr val="FF0000"/>
                </a:solidFill>
              </a:rPr>
              <a:t>-</a:t>
            </a:r>
            <a:r>
              <a:rPr lang="cs-CZ" dirty="0"/>
              <a:t>en-ý</a:t>
            </a:r>
          </a:p>
          <a:p>
            <a:r>
              <a:rPr lang="cs-CZ" dirty="0">
                <a:solidFill>
                  <a:srgbClr val="FF0000"/>
                </a:solidFill>
              </a:rPr>
              <a:t>těš-</a:t>
            </a:r>
            <a:r>
              <a:rPr lang="cs-CZ" u="sng" dirty="0">
                <a:solidFill>
                  <a:srgbClr val="FF0000"/>
                </a:solidFill>
              </a:rPr>
              <a:t>i</a:t>
            </a:r>
            <a:r>
              <a:rPr lang="cs-CZ" dirty="0">
                <a:solidFill>
                  <a:srgbClr val="FF0000"/>
                </a:solidFill>
              </a:rPr>
              <a:t>-</a:t>
            </a:r>
            <a:r>
              <a:rPr lang="cs-CZ" dirty="0"/>
              <a:t>tel, po-</a:t>
            </a:r>
            <a:r>
              <a:rPr lang="cs-CZ" dirty="0">
                <a:solidFill>
                  <a:srgbClr val="FF0000"/>
                </a:solidFill>
              </a:rPr>
              <a:t>těš-</a:t>
            </a:r>
            <a:r>
              <a:rPr lang="cs-CZ" u="sng" dirty="0">
                <a:solidFill>
                  <a:srgbClr val="FF0000"/>
                </a:solidFill>
              </a:rPr>
              <a:t>0</a:t>
            </a:r>
            <a:r>
              <a:rPr lang="cs-CZ" dirty="0">
                <a:solidFill>
                  <a:srgbClr val="FF0000"/>
                </a:solidFill>
              </a:rPr>
              <a:t>-</a:t>
            </a:r>
            <a:r>
              <a:rPr lang="cs-CZ" dirty="0"/>
              <a:t>en-í, ú-</a:t>
            </a:r>
            <a:r>
              <a:rPr lang="cs-CZ" dirty="0">
                <a:solidFill>
                  <a:srgbClr val="00B050"/>
                </a:solidFill>
              </a:rPr>
              <a:t>těš-</a:t>
            </a:r>
            <a:r>
              <a:rPr lang="cs-CZ" dirty="0" err="1"/>
              <a:t>liv</a:t>
            </a:r>
            <a:r>
              <a:rPr lang="cs-CZ" dirty="0"/>
              <a:t>-ý,  po-</a:t>
            </a:r>
            <a:r>
              <a:rPr lang="cs-CZ" dirty="0">
                <a:solidFill>
                  <a:srgbClr val="FF0000"/>
                </a:solidFill>
              </a:rPr>
              <a:t>těš-</a:t>
            </a:r>
            <a:r>
              <a:rPr lang="cs-CZ" u="sng" dirty="0">
                <a:solidFill>
                  <a:srgbClr val="FF0000"/>
                </a:solidFill>
              </a:rPr>
              <a:t>i</a:t>
            </a:r>
            <a:r>
              <a:rPr lang="cs-CZ" dirty="0">
                <a:solidFill>
                  <a:srgbClr val="FF0000"/>
                </a:solidFill>
              </a:rPr>
              <a:t>-</a:t>
            </a:r>
            <a:r>
              <a:rPr lang="cs-CZ" dirty="0" err="1"/>
              <a:t>teln</a:t>
            </a:r>
            <a:r>
              <a:rPr lang="cs-CZ" dirty="0"/>
              <a:t>-ý, </a:t>
            </a:r>
          </a:p>
          <a:p>
            <a:r>
              <a:rPr lang="cs-CZ" dirty="0">
                <a:solidFill>
                  <a:srgbClr val="00B050"/>
                </a:solidFill>
              </a:rPr>
              <a:t>mluv-</a:t>
            </a:r>
            <a:r>
              <a:rPr lang="cs-CZ" dirty="0"/>
              <a:t>k-a, </a:t>
            </a:r>
            <a:r>
              <a:rPr lang="cs-CZ" dirty="0">
                <a:solidFill>
                  <a:srgbClr val="00B050"/>
                </a:solidFill>
              </a:rPr>
              <a:t>mluv-</a:t>
            </a:r>
            <a:r>
              <a:rPr lang="cs-CZ" dirty="0"/>
              <a:t>č-í, </a:t>
            </a:r>
            <a:r>
              <a:rPr lang="cs-CZ" dirty="0">
                <a:solidFill>
                  <a:srgbClr val="FF0000"/>
                </a:solidFill>
              </a:rPr>
              <a:t>mluv-</a:t>
            </a:r>
            <a:r>
              <a:rPr lang="cs-CZ" u="sng" dirty="0">
                <a:solidFill>
                  <a:srgbClr val="FF0000"/>
                </a:solidFill>
              </a:rPr>
              <a:t>0</a:t>
            </a:r>
            <a:r>
              <a:rPr lang="cs-CZ" dirty="0">
                <a:solidFill>
                  <a:srgbClr val="FF0000"/>
                </a:solidFill>
              </a:rPr>
              <a:t>-</a:t>
            </a:r>
            <a:r>
              <a:rPr lang="cs-CZ" dirty="0"/>
              <a:t>en-ý, </a:t>
            </a:r>
            <a:r>
              <a:rPr lang="cs-CZ" dirty="0" err="1"/>
              <a:t>roz-</a:t>
            </a:r>
            <a:r>
              <a:rPr lang="cs-CZ" dirty="0" err="1">
                <a:solidFill>
                  <a:srgbClr val="FF0000"/>
                </a:solidFill>
              </a:rPr>
              <a:t>mlouv-</a:t>
            </a:r>
            <a:r>
              <a:rPr lang="cs-CZ" u="sng" dirty="0" err="1">
                <a:solidFill>
                  <a:srgbClr val="FF0000"/>
                </a:solidFill>
              </a:rPr>
              <a:t>aj</a:t>
            </a:r>
            <a:r>
              <a:rPr lang="cs-CZ" dirty="0" err="1">
                <a:solidFill>
                  <a:srgbClr val="FF0000"/>
                </a:solidFill>
              </a:rPr>
              <a:t>-</a:t>
            </a:r>
            <a:r>
              <a:rPr lang="cs-CZ" dirty="0" err="1"/>
              <a:t>í-c-í</a:t>
            </a:r>
            <a:r>
              <a:rPr lang="cs-CZ" dirty="0"/>
              <a:t>, </a:t>
            </a:r>
            <a:r>
              <a:rPr lang="cs-CZ" dirty="0" err="1"/>
              <a:t>vý</a:t>
            </a:r>
            <a:r>
              <a:rPr lang="cs-CZ" dirty="0"/>
              <a:t>-</a:t>
            </a:r>
            <a:r>
              <a:rPr lang="cs-CZ" dirty="0">
                <a:solidFill>
                  <a:srgbClr val="00B050"/>
                </a:solidFill>
              </a:rPr>
              <a:t>mluv-</a:t>
            </a:r>
            <a:r>
              <a:rPr lang="cs-CZ" dirty="0"/>
              <a:t>a</a:t>
            </a:r>
          </a:p>
          <a:p>
            <a:r>
              <a:rPr lang="en-US" dirty="0">
                <a:solidFill>
                  <a:srgbClr val="FF0000"/>
                </a:solidFill>
              </a:rPr>
              <a:t>mal</a:t>
            </a:r>
            <a:r>
              <a:rPr lang="cs-CZ" dirty="0">
                <a:solidFill>
                  <a:srgbClr val="FF0000"/>
                </a:solidFill>
              </a:rPr>
              <a:t>-</a:t>
            </a:r>
            <a:r>
              <a:rPr lang="en-US" u="sng" dirty="0" err="1">
                <a:solidFill>
                  <a:srgbClr val="FF0000"/>
                </a:solidFill>
              </a:rPr>
              <a:t>ov</a:t>
            </a:r>
            <a:r>
              <a:rPr lang="cs-CZ" u="sng" dirty="0">
                <a:solidFill>
                  <a:srgbClr val="FF0000"/>
                </a:solidFill>
              </a:rPr>
              <a:t>á</a:t>
            </a:r>
            <a:r>
              <a:rPr lang="cs-CZ" dirty="0">
                <a:solidFill>
                  <a:srgbClr val="FF0000"/>
                </a:solidFill>
              </a:rPr>
              <a:t>-</a:t>
            </a:r>
            <a:r>
              <a:rPr lang="cs-CZ" dirty="0"/>
              <a:t>n-í, </a:t>
            </a:r>
            <a:r>
              <a:rPr lang="cs-CZ" dirty="0" err="1">
                <a:solidFill>
                  <a:srgbClr val="00B050"/>
                </a:solidFill>
              </a:rPr>
              <a:t>mal</a:t>
            </a:r>
            <a:r>
              <a:rPr lang="cs-CZ" dirty="0">
                <a:solidFill>
                  <a:srgbClr val="00B050"/>
                </a:solidFill>
              </a:rPr>
              <a:t>-</a:t>
            </a:r>
            <a:r>
              <a:rPr lang="cs-CZ" dirty="0"/>
              <a:t>b-a, </a:t>
            </a:r>
            <a:r>
              <a:rPr lang="cs-CZ" dirty="0" err="1">
                <a:solidFill>
                  <a:srgbClr val="FF0000"/>
                </a:solidFill>
              </a:rPr>
              <a:t>mal-</a:t>
            </a:r>
            <a:r>
              <a:rPr lang="cs-CZ" u="sng" dirty="0" err="1">
                <a:solidFill>
                  <a:srgbClr val="FF0000"/>
                </a:solidFill>
              </a:rPr>
              <a:t>uj</a:t>
            </a:r>
            <a:r>
              <a:rPr lang="cs-CZ" dirty="0" err="1">
                <a:solidFill>
                  <a:srgbClr val="FF0000"/>
                </a:solidFill>
              </a:rPr>
              <a:t>-</a:t>
            </a:r>
            <a:r>
              <a:rPr lang="cs-CZ" dirty="0" err="1"/>
              <a:t>í-c-í</a:t>
            </a:r>
            <a:r>
              <a:rPr lang="cs-CZ" dirty="0"/>
              <a:t>, </a:t>
            </a:r>
            <a:r>
              <a:rPr lang="cs-CZ" dirty="0" err="1">
                <a:solidFill>
                  <a:srgbClr val="00B050"/>
                </a:solidFill>
              </a:rPr>
              <a:t>mal-</a:t>
            </a:r>
            <a:r>
              <a:rPr lang="cs-CZ" dirty="0" err="1"/>
              <a:t>íř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49317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 úkolu na týden (viz IS)  procvičíte další 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písemné práci ke </a:t>
            </a:r>
            <a:r>
              <a:rPr lang="cs-CZ" dirty="0" err="1"/>
              <a:t>zk</a:t>
            </a:r>
            <a:r>
              <a:rPr lang="cs-CZ" dirty="0"/>
              <a:t>. budou otázky analogické k těm, které jste řešili v domácích úkolech, popř. zde.</a:t>
            </a:r>
          </a:p>
          <a:p>
            <a:r>
              <a:rPr lang="cs-CZ" dirty="0"/>
              <a:t>Pokud byste něčemu v řešeních výše popř. v řešeních k domácím úkolům nerozuměli, ptejte se e-mailem.</a:t>
            </a:r>
          </a:p>
          <a:p>
            <a:r>
              <a:rPr lang="cs-CZ" dirty="0"/>
              <a:t>Přeju hodně štěstí u zkoušky.</a:t>
            </a:r>
          </a:p>
        </p:txBody>
      </p:sp>
    </p:spTree>
    <p:extLst>
      <p:ext uri="{BB962C8B-B14F-4D97-AF65-F5344CB8AC3E}">
        <p14:creationId xmlns:p14="http://schemas.microsoft.com/office/powerpoint/2010/main" val="2198897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příště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 příští seminář je třeba vypracovat krátký úkol ve formě on-line testu. </a:t>
            </a:r>
            <a:r>
              <a:rPr lang="cs-CZ" dirty="0">
                <a:solidFill>
                  <a:srgbClr val="FF0000"/>
                </a:solidFill>
              </a:rPr>
              <a:t>Tentokrát máte po odevzdání možnost vidět i </a:t>
            </a:r>
            <a:r>
              <a:rPr lang="cs-CZ">
                <a:solidFill>
                  <a:srgbClr val="FF0000"/>
                </a:solidFill>
              </a:rPr>
              <a:t>vysvětlení řešení</a:t>
            </a:r>
            <a:endParaRPr lang="cs-CZ" dirty="0"/>
          </a:p>
          <a:p>
            <a:r>
              <a:rPr lang="cs-CZ" dirty="0"/>
              <a:t>Na úkol máte 30 minut a jej </a:t>
            </a:r>
            <a:r>
              <a:rPr lang="cs-CZ" dirty="0" err="1"/>
              <a:t>jej</a:t>
            </a:r>
            <a:r>
              <a:rPr lang="cs-CZ" dirty="0"/>
              <a:t> třeba vypracovat do příští středy 00.00 hod.</a:t>
            </a:r>
          </a:p>
          <a:p>
            <a:r>
              <a:rPr lang="cs-CZ" dirty="0"/>
              <a:t>Je to poslední úkol</a:t>
            </a:r>
          </a:p>
          <a:p>
            <a:r>
              <a:rPr lang="cs-CZ" dirty="0"/>
              <a:t>Kromě něho ještě máte k dispozici k procvičování všechny staré testy</a:t>
            </a:r>
          </a:p>
          <a:p>
            <a:r>
              <a:rPr lang="cs-CZ" dirty="0"/>
              <a:t>Příští hodinu (26. 5. 2021) je – </a:t>
            </a:r>
            <a:r>
              <a:rPr lang="cs-CZ" dirty="0" err="1"/>
              <a:t>předtermín</a:t>
            </a:r>
            <a:r>
              <a:rPr lang="cs-CZ" dirty="0"/>
              <a:t>. Bude mít formu on-line testu. Na </a:t>
            </a:r>
            <a:r>
              <a:rPr lang="cs-CZ" dirty="0" err="1"/>
              <a:t>předtermín</a:t>
            </a:r>
            <a:r>
              <a:rPr lang="cs-CZ" dirty="0"/>
              <a:t> je třeba se přihlásit. Další termíny (řádné i opravné jsou vypsány během zkouškového období, v červenci 2021).</a:t>
            </a:r>
          </a:p>
        </p:txBody>
      </p:sp>
    </p:spTree>
    <p:extLst>
      <p:ext uri="{BB962C8B-B14F-4D97-AF65-F5344CB8AC3E}">
        <p14:creationId xmlns:p14="http://schemas.microsoft.com/office/powerpoint/2010/main" val="865401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např.: </a:t>
            </a:r>
            <a:r>
              <a:rPr lang="de-DE" i="1" dirty="0" err="1"/>
              <a:t>Matka</a:t>
            </a:r>
            <a:r>
              <a:rPr lang="de-DE" i="1" dirty="0"/>
              <a:t>  </a:t>
            </a:r>
            <a:r>
              <a:rPr lang="en-US" i="1" dirty="0"/>
              <a:t>p</a:t>
            </a:r>
            <a:r>
              <a:rPr lang="cs-CZ" i="1" dirty="0" err="1"/>
              <a:t>řišla</a:t>
            </a:r>
            <a:r>
              <a:rPr lang="cs-CZ" i="1" dirty="0"/>
              <a:t>. Děvčata přišla.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9162" y="2439194"/>
            <a:ext cx="10353675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215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psát </a:t>
            </a:r>
            <a:r>
              <a:rPr lang="en-US" i="1" dirty="0"/>
              <a:t>&gt; </a:t>
            </a:r>
            <a:r>
              <a:rPr lang="cs-CZ" i="1" dirty="0"/>
              <a:t>přepsat </a:t>
            </a:r>
            <a:r>
              <a:rPr lang="en-US" i="1" dirty="0"/>
              <a:t>&gt;</a:t>
            </a:r>
            <a:r>
              <a:rPr lang="cs-CZ" i="1" dirty="0"/>
              <a:t> přepisovat</a:t>
            </a:r>
            <a:br>
              <a:rPr lang="cs-CZ" i="1" dirty="0"/>
            </a:br>
            <a:r>
              <a:rPr lang="cs-CZ" i="1" dirty="0"/>
              <a:t>jevit </a:t>
            </a:r>
            <a:r>
              <a:rPr lang="en-US" i="1" dirty="0"/>
              <a:t>&gt;</a:t>
            </a:r>
            <a:r>
              <a:rPr lang="cs-CZ" i="1" dirty="0"/>
              <a:t> objevit </a:t>
            </a:r>
            <a:r>
              <a:rPr lang="en-US" i="1" dirty="0"/>
              <a:t>&gt;</a:t>
            </a:r>
            <a:r>
              <a:rPr lang="cs-CZ" i="1" dirty="0"/>
              <a:t> objevovat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617451"/>
            <a:ext cx="10515600" cy="2767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290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vysoký, sedící – adjektiva s tvary </a:t>
            </a:r>
            <a:r>
              <a:rPr lang="cs-CZ" i="1" dirty="0" err="1"/>
              <a:t>adjekivní</a:t>
            </a:r>
            <a:r>
              <a:rPr lang="cs-CZ" i="1" dirty="0"/>
              <a:t>/složené flexe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419910"/>
            <a:ext cx="10515600" cy="3162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775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Konverzí nevznikla slova: </a:t>
            </a:r>
            <a:r>
              <a:rPr lang="cs-CZ" i="1" dirty="0"/>
              <a:t>hon-b(a), náhon-č(í), svaz-</a:t>
            </a:r>
            <a:r>
              <a:rPr lang="cs-CZ" i="1" dirty="0" err="1"/>
              <a:t>ek</a:t>
            </a:r>
            <a:r>
              <a:rPr lang="cs-CZ" i="1" dirty="0"/>
              <a:t>, </a:t>
            </a:r>
            <a:r>
              <a:rPr lang="cs-CZ" i="1" dirty="0" err="1"/>
              <a:t>násled-ek</a:t>
            </a:r>
            <a:r>
              <a:rPr lang="cs-CZ" i="1" dirty="0"/>
              <a:t>, </a:t>
            </a:r>
            <a:r>
              <a:rPr lang="cs-CZ" dirty="0"/>
              <a:t>vznikla sufixací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6475" y="2315369"/>
            <a:ext cx="7639050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385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Pouze v prvním případě jde o dva příbuzné lexémy, v ostatních jde o vztah mezi tvary jednoho lexému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2634456"/>
            <a:ext cx="9448800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130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Pouze </a:t>
            </a:r>
            <a:r>
              <a:rPr lang="cs-CZ" sz="2800" i="1" dirty="0">
                <a:solidFill>
                  <a:srgbClr val="FF0000"/>
                </a:solidFill>
              </a:rPr>
              <a:t>–a</a:t>
            </a:r>
            <a:r>
              <a:rPr lang="cs-CZ" sz="2800" dirty="0"/>
              <a:t> v </a:t>
            </a:r>
            <a:r>
              <a:rPr lang="cs-CZ" sz="2800" i="1" dirty="0">
                <a:solidFill>
                  <a:srgbClr val="FF0000"/>
                </a:solidFill>
              </a:rPr>
              <a:t>rád-a</a:t>
            </a:r>
            <a:r>
              <a:rPr lang="cs-CZ" sz="2800" i="1" dirty="0"/>
              <a:t> </a:t>
            </a:r>
            <a:r>
              <a:rPr lang="cs-CZ" sz="2800" dirty="0"/>
              <a:t>je rodová koncovka, která vyjadřuje shodu adjektiva v rodě/čísle, ani </a:t>
            </a:r>
            <a:r>
              <a:rPr lang="cs-CZ" sz="2800" b="1" dirty="0"/>
              <a:t>kmenotvorná přípona </a:t>
            </a:r>
            <a:r>
              <a:rPr lang="cs-CZ" sz="2800" dirty="0"/>
              <a:t>ve tvaru </a:t>
            </a:r>
            <a:r>
              <a:rPr lang="cs-CZ" sz="2800" b="1" i="1" dirty="0" err="1"/>
              <a:t>vz</a:t>
            </a:r>
            <a:r>
              <a:rPr lang="cs-CZ" sz="2800" b="1" i="1" dirty="0"/>
              <a:t>-a-l</a:t>
            </a:r>
            <a:r>
              <a:rPr lang="cs-CZ" sz="2800" dirty="0"/>
              <a:t>, ani </a:t>
            </a:r>
            <a:r>
              <a:rPr lang="cs-CZ" sz="2800" b="1" dirty="0"/>
              <a:t>kořenová samohláska</a:t>
            </a:r>
            <a:r>
              <a:rPr lang="cs-CZ" sz="2800" dirty="0"/>
              <a:t> ve slovese </a:t>
            </a:r>
            <a:r>
              <a:rPr lang="cs-CZ" sz="2800" i="1" dirty="0"/>
              <a:t>sp</a:t>
            </a:r>
            <a:r>
              <a:rPr lang="cs-CZ" sz="2800" b="1" i="1" dirty="0"/>
              <a:t>á</a:t>
            </a:r>
            <a:r>
              <a:rPr lang="cs-CZ" sz="2800" i="1" dirty="0"/>
              <a:t>lit </a:t>
            </a:r>
            <a:r>
              <a:rPr lang="cs-CZ" sz="2800" dirty="0"/>
              <a:t>žádný typ shody nevyjadřuje</a:t>
            </a:r>
            <a:endParaRPr lang="cs-CZ" sz="2800" i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7775" y="2648744"/>
            <a:ext cx="969645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3940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2008</Words>
  <Application>Microsoft Office PowerPoint</Application>
  <PresentationFormat>Širokoúhlá obrazovka</PresentationFormat>
  <Paragraphs>140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1" baseType="lpstr">
      <vt:lpstr>Arial</vt:lpstr>
      <vt:lpstr>Calibri</vt:lpstr>
      <vt:lpstr>Calibri Light</vt:lpstr>
      <vt:lpstr>Times New Roman</vt:lpstr>
      <vt:lpstr>Motiv Office</vt:lpstr>
      <vt:lpstr>CJJ04_12</vt:lpstr>
      <vt:lpstr>Opakovací test</vt:lpstr>
      <vt:lpstr>Supletivní kořen jedná se o případy, kdy tvary jednoho paradigmatu se tvoří od lexikálních kořenů, které nejsou geneticky (ani vzdáleně etymologicky) příbuzné, nejde o případ alomorfie/hláskových alternací kořene</vt:lpstr>
      <vt:lpstr>např.: Matka  přišla. Děvčata přišla.</vt:lpstr>
      <vt:lpstr>psát &gt; přepsat &gt; přepisovat jevit &gt; objevit &gt; objevovat</vt:lpstr>
      <vt:lpstr>vysoký, sedící – adjektiva s tvary adjekivní/složené flexe</vt:lpstr>
      <vt:lpstr>Konverzí nevznikla slova: hon-b(a), náhon-č(í), svaz-ek, násled-ek, vznikla sufixací</vt:lpstr>
      <vt:lpstr>Pouze v prvním případě jde o dva příbuzné lexémy, v ostatních jde o vztah mezi tvary jednoho lexému</vt:lpstr>
      <vt:lpstr>Pouze –a v rád-a je rodová koncovka, která vyjadřuje shodu adjektiva v rodě/čísle, ani kmenotvorná přípona ve tvaru vz-a-l, ani kořenová samohláska ve slovese spálit žádný typ shody nevyjadřuje</vt:lpstr>
      <vt:lpstr>svléc-0-i/svlék-nou-t</vt:lpstr>
      <vt:lpstr>češu/česám</vt:lpstr>
      <vt:lpstr>za-bloud-i-l-a</vt:lpstr>
      <vt:lpstr>o-bleč-0-en-ý/ ob-leč-0-en-ý</vt:lpstr>
      <vt:lpstr>v případě slovesa umývat se jde o skutečnou reflexivitu, děj vychází od činitele děje a vrací se k němu, se lze nahradit sebe</vt:lpstr>
      <vt:lpstr>Stránice jsou městská čtvrť západně od centra statutárního města Brna. …Pisárky jsou od 24. listopadu 1990 rozděleny mezi samosprávné městské části ... </vt:lpstr>
      <vt:lpstr>nařčení/nařknutí</vt:lpstr>
      <vt:lpstr>Najdi homonymní a alomofní (synonymní) kořenové morfy</vt:lpstr>
      <vt:lpstr>Najdi homonymní a alomofní (synonymní) kořenové morfy </vt:lpstr>
      <vt:lpstr>Segmentuj slovní tvary a urči derivační a flektivní afixy. Najdete i takové afixy, u nichž váháte? Proč?</vt:lpstr>
      <vt:lpstr>ŘEŠENÍ Segmentuj slovní tvary a urči derivační a flektivní afixy</vt:lpstr>
      <vt:lpstr>Segmentuj utvořená slova a urči afixy, jimiž se odvozují  substantiva (N), adjektiva (A), slovesa (V), adverbia (D)</vt:lpstr>
      <vt:lpstr>Segmentuj utvořená slova a urči afixy, jimiž se odvozují  substantiva (N), adjektiva (A), slovesa (V), adverbia (D)</vt:lpstr>
      <vt:lpstr>Všimněme si</vt:lpstr>
      <vt:lpstr>Z následujícího seznamu vyber slova, která mají stejnou morfémovou strukturu:</vt:lpstr>
      <vt:lpstr>Z následujícího seznamu vyber slova, která mají stejnou morfémovou strukturu:</vt:lpstr>
      <vt:lpstr>Formulujte pravidlo, jímž se řídí:</vt:lpstr>
      <vt:lpstr>Distribuce variantní koncovky -0 v genitivu plurálu substantiv typu růže.</vt:lpstr>
      <vt:lpstr>Můžeme je najít v korpusu:</vt:lpstr>
      <vt:lpstr>Distribuce variantní koncovky –a v genitivu singuláru substantiv typu hrad.</vt:lpstr>
      <vt:lpstr>Můžeme je najít v korpusu:</vt:lpstr>
      <vt:lpstr>Distribuce variantní koncovky –ách v lokálu plurálu substantiv typu město.</vt:lpstr>
      <vt:lpstr>Distribuce grafické variantní koncovky –i v genitivu singuláru (nomintivu, akuzativu a vokativu plurálu) substantiv typu žena.</vt:lpstr>
      <vt:lpstr>Segmentuj slovesný tvar, deverbativum, vyznač kmenotvornou příponu a vyznač, kdy jde o derivaci od kmene a kdy jde o derivaci od kořene:</vt:lpstr>
      <vt:lpstr>Segmentuj slovesný tvar, deverbativum, vyznač kmenotvornou příponu a vyznač, kdy jde o derivaci od kmene a kdy jde o derivaci od kořene:</vt:lpstr>
      <vt:lpstr>V úkolu na týden (viz IS)  procvičíte další …</vt:lpstr>
      <vt:lpstr>Na příště 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CJJ04_12</dc:title>
  <dc:creator>petr</dc:creator>
  <cp:lastModifiedBy>Klára Osolsobě</cp:lastModifiedBy>
  <cp:revision>42</cp:revision>
  <dcterms:created xsi:type="dcterms:W3CDTF">2020-04-02T08:07:33Z</dcterms:created>
  <dcterms:modified xsi:type="dcterms:W3CDTF">2022-05-11T08:06:06Z</dcterms:modified>
</cp:coreProperties>
</file>