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11" r:id="rId3"/>
    <p:sldId id="321" r:id="rId4"/>
    <p:sldId id="322" r:id="rId5"/>
    <p:sldId id="301" r:id="rId6"/>
    <p:sldId id="313" r:id="rId7"/>
    <p:sldId id="306" r:id="rId8"/>
    <p:sldId id="307" r:id="rId9"/>
    <p:sldId id="308" r:id="rId10"/>
    <p:sldId id="309" r:id="rId11"/>
    <p:sldId id="314" r:id="rId12"/>
    <p:sldId id="315" r:id="rId13"/>
    <p:sldId id="266" r:id="rId14"/>
    <p:sldId id="297" r:id="rId15"/>
    <p:sldId id="298" r:id="rId16"/>
    <p:sldId id="267" r:id="rId17"/>
    <p:sldId id="289" r:id="rId18"/>
    <p:sldId id="290" r:id="rId19"/>
    <p:sldId id="291" r:id="rId20"/>
    <p:sldId id="292" r:id="rId21"/>
    <p:sldId id="293" r:id="rId22"/>
    <p:sldId id="294" r:id="rId23"/>
    <p:sldId id="268" r:id="rId24"/>
    <p:sldId id="269" r:id="rId25"/>
    <p:sldId id="270" r:id="rId26"/>
    <p:sldId id="271" r:id="rId27"/>
    <p:sldId id="272" r:id="rId28"/>
    <p:sldId id="273" r:id="rId29"/>
    <p:sldId id="275" r:id="rId30"/>
    <p:sldId id="276" r:id="rId31"/>
    <p:sldId id="277" r:id="rId32"/>
    <p:sldId id="278" r:id="rId33"/>
    <p:sldId id="279" r:id="rId34"/>
    <p:sldId id="280" r:id="rId35"/>
    <p:sldId id="281" r:id="rId36"/>
    <p:sldId id="304" r:id="rId37"/>
    <p:sldId id="282" r:id="rId38"/>
    <p:sldId id="302" r:id="rId39"/>
    <p:sldId id="303" r:id="rId40"/>
    <p:sldId id="305" r:id="rId41"/>
    <p:sldId id="320" r:id="rId4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E4E0E-930B-4CDB-9BCE-3E4C49F3F1D7}" type="datetimeFigureOut">
              <a:rPr lang="cs-CZ" smtClean="0"/>
              <a:t>02.03.2022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8E910-3634-4479-9D46-3144942D9B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4791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E4E0E-930B-4CDB-9BCE-3E4C49F3F1D7}" type="datetimeFigureOut">
              <a:rPr lang="cs-CZ" smtClean="0"/>
              <a:t>02.03.2022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8E910-3634-4479-9D46-3144942D9B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1227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E4E0E-930B-4CDB-9BCE-3E4C49F3F1D7}" type="datetimeFigureOut">
              <a:rPr lang="cs-CZ" smtClean="0"/>
              <a:t>02.03.2022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8E910-3634-4479-9D46-3144942D9B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2554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E4E0E-930B-4CDB-9BCE-3E4C49F3F1D7}" type="datetimeFigureOut">
              <a:rPr lang="cs-CZ" smtClean="0"/>
              <a:t>02.03.2022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8E910-3634-4479-9D46-3144942D9B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0685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E4E0E-930B-4CDB-9BCE-3E4C49F3F1D7}" type="datetimeFigureOut">
              <a:rPr lang="cs-CZ" smtClean="0"/>
              <a:t>02.03.2022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8E910-3634-4479-9D46-3144942D9B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6077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E4E0E-930B-4CDB-9BCE-3E4C49F3F1D7}" type="datetimeFigureOut">
              <a:rPr lang="cs-CZ" smtClean="0"/>
              <a:t>02.03.2022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8E910-3634-4479-9D46-3144942D9B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3510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E4E0E-930B-4CDB-9BCE-3E4C49F3F1D7}" type="datetimeFigureOut">
              <a:rPr lang="cs-CZ" smtClean="0"/>
              <a:t>02.03.2022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8E910-3634-4479-9D46-3144942D9B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5064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E4E0E-930B-4CDB-9BCE-3E4C49F3F1D7}" type="datetimeFigureOut">
              <a:rPr lang="cs-CZ" smtClean="0"/>
              <a:t>02.03.2022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8E910-3634-4479-9D46-3144942D9B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8692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E4E0E-930B-4CDB-9BCE-3E4C49F3F1D7}" type="datetimeFigureOut">
              <a:rPr lang="cs-CZ" smtClean="0"/>
              <a:t>02.03.2022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8E910-3634-4479-9D46-3144942D9B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1497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E4E0E-930B-4CDB-9BCE-3E4C49F3F1D7}" type="datetimeFigureOut">
              <a:rPr lang="cs-CZ" smtClean="0"/>
              <a:t>02.03.2022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8E910-3634-4479-9D46-3144942D9B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0467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E4E0E-930B-4CDB-9BCE-3E4C49F3F1D7}" type="datetimeFigureOut">
              <a:rPr lang="cs-CZ" smtClean="0"/>
              <a:t>02.03.2022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8E910-3634-4479-9D46-3144942D9B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6886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5E4E0E-930B-4CDB-9BCE-3E4C49F3F1D7}" type="datetimeFigureOut">
              <a:rPr lang="cs-CZ" smtClean="0"/>
              <a:t>02.03.2022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78E910-3634-4479-9D46-3144942D9B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0759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orpus.cz/kontext/view?viewmode=sen&amp;pagesize=40&amp;attrs=word&amp;attr_vmode=visible-kwic&amp;base_viewattr=word&amp;ctxattrs=word&amp;q=~HMCY64qyYAuQ&amp;QSEnabled=1" TargetMode="External"/><Relationship Id="rId2" Type="http://schemas.openxmlformats.org/officeDocument/2006/relationships/hyperlink" Target="https://www.korpus.cz/kontext/view?viewmode=sen&amp;pagesize=40&amp;attrs=word&amp;attr_vmode=visible-kwic&amp;base_viewattr=word&amp;ctxattrs=word&amp;refs=%3Ddoc.title&amp;q=~NeG4AIMq4S24&amp;QSEnabled=1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korpus.cz/kontext/view?viewmode=sen&amp;pagesize=40&amp;attrs=word&amp;attr_vmode=visible-kwic&amp;base_viewattr=word&amp;q=~rkE2wKoaqsie" TargetMode="External"/><Relationship Id="rId4" Type="http://schemas.openxmlformats.org/officeDocument/2006/relationships/hyperlink" Target="https://www.korpus.cz/kontext/view?viewmode=kwic&amp;pagesize=40&amp;attrs=word&amp;attr_vmode=visible-kwic&amp;base_viewattr=word&amp;q=~xC44wEmuWkGs" TargetMode="Externa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CJJ04_2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Klára Osolsobě</a:t>
            </a:r>
          </a:p>
          <a:p>
            <a:r>
              <a:rPr lang="cs-CZ" dirty="0" err="1"/>
              <a:t>osolsobe</a:t>
            </a:r>
            <a:r>
              <a:rPr lang="en-US" dirty="0"/>
              <a:t>@</a:t>
            </a:r>
            <a:r>
              <a:rPr lang="cs-CZ" dirty="0"/>
              <a:t>phil.muni.cz</a:t>
            </a:r>
          </a:p>
        </p:txBody>
      </p:sp>
    </p:spTree>
    <p:extLst>
      <p:ext uri="{BB962C8B-B14F-4D97-AF65-F5344CB8AC3E}">
        <p14:creationId xmlns:p14="http://schemas.microsoft.com/office/powerpoint/2010/main" val="32433378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/>
              <a:t>Morfologické kritérium:</a:t>
            </a:r>
            <a:br>
              <a:rPr lang="cs-CZ" sz="3600" dirty="0"/>
            </a:br>
            <a:r>
              <a:rPr lang="cs-CZ" sz="3600" dirty="0"/>
              <a:t>ohebná/flektivní (deklinace × konjugace)</a:t>
            </a:r>
            <a:br>
              <a:rPr lang="cs-CZ" sz="3600" dirty="0"/>
            </a:br>
            <a:r>
              <a:rPr lang="cs-CZ" sz="3600" dirty="0"/>
              <a:t>neohebná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Podle morfologického kritéria třídění slovních druhů patří citoslovce mezi neohebné slovní druhy. Uveď příklad, kdy je toto kritérium porušeno.</a:t>
            </a:r>
          </a:p>
          <a:p>
            <a:r>
              <a:rPr lang="cs-CZ" b="1" dirty="0">
                <a:solidFill>
                  <a:srgbClr val="00B050"/>
                </a:solidFill>
              </a:rPr>
              <a:t>Pozorujte:</a:t>
            </a:r>
          </a:p>
          <a:p>
            <a:r>
              <a:rPr lang="cs-CZ" i="1" dirty="0">
                <a:solidFill>
                  <a:srgbClr val="00B050"/>
                </a:solidFill>
              </a:rPr>
              <a:t>„Tak </a:t>
            </a:r>
            <a:r>
              <a:rPr lang="cs-CZ" b="1" i="1" dirty="0">
                <a:solidFill>
                  <a:srgbClr val="00B050"/>
                </a:solidFill>
              </a:rPr>
              <a:t>nate</a:t>
            </a:r>
            <a:r>
              <a:rPr lang="cs-CZ" i="1" dirty="0">
                <a:solidFill>
                  <a:srgbClr val="00B050"/>
                </a:solidFill>
              </a:rPr>
              <a:t>, to jsme vám přinesli, </a:t>
            </a:r>
            <a:r>
              <a:rPr lang="cs-CZ" i="1" dirty="0" err="1">
                <a:solidFill>
                  <a:srgbClr val="00B050"/>
                </a:solidFill>
              </a:rPr>
              <a:t>abysme</a:t>
            </a:r>
            <a:r>
              <a:rPr lang="cs-CZ" i="1" dirty="0">
                <a:solidFill>
                  <a:srgbClr val="00B050"/>
                </a:solidFill>
              </a:rPr>
              <a:t> nepřišli s prázdnou.“ Podával mu láhev slivovice.</a:t>
            </a:r>
            <a:endParaRPr lang="cs-CZ" b="1" i="1" dirty="0">
              <a:solidFill>
                <a:srgbClr val="00B05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38956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Tvarová homonymie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Příklady – jakého slovního druhu jsou slova zakončená na</a:t>
            </a:r>
          </a:p>
          <a:p>
            <a:r>
              <a:rPr lang="cs-CZ" i="1" dirty="0" err="1">
                <a:solidFill>
                  <a:srgbClr val="00B050"/>
                </a:solidFill>
              </a:rPr>
              <a:t>it</a:t>
            </a:r>
            <a:endParaRPr lang="cs-CZ" i="1" dirty="0">
              <a:solidFill>
                <a:srgbClr val="00B050"/>
              </a:solidFill>
            </a:endParaRPr>
          </a:p>
          <a:p>
            <a:r>
              <a:rPr lang="cs-CZ" i="1" dirty="0" err="1">
                <a:solidFill>
                  <a:srgbClr val="00B050"/>
                </a:solidFill>
              </a:rPr>
              <a:t>at</a:t>
            </a:r>
            <a:endParaRPr lang="cs-CZ" i="1" dirty="0">
              <a:solidFill>
                <a:srgbClr val="00B050"/>
              </a:solidFill>
            </a:endParaRPr>
          </a:p>
          <a:p>
            <a:r>
              <a:rPr lang="cs-CZ" i="1" dirty="0">
                <a:solidFill>
                  <a:srgbClr val="00B050"/>
                </a:solidFill>
              </a:rPr>
              <a:t>et</a:t>
            </a:r>
          </a:p>
          <a:p>
            <a:r>
              <a:rPr lang="cs-CZ" i="1" dirty="0" err="1">
                <a:solidFill>
                  <a:srgbClr val="00B050"/>
                </a:solidFill>
              </a:rPr>
              <a:t>ět</a:t>
            </a:r>
            <a:endParaRPr lang="cs-CZ" i="1" dirty="0">
              <a:solidFill>
                <a:srgbClr val="00B050"/>
              </a:solidFill>
            </a:endParaRPr>
          </a:p>
          <a:p>
            <a:r>
              <a:rPr lang="cs-CZ" dirty="0"/>
              <a:t>-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i="1" dirty="0"/>
              <a:t>(pocit, cit, hit, favorit, limit, Brit, soucit, sešit, svit, nit, deficit, audit, úsvit, parazit, satelit, … )</a:t>
            </a:r>
          </a:p>
          <a:p>
            <a:r>
              <a:rPr lang="cs-CZ" dirty="0"/>
              <a:t>-</a:t>
            </a:r>
            <a:r>
              <a:rPr lang="cs-CZ" dirty="0" err="1"/>
              <a:t>at</a:t>
            </a:r>
            <a:r>
              <a:rPr lang="cs-CZ" dirty="0"/>
              <a:t> </a:t>
            </a:r>
            <a:r>
              <a:rPr lang="cs-CZ" i="1" dirty="0"/>
              <a:t>(návrat, plat, obrat, demokrat, záchvat, akrobat, diplomat, převrat, zvrat, obchvat, potrat, kat, bankomat, šat, …)</a:t>
            </a:r>
          </a:p>
          <a:p>
            <a:r>
              <a:rPr lang="cs-CZ" dirty="0"/>
              <a:t>-et </a:t>
            </a:r>
            <a:r>
              <a:rPr lang="cs-CZ" i="1" dirty="0"/>
              <a:t>(počet, deset, dvacet, internet, ret, třicet, rozpočet, účet, čtyřicet, výlet, let, výpočet, hřbet, nehet,  …)</a:t>
            </a:r>
          </a:p>
          <a:p>
            <a:r>
              <a:rPr lang="cs-CZ" dirty="0"/>
              <a:t>-</a:t>
            </a:r>
            <a:r>
              <a:rPr lang="cs-CZ" dirty="0" err="1"/>
              <a:t>ět</a:t>
            </a:r>
            <a:r>
              <a:rPr lang="cs-CZ" dirty="0"/>
              <a:t> </a:t>
            </a:r>
            <a:r>
              <a:rPr lang="cs-CZ" i="1" dirty="0"/>
              <a:t>(svět, pět, opět, předmět, zpět, devět, květ, podnět, zánět, námět,  rozkvět, nazpět, …)</a:t>
            </a:r>
            <a:endParaRPr lang="cs-CZ" dirty="0"/>
          </a:p>
          <a:p>
            <a:endParaRPr lang="cs-CZ" i="1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4561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>
                <a:solidFill>
                  <a:srgbClr val="00B050"/>
                </a:solidFill>
              </a:rPr>
              <a:t>dolomit, obrat, počet, střet, set, pět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i="1" dirty="0"/>
              <a:t>Pěkný bílý </a:t>
            </a:r>
            <a:r>
              <a:rPr lang="cs-CZ" b="1" i="1" dirty="0"/>
              <a:t>dolomit</a:t>
            </a:r>
            <a:r>
              <a:rPr lang="cs-CZ" i="1" dirty="0"/>
              <a:t> lze nalézt v Praze.</a:t>
            </a:r>
          </a:p>
          <a:p>
            <a:r>
              <a:rPr lang="cs-CZ" i="1" dirty="0"/>
              <a:t>Jenom </a:t>
            </a:r>
            <a:r>
              <a:rPr lang="cs-CZ" i="1" dirty="0" err="1"/>
              <a:t>Viza</a:t>
            </a:r>
            <a:r>
              <a:rPr lang="cs-CZ" i="1" dirty="0"/>
              <a:t> měla loni </a:t>
            </a:r>
            <a:r>
              <a:rPr lang="cs-CZ" b="1" i="1" dirty="0"/>
              <a:t>obrat</a:t>
            </a:r>
            <a:r>
              <a:rPr lang="cs-CZ" i="1" dirty="0"/>
              <a:t> 13 bilionů.</a:t>
            </a:r>
          </a:p>
          <a:p>
            <a:r>
              <a:rPr lang="cs-CZ" i="1" dirty="0"/>
              <a:t>Co , To Sis </a:t>
            </a:r>
            <a:r>
              <a:rPr lang="cs-CZ" b="1" i="1" dirty="0"/>
              <a:t>Počet</a:t>
            </a:r>
            <a:r>
              <a:rPr lang="cs-CZ" i="1" dirty="0"/>
              <a:t> : leč Ještě Jsi nedočet .</a:t>
            </a:r>
          </a:p>
          <a:p>
            <a:r>
              <a:rPr lang="cs-CZ" i="1" dirty="0"/>
              <a:t>Po poledni jel řidič vozidla Citroen ve směru od Vysokých Studnic, vyjel do protisměru a </a:t>
            </a:r>
            <a:r>
              <a:rPr lang="cs-CZ" b="1" i="1" dirty="0"/>
              <a:t>střet</a:t>
            </a:r>
            <a:r>
              <a:rPr lang="cs-CZ" i="1" dirty="0"/>
              <a:t> se s protijedoucím vozidlem Opel Astra, které jelo ve směru od Jihlavy.</a:t>
            </a:r>
          </a:p>
          <a:p>
            <a:r>
              <a:rPr lang="cs-CZ" i="1" dirty="0"/>
              <a:t>Půdu jsme museli zorat , pohnojit a teď na ni budeme </a:t>
            </a:r>
            <a:r>
              <a:rPr lang="cs-CZ" b="1" i="1" dirty="0"/>
              <a:t>set</a:t>
            </a:r>
            <a:r>
              <a:rPr lang="cs-CZ" i="1" dirty="0"/>
              <a:t> obilí , které pak zaoráme .</a:t>
            </a:r>
          </a:p>
          <a:p>
            <a:r>
              <a:rPr lang="cs-CZ" i="1" dirty="0"/>
              <a:t>" Moje děti a vnukové na mne budou </a:t>
            </a:r>
            <a:r>
              <a:rPr lang="cs-CZ" b="1" i="1" dirty="0"/>
              <a:t>pět</a:t>
            </a:r>
            <a:r>
              <a:rPr lang="cs-CZ" i="1" dirty="0"/>
              <a:t> písně chvály a zvířata v savaně se budou třást , sotva mě spatří ! "</a:t>
            </a:r>
          </a:p>
          <a:p>
            <a:endParaRPr lang="cs-CZ" i="1" dirty="0"/>
          </a:p>
          <a:p>
            <a:endParaRPr lang="cs-CZ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60258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Cvičení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Jestliže český slovní tvar končí na samohlásku, o který slovní druh může jít? Uveďte příklady. </a:t>
            </a:r>
          </a:p>
          <a:p>
            <a:r>
              <a:rPr lang="cs-CZ" dirty="0"/>
              <a:t>Které samohláskové zakončení v češtině </a:t>
            </a:r>
            <a:r>
              <a:rPr lang="cs-CZ" dirty="0" err="1"/>
              <a:t>nejjednoznačněji</a:t>
            </a:r>
            <a:r>
              <a:rPr lang="cs-CZ" dirty="0"/>
              <a:t> signalizuje příslušnost slovního tvaru ke slovnímu druhu?</a:t>
            </a:r>
          </a:p>
          <a:p>
            <a:r>
              <a:rPr lang="cs-CZ" dirty="0"/>
              <a:t>Na které souhlásky může/nemůže končit určitý přísudkový tvar slovesa v češtině? Na které končí nejpravděpodobněji? Na základě znalosti systému české slovesné flexe uveďte, které souhlásky budou nejfrekventovanější.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3245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Doplníte tabulku?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2954570"/>
              </p:ext>
            </p:extLst>
          </p:nvPr>
        </p:nvGraphicFramePr>
        <p:xfrm>
          <a:off x="838200" y="1825625"/>
          <a:ext cx="10515603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22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e/ě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substantivum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žena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růže/obryně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kluci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město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ženu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ženy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adjektivum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ráda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rádi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rádo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rádu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rády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pronomen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tě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tu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numerale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čtvera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troje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pěti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čtvero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čtveru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čtvery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verbum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šla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stoje/chodě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šli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šlo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nesu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šly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adverbium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zvesela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vesele/pěkně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veselo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pěšky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prepozice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při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konjunkce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ani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nebo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interjekce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jéje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au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9412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Doplníte tabulku?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5960047"/>
              </p:ext>
            </p:extLst>
          </p:nvPr>
        </p:nvGraphicFramePr>
        <p:xfrm>
          <a:off x="838200" y="1825625"/>
          <a:ext cx="10515600" cy="3977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4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substantivum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vrátná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kostí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hradů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hajný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adjektivum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mladá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mladé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mladí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mladý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pronomen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tvá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tvé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tví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tvý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numerale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druhá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druhé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druzí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druhý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verbum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dělá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dělí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adverbium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prepozice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konjunkce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interjekce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hyjé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bů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52454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Slovní druh poznáme z funkce, které slovo plní ve větě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Primární funkce slovních druhů</a:t>
            </a:r>
          </a:p>
          <a:p>
            <a:r>
              <a:rPr lang="cs-CZ" dirty="0"/>
              <a:t>Sekundární funkce slovních druhů</a:t>
            </a:r>
          </a:p>
          <a:p>
            <a:r>
              <a:rPr lang="cs-CZ" dirty="0"/>
              <a:t>Slovní druhy vydělitelné funkčně</a:t>
            </a:r>
          </a:p>
        </p:txBody>
      </p:sp>
    </p:spTree>
    <p:extLst>
      <p:ext uri="{BB962C8B-B14F-4D97-AF65-F5344CB8AC3E}">
        <p14:creationId xmlns:p14="http://schemas.microsoft.com/office/powerpoint/2010/main" val="26403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BBBBF5-1CD9-4412-9C81-2FE78B623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Primární a sekundární funkce slovních druhů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1AAF19A-C2B1-4300-B409-C4A32B4900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Nechť Vaše </a:t>
            </a:r>
            <a:r>
              <a:rPr lang="cs-CZ" b="1" i="1" u="sng" dirty="0"/>
              <a:t>hoře</a:t>
            </a:r>
            <a:r>
              <a:rPr lang="cs-CZ" i="1" dirty="0"/>
              <a:t> je mírněno vědomím, že je sdílíme všichni s Vámi.</a:t>
            </a:r>
          </a:p>
          <a:p>
            <a:r>
              <a:rPr lang="cs-CZ" i="1" dirty="0"/>
              <a:t>Muži nosí bez přestání svá </a:t>
            </a:r>
            <a:r>
              <a:rPr lang="cs-CZ" b="1" i="1" u="sng" dirty="0"/>
              <a:t>hoře</a:t>
            </a:r>
            <a:r>
              <a:rPr lang="cs-CZ" i="1" dirty="0"/>
              <a:t> sem a tam.</a:t>
            </a:r>
          </a:p>
          <a:p>
            <a:r>
              <a:rPr lang="cs-CZ" i="1" dirty="0"/>
              <a:t>Chvíle </a:t>
            </a:r>
            <a:r>
              <a:rPr lang="cs-CZ" b="1" i="1" u="sng" dirty="0"/>
              <a:t>hoře</a:t>
            </a:r>
            <a:r>
              <a:rPr lang="cs-CZ" i="1" dirty="0"/>
              <a:t> nadešla.</a:t>
            </a:r>
          </a:p>
          <a:p>
            <a:r>
              <a:rPr lang="cs-CZ" i="1" dirty="0"/>
              <a:t>Ten čas, než se jeho loď vrátí, je pro mne jenom </a:t>
            </a:r>
            <a:r>
              <a:rPr lang="cs-CZ" b="1" i="1" u="sng" dirty="0"/>
              <a:t>hoře</a:t>
            </a:r>
            <a:r>
              <a:rPr lang="cs-CZ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090139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582E2D-57DF-4007-8824-106F3A0422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Primární a sekundární funkce slovních druhů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7308AD-8C05-4CF6-9E24-CF42C4388F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Byli to </a:t>
            </a:r>
            <a:r>
              <a:rPr lang="cs-CZ" b="1" i="1" u="sng" dirty="0"/>
              <a:t>dobří</a:t>
            </a:r>
            <a:r>
              <a:rPr lang="cs-CZ" i="1" dirty="0"/>
              <a:t> vojáci.</a:t>
            </a:r>
          </a:p>
          <a:p>
            <a:r>
              <a:rPr lang="cs-CZ" i="1" dirty="0"/>
              <a:t>Četla jsem jen věci od nebožtíků podle pravidla, že </a:t>
            </a:r>
            <a:r>
              <a:rPr lang="cs-CZ" b="1" i="1" u="sng" dirty="0"/>
              <a:t>dobří</a:t>
            </a:r>
            <a:r>
              <a:rPr lang="cs-CZ" i="1" dirty="0"/>
              <a:t> jsou ti, co už je po nich.</a:t>
            </a:r>
          </a:p>
          <a:p>
            <a:r>
              <a:rPr lang="pl-PL" i="1" dirty="0"/>
              <a:t>Co </a:t>
            </a:r>
            <a:r>
              <a:rPr lang="pl-PL" i="1" dirty="0" err="1"/>
              <a:t>mají</a:t>
            </a:r>
            <a:r>
              <a:rPr lang="pl-PL" i="1" dirty="0"/>
              <a:t> </a:t>
            </a:r>
            <a:r>
              <a:rPr lang="pl-PL" i="1" dirty="0" err="1"/>
              <a:t>dělat</a:t>
            </a:r>
            <a:r>
              <a:rPr lang="pl-PL" i="1" dirty="0"/>
              <a:t> </a:t>
            </a:r>
            <a:r>
              <a:rPr lang="pl-PL" i="1" dirty="0" err="1"/>
              <a:t>ti</a:t>
            </a:r>
            <a:r>
              <a:rPr lang="pl-PL" i="1" dirty="0"/>
              <a:t> </a:t>
            </a:r>
            <a:r>
              <a:rPr lang="pl-PL" b="1" i="1" u="sng" dirty="0" err="1"/>
              <a:t>dobří</a:t>
            </a:r>
            <a:r>
              <a:rPr lang="pl-PL" i="1" dirty="0"/>
              <a:t> u </a:t>
            </a:r>
            <a:r>
              <a:rPr lang="pl-PL" i="1" dirty="0" err="1"/>
              <a:t>nás</a:t>
            </a:r>
            <a:r>
              <a:rPr lang="pl-PL" i="1" dirty="0"/>
              <a:t>? 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2037602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88FEC8-50AD-45C5-9995-A5875637DC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Primární a sekundární funkce slovních druhů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316DAF-BB64-42F5-BB23-2376F43B2F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Můžeme </a:t>
            </a:r>
            <a:r>
              <a:rPr lang="cs-CZ" b="1" i="1" u="sng" dirty="0"/>
              <a:t>se vrátit </a:t>
            </a:r>
            <a:r>
              <a:rPr lang="cs-CZ" i="1" dirty="0"/>
              <a:t>nazpět.</a:t>
            </a:r>
          </a:p>
          <a:p>
            <a:r>
              <a:rPr lang="cs-CZ" i="1" dirty="0"/>
              <a:t>Účelem života je </a:t>
            </a:r>
            <a:r>
              <a:rPr lang="cs-CZ" b="1" i="1" u="sng" dirty="0"/>
              <a:t>vrátit se </a:t>
            </a:r>
            <a:r>
              <a:rPr lang="cs-CZ" i="1" dirty="0"/>
              <a:t>k vlastní základní duchovní podstatě.</a:t>
            </a:r>
          </a:p>
          <a:p>
            <a:r>
              <a:rPr lang="cs-CZ" i="1" dirty="0"/>
              <a:t>Petr dostane příležitost </a:t>
            </a:r>
            <a:r>
              <a:rPr lang="cs-CZ" b="1" i="1" u="sng" dirty="0"/>
              <a:t>vrátit se </a:t>
            </a:r>
            <a:r>
              <a:rPr lang="cs-CZ" i="1" dirty="0"/>
              <a:t>zpět v čase.</a:t>
            </a:r>
          </a:p>
        </p:txBody>
      </p:sp>
    </p:spTree>
    <p:extLst>
      <p:ext uri="{BB962C8B-B14F-4D97-AF65-F5344CB8AC3E}">
        <p14:creationId xmlns:p14="http://schemas.microsoft.com/office/powerpoint/2010/main" val="2783926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Kritéria určování slovních druhů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Tvrzení</a:t>
            </a:r>
          </a:p>
          <a:p>
            <a:r>
              <a:rPr lang="cs-CZ" dirty="0"/>
              <a:t>Slovní druh poznáme z významu slova </a:t>
            </a:r>
          </a:p>
          <a:p>
            <a:r>
              <a:rPr lang="cs-CZ" dirty="0"/>
              <a:t>Slovní druh poznáme z formy slova</a:t>
            </a:r>
          </a:p>
          <a:p>
            <a:r>
              <a:rPr lang="cs-CZ" dirty="0"/>
              <a:t>Slovní druh poznáme z funkce, které slovo plní ve větě</a:t>
            </a:r>
          </a:p>
        </p:txBody>
      </p:sp>
    </p:spTree>
    <p:extLst>
      <p:ext uri="{BB962C8B-B14F-4D97-AF65-F5344CB8AC3E}">
        <p14:creationId xmlns:p14="http://schemas.microsoft.com/office/powerpoint/2010/main" val="26890792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201FE6-0A35-4D81-AD7B-D768E6297B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Primární a sekundární funkce slovních druhů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2F3669C-50C2-44AB-A193-47C0732393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Jeho cesta </a:t>
            </a:r>
            <a:r>
              <a:rPr lang="cs-CZ" b="1" i="1" u="sng" dirty="0"/>
              <a:t>dobře</a:t>
            </a:r>
            <a:r>
              <a:rPr lang="cs-CZ" i="1" dirty="0"/>
              <a:t> skončila.</a:t>
            </a:r>
          </a:p>
          <a:p>
            <a:r>
              <a:rPr lang="cs-CZ" b="1" i="1" u="sng" dirty="0"/>
              <a:t>Dobře</a:t>
            </a:r>
            <a:r>
              <a:rPr lang="cs-CZ" i="1" dirty="0"/>
              <a:t> neznamená výborně.</a:t>
            </a:r>
          </a:p>
          <a:p>
            <a:r>
              <a:rPr lang="cs-CZ" i="1" dirty="0"/>
              <a:t>Anna byla velmi </a:t>
            </a:r>
            <a:r>
              <a:rPr lang="cs-CZ" b="1" i="1" u="sng" dirty="0"/>
              <a:t>zadobře</a:t>
            </a:r>
            <a:r>
              <a:rPr lang="cs-CZ" i="1" dirty="0"/>
              <a:t> s jeho přítelem Robertem.</a:t>
            </a:r>
          </a:p>
          <a:p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7868726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608A8B-684F-40DF-8112-E01586A2FA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Sledujte různé slovnědruhové interpretace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4A40EB9-69EC-45D3-AA7F-2C0AEF5004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i="1" u="sng" dirty="0"/>
              <a:t>Místo</a:t>
            </a:r>
            <a:r>
              <a:rPr lang="cs-CZ" i="1" dirty="0"/>
              <a:t> kategorie léčivo je v zákoně použitý pojem léčivá látka.</a:t>
            </a:r>
          </a:p>
          <a:p>
            <a:r>
              <a:rPr lang="cs-CZ" b="1" i="1" u="sng" dirty="0"/>
              <a:t>Místo </a:t>
            </a:r>
            <a:r>
              <a:rPr lang="cs-CZ" i="1" dirty="0"/>
              <a:t>vědecké práce abych doslova všechen svůj čas věnoval bezradnému hledání.</a:t>
            </a:r>
          </a:p>
          <a:p>
            <a:r>
              <a:rPr lang="cs-CZ" b="1" i="1" u="sng" dirty="0"/>
              <a:t>Místo</a:t>
            </a:r>
            <a:r>
              <a:rPr lang="cs-CZ" i="1" dirty="0"/>
              <a:t> kostela na ostrožně připomínají už dnes jen vzrostlé stromy.</a:t>
            </a:r>
          </a:p>
          <a:p>
            <a:r>
              <a:rPr lang="cs-CZ" b="1" i="1" u="sng" dirty="0"/>
              <a:t>Místo</a:t>
            </a:r>
            <a:r>
              <a:rPr lang="cs-CZ" i="1" dirty="0"/>
              <a:t> oploceného areálu, kam mají lidé důvod přijít jen na výstavy či jiné velké akce, otevřený prostor s parky, cestami pro pěší a cyklisty, ale i zcela nové budovy.</a:t>
            </a:r>
          </a:p>
          <a:p>
            <a:r>
              <a:rPr lang="cs-CZ" b="1" i="1" u="sng" dirty="0"/>
              <a:t>Místo</a:t>
            </a:r>
            <a:r>
              <a:rPr lang="cs-CZ" i="1" dirty="0"/>
              <a:t> malých a středních podniků v ekonomice.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85156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E5AFEF-1DB7-40FD-8954-379794B012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Sledujte různé slovnědruhové interpretace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6F64E63-0491-4D70-8DCF-C88066B547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i="1" dirty="0"/>
              <a:t>Fotbalové soutěže pokračovaly dalším podzimním </a:t>
            </a:r>
            <a:r>
              <a:rPr lang="cs-CZ" b="1" i="1" u="sng" dirty="0"/>
              <a:t>kolem</a:t>
            </a:r>
            <a:r>
              <a:rPr lang="cs-CZ" i="1" dirty="0"/>
              <a:t>.</a:t>
            </a:r>
          </a:p>
          <a:p>
            <a:r>
              <a:rPr lang="cs-CZ" i="1" dirty="0"/>
              <a:t>Může mě jen tak z rozmaru zastřelit kterýkoli z ruských vojáků jedoucích </a:t>
            </a:r>
            <a:r>
              <a:rPr lang="cs-CZ" b="1" i="1" u="sng" dirty="0"/>
              <a:t>kolem</a:t>
            </a:r>
            <a:r>
              <a:rPr lang="cs-CZ" i="1" dirty="0"/>
              <a:t>.</a:t>
            </a:r>
          </a:p>
          <a:p>
            <a:r>
              <a:rPr lang="cs-CZ" i="1" dirty="0"/>
              <a:t>Co se </a:t>
            </a:r>
            <a:r>
              <a:rPr lang="cs-CZ" b="1" i="1" u="sng" dirty="0"/>
              <a:t>kolem</a:t>
            </a:r>
            <a:r>
              <a:rPr lang="cs-CZ" i="1" dirty="0"/>
              <a:t> vás nachází?</a:t>
            </a:r>
          </a:p>
          <a:p>
            <a:r>
              <a:rPr lang="cs-CZ" i="1" dirty="0"/>
              <a:t>Třetí nejkrásnější dívka republiky s pusou od ucha k uchu a rukou omotanou </a:t>
            </a:r>
            <a:r>
              <a:rPr lang="cs-CZ" b="1" i="1" u="sng" dirty="0"/>
              <a:t>kolem</a:t>
            </a:r>
            <a:r>
              <a:rPr lang="cs-CZ" i="1" dirty="0"/>
              <a:t> pohledného černovlasého mladíka.</a:t>
            </a:r>
          </a:p>
          <a:p>
            <a:r>
              <a:rPr lang="cs-CZ" i="1" dirty="0"/>
              <a:t>Ještě v roce 2004 pomohl krajský úřad přerozdělit potřebným </a:t>
            </a:r>
            <a:r>
              <a:rPr lang="cs-CZ" b="1" i="1" u="sng" dirty="0"/>
              <a:t>kolem</a:t>
            </a:r>
            <a:r>
              <a:rPr lang="cs-CZ" i="1" dirty="0"/>
              <a:t> 60 milionů korun.</a:t>
            </a:r>
          </a:p>
          <a:p>
            <a:r>
              <a:rPr lang="cs-CZ" i="1" dirty="0"/>
              <a:t>Vystudoval železniční průmyslovku v Břeclavi, a i když se mu sen o strojvedoucím kvůli slabšímu zraku rozplynul, pod okřídleným </a:t>
            </a:r>
            <a:r>
              <a:rPr lang="cs-CZ" b="1" i="1" u="sng" dirty="0"/>
              <a:t>kolem</a:t>
            </a:r>
            <a:r>
              <a:rPr lang="cs-CZ" i="1" dirty="0"/>
              <a:t> dráhy pracoval na různých postech dvě desítky let.</a:t>
            </a:r>
          </a:p>
        </p:txBody>
      </p:sp>
    </p:spTree>
    <p:extLst>
      <p:ext uri="{BB962C8B-B14F-4D97-AF65-F5344CB8AC3E}">
        <p14:creationId xmlns:p14="http://schemas.microsoft.com/office/powerpoint/2010/main" val="14029413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Ur</a:t>
            </a:r>
            <a:r>
              <a:rPr lang="cs-CZ" dirty="0" err="1"/>
              <a:t>čování</a:t>
            </a:r>
            <a:r>
              <a:rPr lang="cs-CZ" dirty="0"/>
              <a:t> slovních druhů a tvarová homonymie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		 </a:t>
            </a:r>
            <a:endParaRPr lang="cs-CZ" dirty="0"/>
          </a:p>
          <a:p>
            <a:r>
              <a:rPr lang="cs-CZ" b="1" dirty="0"/>
              <a:t>1. Zatrhni případ, kdy všechna tři slova lze interpretovat jako doklady slovnědruhové homonymie/víceznačnosti a uveď ilustrativní kontexty.					</a:t>
            </a:r>
          </a:p>
          <a:p>
            <a:r>
              <a:rPr lang="cs-CZ" dirty="0"/>
              <a:t>a) </a:t>
            </a:r>
            <a:r>
              <a:rPr lang="cs-CZ" i="1" dirty="0"/>
              <a:t>pěkně, zahradě, ráno</a:t>
            </a:r>
            <a:endParaRPr lang="cs-CZ" dirty="0"/>
          </a:p>
          <a:p>
            <a:r>
              <a:rPr lang="cs-CZ" dirty="0"/>
              <a:t>b) </a:t>
            </a:r>
            <a:r>
              <a:rPr lang="cs-CZ" i="1" dirty="0"/>
              <a:t>spíš, chutě, má</a:t>
            </a:r>
            <a:endParaRPr lang="cs-CZ" dirty="0"/>
          </a:p>
          <a:p>
            <a:r>
              <a:rPr lang="cs-CZ" dirty="0"/>
              <a:t>c) </a:t>
            </a:r>
            <a:r>
              <a:rPr lang="cs-CZ" i="1" dirty="0"/>
              <a:t>je, tiš, zdraví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71662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Ur</a:t>
            </a:r>
            <a:r>
              <a:rPr lang="cs-CZ" dirty="0" err="1"/>
              <a:t>čování</a:t>
            </a:r>
            <a:r>
              <a:rPr lang="cs-CZ" dirty="0"/>
              <a:t> slovních druhů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/>
              <a:t>2. Které ze tří kritérií uplatňovaných při definování slovních druhů uplatníme, chceme-li tvrdit, že: (užijte slova ve větě tak, aby měla požadovaný slovnědruhový charakter) </a:t>
            </a:r>
            <a:endParaRPr lang="cs-CZ" dirty="0"/>
          </a:p>
          <a:p>
            <a:r>
              <a:rPr lang="cs-CZ" dirty="0"/>
              <a:t>a) slovo </a:t>
            </a:r>
            <a:r>
              <a:rPr lang="cs-CZ" b="1" i="1" dirty="0"/>
              <a:t>lovčí</a:t>
            </a:r>
            <a:r>
              <a:rPr lang="cs-CZ" b="1" dirty="0"/>
              <a:t> </a:t>
            </a:r>
            <a:r>
              <a:rPr lang="cs-CZ" dirty="0"/>
              <a:t>je substantivum</a:t>
            </a:r>
          </a:p>
          <a:p>
            <a:r>
              <a:rPr lang="cs-CZ" dirty="0"/>
              <a:t>b) slovo </a:t>
            </a:r>
            <a:r>
              <a:rPr lang="cs-CZ" b="1" i="1" dirty="0"/>
              <a:t>že</a:t>
            </a:r>
            <a:r>
              <a:rPr lang="cs-CZ" dirty="0"/>
              <a:t> je částice</a:t>
            </a:r>
          </a:p>
          <a:p>
            <a:r>
              <a:rPr lang="cs-CZ" dirty="0"/>
              <a:t>c) slovo </a:t>
            </a:r>
            <a:r>
              <a:rPr lang="cs-CZ" b="1" i="1" dirty="0"/>
              <a:t>jeden</a:t>
            </a:r>
            <a:r>
              <a:rPr lang="cs-CZ" b="1" dirty="0"/>
              <a:t> </a:t>
            </a:r>
            <a:r>
              <a:rPr lang="cs-CZ" dirty="0"/>
              <a:t>je zájmeno</a:t>
            </a:r>
          </a:p>
          <a:p>
            <a:r>
              <a:rPr lang="cs-CZ" b="1" dirty="0"/>
              <a:t> 3. Jakého slovního druhů nemohou být slova, jejichž tvary v češtině končí na:</a:t>
            </a:r>
            <a:endParaRPr lang="cs-CZ" dirty="0"/>
          </a:p>
          <a:p>
            <a:r>
              <a:rPr lang="cs-CZ" dirty="0"/>
              <a:t>a)  </a:t>
            </a:r>
            <a:r>
              <a:rPr lang="cs-CZ" i="1" dirty="0"/>
              <a:t>-</a:t>
            </a:r>
            <a:r>
              <a:rPr lang="cs-CZ" i="1" dirty="0" err="1"/>
              <a:t>uj</a:t>
            </a:r>
            <a:endParaRPr lang="cs-CZ" dirty="0"/>
          </a:p>
          <a:p>
            <a:r>
              <a:rPr lang="cs-CZ" dirty="0"/>
              <a:t>b) </a:t>
            </a:r>
            <a:r>
              <a:rPr lang="cs-CZ" i="1" dirty="0"/>
              <a:t>–ů</a:t>
            </a:r>
            <a:endParaRPr lang="cs-CZ" dirty="0"/>
          </a:p>
          <a:p>
            <a:r>
              <a:rPr lang="cs-CZ" dirty="0"/>
              <a:t>c) </a:t>
            </a:r>
            <a:r>
              <a:rPr lang="cs-CZ" i="1" dirty="0"/>
              <a:t>-ň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856057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00B050"/>
                </a:solidFill>
              </a:rPr>
              <a:t>1. b) Ještě </a:t>
            </a:r>
            <a:r>
              <a:rPr lang="cs-CZ" i="1" dirty="0">
                <a:solidFill>
                  <a:srgbClr val="00B050"/>
                </a:solidFill>
              </a:rPr>
              <a:t>spíš/</a:t>
            </a:r>
            <a:r>
              <a:rPr lang="cs-CZ" b="1" i="1" dirty="0">
                <a:solidFill>
                  <a:srgbClr val="00B050"/>
                </a:solidFill>
              </a:rPr>
              <a:t>sloveso</a:t>
            </a:r>
            <a:r>
              <a:rPr lang="cs-CZ" i="1" dirty="0">
                <a:solidFill>
                  <a:srgbClr val="00B050"/>
                </a:solidFill>
              </a:rPr>
              <a:t> ? Spíš/</a:t>
            </a:r>
            <a:r>
              <a:rPr lang="cs-CZ" b="1" i="1" dirty="0">
                <a:solidFill>
                  <a:srgbClr val="00B050"/>
                </a:solidFill>
              </a:rPr>
              <a:t>částice</a:t>
            </a:r>
            <a:r>
              <a:rPr lang="cs-CZ" i="1" dirty="0">
                <a:solidFill>
                  <a:srgbClr val="00B050"/>
                </a:solidFill>
              </a:rPr>
              <a:t> už nespím. Přijdu spíš/adverbium. Mám různé chutě/</a:t>
            </a:r>
            <a:r>
              <a:rPr lang="cs-CZ" b="1" i="1" dirty="0">
                <a:solidFill>
                  <a:srgbClr val="00B050"/>
                </a:solidFill>
              </a:rPr>
              <a:t>sb.</a:t>
            </a:r>
            <a:r>
              <a:rPr lang="cs-CZ" i="1" dirty="0">
                <a:solidFill>
                  <a:srgbClr val="00B050"/>
                </a:solidFill>
              </a:rPr>
              <a:t>, Chutě/</a:t>
            </a:r>
            <a:r>
              <a:rPr lang="cs-CZ" b="1" i="1" dirty="0" err="1">
                <a:solidFill>
                  <a:srgbClr val="00B050"/>
                </a:solidFill>
              </a:rPr>
              <a:t>adv</a:t>
            </a:r>
            <a:r>
              <a:rPr lang="cs-CZ" b="1" i="1" dirty="0">
                <a:solidFill>
                  <a:srgbClr val="00B050"/>
                </a:solidFill>
              </a:rPr>
              <a:t>.</a:t>
            </a:r>
            <a:r>
              <a:rPr lang="cs-CZ" i="1" dirty="0">
                <a:solidFill>
                  <a:srgbClr val="00B050"/>
                </a:solidFill>
              </a:rPr>
              <a:t> skoč a vyskoč. Ta je má/</a:t>
            </a:r>
            <a:r>
              <a:rPr lang="cs-CZ" b="1" i="1" dirty="0">
                <a:solidFill>
                  <a:srgbClr val="00B050"/>
                </a:solidFill>
              </a:rPr>
              <a:t>zájmeno</a:t>
            </a:r>
            <a:r>
              <a:rPr lang="en-US" b="1" dirty="0">
                <a:solidFill>
                  <a:srgbClr val="00B050"/>
                </a:solidFill>
              </a:rPr>
              <a:t>|</a:t>
            </a:r>
            <a:r>
              <a:rPr lang="cs-CZ" b="1" i="1" dirty="0">
                <a:solidFill>
                  <a:srgbClr val="00B050"/>
                </a:solidFill>
              </a:rPr>
              <a:t>sloveso</a:t>
            </a:r>
            <a:r>
              <a:rPr lang="cs-CZ" dirty="0">
                <a:solidFill>
                  <a:srgbClr val="00B050"/>
                </a:solidFill>
              </a:rPr>
              <a:t>.</a:t>
            </a:r>
            <a:r>
              <a:rPr lang="cs-CZ" i="1" dirty="0">
                <a:solidFill>
                  <a:srgbClr val="00B050"/>
                </a:solidFill>
              </a:rPr>
              <a:t> </a:t>
            </a:r>
            <a:endParaRPr lang="cs-CZ" dirty="0">
              <a:solidFill>
                <a:srgbClr val="00B050"/>
              </a:solidFill>
            </a:endParaRPr>
          </a:p>
          <a:p>
            <a:r>
              <a:rPr lang="cs-CZ" dirty="0">
                <a:solidFill>
                  <a:srgbClr val="00B050"/>
                </a:solidFill>
              </a:rPr>
              <a:t>c) </a:t>
            </a:r>
            <a:r>
              <a:rPr lang="cs-CZ" i="1" dirty="0">
                <a:solidFill>
                  <a:srgbClr val="00B050"/>
                </a:solidFill>
              </a:rPr>
              <a:t>Ta je/</a:t>
            </a:r>
            <a:r>
              <a:rPr lang="cs-CZ" b="1" i="1" dirty="0">
                <a:solidFill>
                  <a:srgbClr val="00B050"/>
                </a:solidFill>
              </a:rPr>
              <a:t>zájmeno</a:t>
            </a:r>
            <a:r>
              <a:rPr lang="en-US" b="1" dirty="0">
                <a:solidFill>
                  <a:srgbClr val="00B050"/>
                </a:solidFill>
              </a:rPr>
              <a:t>|</a:t>
            </a:r>
            <a:r>
              <a:rPr lang="cs-CZ" b="1" i="1" dirty="0">
                <a:solidFill>
                  <a:srgbClr val="00B050"/>
                </a:solidFill>
              </a:rPr>
              <a:t>sloveso</a:t>
            </a:r>
            <a:r>
              <a:rPr lang="cs-CZ" i="1" dirty="0">
                <a:solidFill>
                  <a:srgbClr val="00B050"/>
                </a:solidFill>
              </a:rPr>
              <a:t> má</a:t>
            </a:r>
            <a:r>
              <a:rPr lang="cs-CZ" dirty="0">
                <a:solidFill>
                  <a:srgbClr val="00B050"/>
                </a:solidFill>
              </a:rPr>
              <a:t>.</a:t>
            </a:r>
            <a:r>
              <a:rPr lang="cs-CZ" i="1" dirty="0">
                <a:solidFill>
                  <a:srgbClr val="00B050"/>
                </a:solidFill>
              </a:rPr>
              <a:t> A lesů tajuplná tiš/</a:t>
            </a:r>
            <a:r>
              <a:rPr lang="cs-CZ" b="1" i="1" dirty="0">
                <a:solidFill>
                  <a:srgbClr val="00B050"/>
                </a:solidFill>
              </a:rPr>
              <a:t>sb.</a:t>
            </a:r>
            <a:r>
              <a:rPr lang="cs-CZ" i="1" dirty="0">
                <a:solidFill>
                  <a:srgbClr val="00B050"/>
                </a:solidFill>
              </a:rPr>
              <a:t> Se v teskném větru odhalila. Tiš/sloveso dítě a nemluv. Petr zdraví/</a:t>
            </a:r>
            <a:r>
              <a:rPr lang="cs-CZ" b="1" i="1" dirty="0">
                <a:solidFill>
                  <a:srgbClr val="00B050"/>
                </a:solidFill>
              </a:rPr>
              <a:t>sloveso </a:t>
            </a:r>
            <a:r>
              <a:rPr lang="cs-CZ" i="1" dirty="0">
                <a:solidFill>
                  <a:srgbClr val="00B050"/>
                </a:solidFill>
              </a:rPr>
              <a:t>Lucii. Zdraví/</a:t>
            </a:r>
            <a:r>
              <a:rPr lang="cs-CZ" b="1" i="1" dirty="0">
                <a:solidFill>
                  <a:srgbClr val="00B050"/>
                </a:solidFill>
              </a:rPr>
              <a:t>sb. </a:t>
            </a:r>
            <a:r>
              <a:rPr lang="cs-CZ" dirty="0">
                <a:solidFill>
                  <a:srgbClr val="00B050"/>
                </a:solidFill>
              </a:rPr>
              <a:t>(</a:t>
            </a:r>
            <a:r>
              <a:rPr lang="cs-CZ" i="1" dirty="0">
                <a:solidFill>
                  <a:srgbClr val="00B050"/>
                </a:solidFill>
              </a:rPr>
              <a:t>je velký dar </a:t>
            </a:r>
            <a:r>
              <a:rPr lang="en-US" dirty="0">
                <a:solidFill>
                  <a:srgbClr val="00B050"/>
                </a:solidFill>
              </a:rPr>
              <a:t>|</a:t>
            </a:r>
            <a:r>
              <a:rPr lang="cs-CZ" dirty="0">
                <a:solidFill>
                  <a:srgbClr val="00B050"/>
                </a:solidFill>
              </a:rPr>
              <a:t> </a:t>
            </a:r>
            <a:r>
              <a:rPr lang="cs-CZ" i="1" dirty="0">
                <a:solidFill>
                  <a:srgbClr val="00B050"/>
                </a:solidFill>
              </a:rPr>
              <a:t>jsou už všichni</a:t>
            </a:r>
            <a:r>
              <a:rPr lang="cs-CZ" dirty="0">
                <a:solidFill>
                  <a:srgbClr val="00B050"/>
                </a:solidFill>
              </a:rPr>
              <a:t>). </a:t>
            </a:r>
            <a:r>
              <a:rPr lang="cs-CZ" i="1" dirty="0">
                <a:solidFill>
                  <a:srgbClr val="00B050"/>
                </a:solidFill>
              </a:rPr>
              <a:t>Zdraví/</a:t>
            </a:r>
            <a:r>
              <a:rPr lang="cs-CZ" b="1" i="1" dirty="0" err="1">
                <a:solidFill>
                  <a:srgbClr val="00B050"/>
                </a:solidFill>
              </a:rPr>
              <a:t>adj</a:t>
            </a:r>
            <a:r>
              <a:rPr lang="cs-CZ" b="1" i="1" dirty="0">
                <a:solidFill>
                  <a:srgbClr val="00B050"/>
                </a:solidFill>
              </a:rPr>
              <a:t>.</a:t>
            </a:r>
            <a:r>
              <a:rPr lang="cs-CZ" dirty="0">
                <a:solidFill>
                  <a:srgbClr val="00B050"/>
                </a:solidFill>
              </a:rPr>
              <a:t> </a:t>
            </a:r>
            <a:r>
              <a:rPr lang="cs-CZ" i="1" dirty="0">
                <a:solidFill>
                  <a:srgbClr val="00B050"/>
                </a:solidFill>
              </a:rPr>
              <a:t>kluk nekašle.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7470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a) slovo </a:t>
            </a:r>
            <a:r>
              <a:rPr lang="cs-CZ" b="1" i="1" dirty="0"/>
              <a:t>lovčí</a:t>
            </a:r>
            <a:r>
              <a:rPr lang="cs-CZ" b="1" dirty="0"/>
              <a:t> </a:t>
            </a:r>
            <a:r>
              <a:rPr lang="cs-CZ" dirty="0"/>
              <a:t>je substantivum – </a:t>
            </a:r>
            <a:r>
              <a:rPr lang="cs-CZ" b="1" dirty="0">
                <a:solidFill>
                  <a:srgbClr val="00B050"/>
                </a:solidFill>
              </a:rPr>
              <a:t>kritérium syntaktické</a:t>
            </a:r>
            <a:r>
              <a:rPr lang="cs-CZ" dirty="0"/>
              <a:t>, plní funkce, které primárně plní substantivum, jako např. ve větách:</a:t>
            </a:r>
          </a:p>
          <a:p>
            <a:r>
              <a:rPr lang="cs-CZ" i="1" dirty="0"/>
              <a:t>Přišel s ním </a:t>
            </a:r>
            <a:r>
              <a:rPr lang="cs-CZ" b="1" i="1" dirty="0"/>
              <a:t>lovčí</a:t>
            </a:r>
            <a:r>
              <a:rPr lang="cs-CZ" i="1" dirty="0"/>
              <a:t> hraběte z </a:t>
            </a:r>
            <a:r>
              <a:rPr lang="cs-CZ" i="1" dirty="0" err="1"/>
              <a:t>Buckeley</a:t>
            </a:r>
            <a:r>
              <a:rPr lang="cs-CZ" i="1" dirty="0"/>
              <a:t> , Thomas </a:t>
            </a:r>
            <a:r>
              <a:rPr lang="cs-CZ" i="1" dirty="0" err="1"/>
              <a:t>Aldeker</a:t>
            </a:r>
            <a:r>
              <a:rPr lang="cs-CZ" i="1" dirty="0"/>
              <a:t>. </a:t>
            </a:r>
            <a:r>
              <a:rPr lang="cs-CZ" b="1" i="1" dirty="0"/>
              <a:t>(podmět)</a:t>
            </a:r>
          </a:p>
          <a:p>
            <a:r>
              <a:rPr lang="cs-CZ" i="1" dirty="0"/>
              <a:t>Na hradě Svojanov potkáte 24 . – 25 . září trubače , sokolníky i </a:t>
            </a:r>
            <a:r>
              <a:rPr lang="cs-CZ" b="1" i="1" dirty="0"/>
              <a:t>lovčí </a:t>
            </a:r>
            <a:r>
              <a:rPr lang="cs-CZ" i="1" dirty="0"/>
              <a:t>se psy , jak se chystají jako kdysi do hvozdů , skolit lítého kance či vznešeného šestnácteráka. </a:t>
            </a:r>
            <a:r>
              <a:rPr lang="cs-CZ" b="1" i="1" dirty="0"/>
              <a:t>(předmět)</a:t>
            </a:r>
          </a:p>
          <a:p>
            <a:r>
              <a:rPr lang="cs-CZ" sz="2300" b="1" dirty="0"/>
              <a:t>Podle morfologického kritéria se totiž slovo skloňuje jako adjektivum typ </a:t>
            </a:r>
            <a:r>
              <a:rPr lang="cs-CZ" sz="2300" b="1" i="1" dirty="0"/>
              <a:t>jarní. </a:t>
            </a:r>
            <a:r>
              <a:rPr lang="cs-CZ" sz="2300" b="1" dirty="0"/>
              <a:t>Avšak až na základě funkce/užití v syntaktickém celku, můžeme určit, zda jde o substantivum (viz příklady výše), nebo adjektivum (</a:t>
            </a:r>
            <a:r>
              <a:rPr lang="cs-CZ" sz="2300" dirty="0"/>
              <a:t>Závazné je i starodávné </a:t>
            </a:r>
            <a:r>
              <a:rPr lang="cs-CZ" sz="2300" b="1" dirty="0"/>
              <a:t>lovčí </a:t>
            </a:r>
            <a:r>
              <a:rPr lang="cs-CZ" sz="2300" dirty="0"/>
              <a:t>právo</a:t>
            </a:r>
            <a:r>
              <a:rPr lang="cs-CZ" sz="2300" b="1" dirty="0"/>
              <a:t> </a:t>
            </a:r>
            <a:r>
              <a:rPr lang="cs-CZ" sz="2300" dirty="0"/>
              <a:t>střelce nejen na snítku jehličí , omočeného v drahocenné krvi , ale i na trofej. </a:t>
            </a:r>
            <a:r>
              <a:rPr lang="cs-CZ" sz="2300" b="1" dirty="0"/>
              <a:t>(atribut).</a:t>
            </a:r>
          </a:p>
          <a:p>
            <a:r>
              <a:rPr lang="cs-CZ" dirty="0"/>
              <a:t>b) slovo </a:t>
            </a:r>
            <a:r>
              <a:rPr lang="cs-CZ" b="1" i="1" dirty="0"/>
              <a:t>že</a:t>
            </a:r>
            <a:r>
              <a:rPr lang="cs-CZ" dirty="0"/>
              <a:t> je částice - </a:t>
            </a:r>
            <a:r>
              <a:rPr lang="cs-CZ" b="1" dirty="0">
                <a:solidFill>
                  <a:srgbClr val="00B050"/>
                </a:solidFill>
              </a:rPr>
              <a:t>kritérium syntaktické</a:t>
            </a:r>
            <a:r>
              <a:rPr lang="cs-CZ" dirty="0"/>
              <a:t>, modifikuje celou výpověď a nespojuje </a:t>
            </a:r>
            <a:r>
              <a:rPr lang="cs-CZ" dirty="0" err="1"/>
              <a:t>synt</a:t>
            </a:r>
            <a:r>
              <a:rPr lang="cs-CZ" dirty="0"/>
              <a:t>. celky.</a:t>
            </a:r>
          </a:p>
          <a:p>
            <a:r>
              <a:rPr lang="cs-CZ" i="1" dirty="0"/>
              <a:t>Asi jsem byl pomáhat tatínkovi na bramborový brigádě, </a:t>
            </a:r>
            <a:r>
              <a:rPr lang="cs-CZ" b="1" i="1" dirty="0"/>
              <a:t>že</a:t>
            </a:r>
            <a:r>
              <a:rPr lang="cs-CZ" i="1" dirty="0"/>
              <a:t>?</a:t>
            </a:r>
          </a:p>
          <a:p>
            <a:r>
              <a:rPr lang="cs-CZ" dirty="0"/>
              <a:t>c) slovo </a:t>
            </a:r>
            <a:r>
              <a:rPr lang="cs-CZ" b="1" i="1" dirty="0"/>
              <a:t>jeden</a:t>
            </a:r>
            <a:r>
              <a:rPr lang="cs-CZ" b="1" dirty="0"/>
              <a:t> </a:t>
            </a:r>
            <a:r>
              <a:rPr lang="cs-CZ" dirty="0"/>
              <a:t>je zájmeno – </a:t>
            </a:r>
            <a:r>
              <a:rPr lang="cs-CZ" b="1" dirty="0">
                <a:solidFill>
                  <a:srgbClr val="00B050"/>
                </a:solidFill>
              </a:rPr>
              <a:t>kritérium sémantické</a:t>
            </a:r>
            <a:r>
              <a:rPr lang="cs-CZ" b="1" dirty="0"/>
              <a:t>,</a:t>
            </a:r>
            <a:r>
              <a:rPr lang="cs-CZ" dirty="0"/>
              <a:t> neoznačuje množství, ale signalizuje neurčitost podobně jako neurčitý člen v jazycích s obligatorním členem.</a:t>
            </a:r>
          </a:p>
          <a:p>
            <a:r>
              <a:rPr lang="cs-CZ" b="1" i="1" dirty="0"/>
              <a:t>Jeden </a:t>
            </a:r>
            <a:r>
              <a:rPr lang="cs-CZ" i="1" dirty="0"/>
              <a:t>alexandrijský biskup nebyl uvyklý nepohodlnému mnišskému životu a musel strávit noc v klášteře v </a:t>
            </a:r>
            <a:r>
              <a:rPr lang="cs-CZ" i="1" dirty="0" err="1"/>
              <a:t>Ennatonu</a:t>
            </a:r>
            <a:r>
              <a:rPr lang="cs-CZ" i="1" dirty="0"/>
              <a:t>.</a:t>
            </a:r>
          </a:p>
          <a:p>
            <a:r>
              <a:rPr lang="cs-CZ" sz="2300" b="1" dirty="0"/>
              <a:t>Podle morfologického kritéria se totiž slovo skloňuje jako zájmeno </a:t>
            </a:r>
            <a:r>
              <a:rPr lang="cs-CZ" sz="2300" b="1" i="1" dirty="0"/>
              <a:t>ten. </a:t>
            </a:r>
            <a:r>
              <a:rPr lang="cs-CZ" sz="2300" b="1" dirty="0"/>
              <a:t>Na základě sémantiky rozlišíme, zda jde o užití zájmenné </a:t>
            </a:r>
            <a:r>
              <a:rPr lang="cs-CZ" sz="2300" b="1" i="1" dirty="0"/>
              <a:t>(nějaký)</a:t>
            </a:r>
            <a:r>
              <a:rPr lang="cs-CZ" sz="2300" b="1" dirty="0"/>
              <a:t> nebo číslovkové (</a:t>
            </a:r>
            <a:r>
              <a:rPr lang="cs-CZ" sz="2300" i="1" dirty="0"/>
              <a:t>Nebyl tam jen </a:t>
            </a:r>
            <a:r>
              <a:rPr lang="cs-CZ" sz="2300" b="1" i="1" dirty="0"/>
              <a:t>jeden</a:t>
            </a:r>
            <a:r>
              <a:rPr lang="cs-CZ" sz="2300" i="1" dirty="0"/>
              <a:t>, byli tam všichni tři, ani </a:t>
            </a:r>
            <a:r>
              <a:rPr lang="cs-CZ" sz="2300" b="1" i="1" dirty="0"/>
              <a:t>jeden </a:t>
            </a:r>
            <a:r>
              <a:rPr lang="cs-CZ" sz="2300" i="1" dirty="0"/>
              <a:t>z nich si toho nevšiml.)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389104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Tvrzení: Slovní druhu plní syntaktické funkce.</a:t>
            </a:r>
            <a:r>
              <a:rPr lang="cs-CZ" dirty="0"/>
              <a:t> </a:t>
            </a:r>
            <a:r>
              <a:rPr lang="cs-CZ" sz="3100" dirty="0"/>
              <a:t>Např. sloveso v určitém tvaru (verbum finitum) plní ve větě funkci přísudku.</a:t>
            </a:r>
            <a:br>
              <a:rPr lang="cs-CZ" sz="3100" dirty="0"/>
            </a:br>
            <a:endParaRPr lang="cs-CZ" sz="31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Svišti, pišti.</a:t>
            </a:r>
            <a:endParaRPr lang="cs-CZ" dirty="0"/>
          </a:p>
          <a:p>
            <a:r>
              <a:rPr lang="cs-CZ" i="1" dirty="0"/>
              <a:t>Jí je špatně.</a:t>
            </a:r>
            <a:endParaRPr lang="cs-CZ" dirty="0"/>
          </a:p>
          <a:p>
            <a:r>
              <a:rPr lang="cs-CZ" i="1" dirty="0"/>
              <a:t>Jan je osel.</a:t>
            </a:r>
            <a:endParaRPr lang="cs-CZ" dirty="0"/>
          </a:p>
          <a:p>
            <a:r>
              <a:rPr lang="cs-CZ" i="1" dirty="0"/>
              <a:t>Málo snědí a hodně spoří.</a:t>
            </a:r>
            <a:endParaRPr lang="cs-CZ" dirty="0"/>
          </a:p>
          <a:p>
            <a:r>
              <a:rPr lang="cs-CZ" i="1" dirty="0"/>
              <a:t>Ženu holí stroj.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Lexikální homonymie se chápe většinou jako problém slovníku. Tvarová homonymie má za následek vícero interpretací na rovině </a:t>
            </a:r>
            <a:r>
              <a:rPr lang="cs-CZ" dirty="0" err="1"/>
              <a:t>morfosyntaktické</a:t>
            </a:r>
            <a:r>
              <a:rPr lang="cs-CZ" dirty="0"/>
              <a:t>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997382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/>
              <a:t>Víte, jaké jsou pravidelné </a:t>
            </a:r>
            <a:r>
              <a:rPr lang="cs-CZ" sz="2800" b="1" dirty="0" err="1"/>
              <a:t>vnitroparadigmatické</a:t>
            </a:r>
            <a:r>
              <a:rPr lang="cs-CZ" sz="2800" b="1" dirty="0"/>
              <a:t> (uvnitř tvaroslovného systému jednoho slovesného lexému) tvarové homonymie u sloves?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Přešla.</a:t>
            </a:r>
          </a:p>
          <a:p>
            <a:r>
              <a:rPr lang="cs-CZ" i="1" dirty="0"/>
              <a:t>Ví </a:t>
            </a:r>
            <a:r>
              <a:rPr lang="cs-CZ" dirty="0"/>
              <a:t>všechno. </a:t>
            </a:r>
          </a:p>
          <a:p>
            <a:r>
              <a:rPr lang="cs-CZ" i="1" dirty="0"/>
              <a:t>Nedospěj.</a:t>
            </a:r>
          </a:p>
          <a:p>
            <a:r>
              <a:rPr lang="cs-CZ" i="1" dirty="0"/>
              <a:t>Došly.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055926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Slovnědruhový přechod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Termínem slovnědruhový přechod míníme případy, kdy tvary (paradigma / </a:t>
            </a:r>
            <a:r>
              <a:rPr lang="cs-CZ" dirty="0" err="1"/>
              <a:t>subparadigma</a:t>
            </a:r>
            <a:r>
              <a:rPr lang="cs-CZ" dirty="0"/>
              <a:t>) mohou podle syntaktické funkce a významové transpozice nabývat různých slovnědruhových interpretací. Příkladem nechť jsou transpozice prostých a předložkových pádů substantiv a adjektiv do adverbií (adverbializace).</a:t>
            </a:r>
          </a:p>
          <a:p>
            <a:r>
              <a:rPr lang="cs-CZ" dirty="0"/>
              <a:t>vajíčka na </a:t>
            </a:r>
            <a:r>
              <a:rPr lang="cs-CZ" dirty="0" err="1"/>
              <a:t>měkko</a:t>
            </a:r>
            <a:r>
              <a:rPr lang="cs-CZ" dirty="0"/>
              <a:t>/naměkko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27849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248E4C-59E7-40C0-97A0-2D9EBF2043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Slovní druh poznáme z významu slova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FC02C5F-A49C-4AEB-9FC5-1A48E36DD8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Autosémantika – </a:t>
            </a:r>
            <a:r>
              <a:rPr lang="cs-CZ" dirty="0">
                <a:solidFill>
                  <a:srgbClr val="FF0000"/>
                </a:solidFill>
              </a:rPr>
              <a:t>substance</a:t>
            </a:r>
            <a:r>
              <a:rPr lang="cs-CZ" dirty="0"/>
              <a:t>, </a:t>
            </a:r>
            <a:r>
              <a:rPr lang="cs-CZ" dirty="0">
                <a:solidFill>
                  <a:srgbClr val="FFC000"/>
                </a:solidFill>
              </a:rPr>
              <a:t>vlastnosti</a:t>
            </a:r>
            <a:r>
              <a:rPr lang="cs-CZ" dirty="0"/>
              <a:t>, </a:t>
            </a:r>
            <a:r>
              <a:rPr lang="cs-CZ" dirty="0">
                <a:solidFill>
                  <a:srgbClr val="00B050"/>
                </a:solidFill>
              </a:rPr>
              <a:t>děje</a:t>
            </a:r>
            <a:r>
              <a:rPr lang="cs-CZ" dirty="0"/>
              <a:t>, </a:t>
            </a:r>
            <a:r>
              <a:rPr lang="cs-CZ" dirty="0">
                <a:solidFill>
                  <a:srgbClr val="7030A0"/>
                </a:solidFill>
              </a:rPr>
              <a:t>okolnosti, </a:t>
            </a:r>
            <a:r>
              <a:rPr lang="cs-CZ" dirty="0">
                <a:solidFill>
                  <a:srgbClr val="00B0F0"/>
                </a:solidFill>
              </a:rPr>
              <a:t>počty</a:t>
            </a:r>
            <a:r>
              <a:rPr lang="cs-CZ" dirty="0"/>
              <a:t>, zástupná slova, napodobující/doprovázející slova</a:t>
            </a:r>
          </a:p>
          <a:p>
            <a:r>
              <a:rPr lang="cs-CZ" dirty="0"/>
              <a:t>Synsémantika – pomocná slova</a:t>
            </a:r>
          </a:p>
          <a:p>
            <a:r>
              <a:rPr lang="cs-CZ" dirty="0">
                <a:solidFill>
                  <a:srgbClr val="FF0000"/>
                </a:solidFill>
              </a:rPr>
              <a:t>substantiva</a:t>
            </a:r>
            <a:r>
              <a:rPr lang="cs-CZ" dirty="0"/>
              <a:t>: </a:t>
            </a:r>
            <a:r>
              <a:rPr lang="cs-CZ" dirty="0">
                <a:solidFill>
                  <a:srgbClr val="FF0000"/>
                </a:solidFill>
              </a:rPr>
              <a:t>skála</a:t>
            </a:r>
            <a:r>
              <a:rPr lang="cs-CZ" dirty="0"/>
              <a:t>, </a:t>
            </a:r>
            <a:r>
              <a:rPr lang="cs-CZ" dirty="0">
                <a:solidFill>
                  <a:srgbClr val="FFC000"/>
                </a:solidFill>
              </a:rPr>
              <a:t>čerň</a:t>
            </a:r>
            <a:r>
              <a:rPr lang="cs-CZ" dirty="0"/>
              <a:t>, </a:t>
            </a:r>
            <a:r>
              <a:rPr lang="cs-CZ" dirty="0">
                <a:solidFill>
                  <a:srgbClr val="00B050"/>
                </a:solidFill>
              </a:rPr>
              <a:t>zaskočení</a:t>
            </a:r>
          </a:p>
          <a:p>
            <a:r>
              <a:rPr lang="cs-CZ" dirty="0">
                <a:solidFill>
                  <a:srgbClr val="FFC000"/>
                </a:solidFill>
              </a:rPr>
              <a:t>adjektiva</a:t>
            </a:r>
            <a:r>
              <a:rPr lang="cs-CZ" dirty="0"/>
              <a:t>: </a:t>
            </a:r>
            <a:r>
              <a:rPr lang="cs-CZ" dirty="0">
                <a:solidFill>
                  <a:srgbClr val="FFC000"/>
                </a:solidFill>
              </a:rPr>
              <a:t>černý</a:t>
            </a:r>
            <a:r>
              <a:rPr lang="cs-CZ" dirty="0"/>
              <a:t>, </a:t>
            </a:r>
            <a:r>
              <a:rPr lang="cs-CZ" dirty="0">
                <a:solidFill>
                  <a:srgbClr val="FF0000"/>
                </a:solidFill>
              </a:rPr>
              <a:t>matčin</a:t>
            </a:r>
            <a:r>
              <a:rPr lang="cs-CZ" dirty="0"/>
              <a:t>, </a:t>
            </a:r>
            <a:r>
              <a:rPr lang="cs-CZ" dirty="0">
                <a:solidFill>
                  <a:srgbClr val="00B050"/>
                </a:solidFill>
              </a:rPr>
              <a:t>zaskočivší</a:t>
            </a:r>
            <a:r>
              <a:rPr lang="cs-CZ" dirty="0"/>
              <a:t>,</a:t>
            </a:r>
            <a:r>
              <a:rPr lang="cs-CZ" dirty="0">
                <a:solidFill>
                  <a:srgbClr val="00B050"/>
                </a:solidFill>
              </a:rPr>
              <a:t> </a:t>
            </a:r>
            <a:r>
              <a:rPr lang="cs-CZ" dirty="0">
                <a:solidFill>
                  <a:srgbClr val="7030A0"/>
                </a:solidFill>
              </a:rPr>
              <a:t>zdejší</a:t>
            </a:r>
            <a:r>
              <a:rPr lang="cs-CZ" dirty="0">
                <a:solidFill>
                  <a:srgbClr val="00B050"/>
                </a:solidFill>
              </a:rPr>
              <a:t> </a:t>
            </a:r>
          </a:p>
          <a:p>
            <a:r>
              <a:rPr lang="cs-CZ" dirty="0">
                <a:solidFill>
                  <a:srgbClr val="00B050"/>
                </a:solidFill>
              </a:rPr>
              <a:t>slovesa</a:t>
            </a:r>
            <a:r>
              <a:rPr lang="cs-CZ" dirty="0"/>
              <a:t>: </a:t>
            </a:r>
            <a:r>
              <a:rPr lang="cs-CZ" dirty="0">
                <a:solidFill>
                  <a:srgbClr val="00B050"/>
                </a:solidFill>
              </a:rPr>
              <a:t>zaskočit</a:t>
            </a:r>
            <a:r>
              <a:rPr lang="cs-CZ" dirty="0"/>
              <a:t>, </a:t>
            </a:r>
            <a:r>
              <a:rPr lang="cs-CZ" dirty="0">
                <a:solidFill>
                  <a:srgbClr val="FFC000"/>
                </a:solidFill>
              </a:rPr>
              <a:t>černit</a:t>
            </a:r>
            <a:r>
              <a:rPr lang="cs-CZ" dirty="0"/>
              <a:t>, </a:t>
            </a:r>
            <a:r>
              <a:rPr lang="cs-CZ" dirty="0">
                <a:solidFill>
                  <a:srgbClr val="FF0000"/>
                </a:solidFill>
              </a:rPr>
              <a:t>obchodovat</a:t>
            </a:r>
          </a:p>
          <a:p>
            <a:r>
              <a:rPr lang="cs-CZ" dirty="0">
                <a:solidFill>
                  <a:srgbClr val="7030A0"/>
                </a:solidFill>
              </a:rPr>
              <a:t>adverbia</a:t>
            </a:r>
            <a:r>
              <a:rPr lang="cs-CZ" dirty="0"/>
              <a:t>: </a:t>
            </a:r>
            <a:r>
              <a:rPr lang="cs-CZ" dirty="0">
                <a:solidFill>
                  <a:srgbClr val="7030A0"/>
                </a:solidFill>
              </a:rPr>
              <a:t>zde</a:t>
            </a:r>
            <a:r>
              <a:rPr lang="cs-CZ" dirty="0"/>
              <a:t>, </a:t>
            </a:r>
            <a:r>
              <a:rPr lang="cs-CZ" dirty="0">
                <a:solidFill>
                  <a:srgbClr val="FFC000"/>
                </a:solidFill>
              </a:rPr>
              <a:t>černě</a:t>
            </a:r>
            <a:r>
              <a:rPr lang="cs-CZ" dirty="0"/>
              <a:t>, </a:t>
            </a:r>
            <a:r>
              <a:rPr lang="cs-CZ" dirty="0">
                <a:solidFill>
                  <a:srgbClr val="FF0000"/>
                </a:solidFill>
              </a:rPr>
              <a:t>zjara</a:t>
            </a:r>
            <a:r>
              <a:rPr lang="cs-CZ" dirty="0"/>
              <a:t>, </a:t>
            </a:r>
            <a:r>
              <a:rPr lang="cs-CZ" dirty="0">
                <a:solidFill>
                  <a:srgbClr val="00B050"/>
                </a:solidFill>
              </a:rPr>
              <a:t>vsedě</a:t>
            </a:r>
            <a:endParaRPr lang="cs-CZ" dirty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761321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Slovnědruhový přesah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Termínem slovnědruhový přesah označujeme případy, kdy tvar (paradigma) lze při aplikaci různě seřazených kritérií pro určení slovního druhu zařadit k více slovním druhům (např. adjektivně skloňovaná slova řazená mezi číslovky, která označují nějakou vlastnost – pozici v řadě – pořadí, viz výše první, poslední, předešlý, předchozí, následující, předposlední, druhý=odlišný/jiný, atp.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82208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Které z kritérií uplatníme, když budeme chtít tvrdit, že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i="1" dirty="0"/>
              <a:t>kuřecí </a:t>
            </a:r>
            <a:r>
              <a:rPr lang="cs-CZ" dirty="0"/>
              <a:t>je substantivum</a:t>
            </a:r>
          </a:p>
          <a:p>
            <a:pPr lvl="0"/>
            <a:r>
              <a:rPr lang="cs-CZ" i="1" dirty="0"/>
              <a:t>místo </a:t>
            </a:r>
            <a:r>
              <a:rPr lang="cs-CZ" dirty="0"/>
              <a:t>je předložka</a:t>
            </a:r>
          </a:p>
          <a:p>
            <a:pPr lvl="0"/>
            <a:r>
              <a:rPr lang="cs-CZ" i="1" dirty="0"/>
              <a:t>hlavní</a:t>
            </a:r>
            <a:r>
              <a:rPr lang="cs-CZ" dirty="0"/>
              <a:t> je substantivum</a:t>
            </a:r>
          </a:p>
          <a:p>
            <a:pPr lvl="0"/>
            <a:r>
              <a:rPr lang="cs-CZ" i="1" dirty="0"/>
              <a:t>se</a:t>
            </a:r>
            <a:r>
              <a:rPr lang="cs-CZ" dirty="0"/>
              <a:t> je zájmeno zvratné</a:t>
            </a:r>
          </a:p>
          <a:p>
            <a:pPr lvl="0"/>
            <a:r>
              <a:rPr lang="cs-CZ" i="1" dirty="0"/>
              <a:t>kolem </a:t>
            </a:r>
            <a:r>
              <a:rPr lang="cs-CZ" dirty="0"/>
              <a:t>je adverbium</a:t>
            </a:r>
          </a:p>
          <a:p>
            <a:r>
              <a:rPr lang="cs-CZ" dirty="0"/>
              <a:t>Uveďte užití (slovní spojení/větu), v němž má/nemá uvedené slovo příslušnou slovnědruhovou platnost a argumentujte. </a:t>
            </a:r>
          </a:p>
        </p:txBody>
      </p:sp>
    </p:spTree>
    <p:extLst>
      <p:ext uri="{BB962C8B-B14F-4D97-AF65-F5344CB8AC3E}">
        <p14:creationId xmlns:p14="http://schemas.microsoft.com/office/powerpoint/2010/main" val="67121818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Např. </a:t>
            </a:r>
            <a:r>
              <a:rPr lang="cs-CZ" b="1" i="1" dirty="0">
                <a:solidFill>
                  <a:srgbClr val="FF0000"/>
                </a:solidFill>
              </a:rPr>
              <a:t>cestující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i="1" dirty="0">
                <a:solidFill>
                  <a:srgbClr val="FF0000"/>
                </a:solidFill>
              </a:rPr>
              <a:t>Zuzana, </a:t>
            </a:r>
            <a:r>
              <a:rPr lang="cs-CZ" b="1" i="1" u="sng" dirty="0">
                <a:solidFill>
                  <a:srgbClr val="FF0000"/>
                </a:solidFill>
              </a:rPr>
              <a:t>cestující</a:t>
            </a:r>
            <a:r>
              <a:rPr lang="cs-CZ" b="1" i="1" dirty="0">
                <a:solidFill>
                  <a:srgbClr val="FF0000"/>
                </a:solidFill>
              </a:rPr>
              <a:t> </a:t>
            </a:r>
            <a:r>
              <a:rPr lang="cs-CZ" i="1" dirty="0">
                <a:solidFill>
                  <a:srgbClr val="FF0000"/>
                </a:solidFill>
              </a:rPr>
              <a:t>každý den do školy vlakem, dává přednost spojům, v nichž je </a:t>
            </a:r>
            <a:r>
              <a:rPr lang="cs-CZ" i="1" dirty="0" err="1">
                <a:solidFill>
                  <a:srgbClr val="FF0000"/>
                </a:solidFill>
              </a:rPr>
              <a:t>wi-fi</a:t>
            </a:r>
            <a:r>
              <a:rPr lang="cs-CZ" i="1" dirty="0">
                <a:solidFill>
                  <a:srgbClr val="FF0000"/>
                </a:solidFill>
              </a:rPr>
              <a:t>, aby si mohla po cestě na počítači udělat úkoly.</a:t>
            </a:r>
            <a:r>
              <a:rPr lang="cs-CZ" dirty="0"/>
              <a:t> </a:t>
            </a:r>
          </a:p>
          <a:p>
            <a:r>
              <a:rPr lang="cs-CZ" b="1" u="sng" dirty="0"/>
              <a:t>Participium</a:t>
            </a:r>
            <a:r>
              <a:rPr lang="cs-CZ" dirty="0"/>
              <a:t> má tvar </a:t>
            </a:r>
            <a:r>
              <a:rPr lang="cs-CZ" b="1" u="sng" dirty="0"/>
              <a:t>adjektiva </a:t>
            </a:r>
            <a:r>
              <a:rPr lang="cs-CZ" dirty="0"/>
              <a:t>nicméně je ještě patrný slovesný původ (</a:t>
            </a:r>
            <a:r>
              <a:rPr lang="cs-CZ" dirty="0" err="1"/>
              <a:t>nominalizace</a:t>
            </a:r>
            <a:r>
              <a:rPr lang="cs-CZ" dirty="0"/>
              <a:t> verba, vedlejší věta je nahrazena konstrukcí s adjektivizovanou formou přechodníku: </a:t>
            </a:r>
            <a:r>
              <a:rPr lang="cs-CZ" i="1" dirty="0">
                <a:solidFill>
                  <a:srgbClr val="FF0000"/>
                </a:solidFill>
              </a:rPr>
              <a:t>která cestuje → cestující</a:t>
            </a:r>
            <a:r>
              <a:rPr lang="cs-CZ" dirty="0"/>
              <a:t>).</a:t>
            </a:r>
          </a:p>
          <a:p>
            <a:r>
              <a:rPr lang="cs-CZ" i="1" dirty="0">
                <a:solidFill>
                  <a:srgbClr val="FF0000"/>
                </a:solidFill>
              </a:rPr>
              <a:t>Všichni </a:t>
            </a:r>
            <a:r>
              <a:rPr lang="cs-CZ" b="1" i="1" u="sng" dirty="0">
                <a:solidFill>
                  <a:srgbClr val="FF0000"/>
                </a:solidFill>
              </a:rPr>
              <a:t>cestující</a:t>
            </a:r>
            <a:r>
              <a:rPr lang="cs-CZ" b="1" i="1" dirty="0">
                <a:solidFill>
                  <a:srgbClr val="FF0000"/>
                </a:solidFill>
              </a:rPr>
              <a:t> </a:t>
            </a:r>
            <a:r>
              <a:rPr lang="cs-CZ" i="1" dirty="0">
                <a:solidFill>
                  <a:srgbClr val="FF0000"/>
                </a:solidFill>
              </a:rPr>
              <a:t>školáci snídali ve vlaku.</a:t>
            </a:r>
          </a:p>
          <a:p>
            <a:r>
              <a:rPr lang="cs-CZ" dirty="0" err="1"/>
              <a:t>Nominalizace</a:t>
            </a:r>
            <a:r>
              <a:rPr lang="cs-CZ" dirty="0"/>
              <a:t> pokračuje a adjektivizované participium plní funkci shodného přívlastku (primární syntaktická funkce adjektiv).</a:t>
            </a:r>
          </a:p>
          <a:p>
            <a:r>
              <a:rPr lang="cs-CZ" i="1" dirty="0">
                <a:solidFill>
                  <a:srgbClr val="FF0000"/>
                </a:solidFill>
              </a:rPr>
              <a:t>Volal na </a:t>
            </a:r>
            <a:r>
              <a:rPr lang="cs-CZ" b="1" i="1" u="sng" dirty="0">
                <a:solidFill>
                  <a:srgbClr val="FF0000"/>
                </a:solidFill>
              </a:rPr>
              <a:t>cestující</a:t>
            </a:r>
            <a:r>
              <a:rPr lang="cs-CZ" i="1" dirty="0">
                <a:solidFill>
                  <a:srgbClr val="FF0000"/>
                </a:solidFill>
              </a:rPr>
              <a:t>, aby vystoupili.</a:t>
            </a:r>
          </a:p>
          <a:p>
            <a:r>
              <a:rPr lang="cs-CZ" dirty="0"/>
              <a:t>Dochází ke slovnědruhovému přechodu – </a:t>
            </a:r>
            <a:r>
              <a:rPr lang="cs-CZ" b="1" dirty="0"/>
              <a:t>substantivizaci</a:t>
            </a:r>
            <a:r>
              <a:rPr lang="cs-CZ" dirty="0"/>
              <a:t> adjektiva, které ztrácí aktuální </a:t>
            </a:r>
            <a:r>
              <a:rPr lang="cs-CZ" dirty="0" err="1"/>
              <a:t>participiání</a:t>
            </a:r>
            <a:r>
              <a:rPr lang="cs-CZ" dirty="0"/>
              <a:t> význam (ten, který právě </a:t>
            </a:r>
            <a:r>
              <a:rPr lang="cs-CZ" i="1" dirty="0"/>
              <a:t>cestuje</a:t>
            </a:r>
            <a:r>
              <a:rPr lang="cs-CZ" dirty="0"/>
              <a:t>) a pojmenovává jakoukoli </a:t>
            </a:r>
            <a:r>
              <a:rPr lang="cs-CZ" b="1" dirty="0"/>
              <a:t>osobu</a:t>
            </a:r>
            <a:r>
              <a:rPr lang="cs-CZ" dirty="0"/>
              <a:t>, která se opakovaně přemísťuje (používá cestu)(lexikalizovaný význam lišící se od významu jména osoby, která cestuje za účelem poznání - </a:t>
            </a:r>
            <a:r>
              <a:rPr lang="cs-CZ" i="1" dirty="0"/>
              <a:t>cestovatel</a:t>
            </a:r>
            <a:r>
              <a:rPr lang="cs-CZ" dirty="0"/>
              <a:t>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690323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/>
              <a:t>Jakou slovnědruhovou platnost mají tučně vyznačená slova a jaké kritérium uplatníme při určení slovního druhu?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Role </a:t>
            </a:r>
            <a:r>
              <a:rPr lang="cs-CZ" b="1" dirty="0"/>
              <a:t>smírčího</a:t>
            </a:r>
            <a:r>
              <a:rPr lang="cs-CZ" dirty="0"/>
              <a:t> není nic snadného, ale za příjemné setkání bez hádek to stojí.</a:t>
            </a:r>
          </a:p>
          <a:p>
            <a:r>
              <a:rPr lang="cs-CZ" dirty="0"/>
              <a:t>Svědkové, lékaři, novináři, </a:t>
            </a:r>
            <a:r>
              <a:rPr lang="cs-CZ" b="1" dirty="0"/>
              <a:t>popravčí</a:t>
            </a:r>
            <a:r>
              <a:rPr lang="cs-CZ" dirty="0"/>
              <a:t> mohli poprvé během exekuce vyjít do vlahé noci na další cigaretu. </a:t>
            </a:r>
          </a:p>
          <a:p>
            <a:r>
              <a:rPr lang="cs-CZ" dirty="0"/>
              <a:t>Takové </a:t>
            </a:r>
            <a:r>
              <a:rPr lang="cs-CZ" b="1" dirty="0"/>
              <a:t>srnčí</a:t>
            </a:r>
            <a:r>
              <a:rPr lang="cs-CZ" dirty="0"/>
              <a:t> nebo </a:t>
            </a:r>
            <a:r>
              <a:rPr lang="cs-CZ" b="1" dirty="0"/>
              <a:t>kančí</a:t>
            </a:r>
            <a:r>
              <a:rPr lang="cs-CZ" dirty="0"/>
              <a:t> je lahoda.</a:t>
            </a:r>
          </a:p>
          <a:p>
            <a:r>
              <a:rPr lang="cs-CZ" dirty="0"/>
              <a:t>Malé </a:t>
            </a:r>
            <a:r>
              <a:rPr lang="cs-CZ" b="1" dirty="0"/>
              <a:t>smrčí</a:t>
            </a:r>
            <a:r>
              <a:rPr lang="cs-CZ" dirty="0"/>
              <a:t> spojilo své větve, břízka ohnutá pod špičkou padlého smrku se chvěla bolestí.</a:t>
            </a:r>
          </a:p>
          <a:p>
            <a:r>
              <a:rPr lang="cs-CZ" b="1" dirty="0"/>
              <a:t>Ančí</a:t>
            </a:r>
            <a:r>
              <a:rPr lang="cs-CZ" dirty="0"/>
              <a:t> bude od jara roznášet pivo navlečená jako při chemickém poplachu.</a:t>
            </a:r>
          </a:p>
          <a:p>
            <a:r>
              <a:rPr lang="cs-CZ" dirty="0"/>
              <a:t>Když se </a:t>
            </a:r>
            <a:r>
              <a:rPr lang="cs-CZ" b="1" dirty="0"/>
              <a:t>námluvčí</a:t>
            </a:r>
            <a:r>
              <a:rPr lang="cs-CZ" dirty="0"/>
              <a:t> objevil na návsi , vybíhali zvědavci ze všech domů , aby věděli, kam jde.</a:t>
            </a:r>
          </a:p>
        </p:txBody>
      </p:sp>
    </p:spTree>
    <p:extLst>
      <p:ext uri="{BB962C8B-B14F-4D97-AF65-F5344CB8AC3E}">
        <p14:creationId xmlns:p14="http://schemas.microsoft.com/office/powerpoint/2010/main" val="184954181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Jakou slovnědruhovou platnost mají tučně vyznačená slova a jaké kritérium uplatníme při určení slovního druhu?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Před </a:t>
            </a:r>
            <a:r>
              <a:rPr lang="cs-CZ" b="1" dirty="0"/>
              <a:t>smírčí </a:t>
            </a:r>
            <a:r>
              <a:rPr lang="cs-CZ" dirty="0"/>
              <a:t>návštěvou si promyslete každé slovo omluvy, abyste nenapáchali ještě více zla.</a:t>
            </a:r>
          </a:p>
          <a:p>
            <a:r>
              <a:rPr lang="cs-CZ" dirty="0"/>
              <a:t>Cestou do </a:t>
            </a:r>
            <a:r>
              <a:rPr lang="cs-CZ" b="1" dirty="0"/>
              <a:t>popravčí </a:t>
            </a:r>
            <a:r>
              <a:rPr lang="cs-CZ" dirty="0"/>
              <a:t>komory i v ní si odsouzenec zpívá píseň Čas hraje pro mě (</a:t>
            </a:r>
            <a:r>
              <a:rPr lang="cs-CZ" dirty="0" err="1"/>
              <a:t>Time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On My </a:t>
            </a:r>
            <a:r>
              <a:rPr lang="cs-CZ" dirty="0" err="1"/>
              <a:t>Side</a:t>
            </a:r>
            <a:r>
              <a:rPr lang="cs-CZ" dirty="0"/>
              <a:t>) od </a:t>
            </a:r>
            <a:r>
              <a:rPr lang="cs-CZ" dirty="0" err="1"/>
              <a:t>Rolling</a:t>
            </a:r>
            <a:r>
              <a:rPr lang="cs-CZ" dirty="0"/>
              <a:t> </a:t>
            </a:r>
            <a:r>
              <a:rPr lang="cs-CZ" dirty="0" err="1"/>
              <a:t>Stones</a:t>
            </a:r>
            <a:r>
              <a:rPr lang="cs-CZ" dirty="0"/>
              <a:t>.</a:t>
            </a:r>
          </a:p>
          <a:p>
            <a:r>
              <a:rPr lang="cs-CZ" dirty="0"/>
              <a:t>Pachatel vyšetřovatelům tvrdil, že střílel na </a:t>
            </a:r>
            <a:r>
              <a:rPr lang="cs-CZ" b="1" dirty="0"/>
              <a:t>srnčí</a:t>
            </a:r>
            <a:r>
              <a:rPr lang="cs-CZ" dirty="0"/>
              <a:t> zvěř.</a:t>
            </a:r>
          </a:p>
          <a:p>
            <a:r>
              <a:rPr lang="cs-CZ" dirty="0"/>
              <a:t>Mají-li lýkožrouti, což je jeden z nejznámějších druhů kůrovců, rozvrátit </a:t>
            </a:r>
            <a:r>
              <a:rPr lang="cs-CZ" b="1" dirty="0"/>
              <a:t>smrčí</a:t>
            </a:r>
            <a:r>
              <a:rPr lang="cs-CZ" dirty="0"/>
              <a:t> obranu , musí jich být hodně.</a:t>
            </a:r>
          </a:p>
          <a:p>
            <a:r>
              <a:rPr lang="cs-CZ" dirty="0"/>
              <a:t>Hned po obědě vylezla na půdu a vyhlížela </a:t>
            </a:r>
            <a:r>
              <a:rPr lang="cs-CZ" b="1" dirty="0"/>
              <a:t>námluvčí</a:t>
            </a:r>
            <a:r>
              <a:rPr lang="cs-CZ" dirty="0"/>
              <a:t> škvírou mezi prkny. Konečně byli tu: starý Matouš Suchomel a ženich v bílých "</a:t>
            </a:r>
            <a:r>
              <a:rPr lang="cs-CZ" dirty="0" err="1"/>
              <a:t>pajtalónech</a:t>
            </a:r>
            <a:r>
              <a:rPr lang="cs-CZ" dirty="0"/>
              <a:t>„, pošvihávaje si tenkou hůlčičkou.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893123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b="1" dirty="0"/>
              <a:t>Rozhodněte, ke kterým slovním druhům mohou patřit následující</a:t>
            </a:r>
            <a:r>
              <a:rPr lang="cs-CZ" sz="2800" dirty="0"/>
              <a:t> </a:t>
            </a:r>
            <a:r>
              <a:rPr lang="cs-CZ" sz="2800" b="1" dirty="0"/>
              <a:t>formy, a rozlište, zda jde o </a:t>
            </a:r>
            <a:r>
              <a:rPr lang="cs-CZ" sz="2800" b="1" dirty="0">
                <a:solidFill>
                  <a:srgbClr val="FFC000"/>
                </a:solidFill>
              </a:rPr>
              <a:t>homonymii (popř. transpozici) slovnědruhovou</a:t>
            </a:r>
            <a:r>
              <a:rPr lang="cs-CZ" sz="2800" b="1" dirty="0"/>
              <a:t>,</a:t>
            </a:r>
            <a:r>
              <a:rPr lang="cs-CZ" sz="2800" dirty="0"/>
              <a:t> </a:t>
            </a:r>
            <a:r>
              <a:rPr lang="cs-CZ" sz="2800" b="1" dirty="0"/>
              <a:t>nebo o </a:t>
            </a:r>
            <a:r>
              <a:rPr lang="cs-CZ" sz="2800" b="1" dirty="0">
                <a:solidFill>
                  <a:srgbClr val="92D050"/>
                </a:solidFill>
              </a:rPr>
              <a:t>homonymii lexikální</a:t>
            </a:r>
            <a:r>
              <a:rPr lang="cs-CZ" sz="2800" b="1" dirty="0"/>
              <a:t>: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KOLEM </a:t>
            </a:r>
          </a:p>
          <a:p>
            <a:r>
              <a:rPr lang="cs-CZ" dirty="0"/>
              <a:t>ŽIVO</a:t>
            </a:r>
            <a:endParaRPr lang="cs-CZ" i="1" dirty="0"/>
          </a:p>
          <a:p>
            <a:r>
              <a:rPr lang="cs-CZ" dirty="0"/>
              <a:t>VESEL</a:t>
            </a:r>
          </a:p>
          <a:p>
            <a:r>
              <a:rPr lang="cs-CZ" dirty="0"/>
              <a:t>VLIVEM</a:t>
            </a:r>
          </a:p>
          <a:p>
            <a:r>
              <a:rPr lang="cs-CZ" dirty="0"/>
              <a:t>ANI</a:t>
            </a:r>
          </a:p>
          <a:p>
            <a:r>
              <a:rPr lang="cs-CZ" dirty="0"/>
              <a:t>ŽENA</a:t>
            </a:r>
          </a:p>
          <a:p>
            <a:r>
              <a:rPr lang="cs-CZ" dirty="0"/>
              <a:t>HNÁT</a:t>
            </a:r>
          </a:p>
          <a:p>
            <a:r>
              <a:rPr lang="cs-CZ" dirty="0"/>
              <a:t>HOŘE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331532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b="1" dirty="0"/>
              <a:t>Rozhodněte, ke kterým slovním druhům mohou patřit následující</a:t>
            </a:r>
            <a:r>
              <a:rPr lang="cs-CZ" sz="3200" dirty="0"/>
              <a:t> </a:t>
            </a:r>
            <a:r>
              <a:rPr lang="cs-CZ" sz="3200" b="1" dirty="0"/>
              <a:t>formy, a rozlište, zda jde o </a:t>
            </a:r>
            <a:r>
              <a:rPr lang="cs-CZ" sz="3200" b="1" dirty="0">
                <a:solidFill>
                  <a:srgbClr val="FFC000"/>
                </a:solidFill>
              </a:rPr>
              <a:t>homonymii (popř. transpozici) slovnědruhovou</a:t>
            </a:r>
            <a:r>
              <a:rPr lang="cs-CZ" sz="3200" b="1" dirty="0"/>
              <a:t>,</a:t>
            </a:r>
            <a:r>
              <a:rPr lang="cs-CZ" sz="3200" dirty="0"/>
              <a:t> </a:t>
            </a:r>
            <a:r>
              <a:rPr lang="cs-CZ" sz="3200" b="1" dirty="0"/>
              <a:t>nebo o </a:t>
            </a:r>
            <a:r>
              <a:rPr lang="cs-CZ" sz="3200" b="1" dirty="0">
                <a:solidFill>
                  <a:srgbClr val="92D050"/>
                </a:solidFill>
              </a:rPr>
              <a:t>homonymii lexikální</a:t>
            </a:r>
            <a:r>
              <a:rPr lang="cs-CZ" sz="3200" b="1" dirty="0"/>
              <a:t>: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KOLEM adverbium </a:t>
            </a:r>
            <a:r>
              <a:rPr lang="cs-CZ" b="1" i="1" dirty="0"/>
              <a:t>kolo</a:t>
            </a:r>
            <a:r>
              <a:rPr lang="cs-CZ" dirty="0"/>
              <a:t>:</a:t>
            </a:r>
            <a:r>
              <a:rPr lang="cs-CZ" i="1" dirty="0"/>
              <a:t> </a:t>
            </a:r>
            <a:r>
              <a:rPr lang="cs-CZ" dirty="0"/>
              <a:t>substantivum: </a:t>
            </a:r>
            <a:r>
              <a:rPr lang="cs-CZ" i="1" dirty="0"/>
              <a:t>Praštil </a:t>
            </a:r>
            <a:r>
              <a:rPr lang="cs-CZ" b="1" i="1" dirty="0"/>
              <a:t>kolem</a:t>
            </a:r>
            <a:r>
              <a:rPr lang="cs-CZ" i="1" dirty="0"/>
              <a:t> o zem. </a:t>
            </a:r>
            <a:r>
              <a:rPr lang="cs-CZ" dirty="0"/>
              <a:t>× </a:t>
            </a:r>
            <a:r>
              <a:rPr lang="cs-CZ" i="1" dirty="0"/>
              <a:t>Šel </a:t>
            </a:r>
            <a:r>
              <a:rPr lang="cs-CZ" i="1" dirty="0">
                <a:solidFill>
                  <a:srgbClr val="FFC000"/>
                </a:solidFill>
              </a:rPr>
              <a:t>kolem</a:t>
            </a:r>
            <a:r>
              <a:rPr lang="cs-CZ" i="1" dirty="0"/>
              <a:t>. × </a:t>
            </a:r>
            <a:r>
              <a:rPr lang="cs-CZ" dirty="0"/>
              <a:t>prepozice:</a:t>
            </a:r>
            <a:r>
              <a:rPr lang="cs-CZ" i="1" dirty="0"/>
              <a:t> Šel </a:t>
            </a:r>
            <a:r>
              <a:rPr lang="cs-CZ" i="1" dirty="0">
                <a:solidFill>
                  <a:srgbClr val="FFC000"/>
                </a:solidFill>
              </a:rPr>
              <a:t>kolem</a:t>
            </a:r>
            <a:r>
              <a:rPr lang="cs-CZ" i="1" dirty="0"/>
              <a:t> domu.</a:t>
            </a:r>
            <a:endParaRPr lang="cs-CZ" dirty="0"/>
          </a:p>
          <a:p>
            <a:r>
              <a:rPr lang="cs-CZ" dirty="0"/>
              <a:t>ŽIVO adjektivum: </a:t>
            </a:r>
            <a:r>
              <a:rPr lang="cs-CZ" i="1" dirty="0"/>
              <a:t>Dítě nebylo tou dobou již </a:t>
            </a:r>
            <a:r>
              <a:rPr lang="cs-CZ" b="1" i="1" dirty="0"/>
              <a:t>živo</a:t>
            </a:r>
            <a:r>
              <a:rPr lang="cs-CZ" i="1" dirty="0"/>
              <a:t>. × </a:t>
            </a:r>
            <a:r>
              <a:rPr lang="cs-CZ" dirty="0"/>
              <a:t>adverbium: </a:t>
            </a:r>
            <a:r>
              <a:rPr lang="cs-CZ" i="1" dirty="0"/>
              <a:t>Na chatě bylo </a:t>
            </a:r>
            <a:r>
              <a:rPr lang="cs-CZ" i="1" dirty="0">
                <a:solidFill>
                  <a:srgbClr val="FFC000"/>
                </a:solidFill>
              </a:rPr>
              <a:t>živo</a:t>
            </a:r>
            <a:r>
              <a:rPr lang="cs-CZ" i="1" dirty="0"/>
              <a:t>.</a:t>
            </a:r>
          </a:p>
          <a:p>
            <a:r>
              <a:rPr lang="cs-CZ" dirty="0"/>
              <a:t>VESEL: adjektivum jmenný tvar </a:t>
            </a:r>
            <a:r>
              <a:rPr lang="cs-CZ" b="1" i="1" dirty="0"/>
              <a:t>veselý</a:t>
            </a:r>
            <a:r>
              <a:rPr lang="cs-CZ" dirty="0"/>
              <a:t>: Byl jsem </a:t>
            </a:r>
            <a:r>
              <a:rPr lang="cs-CZ" b="1" i="1" dirty="0"/>
              <a:t>vesel</a:t>
            </a:r>
            <a:r>
              <a:rPr lang="cs-CZ" dirty="0"/>
              <a:t>. × sloveso</a:t>
            </a:r>
            <a:r>
              <a:rPr lang="cs-CZ" i="1" dirty="0"/>
              <a:t>: Tak se s nimi </a:t>
            </a:r>
            <a:r>
              <a:rPr lang="cs-CZ" i="1" dirty="0">
                <a:solidFill>
                  <a:srgbClr val="FFC000"/>
                </a:solidFill>
              </a:rPr>
              <a:t>vesel</a:t>
            </a:r>
            <a:r>
              <a:rPr lang="cs-CZ" i="1" dirty="0"/>
              <a:t>. </a:t>
            </a:r>
            <a:r>
              <a:rPr lang="cs-CZ" dirty="0"/>
              <a:t>× substantivum: </a:t>
            </a:r>
            <a:r>
              <a:rPr lang="cs-CZ" i="1" dirty="0"/>
              <a:t>Udělali </a:t>
            </a:r>
            <a:r>
              <a:rPr lang="cs-CZ" i="1" dirty="0" err="1"/>
              <a:t>nosítká</a:t>
            </a:r>
            <a:r>
              <a:rPr lang="cs-CZ" i="1" dirty="0"/>
              <a:t> z </a:t>
            </a:r>
            <a:r>
              <a:rPr lang="cs-CZ" i="1" dirty="0">
                <a:solidFill>
                  <a:srgbClr val="92D050"/>
                </a:solidFill>
              </a:rPr>
              <a:t>vesel.</a:t>
            </a:r>
            <a:endParaRPr lang="cs-CZ" dirty="0">
              <a:solidFill>
                <a:srgbClr val="92D050"/>
              </a:solidFill>
            </a:endParaRPr>
          </a:p>
          <a:p>
            <a:r>
              <a:rPr lang="cs-CZ" dirty="0"/>
              <a:t>VLIVEM: substantivum </a:t>
            </a:r>
            <a:r>
              <a:rPr lang="cs-CZ" b="1" i="1" dirty="0"/>
              <a:t>vliv</a:t>
            </a:r>
            <a:r>
              <a:rPr lang="cs-CZ" dirty="0"/>
              <a:t>: </a:t>
            </a:r>
            <a:r>
              <a:rPr lang="cs-CZ" i="1" dirty="0"/>
              <a:t>Pod špatným </a:t>
            </a:r>
            <a:r>
              <a:rPr lang="cs-CZ" b="1" i="1" dirty="0"/>
              <a:t>vlivem</a:t>
            </a:r>
            <a:r>
              <a:rPr lang="cs-CZ" i="1" dirty="0"/>
              <a:t> svých přátel nedokončil školu a stal se z něj povaleč.</a:t>
            </a:r>
            <a:r>
              <a:rPr lang="cs-CZ" dirty="0"/>
              <a:t> × předložka nevlastní: </a:t>
            </a:r>
            <a:r>
              <a:rPr lang="cs-CZ" i="1" dirty="0">
                <a:solidFill>
                  <a:srgbClr val="FFC000"/>
                </a:solidFill>
              </a:rPr>
              <a:t>Vlivem</a:t>
            </a:r>
            <a:r>
              <a:rPr lang="cs-CZ" i="1" dirty="0"/>
              <a:t> okolností zahořkla.</a:t>
            </a:r>
            <a:endParaRPr lang="cs-CZ" dirty="0"/>
          </a:p>
          <a:p>
            <a:r>
              <a:rPr lang="cs-CZ" dirty="0"/>
              <a:t>ANI: Spojka: </a:t>
            </a:r>
            <a:r>
              <a:rPr lang="cs-CZ" i="1" dirty="0"/>
              <a:t>Nebyl doma </a:t>
            </a:r>
            <a:r>
              <a:rPr lang="cs-CZ" b="1" i="1" dirty="0"/>
              <a:t>ani</a:t>
            </a:r>
            <a:r>
              <a:rPr lang="cs-CZ" i="1" dirty="0"/>
              <a:t> ve škole .</a:t>
            </a:r>
            <a:r>
              <a:rPr lang="cs-CZ" dirty="0"/>
              <a:t> × částice: </a:t>
            </a:r>
            <a:r>
              <a:rPr lang="cs-CZ" i="1" dirty="0">
                <a:solidFill>
                  <a:srgbClr val="FFC000"/>
                </a:solidFill>
              </a:rPr>
              <a:t>Ani</a:t>
            </a:r>
            <a:r>
              <a:rPr lang="cs-CZ" i="1" dirty="0"/>
              <a:t> mi nechoď na oči! .</a:t>
            </a:r>
            <a:r>
              <a:rPr lang="cs-CZ" dirty="0"/>
              <a:t> × substantivum </a:t>
            </a:r>
            <a:r>
              <a:rPr lang="cs-CZ" b="1" i="1" dirty="0"/>
              <a:t>Aňa</a:t>
            </a:r>
            <a:r>
              <a:rPr lang="cs-CZ" dirty="0"/>
              <a:t>: </a:t>
            </a:r>
            <a:r>
              <a:rPr lang="cs-CZ" i="1" dirty="0">
                <a:solidFill>
                  <a:srgbClr val="92D050"/>
                </a:solidFill>
              </a:rPr>
              <a:t>Ani</a:t>
            </a:r>
            <a:r>
              <a:rPr lang="cs-CZ" i="1" dirty="0"/>
              <a:t>, pojď domů, volal bratr na sestřičku.</a:t>
            </a:r>
            <a:endParaRPr lang="cs-CZ" dirty="0"/>
          </a:p>
          <a:p>
            <a:r>
              <a:rPr lang="cs-CZ" dirty="0"/>
              <a:t>ŽENA: substantivum: </a:t>
            </a:r>
            <a:r>
              <a:rPr lang="cs-CZ" i="1" dirty="0"/>
              <a:t>To je moje </a:t>
            </a:r>
            <a:r>
              <a:rPr lang="cs-CZ" i="1" dirty="0">
                <a:solidFill>
                  <a:srgbClr val="92D050"/>
                </a:solidFill>
              </a:rPr>
              <a:t>žena</a:t>
            </a:r>
            <a:r>
              <a:rPr lang="cs-CZ" i="1" dirty="0"/>
              <a:t>.</a:t>
            </a:r>
            <a:r>
              <a:rPr lang="cs-CZ" dirty="0"/>
              <a:t> × sloveso </a:t>
            </a:r>
            <a:r>
              <a:rPr lang="cs-CZ" b="1" i="1" dirty="0"/>
              <a:t>hnát</a:t>
            </a:r>
            <a:r>
              <a:rPr lang="cs-CZ" dirty="0"/>
              <a:t>/přechodník: </a:t>
            </a:r>
            <a:r>
              <a:rPr lang="cs-CZ" i="1" dirty="0">
                <a:solidFill>
                  <a:srgbClr val="92D050"/>
                </a:solidFill>
              </a:rPr>
              <a:t>Žena</a:t>
            </a:r>
            <a:r>
              <a:rPr lang="cs-CZ" i="1" dirty="0"/>
              <a:t> se domů vrazil do souseda.</a:t>
            </a:r>
            <a:endParaRPr lang="cs-CZ" dirty="0"/>
          </a:p>
          <a:p>
            <a:r>
              <a:rPr lang="cs-CZ" dirty="0"/>
              <a:t>HNÁT: sloveso: </a:t>
            </a:r>
            <a:r>
              <a:rPr lang="cs-CZ" i="1" dirty="0"/>
              <a:t>Musíš se tak </a:t>
            </a:r>
            <a:r>
              <a:rPr lang="cs-CZ" i="1" dirty="0">
                <a:solidFill>
                  <a:srgbClr val="92D050"/>
                </a:solidFill>
              </a:rPr>
              <a:t>hnát</a:t>
            </a:r>
            <a:r>
              <a:rPr lang="cs-CZ" i="1" dirty="0"/>
              <a:t>?</a:t>
            </a:r>
            <a:r>
              <a:rPr lang="cs-CZ" dirty="0"/>
              <a:t> × substantivum: </a:t>
            </a:r>
            <a:r>
              <a:rPr lang="cs-CZ" i="1" dirty="0"/>
              <a:t>Uviděl </a:t>
            </a:r>
            <a:r>
              <a:rPr lang="cs-CZ" i="1" dirty="0">
                <a:solidFill>
                  <a:srgbClr val="92D050"/>
                </a:solidFill>
              </a:rPr>
              <a:t>hnát</a:t>
            </a:r>
            <a:r>
              <a:rPr lang="cs-CZ" i="1" dirty="0"/>
              <a:t> trčící ze země.</a:t>
            </a:r>
          </a:p>
          <a:p>
            <a:r>
              <a:rPr lang="cs-CZ" dirty="0"/>
              <a:t>HOŘE: substantivum: </a:t>
            </a:r>
            <a:r>
              <a:rPr lang="cs-CZ" i="1" dirty="0"/>
              <a:t>Rodiče měli </a:t>
            </a:r>
            <a:r>
              <a:rPr lang="cs-CZ" i="1" dirty="0">
                <a:solidFill>
                  <a:srgbClr val="92D050"/>
                </a:solidFill>
              </a:rPr>
              <a:t>hoře</a:t>
            </a:r>
            <a:r>
              <a:rPr lang="cs-CZ" i="1" dirty="0"/>
              <a:t>.</a:t>
            </a:r>
            <a:r>
              <a:rPr lang="cs-CZ" dirty="0"/>
              <a:t> × substantivum </a:t>
            </a:r>
            <a:r>
              <a:rPr lang="cs-CZ" b="1" i="1" dirty="0"/>
              <a:t>hora</a:t>
            </a:r>
            <a:r>
              <a:rPr lang="cs-CZ" dirty="0"/>
              <a:t>: </a:t>
            </a:r>
            <a:r>
              <a:rPr lang="cs-CZ" i="1" dirty="0"/>
              <a:t>Na vysoké </a:t>
            </a:r>
            <a:r>
              <a:rPr lang="cs-CZ" i="1" dirty="0">
                <a:solidFill>
                  <a:srgbClr val="92D050"/>
                </a:solidFill>
              </a:rPr>
              <a:t>hoře</a:t>
            </a:r>
            <a:r>
              <a:rPr lang="cs-CZ" i="1" dirty="0"/>
              <a:t> stál hrad. </a:t>
            </a:r>
            <a:r>
              <a:rPr lang="cs-CZ" dirty="0"/>
              <a:t> × sloveso </a:t>
            </a:r>
            <a:r>
              <a:rPr lang="cs-CZ" b="1" i="1" dirty="0"/>
              <a:t>hořet</a:t>
            </a:r>
            <a:r>
              <a:rPr lang="cs-CZ" dirty="0"/>
              <a:t>/přechodník: </a:t>
            </a:r>
            <a:r>
              <a:rPr lang="cs-CZ" i="1" dirty="0">
                <a:solidFill>
                  <a:srgbClr val="92D050"/>
                </a:solidFill>
              </a:rPr>
              <a:t>Hoře</a:t>
            </a:r>
            <a:r>
              <a:rPr lang="cs-CZ" i="1" dirty="0"/>
              <a:t> zvědavostí vrazil do sousedova bytu.</a:t>
            </a:r>
            <a:r>
              <a:rPr lang="cs-CZ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764757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Určete slovní druh tučně vytištěných slov: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Oplatil jim to </a:t>
            </a:r>
            <a:r>
              <a:rPr lang="cs-CZ" b="1" dirty="0"/>
              <a:t>desateronásobně</a:t>
            </a:r>
            <a:r>
              <a:rPr lang="cs-CZ" dirty="0"/>
              <a:t>.</a:t>
            </a:r>
          </a:p>
          <a:p>
            <a:r>
              <a:rPr lang="cs-CZ" b="1" dirty="0"/>
              <a:t>Že </a:t>
            </a:r>
            <a:r>
              <a:rPr lang="cs-CZ" dirty="0"/>
              <a:t>vám není </a:t>
            </a:r>
            <a:r>
              <a:rPr lang="cs-CZ" b="1" dirty="0"/>
              <a:t>hanba</a:t>
            </a:r>
            <a:r>
              <a:rPr lang="cs-CZ" dirty="0"/>
              <a:t>! </a:t>
            </a:r>
            <a:r>
              <a:rPr lang="cs-CZ" sz="9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https://www.korpus.cz/kontext/view?viewmode=sen&amp;pagesize=40&amp;attrs=word&amp;attr_vmode=visible-kwic&amp;base_viewattr=word&amp;ctxattrs=word&amp;refs=%3Ddoc.title&amp;q=~NeG4AIMq4S24&amp;QSEnabled=1</a:t>
            </a:r>
            <a:r>
              <a:rPr lang="cs-CZ" sz="900" dirty="0"/>
              <a:t> </a:t>
            </a:r>
          </a:p>
          <a:p>
            <a:r>
              <a:rPr lang="cs-CZ" dirty="0"/>
              <a:t>Některé naše </a:t>
            </a:r>
            <a:r>
              <a:rPr lang="cs-CZ" b="1" dirty="0"/>
              <a:t>studující </a:t>
            </a:r>
            <a:r>
              <a:rPr lang="cs-CZ" dirty="0"/>
              <a:t>podávají </a:t>
            </a:r>
            <a:r>
              <a:rPr lang="cs-CZ" b="1" dirty="0"/>
              <a:t>vynikající </a:t>
            </a:r>
            <a:r>
              <a:rPr lang="cs-CZ" dirty="0"/>
              <a:t>studijní výkony.</a:t>
            </a:r>
          </a:p>
          <a:p>
            <a:r>
              <a:rPr lang="cs-CZ" b="1" dirty="0"/>
              <a:t>Čtvrtinu </a:t>
            </a:r>
            <a:r>
              <a:rPr lang="cs-CZ" dirty="0"/>
              <a:t>je </a:t>
            </a:r>
            <a:r>
              <a:rPr lang="cs-CZ" b="1" dirty="0"/>
              <a:t>zapotřebí </a:t>
            </a:r>
            <a:r>
              <a:rPr lang="cs-CZ" dirty="0"/>
              <a:t>dokončit </a:t>
            </a:r>
            <a:r>
              <a:rPr lang="cs-CZ" b="1" dirty="0"/>
              <a:t>už navečer</a:t>
            </a:r>
            <a:r>
              <a:rPr lang="cs-CZ" dirty="0"/>
              <a:t>.</a:t>
            </a:r>
          </a:p>
          <a:p>
            <a:r>
              <a:rPr lang="cs-CZ" b="1" dirty="0"/>
              <a:t>V oblasti </a:t>
            </a:r>
            <a:r>
              <a:rPr lang="cs-CZ" dirty="0"/>
              <a:t>zasažené </a:t>
            </a:r>
            <a:r>
              <a:rPr lang="cs-CZ" b="1" dirty="0"/>
              <a:t>dřívějším </a:t>
            </a:r>
            <a:r>
              <a:rPr lang="cs-CZ" dirty="0"/>
              <a:t>zemětřesením došlo </a:t>
            </a:r>
            <a:r>
              <a:rPr lang="cs-CZ" b="1" dirty="0"/>
              <a:t>následkem </a:t>
            </a:r>
            <a:r>
              <a:rPr lang="cs-CZ" dirty="0"/>
              <a:t>sesuvu půdy k </a:t>
            </a:r>
            <a:r>
              <a:rPr lang="cs-CZ" b="1" dirty="0"/>
              <a:t>dalšímu </a:t>
            </a:r>
            <a:r>
              <a:rPr lang="cs-CZ" dirty="0"/>
              <a:t>neštěstí. </a:t>
            </a:r>
            <a:r>
              <a:rPr lang="cs-CZ" sz="900" dirty="0"/>
              <a:t>(</a:t>
            </a:r>
            <a:r>
              <a:rPr lang="cs-CZ" sz="9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https://www.korpus.cz/kontext/view?viewmode=sen&amp;pagesize=40&amp;attrs=word&amp;attr_vmode=visible-kwic&amp;base_viewattr=word&amp;ctxattrs=word&amp;q=~HMCY64qyYAuQ&amp;QSEnabled=1</a:t>
            </a:r>
            <a:r>
              <a:rPr lang="cs-CZ" sz="900" dirty="0"/>
              <a:t> ), (</a:t>
            </a:r>
            <a:r>
              <a:rPr lang="cs-CZ" sz="900" dirty="0">
                <a:hlinkClick r:id="rId4"/>
              </a:rPr>
              <a:t>https://www.korpus.cz/kontext/view?viewmode=kwic&amp;pagesize=40&amp;attrs=word&amp;attr_vmode=visible-kwic&amp;base_viewattr=word&amp;q=~xC44wEmuWkGs</a:t>
            </a:r>
            <a:r>
              <a:rPr lang="cs-CZ" sz="900" dirty="0"/>
              <a:t> , </a:t>
            </a:r>
            <a:r>
              <a:rPr lang="cs-CZ" sz="900" dirty="0">
                <a:hlinkClick r:id="rId5"/>
              </a:rPr>
              <a:t>https://www.korpus.cz/kontext/view?viewmode=sen&amp;pagesize=40&amp;attrs=word&amp;attr_vmode=visible-kwic&amp;base_viewattr=word&amp;q=~rkE2wKoaqsie</a:t>
            </a:r>
            <a:r>
              <a:rPr lang="cs-CZ" sz="900" dirty="0"/>
              <a:t> )</a:t>
            </a:r>
          </a:p>
          <a:p>
            <a:r>
              <a:rPr lang="cs-CZ" b="1" dirty="0"/>
              <a:t>Všichni vrátní </a:t>
            </a:r>
            <a:r>
              <a:rPr lang="cs-CZ" dirty="0"/>
              <a:t>byli </a:t>
            </a:r>
            <a:r>
              <a:rPr lang="cs-CZ" b="1" dirty="0"/>
              <a:t>kupodivu blond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613535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Určete slovní druh tučně vytištěných slov: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Oplatil jim to </a:t>
            </a:r>
            <a:r>
              <a:rPr lang="cs-CZ" b="1" dirty="0"/>
              <a:t>desateronásobně (číslovka)</a:t>
            </a:r>
            <a:r>
              <a:rPr lang="cs-CZ" dirty="0"/>
              <a:t>.</a:t>
            </a:r>
          </a:p>
          <a:p>
            <a:r>
              <a:rPr lang="cs-CZ" b="1" dirty="0"/>
              <a:t>Že (částice) </a:t>
            </a:r>
            <a:r>
              <a:rPr lang="cs-CZ" dirty="0"/>
              <a:t>vám není </a:t>
            </a:r>
            <a:r>
              <a:rPr lang="cs-CZ" b="1" dirty="0"/>
              <a:t>hanba (příslovce)</a:t>
            </a:r>
            <a:r>
              <a:rPr lang="cs-CZ" dirty="0"/>
              <a:t>!</a:t>
            </a:r>
          </a:p>
          <a:p>
            <a:r>
              <a:rPr lang="cs-CZ" dirty="0"/>
              <a:t>Některé naše </a:t>
            </a:r>
            <a:r>
              <a:rPr lang="cs-CZ" b="1" dirty="0"/>
              <a:t>studující (substantivum) </a:t>
            </a:r>
            <a:r>
              <a:rPr lang="cs-CZ" dirty="0"/>
              <a:t>podávají </a:t>
            </a:r>
            <a:r>
              <a:rPr lang="cs-CZ" b="1" dirty="0"/>
              <a:t>vynikající (adjektivum) </a:t>
            </a:r>
            <a:r>
              <a:rPr lang="cs-CZ" dirty="0"/>
              <a:t>studijní výkony.</a:t>
            </a:r>
          </a:p>
          <a:p>
            <a:r>
              <a:rPr lang="cs-CZ" b="1" dirty="0"/>
              <a:t>Čtvrtinu (číslovka) </a:t>
            </a:r>
            <a:r>
              <a:rPr lang="cs-CZ" dirty="0"/>
              <a:t>je </a:t>
            </a:r>
            <a:r>
              <a:rPr lang="cs-CZ" b="1" dirty="0"/>
              <a:t>zapotřebí (příslovce) </a:t>
            </a:r>
            <a:r>
              <a:rPr lang="cs-CZ" dirty="0"/>
              <a:t>dokončit </a:t>
            </a:r>
            <a:r>
              <a:rPr lang="cs-CZ" b="1" dirty="0"/>
              <a:t>už (částice) navečer (příslovce)</a:t>
            </a:r>
            <a:r>
              <a:rPr lang="cs-CZ" dirty="0"/>
              <a:t>.</a:t>
            </a:r>
          </a:p>
          <a:p>
            <a:r>
              <a:rPr lang="cs-CZ" b="1" dirty="0"/>
              <a:t>V (předložka) oblasti (substantivum) </a:t>
            </a:r>
            <a:r>
              <a:rPr lang="cs-CZ" dirty="0"/>
              <a:t>zasažené </a:t>
            </a:r>
            <a:r>
              <a:rPr lang="cs-CZ" b="1" dirty="0"/>
              <a:t>dřívějším (adjektivum) </a:t>
            </a:r>
            <a:r>
              <a:rPr lang="cs-CZ" dirty="0"/>
              <a:t>zemětřesením došlo </a:t>
            </a:r>
            <a:r>
              <a:rPr lang="cs-CZ" b="1" dirty="0"/>
              <a:t>následkem (substantivum) </a:t>
            </a:r>
            <a:r>
              <a:rPr lang="cs-CZ" dirty="0"/>
              <a:t>sesuvu půdy k </a:t>
            </a:r>
            <a:r>
              <a:rPr lang="cs-CZ" b="1" dirty="0"/>
              <a:t>dalšímu (adjektivum) </a:t>
            </a:r>
            <a:r>
              <a:rPr lang="cs-CZ" dirty="0"/>
              <a:t>neštěstí.</a:t>
            </a:r>
          </a:p>
          <a:p>
            <a:r>
              <a:rPr lang="cs-CZ" b="1" dirty="0"/>
              <a:t>Všichni (zájmeno) vrátní (substantivum) </a:t>
            </a:r>
            <a:r>
              <a:rPr lang="cs-CZ" dirty="0"/>
              <a:t>byli </a:t>
            </a:r>
            <a:r>
              <a:rPr lang="cs-CZ" b="1" dirty="0"/>
              <a:t>kupodivu (částice) blond (adjektivum)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335068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Proč? Všimněte si rozdílů substitučního testu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Že vám není </a:t>
            </a:r>
            <a:r>
              <a:rPr lang="cs-CZ" b="1" dirty="0"/>
              <a:t>hanba/stydno/trapně</a:t>
            </a:r>
            <a:r>
              <a:rPr lang="cs-CZ" dirty="0"/>
              <a:t>! × Stál na hanbě/v koutě. Propadla bych se hanbou/studem. Ona je </a:t>
            </a:r>
            <a:r>
              <a:rPr lang="cs-CZ" b="1" dirty="0"/>
              <a:t>hanba/hanbou/poskvrna/černá ovce</a:t>
            </a:r>
            <a:r>
              <a:rPr lang="cs-CZ" dirty="0"/>
              <a:t> celé rodiny.  (adverbializace substantiva </a:t>
            </a:r>
            <a:r>
              <a:rPr lang="cs-CZ" i="1" dirty="0"/>
              <a:t>hanba</a:t>
            </a:r>
            <a:r>
              <a:rPr lang="cs-CZ" dirty="0"/>
              <a:t>)</a:t>
            </a:r>
          </a:p>
          <a:p>
            <a:r>
              <a:rPr lang="cs-CZ" dirty="0"/>
              <a:t>Některé naše </a:t>
            </a:r>
            <a:r>
              <a:rPr lang="cs-CZ" b="1" dirty="0"/>
              <a:t>studující/studentky/žákyně </a:t>
            </a:r>
            <a:r>
              <a:rPr lang="cs-CZ" dirty="0"/>
              <a:t>podávají </a:t>
            </a:r>
            <a:r>
              <a:rPr lang="cs-CZ" b="1" dirty="0"/>
              <a:t>vynikající/výborný/skvělý </a:t>
            </a:r>
            <a:r>
              <a:rPr lang="cs-CZ" dirty="0"/>
              <a:t>studijní výkony.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88672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6C03D8-22D3-4ADE-B44B-93B1FA5F51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Doplň tabulku (sloupce – kořeny, </a:t>
            </a:r>
            <a:r>
              <a:rPr lang="cs-CZ"/>
              <a:t>řádky – afixy)</a:t>
            </a:r>
            <a:endParaRPr lang="cs-CZ" dirty="0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ED6E8480-F983-4615-97D7-1E2764EFE6E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3990415"/>
              </p:ext>
            </p:extLst>
          </p:nvPr>
        </p:nvGraphicFramePr>
        <p:xfrm>
          <a:off x="1256145" y="2059708"/>
          <a:ext cx="10233892" cy="37869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03523">
                  <a:extLst>
                    <a:ext uri="{9D8B030D-6E8A-4147-A177-3AD203B41FA5}">
                      <a16:colId xmlns:a16="http://schemas.microsoft.com/office/drawing/2014/main" val="605454594"/>
                    </a:ext>
                  </a:extLst>
                </a:gridCol>
                <a:gridCol w="1808040">
                  <a:extLst>
                    <a:ext uri="{9D8B030D-6E8A-4147-A177-3AD203B41FA5}">
                      <a16:colId xmlns:a16="http://schemas.microsoft.com/office/drawing/2014/main" val="2879805081"/>
                    </a:ext>
                  </a:extLst>
                </a:gridCol>
                <a:gridCol w="1778678">
                  <a:extLst>
                    <a:ext uri="{9D8B030D-6E8A-4147-A177-3AD203B41FA5}">
                      <a16:colId xmlns:a16="http://schemas.microsoft.com/office/drawing/2014/main" val="3748002047"/>
                    </a:ext>
                  </a:extLst>
                </a:gridCol>
                <a:gridCol w="1593470">
                  <a:extLst>
                    <a:ext uri="{9D8B030D-6E8A-4147-A177-3AD203B41FA5}">
                      <a16:colId xmlns:a16="http://schemas.microsoft.com/office/drawing/2014/main" val="3649289443"/>
                    </a:ext>
                  </a:extLst>
                </a:gridCol>
                <a:gridCol w="1759479">
                  <a:extLst>
                    <a:ext uri="{9D8B030D-6E8A-4147-A177-3AD203B41FA5}">
                      <a16:colId xmlns:a16="http://schemas.microsoft.com/office/drawing/2014/main" val="2988427048"/>
                    </a:ext>
                  </a:extLst>
                </a:gridCol>
                <a:gridCol w="1490702">
                  <a:extLst>
                    <a:ext uri="{9D8B030D-6E8A-4147-A177-3AD203B41FA5}">
                      <a16:colId xmlns:a16="http://schemas.microsoft.com/office/drawing/2014/main" val="2559970858"/>
                    </a:ext>
                  </a:extLst>
                </a:gridCol>
              </a:tblGrid>
              <a:tr h="6311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800" dirty="0">
                          <a:effectLst/>
                        </a:rPr>
                        <a:t> 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800" dirty="0">
                          <a:effectLst/>
                        </a:rPr>
                        <a:t>Substance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800">
                          <a:effectLst/>
                        </a:rPr>
                        <a:t>Vlastnost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800">
                          <a:effectLst/>
                        </a:rPr>
                        <a:t>Děj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800">
                          <a:effectLst/>
                        </a:rPr>
                        <a:t>okolnost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800" dirty="0">
                          <a:effectLst/>
                        </a:rPr>
                        <a:t>kvantita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55632750"/>
                  </a:ext>
                </a:extLst>
              </a:tr>
              <a:tr h="6311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800">
                          <a:effectLst/>
                        </a:rPr>
                        <a:t>substance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800" dirty="0">
                          <a:effectLst/>
                        </a:rPr>
                        <a:t> 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800">
                          <a:effectLst/>
                        </a:rPr>
                        <a:t> 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800">
                          <a:effectLst/>
                        </a:rPr>
                        <a:t> 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800" dirty="0">
                          <a:effectLst/>
                        </a:rPr>
                        <a:t> 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43590607"/>
                  </a:ext>
                </a:extLst>
              </a:tr>
              <a:tr h="6311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800">
                          <a:effectLst/>
                        </a:rPr>
                        <a:t>vlastnost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800" dirty="0">
                          <a:effectLst/>
                        </a:rPr>
                        <a:t> 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800" dirty="0">
                          <a:effectLst/>
                        </a:rPr>
                        <a:t> 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800">
                          <a:effectLst/>
                        </a:rPr>
                        <a:t> 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800" dirty="0">
                          <a:effectLst/>
                        </a:rPr>
                        <a:t> 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88055030"/>
                  </a:ext>
                </a:extLst>
              </a:tr>
              <a:tr h="6311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800">
                          <a:effectLst/>
                        </a:rPr>
                        <a:t>děj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800" dirty="0">
                          <a:effectLst/>
                        </a:rPr>
                        <a:t> 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800">
                          <a:effectLst/>
                        </a:rPr>
                        <a:t> 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800" dirty="0">
                          <a:effectLst/>
                        </a:rPr>
                        <a:t> 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800" dirty="0">
                          <a:effectLst/>
                        </a:rPr>
                        <a:t> 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31194493"/>
                  </a:ext>
                </a:extLst>
              </a:tr>
              <a:tr h="6311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800">
                          <a:effectLst/>
                        </a:rPr>
                        <a:t>okolnost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800" dirty="0">
                          <a:effectLst/>
                        </a:rPr>
                        <a:t> 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800">
                          <a:effectLst/>
                        </a:rPr>
                        <a:t> 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800" dirty="0">
                          <a:effectLst/>
                        </a:rPr>
                        <a:t> 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800" dirty="0">
                          <a:effectLst/>
                        </a:rPr>
                        <a:t> 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86833574"/>
                  </a:ext>
                </a:extLst>
              </a:tr>
              <a:tr h="6311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800">
                          <a:effectLst/>
                        </a:rPr>
                        <a:t>kvantita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800" dirty="0">
                          <a:effectLst/>
                        </a:rPr>
                        <a:t> 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800">
                          <a:effectLst/>
                        </a:rPr>
                        <a:t> 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800">
                          <a:effectLst/>
                        </a:rPr>
                        <a:t> 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800">
                          <a:effectLst/>
                        </a:rPr>
                        <a:t> 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373159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071614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mám umět?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 příkladech vymezit platnost kritérií pro určování slovních druhů.</a:t>
            </a:r>
          </a:p>
          <a:p>
            <a:r>
              <a:rPr lang="cs-CZ" dirty="0"/>
              <a:t>Umět definovat (na příkladech) rozdíl mezi slovnědruhovým přechodem a přesahem.</a:t>
            </a:r>
          </a:p>
          <a:p>
            <a:r>
              <a:rPr lang="cs-CZ" dirty="0"/>
              <a:t>Určit slovní druh tvaru slova v kontextu a argumentovat pro zvolené řešení na základě sémantických, formálních (morfologických) a syntaktických (funkce ve větě) vlastností analyzovaného tvaru.</a:t>
            </a:r>
          </a:p>
          <a:p>
            <a:r>
              <a:rPr lang="cs-CZ" dirty="0"/>
              <a:t>Určit potenciální slovní druhy tvaru bez zadaného kontextu a uvést kontexty, v nichž tvar slovnědruhovou platnost nabývá.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868663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 příště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Na příští seminář je třeba vypracovat krátký úkol ve formě on-line testu.</a:t>
            </a:r>
          </a:p>
          <a:p>
            <a:r>
              <a:rPr lang="cs-CZ" dirty="0"/>
              <a:t>Na úkol máte 30 minut a je jej třeba vypracovat do příští středy 00.00 hod.</a:t>
            </a:r>
          </a:p>
          <a:p>
            <a:r>
              <a:rPr lang="cs-CZ" dirty="0"/>
              <a:t>Na začátku příští hodiny projdu řešení. Připravte si otázky na nejasnosti.</a:t>
            </a:r>
          </a:p>
          <a:p>
            <a:r>
              <a:rPr lang="cs-CZ" dirty="0"/>
              <a:t>Těm, kteří bez omluvy odevzdají úkol pozdě, bude úkol počítán jako nesplněný. Ti, kteří budou mít více než tři nesplněné(pozdě odevzdané úkoly, nebudou připuštěni ke zkoušce (= opakování ročníku). Známka ze zkoušky se bude skládat z dílčích známek za odevzdané domácí úkoly a ze známky ze závěrečného on-line testu.</a:t>
            </a:r>
          </a:p>
        </p:txBody>
      </p:sp>
    </p:spTree>
    <p:extLst>
      <p:ext uri="{BB962C8B-B14F-4D97-AF65-F5344CB8AC3E}">
        <p14:creationId xmlns:p14="http://schemas.microsoft.com/office/powerpoint/2010/main" val="17990894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Algoritmus určování slovních druhů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46218" y="1825625"/>
            <a:ext cx="9099564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06617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Slovní druh lze určit na základě formy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Textové slovo (tvar slova)</a:t>
            </a:r>
          </a:p>
          <a:p>
            <a:r>
              <a:rPr lang="cs-CZ" dirty="0"/>
              <a:t>Systémové slovo (slovníková jednotka, která zahrnuje všechny tvary)</a:t>
            </a:r>
          </a:p>
          <a:p>
            <a:r>
              <a:rPr lang="cs-CZ" dirty="0"/>
              <a:t>Na základě formy rozlišíme slova </a:t>
            </a:r>
            <a:r>
              <a:rPr lang="cs-CZ" dirty="0">
                <a:solidFill>
                  <a:srgbClr val="C00000"/>
                </a:solidFill>
              </a:rPr>
              <a:t>ohebná (flektivní) </a:t>
            </a:r>
            <a:r>
              <a:rPr lang="cs-CZ" dirty="0"/>
              <a:t>a neohebná, mezi ohebnými pak rozlišujeme podle typu ohýbání slova, která se </a:t>
            </a:r>
            <a:r>
              <a:rPr lang="cs-CZ" dirty="0">
                <a:solidFill>
                  <a:srgbClr val="C00000"/>
                </a:solidFill>
              </a:rPr>
              <a:t>skloňují </a:t>
            </a:r>
            <a:r>
              <a:rPr lang="cs-CZ" dirty="0"/>
              <a:t>a slova která se </a:t>
            </a:r>
            <a:r>
              <a:rPr lang="cs-CZ" dirty="0">
                <a:solidFill>
                  <a:srgbClr val="C00000"/>
                </a:solidFill>
              </a:rPr>
              <a:t>časují</a:t>
            </a:r>
            <a:r>
              <a:rPr lang="cs-CZ" dirty="0"/>
              <a:t> (flexe – </a:t>
            </a:r>
            <a:r>
              <a:rPr lang="cs-CZ" dirty="0">
                <a:solidFill>
                  <a:srgbClr val="C00000"/>
                </a:solidFill>
              </a:rPr>
              <a:t>deklinace/konjugace</a:t>
            </a:r>
            <a:r>
              <a:rPr lang="cs-CZ" dirty="0"/>
              <a:t>).</a:t>
            </a:r>
          </a:p>
          <a:p>
            <a:r>
              <a:rPr lang="cs-CZ" dirty="0"/>
              <a:t>Představme si, že máme porušený text (např. nápis na kamenné desce, nebo text z počítačové tiskárny, v níž dochází barva). Dokážeme domýšlet slova? </a:t>
            </a:r>
          </a:p>
          <a:p>
            <a:r>
              <a:rPr lang="cs-CZ" dirty="0"/>
              <a:t>Existuje zakončení, které u českého slova jednoznačně určí, k jakému slovnímu druhu slovo zařadit? </a:t>
            </a:r>
          </a:p>
        </p:txBody>
      </p:sp>
    </p:spTree>
    <p:extLst>
      <p:ext uri="{BB962C8B-B14F-4D97-AF65-F5344CB8AC3E}">
        <p14:creationId xmlns:p14="http://schemas.microsoft.com/office/powerpoint/2010/main" val="18628438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/>
              <a:t>Morfologické kritérium:</a:t>
            </a:r>
            <a:br>
              <a:rPr lang="cs-CZ" sz="3200" dirty="0"/>
            </a:br>
            <a:r>
              <a:rPr lang="cs-CZ" sz="3200" dirty="0"/>
              <a:t>ohebná/flektivní (deklinace × konjugace)</a:t>
            </a:r>
            <a:br>
              <a:rPr lang="cs-CZ" sz="3200" dirty="0"/>
            </a:br>
            <a:r>
              <a:rPr lang="cs-CZ" sz="3200" dirty="0"/>
              <a:t>neohebná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Podle morfologického kritéria třídění slovních druhů patří spojky mezi neohebné slovní druhy. Uveď příklad, kdy je toto kritérium porušeno.	</a:t>
            </a:r>
          </a:p>
          <a:p>
            <a:r>
              <a:rPr lang="cs-CZ" dirty="0">
                <a:solidFill>
                  <a:srgbClr val="00B050"/>
                </a:solidFill>
              </a:rPr>
              <a:t>Mezi spojky se tradičně řadí i </a:t>
            </a:r>
            <a:r>
              <a:rPr lang="cs-CZ" b="1" dirty="0">
                <a:solidFill>
                  <a:srgbClr val="00B050"/>
                </a:solidFill>
              </a:rPr>
              <a:t>spojovací výrazy</a:t>
            </a:r>
            <a:r>
              <a:rPr lang="cs-CZ" dirty="0">
                <a:solidFill>
                  <a:srgbClr val="00B050"/>
                </a:solidFill>
              </a:rPr>
              <a:t>. Např. vedlejší věty účelové jsou spojovány tvary </a:t>
            </a:r>
            <a:r>
              <a:rPr lang="cs-CZ" b="1" i="1" dirty="0">
                <a:solidFill>
                  <a:srgbClr val="00B050"/>
                </a:solidFill>
              </a:rPr>
              <a:t>aby(abych, abys,  …)</a:t>
            </a:r>
            <a:r>
              <a:rPr lang="cs-CZ" b="1" dirty="0">
                <a:solidFill>
                  <a:srgbClr val="00B050"/>
                </a:solidFill>
              </a:rPr>
              <a:t>, </a:t>
            </a:r>
            <a:r>
              <a:rPr lang="cs-CZ" dirty="0">
                <a:solidFill>
                  <a:srgbClr val="00B050"/>
                </a:solidFill>
              </a:rPr>
              <a:t>vedlejší věty podmínkové </a:t>
            </a:r>
            <a:r>
              <a:rPr lang="cs-CZ" b="1" i="1" dirty="0">
                <a:solidFill>
                  <a:srgbClr val="00B050"/>
                </a:solidFill>
              </a:rPr>
              <a:t>kdyby(kdybychom, kdybyste, …)</a:t>
            </a:r>
            <a:r>
              <a:rPr lang="cs-CZ" b="1" dirty="0">
                <a:solidFill>
                  <a:srgbClr val="00B050"/>
                </a:solidFill>
              </a:rPr>
              <a:t>, </a:t>
            </a:r>
            <a:r>
              <a:rPr lang="cs-CZ" dirty="0">
                <a:solidFill>
                  <a:srgbClr val="00B050"/>
                </a:solidFill>
              </a:rPr>
              <a:t>vedlejší věty vztažné vztažnými zájmeny </a:t>
            </a:r>
            <a:r>
              <a:rPr lang="cs-CZ" b="1" dirty="0">
                <a:solidFill>
                  <a:srgbClr val="00B050"/>
                </a:solidFill>
              </a:rPr>
              <a:t>(</a:t>
            </a:r>
            <a:r>
              <a:rPr lang="cs-CZ" b="1" i="1" dirty="0">
                <a:solidFill>
                  <a:srgbClr val="00B050"/>
                </a:solidFill>
              </a:rPr>
              <a:t>který, …</a:t>
            </a:r>
            <a:r>
              <a:rPr lang="cs-CZ" b="1" dirty="0">
                <a:solidFill>
                  <a:srgbClr val="00B050"/>
                </a:solidFill>
              </a:rPr>
              <a:t>). </a:t>
            </a:r>
            <a:r>
              <a:rPr lang="cs-CZ" dirty="0">
                <a:solidFill>
                  <a:srgbClr val="00B050"/>
                </a:solidFill>
              </a:rPr>
              <a:t>Všechna tato slova jsou </a:t>
            </a:r>
            <a:r>
              <a:rPr lang="cs-CZ" b="1" dirty="0">
                <a:solidFill>
                  <a:srgbClr val="00B050"/>
                </a:solidFill>
              </a:rPr>
              <a:t>ohebná</a:t>
            </a:r>
            <a:r>
              <a:rPr lang="cs-CZ" dirty="0">
                <a:solidFill>
                  <a:srgbClr val="00B05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778927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47928" y="200533"/>
            <a:ext cx="10515600" cy="1325563"/>
          </a:xfrm>
        </p:spPr>
        <p:txBody>
          <a:bodyPr>
            <a:noAutofit/>
          </a:bodyPr>
          <a:lstStyle/>
          <a:p>
            <a:r>
              <a:rPr lang="cs-CZ" sz="3200" dirty="0"/>
              <a:t>Morfologické kritérium:</a:t>
            </a:r>
            <a:br>
              <a:rPr lang="cs-CZ" sz="3200" dirty="0"/>
            </a:br>
            <a:r>
              <a:rPr lang="cs-CZ" sz="3200" dirty="0"/>
              <a:t>ohebná/flektivní (deklinace × konjugace)</a:t>
            </a:r>
            <a:br>
              <a:rPr lang="cs-CZ" sz="3200" dirty="0"/>
            </a:br>
            <a:r>
              <a:rPr lang="cs-CZ" sz="3200" dirty="0"/>
              <a:t>neohebná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Podle morfologického kritéria třídění slovních druhů patří adverbia mezi neohebné slovní druhy. Uveď příklad, kdy je toto kritérium porušeno.	</a:t>
            </a:r>
          </a:p>
          <a:p>
            <a:r>
              <a:rPr lang="cs-CZ" b="1" dirty="0">
                <a:solidFill>
                  <a:srgbClr val="00B050"/>
                </a:solidFill>
              </a:rPr>
              <a:t>Pozorování:</a:t>
            </a:r>
          </a:p>
          <a:p>
            <a:r>
              <a:rPr lang="cs-CZ" b="1" i="1" dirty="0">
                <a:solidFill>
                  <a:srgbClr val="00B050"/>
                </a:solidFill>
              </a:rPr>
              <a:t>Petr má </a:t>
            </a:r>
            <a:r>
              <a:rPr lang="cs-CZ" b="1" i="1" u="sng" dirty="0">
                <a:solidFill>
                  <a:srgbClr val="00B050"/>
                </a:solidFill>
              </a:rPr>
              <a:t>rád</a:t>
            </a:r>
            <a:r>
              <a:rPr lang="cs-CZ" b="1" i="1" dirty="0">
                <a:solidFill>
                  <a:srgbClr val="00B050"/>
                </a:solidFill>
              </a:rPr>
              <a:t> Marii a Marie má </a:t>
            </a:r>
            <a:r>
              <a:rPr lang="cs-CZ" b="1" i="1" u="sng" dirty="0">
                <a:solidFill>
                  <a:srgbClr val="00B050"/>
                </a:solidFill>
              </a:rPr>
              <a:t>ráda</a:t>
            </a:r>
            <a:r>
              <a:rPr lang="cs-CZ" b="1" i="1" dirty="0">
                <a:solidFill>
                  <a:srgbClr val="00B050"/>
                </a:solidFill>
              </a:rPr>
              <a:t> Petra.</a:t>
            </a:r>
          </a:p>
          <a:p>
            <a:r>
              <a:rPr lang="cs-CZ" b="1" i="1" dirty="0">
                <a:solidFill>
                  <a:srgbClr val="00B050"/>
                </a:solidFill>
              </a:rPr>
              <a:t>Jan má Marii </a:t>
            </a:r>
            <a:r>
              <a:rPr lang="cs-CZ" b="1" i="1" u="sng" dirty="0">
                <a:solidFill>
                  <a:srgbClr val="00B050"/>
                </a:solidFill>
              </a:rPr>
              <a:t>raději</a:t>
            </a:r>
            <a:r>
              <a:rPr lang="cs-CZ" b="1" i="1" dirty="0">
                <a:solidFill>
                  <a:srgbClr val="00B050"/>
                </a:solidFill>
              </a:rPr>
              <a:t> než Petr.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024" y="4825056"/>
            <a:ext cx="12192000" cy="1121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03813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/>
              <a:t>Morfologické kritérium:</a:t>
            </a:r>
            <a:br>
              <a:rPr lang="cs-CZ" sz="3200" dirty="0"/>
            </a:br>
            <a:r>
              <a:rPr lang="cs-CZ" sz="3200" dirty="0"/>
              <a:t>ohebná/flektivní (deklinace × konjugace)</a:t>
            </a:r>
            <a:br>
              <a:rPr lang="cs-CZ" sz="3200" dirty="0"/>
            </a:br>
            <a:r>
              <a:rPr lang="cs-CZ" sz="3200" dirty="0"/>
              <a:t>neohebná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Podle morfologického kritéria třídění slovních druhů patří slovesa k ohebným slovním druhům, která se časují.</a:t>
            </a:r>
          </a:p>
          <a:p>
            <a:r>
              <a:rPr lang="cs-CZ" b="1" dirty="0"/>
              <a:t>Existují slovesné tvary, které nevyjadřují čas.</a:t>
            </a:r>
          </a:p>
          <a:p>
            <a:r>
              <a:rPr lang="cs-CZ" b="1" dirty="0"/>
              <a:t>Které?</a:t>
            </a:r>
          </a:p>
          <a:p>
            <a:pPr marL="0" indent="0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96550410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3229</Words>
  <Application>Microsoft Office PowerPoint</Application>
  <PresentationFormat>Širokoúhlá obrazovka</PresentationFormat>
  <Paragraphs>348</Paragraphs>
  <Slides>41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41</vt:i4>
      </vt:variant>
    </vt:vector>
  </HeadingPairs>
  <TitlesOfParts>
    <vt:vector size="45" baseType="lpstr">
      <vt:lpstr>Arial</vt:lpstr>
      <vt:lpstr>Calibri</vt:lpstr>
      <vt:lpstr>Calibri Light</vt:lpstr>
      <vt:lpstr>Motiv Office</vt:lpstr>
      <vt:lpstr>CJJ04_2</vt:lpstr>
      <vt:lpstr>Kritéria určování slovních druhů</vt:lpstr>
      <vt:lpstr>Slovní druh poznáme z významu slova </vt:lpstr>
      <vt:lpstr>Doplň tabulku (sloupce – kořeny, řádky – afixy)</vt:lpstr>
      <vt:lpstr>Algoritmus určování slovních druhů</vt:lpstr>
      <vt:lpstr>Slovní druh lze určit na základě formy</vt:lpstr>
      <vt:lpstr>Morfologické kritérium: ohebná/flektivní (deklinace × konjugace) neohebná</vt:lpstr>
      <vt:lpstr>Morfologické kritérium: ohebná/flektivní (deklinace × konjugace) neohebná</vt:lpstr>
      <vt:lpstr>Morfologické kritérium: ohebná/flektivní (deklinace × konjugace) neohebná</vt:lpstr>
      <vt:lpstr>Morfologické kritérium: ohebná/flektivní (deklinace × konjugace) neohebná</vt:lpstr>
      <vt:lpstr>Tvarová homonymie</vt:lpstr>
      <vt:lpstr>dolomit, obrat, počet, střet, set, pět</vt:lpstr>
      <vt:lpstr>Cvičení</vt:lpstr>
      <vt:lpstr>Doplníte tabulku?</vt:lpstr>
      <vt:lpstr>Doplníte tabulku?</vt:lpstr>
      <vt:lpstr>Slovní druh poznáme z funkce, které slovo plní ve větě</vt:lpstr>
      <vt:lpstr>Primární a sekundární funkce slovních druhů</vt:lpstr>
      <vt:lpstr>Primární a sekundární funkce slovních druhů</vt:lpstr>
      <vt:lpstr>Primární a sekundární funkce slovních druhů</vt:lpstr>
      <vt:lpstr>Primární a sekundární funkce slovních druhů</vt:lpstr>
      <vt:lpstr>Sledujte různé slovnědruhové interpretace</vt:lpstr>
      <vt:lpstr>Sledujte různé slovnědruhové interpretace</vt:lpstr>
      <vt:lpstr>Určování slovních druhů a tvarová homonymie</vt:lpstr>
      <vt:lpstr>Určování slovních druhů</vt:lpstr>
      <vt:lpstr>Řešení</vt:lpstr>
      <vt:lpstr>Řešení</vt:lpstr>
      <vt:lpstr>Tvrzení: Slovní druhu plní syntaktické funkce. Např. sloveso v určitém tvaru (verbum finitum) plní ve větě funkci přísudku. </vt:lpstr>
      <vt:lpstr>Víte, jaké jsou pravidelné vnitroparadigmatické (uvnitř tvaroslovného systému jednoho slovesného lexému) tvarové homonymie u sloves?</vt:lpstr>
      <vt:lpstr>Slovnědruhový přechod </vt:lpstr>
      <vt:lpstr>Slovnědruhový přesah</vt:lpstr>
      <vt:lpstr>Které z kritérií uplatníme, když budeme chtít tvrdit, že</vt:lpstr>
      <vt:lpstr>Např. cestující</vt:lpstr>
      <vt:lpstr>Jakou slovnědruhovou platnost mají tučně vyznačená slova a jaké kritérium uplatníme při určení slovního druhu?</vt:lpstr>
      <vt:lpstr>Jakou slovnědruhovou platnost mají tučně vyznačená slova a jaké kritérium uplatníme při určení slovního druhu?</vt:lpstr>
      <vt:lpstr>Rozhodněte, ke kterým slovním druhům mohou patřit následující formy, a rozlište, zda jde o homonymii (popř. transpozici) slovnědruhovou, nebo o homonymii lexikální:</vt:lpstr>
      <vt:lpstr>Rozhodněte, ke kterým slovním druhům mohou patřit následující formy, a rozlište, zda jde o homonymii (popř. transpozici) slovnědruhovou, nebo o homonymii lexikální:</vt:lpstr>
      <vt:lpstr>Určete slovní druh tučně vytištěných slov:</vt:lpstr>
      <vt:lpstr>Určete slovní druh tučně vytištěných slov:</vt:lpstr>
      <vt:lpstr>Proč? Všimněte si rozdílů substitučního testu</vt:lpstr>
      <vt:lpstr>Co mám umět?</vt:lpstr>
      <vt:lpstr>Na příště</vt:lpstr>
    </vt:vector>
  </TitlesOfParts>
  <Company>FFMU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CJJ04_1</dc:title>
  <dc:creator>petr</dc:creator>
  <cp:lastModifiedBy>Klára Osolsobě</cp:lastModifiedBy>
  <cp:revision>83</cp:revision>
  <dcterms:created xsi:type="dcterms:W3CDTF">2020-01-13T09:46:14Z</dcterms:created>
  <dcterms:modified xsi:type="dcterms:W3CDTF">2022-03-02T06:39:46Z</dcterms:modified>
</cp:coreProperties>
</file>