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2" r:id="rId5"/>
    <p:sldId id="263" r:id="rId6"/>
    <p:sldId id="259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278" r:id="rId19"/>
    <p:sldId id="279" r:id="rId20"/>
    <p:sldId id="280" r:id="rId21"/>
    <p:sldId id="276" r:id="rId22"/>
    <p:sldId id="294" r:id="rId23"/>
    <p:sldId id="285" r:id="rId24"/>
    <p:sldId id="286" r:id="rId25"/>
    <p:sldId id="287" r:id="rId26"/>
    <p:sldId id="288" r:id="rId27"/>
    <p:sldId id="289" r:id="rId28"/>
    <p:sldId id="290" r:id="rId29"/>
    <p:sldId id="291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" initials="p" lastIdx="2" clrIdx="0">
    <p:extLst>
      <p:ext uri="{19B8F6BF-5375-455C-9EA6-DF929625EA0E}">
        <p15:presenceInfo xmlns:p15="http://schemas.microsoft.com/office/powerpoint/2012/main" userId="petr" providerId="None"/>
      </p:ext>
    </p:extLst>
  </p:cmAuthor>
  <p:cmAuthor id="2" name="Klára Osolsobě" initials="KO" lastIdx="1" clrIdx="1">
    <p:extLst>
      <p:ext uri="{19B8F6BF-5375-455C-9EA6-DF929625EA0E}">
        <p15:presenceInfo xmlns:p15="http://schemas.microsoft.com/office/powerpoint/2012/main" userId="Klára Osolsobě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9T14:06:02.674" idx="1">
    <p:pos x="4677" y="2540"/>
    <p:text>Toto je rebarborový ráj! Horká miska s rebarborou s posypkou, v hrnečku je ukrytá rebarborová zmrzlina s jejími strašidelnými sušenými kousky. Zmrzliny jsem dostal jen ždibíček a byla to nejlepší rebarborová zmrzlina jako jsem kdy měl. Rabarboru jem neměl nikdy rád. Od toho večre jsem změnil změnil názor! Díky lovecký hostinče ,)</p:text>
    <p:extLst>
      <p:ext uri="{C676402C-5697-4E1C-873F-D02D1690AC5C}">
        <p15:threadingInfo xmlns:p15="http://schemas.microsoft.com/office/powerpoint/2012/main" timeZoneBias="-60"/>
      </p:ext>
    </p:extLst>
  </p:cm>
  <p:cm authorId="1" dt="2021-03-19T14:06:22.900" idx="2">
    <p:pos x="4677" y="2676"/>
    <p:text>viz https://www.cuketka.cz/?p=477</p:text>
    <p:extLst>
      <p:ext uri="{C676402C-5697-4E1C-873F-D02D1690AC5C}">
        <p15:threadingInfo xmlns:p15="http://schemas.microsoft.com/office/powerpoint/2012/main" timeZoneBias="-60">
          <p15:parentCm authorId="1" idx="1"/>
        </p15:threadingInfo>
      </p:ext>
    </p:extLst>
  </p:cm>
  <p:cm authorId="2" dt="2022-03-15T11:17:43.060" idx="1">
    <p:pos x="4856" y="2540"/>
    <p:text>MARBUEL:
Ty jsi tady?
Nešťastníče,
jak se můžeš opovážit
zdržovat mne? Co jsem řekl?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24E3-B766-4131-9E69-FE28B4CB08E0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FF1-0EA0-4A8E-B36A-A2D6DFF623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21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24E3-B766-4131-9E69-FE28B4CB08E0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FF1-0EA0-4A8E-B36A-A2D6DFF623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54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24E3-B766-4131-9E69-FE28B4CB08E0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FF1-0EA0-4A8E-B36A-A2D6DFF623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01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24E3-B766-4131-9E69-FE28B4CB08E0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FF1-0EA0-4A8E-B36A-A2D6DFF623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84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24E3-B766-4131-9E69-FE28B4CB08E0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FF1-0EA0-4A8E-B36A-A2D6DFF623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18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24E3-B766-4131-9E69-FE28B4CB08E0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FF1-0EA0-4A8E-B36A-A2D6DFF623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90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24E3-B766-4131-9E69-FE28B4CB08E0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FF1-0EA0-4A8E-B36A-A2D6DFF623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45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24E3-B766-4131-9E69-FE28B4CB08E0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FF1-0EA0-4A8E-B36A-A2D6DFF623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08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24E3-B766-4131-9E69-FE28B4CB08E0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FF1-0EA0-4A8E-B36A-A2D6DFF623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2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24E3-B766-4131-9E69-FE28B4CB08E0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FF1-0EA0-4A8E-B36A-A2D6DFF623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40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24E3-B766-4131-9E69-FE28B4CB08E0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FF1-0EA0-4A8E-B36A-A2D6DFF623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08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C24E3-B766-4131-9E69-FE28B4CB08E0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FBFF1-0EA0-4A8E-B36A-A2D6DFF623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12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CJJ04_4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Klára Osolsobě</a:t>
            </a:r>
          </a:p>
          <a:p>
            <a:r>
              <a:rPr lang="cs-CZ" dirty="0" err="1"/>
              <a:t>osolsobe</a:t>
            </a:r>
            <a:r>
              <a:rPr lang="en-US" dirty="0"/>
              <a:t>@</a:t>
            </a:r>
            <a:r>
              <a:rPr lang="cs-CZ" dirty="0"/>
              <a:t>phil.muni.cz</a:t>
            </a:r>
          </a:p>
        </p:txBody>
      </p:sp>
    </p:spTree>
    <p:extLst>
      <p:ext uri="{BB962C8B-B14F-4D97-AF65-F5344CB8AC3E}">
        <p14:creationId xmlns:p14="http://schemas.microsoft.com/office/powerpoint/2010/main" val="3494457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Pozorujte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i="1" dirty="0"/>
              <a:t>Sbohem, můj prťavý </a:t>
            </a:r>
            <a:r>
              <a:rPr lang="cs-CZ" b="1" i="1" dirty="0">
                <a:solidFill>
                  <a:srgbClr val="FF0000"/>
                </a:solidFill>
              </a:rPr>
              <a:t>balkone</a:t>
            </a:r>
            <a:r>
              <a:rPr lang="cs-CZ" i="1" dirty="0"/>
              <a:t>.</a:t>
            </a:r>
            <a:endParaRPr lang="cs-CZ" sz="2800" i="1" dirty="0"/>
          </a:p>
          <a:p>
            <a:pPr lvl="1"/>
            <a:r>
              <a:rPr lang="cs-CZ" i="1" dirty="0"/>
              <a:t>Mám na </a:t>
            </a:r>
            <a:r>
              <a:rPr lang="cs-CZ" b="1" i="1" dirty="0">
                <a:solidFill>
                  <a:srgbClr val="FF0000"/>
                </a:solidFill>
              </a:rPr>
              <a:t>balkoně</a:t>
            </a:r>
            <a:r>
              <a:rPr lang="cs-CZ" i="1" dirty="0"/>
              <a:t> kytky.</a:t>
            </a:r>
            <a:endParaRPr lang="cs-CZ" sz="2800" i="1" dirty="0"/>
          </a:p>
          <a:p>
            <a:pPr lvl="1"/>
            <a:r>
              <a:rPr lang="cs-CZ" i="1" dirty="0" err="1"/>
              <a:t>Ciao</a:t>
            </a:r>
            <a:r>
              <a:rPr lang="cs-CZ" i="1" dirty="0"/>
              <a:t>, zlatý </a:t>
            </a:r>
            <a:r>
              <a:rPr lang="cs-CZ" b="1" i="1" dirty="0">
                <a:solidFill>
                  <a:srgbClr val="FF0000"/>
                </a:solidFill>
              </a:rPr>
              <a:t>balone</a:t>
            </a:r>
            <a:r>
              <a:rPr lang="cs-CZ" i="1" dirty="0"/>
              <a:t>.</a:t>
            </a:r>
            <a:endParaRPr lang="cs-CZ" sz="2800" i="1" dirty="0"/>
          </a:p>
          <a:p>
            <a:pPr lvl="1"/>
            <a:r>
              <a:rPr lang="cs-CZ" i="1" dirty="0"/>
              <a:t>Pět neděl v </a:t>
            </a:r>
            <a:r>
              <a:rPr lang="cs-CZ" b="1" i="1" dirty="0">
                <a:solidFill>
                  <a:srgbClr val="FF0000"/>
                </a:solidFill>
              </a:rPr>
              <a:t>baloně</a:t>
            </a:r>
            <a:r>
              <a:rPr lang="cs-CZ" i="1" dirty="0"/>
              <a:t>.</a:t>
            </a:r>
            <a:endParaRPr lang="cs-CZ" sz="2800" i="1" dirty="0"/>
          </a:p>
          <a:p>
            <a:pPr lvl="1"/>
            <a:r>
              <a:rPr lang="cs-CZ" i="1" dirty="0"/>
              <a:t>Sbohem, </a:t>
            </a:r>
            <a:r>
              <a:rPr lang="cs-CZ" b="1" i="1" dirty="0">
                <a:solidFill>
                  <a:srgbClr val="FF0000"/>
                </a:solidFill>
              </a:rPr>
              <a:t>Berlíne</a:t>
            </a:r>
            <a:r>
              <a:rPr lang="cs-CZ" i="1" dirty="0"/>
              <a:t>.</a:t>
            </a:r>
            <a:endParaRPr lang="cs-CZ" sz="2800" i="1" dirty="0"/>
          </a:p>
          <a:p>
            <a:pPr lvl="1"/>
            <a:r>
              <a:rPr lang="cs-CZ" i="1" dirty="0"/>
              <a:t>Byl jsem v </a:t>
            </a:r>
            <a:r>
              <a:rPr lang="cs-CZ" b="1" i="1" dirty="0">
                <a:solidFill>
                  <a:srgbClr val="FF0000"/>
                </a:solidFill>
              </a:rPr>
              <a:t>Berlíně</a:t>
            </a:r>
            <a:r>
              <a:rPr lang="cs-CZ" i="1" dirty="0"/>
              <a:t>.</a:t>
            </a:r>
            <a:endParaRPr lang="cs-CZ" sz="2800" i="1" dirty="0"/>
          </a:p>
          <a:p>
            <a:pPr lvl="1"/>
            <a:r>
              <a:rPr lang="es-ES" i="1" dirty="0"/>
              <a:t>Mé lože a </a:t>
            </a:r>
            <a:r>
              <a:rPr lang="es-ES" b="1" i="1" dirty="0">
                <a:solidFill>
                  <a:srgbClr val="FF0000"/>
                </a:solidFill>
              </a:rPr>
              <a:t>džbáne</a:t>
            </a:r>
            <a:r>
              <a:rPr lang="es-ES" i="1" dirty="0"/>
              <a:t> u hlavy …</a:t>
            </a:r>
            <a:endParaRPr lang="es-ES" sz="2800" i="1" dirty="0"/>
          </a:p>
          <a:p>
            <a:pPr lvl="1"/>
            <a:r>
              <a:rPr lang="pl-PL" i="1" dirty="0"/>
              <a:t>Co to neseš ve </a:t>
            </a:r>
            <a:r>
              <a:rPr lang="pl-PL" b="1" i="1" dirty="0">
                <a:solidFill>
                  <a:srgbClr val="FF0000"/>
                </a:solidFill>
              </a:rPr>
              <a:t>džbáně</a:t>
            </a:r>
            <a:r>
              <a:rPr lang="pl-PL" i="1" dirty="0"/>
              <a:t> …</a:t>
            </a:r>
            <a:endParaRPr lang="pl-PL" sz="2800" i="1" dirty="0"/>
          </a:p>
          <a:p>
            <a:pPr lvl="1"/>
            <a:r>
              <a:rPr lang="cs-CZ" i="1" dirty="0"/>
              <a:t>… </a:t>
            </a:r>
            <a:r>
              <a:rPr lang="cs-CZ" b="1" i="1" dirty="0">
                <a:solidFill>
                  <a:srgbClr val="FF0000"/>
                </a:solidFill>
              </a:rPr>
              <a:t>trůne</a:t>
            </a:r>
            <a:r>
              <a:rPr lang="cs-CZ" i="1" dirty="0"/>
              <a:t> moudrosti,</a:t>
            </a:r>
            <a:endParaRPr lang="cs-CZ" sz="2800" i="1" dirty="0"/>
          </a:p>
          <a:p>
            <a:pPr lvl="1"/>
            <a:r>
              <a:rPr lang="cs-CZ" i="1" dirty="0"/>
              <a:t>Sedí na </a:t>
            </a:r>
            <a:r>
              <a:rPr lang="cs-CZ" b="1" i="1" dirty="0">
                <a:solidFill>
                  <a:srgbClr val="FF0000"/>
                </a:solidFill>
              </a:rPr>
              <a:t>trůně</a:t>
            </a:r>
            <a:r>
              <a:rPr lang="cs-CZ" i="1" dirty="0"/>
              <a:t>.</a:t>
            </a:r>
            <a:endParaRPr lang="cs-CZ" sz="2800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018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Pozorujte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… </a:t>
            </a:r>
            <a:r>
              <a:rPr lang="cs-CZ" b="1" i="1" dirty="0">
                <a:solidFill>
                  <a:srgbClr val="FF0000"/>
                </a:solidFill>
              </a:rPr>
              <a:t>Světe</a:t>
            </a:r>
            <a:r>
              <a:rPr lang="cs-CZ" i="1" dirty="0"/>
              <a:t>, div se …</a:t>
            </a:r>
          </a:p>
          <a:p>
            <a:r>
              <a:rPr lang="cs-CZ" i="1" dirty="0"/>
              <a:t>Jsem rád na </a:t>
            </a:r>
            <a:r>
              <a:rPr lang="cs-CZ" b="1" i="1" dirty="0">
                <a:solidFill>
                  <a:srgbClr val="FF0000"/>
                </a:solidFill>
              </a:rPr>
              <a:t>světě</a:t>
            </a:r>
            <a:r>
              <a:rPr lang="cs-CZ" i="1" dirty="0"/>
              <a:t> …</a:t>
            </a:r>
          </a:p>
          <a:p>
            <a:r>
              <a:rPr lang="cs-CZ" i="1" dirty="0"/>
              <a:t>Kam jsi dospěl, </a:t>
            </a:r>
            <a:r>
              <a:rPr lang="cs-CZ" b="1" i="1" dirty="0">
                <a:solidFill>
                  <a:srgbClr val="FF0000"/>
                </a:solidFill>
              </a:rPr>
              <a:t>národe</a:t>
            </a:r>
            <a:r>
              <a:rPr lang="cs-CZ" i="1" dirty="0"/>
              <a:t>?</a:t>
            </a:r>
          </a:p>
          <a:p>
            <a:r>
              <a:rPr lang="cs-CZ" i="1" dirty="0"/>
              <a:t>…V tomto </a:t>
            </a:r>
            <a:r>
              <a:rPr lang="cs-CZ" b="1" i="1" dirty="0">
                <a:solidFill>
                  <a:srgbClr val="FF0000"/>
                </a:solidFill>
              </a:rPr>
              <a:t>národě</a:t>
            </a:r>
            <a:r>
              <a:rPr lang="cs-CZ" i="1" dirty="0"/>
              <a:t> je spoustu neukázněných jedinců …</a:t>
            </a:r>
          </a:p>
          <a:p>
            <a:r>
              <a:rPr lang="cs-CZ" b="1" i="1" dirty="0">
                <a:solidFill>
                  <a:srgbClr val="FF0000"/>
                </a:solidFill>
              </a:rPr>
              <a:t>Domove</a:t>
            </a:r>
            <a:r>
              <a:rPr lang="cs-CZ" i="1" dirty="0"/>
              <a:t>, </a:t>
            </a:r>
            <a:r>
              <a:rPr lang="cs-CZ" i="1" dirty="0" err="1"/>
              <a:t>slakdý</a:t>
            </a:r>
            <a:r>
              <a:rPr lang="cs-CZ" i="1" dirty="0"/>
              <a:t> </a:t>
            </a:r>
            <a:r>
              <a:rPr lang="cs-CZ" b="1" i="1" dirty="0">
                <a:solidFill>
                  <a:srgbClr val="FF0000"/>
                </a:solidFill>
              </a:rPr>
              <a:t>domove</a:t>
            </a:r>
            <a:r>
              <a:rPr lang="cs-CZ" i="1" dirty="0"/>
              <a:t> …</a:t>
            </a:r>
          </a:p>
          <a:p>
            <a:r>
              <a:rPr lang="cs-CZ" i="1" dirty="0"/>
              <a:t>Žije v </a:t>
            </a:r>
            <a:r>
              <a:rPr lang="cs-CZ" b="1" i="1" dirty="0">
                <a:solidFill>
                  <a:srgbClr val="FF0000"/>
                </a:solidFill>
              </a:rPr>
              <a:t>domově</a:t>
            </a:r>
            <a:r>
              <a:rPr lang="cs-CZ" i="1" dirty="0"/>
              <a:t> důchodců.</a:t>
            </a:r>
          </a:p>
          <a:p>
            <a:r>
              <a:rPr lang="cs-CZ" i="1" dirty="0"/>
              <a:t>Vánoční </a:t>
            </a:r>
            <a:r>
              <a:rPr lang="cs-CZ" b="1" i="1" dirty="0">
                <a:solidFill>
                  <a:srgbClr val="FF0000"/>
                </a:solidFill>
              </a:rPr>
              <a:t>strome</a:t>
            </a:r>
            <a:r>
              <a:rPr lang="cs-CZ" i="1" dirty="0"/>
              <a:t>, rozsviť se …</a:t>
            </a:r>
          </a:p>
          <a:p>
            <a:r>
              <a:rPr lang="cs-CZ" i="1" dirty="0"/>
              <a:t>Na </a:t>
            </a:r>
            <a:r>
              <a:rPr lang="cs-CZ" b="1" i="1" dirty="0">
                <a:solidFill>
                  <a:srgbClr val="FF0000"/>
                </a:solidFill>
              </a:rPr>
              <a:t>stromě</a:t>
            </a:r>
            <a:r>
              <a:rPr lang="cs-CZ" i="1" dirty="0"/>
              <a:t> rostou jablka …</a:t>
            </a:r>
          </a:p>
        </p:txBody>
      </p:sp>
    </p:spTree>
    <p:extLst>
      <p:ext uri="{BB962C8B-B14F-4D97-AF65-F5344CB8AC3E}">
        <p14:creationId xmlns:p14="http://schemas.microsoft.com/office/powerpoint/2010/main" val="592446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Zobecněme pozorování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maskulinum skloňované podle vzoru </a:t>
            </a:r>
            <a:r>
              <a:rPr lang="cs-CZ" b="1" i="1" dirty="0">
                <a:solidFill>
                  <a:srgbClr val="FF0000"/>
                </a:solidFill>
              </a:rPr>
              <a:t>pán, hrad</a:t>
            </a:r>
            <a:r>
              <a:rPr lang="cs-CZ" i="1" dirty="0"/>
              <a:t> </a:t>
            </a:r>
            <a:r>
              <a:rPr lang="cs-CZ" dirty="0"/>
              <a:t>končí v češtině na </a:t>
            </a:r>
            <a:r>
              <a:rPr lang="en-US" dirty="0"/>
              <a:t>[</a:t>
            </a:r>
            <a:r>
              <a:rPr lang="en-US" b="1" i="1" dirty="0" err="1">
                <a:solidFill>
                  <a:srgbClr val="FF0000"/>
                </a:solidFill>
              </a:rPr>
              <a:t>dtn</a:t>
            </a:r>
            <a:r>
              <a:rPr lang="en-US" dirty="0"/>
              <a:t>] </a:t>
            </a:r>
            <a:r>
              <a:rPr lang="en-US" dirty="0" err="1"/>
              <a:t>nebo</a:t>
            </a:r>
            <a:r>
              <a:rPr lang="en-US" dirty="0"/>
              <a:t> [</a:t>
            </a:r>
            <a:r>
              <a:rPr lang="en-US" b="1" i="1" dirty="0" err="1">
                <a:solidFill>
                  <a:srgbClr val="FF0000"/>
                </a:solidFill>
              </a:rPr>
              <a:t>bpfvm</a:t>
            </a:r>
            <a:r>
              <a:rPr lang="en-US" dirty="0"/>
              <a:t>] a </a:t>
            </a:r>
            <a:r>
              <a:rPr lang="cs-CZ" dirty="0"/>
              <a:t>má koncovku </a:t>
            </a:r>
            <a:r>
              <a:rPr lang="en-US" dirty="0"/>
              <a:t>[</a:t>
            </a:r>
            <a:r>
              <a:rPr lang="en-US" b="1" i="1" dirty="0">
                <a:solidFill>
                  <a:srgbClr val="FF0000"/>
                </a:solidFill>
              </a:rPr>
              <a:t>e</a:t>
            </a:r>
            <a:r>
              <a:rPr lang="en-US" dirty="0"/>
              <a:t>], </a:t>
            </a:r>
            <a:r>
              <a:rPr lang="en-US" dirty="0" err="1"/>
              <a:t>pak</a:t>
            </a:r>
            <a:r>
              <a:rPr lang="cs-CZ" dirty="0"/>
              <a:t> v kontextu  </a:t>
            </a:r>
            <a:r>
              <a:rPr lang="en-US" dirty="0"/>
              <a:t>[</a:t>
            </a:r>
            <a:r>
              <a:rPr lang="en-US" b="1" i="1" dirty="0">
                <a:solidFill>
                  <a:srgbClr val="FF0000"/>
                </a:solidFill>
              </a:rPr>
              <a:t>e</a:t>
            </a:r>
            <a:r>
              <a:rPr lang="en-US" dirty="0"/>
              <a:t>]</a:t>
            </a:r>
            <a:r>
              <a:rPr lang="cs-CZ" dirty="0"/>
              <a:t> dochází k alternaci kořenové finály </a:t>
            </a:r>
            <a:r>
              <a:rPr lang="en-US" dirty="0"/>
              <a:t>[</a:t>
            </a:r>
            <a:r>
              <a:rPr lang="en-US" b="1" i="1" dirty="0" err="1">
                <a:solidFill>
                  <a:srgbClr val="FF0000"/>
                </a:solidFill>
              </a:rPr>
              <a:t>dtn</a:t>
            </a:r>
            <a:r>
              <a:rPr lang="en-US" dirty="0"/>
              <a:t>] </a:t>
            </a:r>
            <a:r>
              <a:rPr lang="en-US" dirty="0" err="1"/>
              <a:t>nebo</a:t>
            </a:r>
            <a:r>
              <a:rPr lang="en-US" dirty="0"/>
              <a:t> [</a:t>
            </a:r>
            <a:r>
              <a:rPr lang="en-US" b="1" i="1" dirty="0" err="1">
                <a:solidFill>
                  <a:srgbClr val="FF0000"/>
                </a:solidFill>
              </a:rPr>
              <a:t>bpfvm</a:t>
            </a:r>
            <a:r>
              <a:rPr lang="en-US" dirty="0"/>
              <a:t>]</a:t>
            </a:r>
            <a:r>
              <a:rPr lang="cs-CZ" dirty="0"/>
              <a:t>, vyjadřuje-li </a:t>
            </a:r>
            <a:r>
              <a:rPr lang="cs-CZ" dirty="0" err="1"/>
              <a:t>kumlovaný</a:t>
            </a:r>
            <a:r>
              <a:rPr lang="cs-CZ" dirty="0"/>
              <a:t> morf gramatický</a:t>
            </a:r>
            <a:r>
              <a:rPr lang="en-US" dirty="0"/>
              <a:t> </a:t>
            </a:r>
            <a:r>
              <a:rPr lang="cs-CZ" dirty="0"/>
              <a:t>význam lokál singuláru a graficky se </a:t>
            </a:r>
            <a:r>
              <a:rPr lang="cs-CZ" i="1" dirty="0"/>
              <a:t>e</a:t>
            </a:r>
            <a:r>
              <a:rPr lang="cs-CZ" dirty="0"/>
              <a:t> realizuje jako </a:t>
            </a:r>
            <a:r>
              <a:rPr lang="cs-CZ" i="1" dirty="0"/>
              <a:t>ě.</a:t>
            </a:r>
          </a:p>
          <a:p>
            <a:r>
              <a:rPr lang="cs-CZ" dirty="0"/>
              <a:t>Vyjadřuje-li </a:t>
            </a:r>
            <a:r>
              <a:rPr lang="cs-CZ" dirty="0" err="1"/>
              <a:t>kumlovaný</a:t>
            </a:r>
            <a:r>
              <a:rPr lang="cs-CZ" dirty="0"/>
              <a:t> morf jiný gramatický</a:t>
            </a:r>
            <a:r>
              <a:rPr lang="en-US" dirty="0"/>
              <a:t> </a:t>
            </a:r>
            <a:r>
              <a:rPr lang="cs-CZ" dirty="0"/>
              <a:t>význam než lokál singuláru (vokativ singuláru, popř. u vymezené skupiny substantiv: </a:t>
            </a:r>
            <a:r>
              <a:rPr lang="cs-CZ" i="1" dirty="0"/>
              <a:t>den, týden, kámen, křemen, hřeben, kmen</a:t>
            </a:r>
            <a:r>
              <a:rPr lang="cs-CZ" dirty="0"/>
              <a:t>, genitiv singuláru), pak k alternaci kořenové finály </a:t>
            </a:r>
            <a:r>
              <a:rPr lang="en-US" dirty="0"/>
              <a:t>[</a:t>
            </a:r>
            <a:r>
              <a:rPr lang="en-US" b="1" i="1" dirty="0" err="1">
                <a:solidFill>
                  <a:srgbClr val="FF0000"/>
                </a:solidFill>
              </a:rPr>
              <a:t>dtn</a:t>
            </a:r>
            <a:r>
              <a:rPr lang="en-US" dirty="0"/>
              <a:t>] </a:t>
            </a:r>
            <a:r>
              <a:rPr lang="en-US" dirty="0" err="1"/>
              <a:t>nebo</a:t>
            </a:r>
            <a:r>
              <a:rPr lang="en-US" dirty="0"/>
              <a:t> [</a:t>
            </a:r>
            <a:r>
              <a:rPr lang="en-US" b="1" i="1" dirty="0" err="1">
                <a:solidFill>
                  <a:srgbClr val="FF0000"/>
                </a:solidFill>
              </a:rPr>
              <a:t>bpfvm</a:t>
            </a:r>
            <a:r>
              <a:rPr lang="en-US" dirty="0"/>
              <a:t>] </a:t>
            </a:r>
            <a:r>
              <a:rPr lang="cs-CZ" dirty="0"/>
              <a:t>nedochází a graficky se </a:t>
            </a:r>
            <a:r>
              <a:rPr lang="cs-CZ" i="1" dirty="0"/>
              <a:t>e</a:t>
            </a:r>
            <a:r>
              <a:rPr lang="cs-CZ" dirty="0"/>
              <a:t> realizuje jako </a:t>
            </a:r>
            <a:r>
              <a:rPr lang="cs-CZ" i="1" dirty="0"/>
              <a:t>e.</a:t>
            </a:r>
          </a:p>
          <a:p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195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jak je tom u substantiv typu </a:t>
            </a:r>
            <a:r>
              <a:rPr lang="cs-CZ" i="1" dirty="0"/>
              <a:t>píseň </a:t>
            </a:r>
            <a:r>
              <a:rPr lang="cs-CZ" dirty="0"/>
              <a:t>?</a:t>
            </a:r>
            <a:br>
              <a:rPr lang="cs-CZ" dirty="0"/>
            </a:br>
            <a:r>
              <a:rPr lang="cs-CZ" dirty="0"/>
              <a:t>Pozorujte: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Nejez ze </a:t>
            </a:r>
            <a:r>
              <a:rPr lang="cs-CZ" b="1" i="1" dirty="0">
                <a:solidFill>
                  <a:srgbClr val="FF0000"/>
                </a:solidFill>
              </a:rPr>
              <a:t>země</a:t>
            </a:r>
            <a:r>
              <a:rPr lang="cs-CZ" i="1" dirty="0"/>
              <a:t>.</a:t>
            </a:r>
          </a:p>
          <a:p>
            <a:r>
              <a:rPr lang="cs-CZ" i="1" dirty="0"/>
              <a:t>Velká část obyvatel </a:t>
            </a:r>
            <a:r>
              <a:rPr lang="cs-CZ" b="1" i="1" dirty="0">
                <a:solidFill>
                  <a:srgbClr val="FF0000"/>
                </a:solidFill>
              </a:rPr>
              <a:t>Chrudimě</a:t>
            </a:r>
            <a:r>
              <a:rPr lang="cs-CZ" i="1" dirty="0"/>
              <a:t> považuje tuto čtvrť za problematické místo.</a:t>
            </a:r>
          </a:p>
          <a:p>
            <a:r>
              <a:rPr lang="cs-CZ" i="1" dirty="0"/>
              <a:t>Nepij z </a:t>
            </a:r>
            <a:r>
              <a:rPr lang="cs-CZ" b="1" i="1" dirty="0">
                <a:solidFill>
                  <a:srgbClr val="FF0000"/>
                </a:solidFill>
              </a:rPr>
              <a:t>láhve</a:t>
            </a:r>
            <a:r>
              <a:rPr lang="cs-CZ" i="1" dirty="0"/>
              <a:t>.</a:t>
            </a:r>
          </a:p>
          <a:p>
            <a:r>
              <a:rPr lang="cs-CZ" i="1" dirty="0"/>
              <a:t>Z </a:t>
            </a:r>
            <a:r>
              <a:rPr lang="cs-CZ" b="1" i="1" dirty="0">
                <a:solidFill>
                  <a:srgbClr val="FF0000"/>
                </a:solidFill>
              </a:rPr>
              <a:t>mrkve</a:t>
            </a:r>
            <a:r>
              <a:rPr lang="cs-CZ" i="1" dirty="0"/>
              <a:t> se mi dělá zle.</a:t>
            </a:r>
          </a:p>
          <a:p>
            <a:r>
              <a:rPr lang="cs-CZ" i="1" dirty="0"/>
              <a:t>Vystoupil z </a:t>
            </a:r>
            <a:r>
              <a:rPr lang="cs-CZ" b="1" i="1" dirty="0">
                <a:solidFill>
                  <a:srgbClr val="FF0000"/>
                </a:solidFill>
              </a:rPr>
              <a:t>církve</a:t>
            </a:r>
            <a:r>
              <a:rPr lang="cs-CZ" i="1" dirty="0"/>
              <a:t>.</a:t>
            </a:r>
          </a:p>
          <a:p>
            <a:r>
              <a:rPr lang="cs-CZ" i="1" dirty="0"/>
              <a:t>… Ale hlavně, že máme vyhřívaný trávník v obci Ladná u </a:t>
            </a:r>
            <a:r>
              <a:rPr lang="cs-CZ" b="1" i="1" dirty="0" err="1">
                <a:solidFill>
                  <a:srgbClr val="FF0000"/>
                </a:solidFill>
              </a:rPr>
              <a:t>Břeclavě</a:t>
            </a:r>
            <a:r>
              <a:rPr lang="cs-CZ" i="1" dirty="0"/>
              <a:t>!</a:t>
            </a:r>
          </a:p>
          <a:p>
            <a:r>
              <a:rPr lang="cs-CZ" i="1" dirty="0"/>
              <a:t>… Karel starší ze Žerotína ji sice odstěhoval po Bílé hoře do </a:t>
            </a:r>
            <a:r>
              <a:rPr lang="cs-CZ" b="1" i="1" dirty="0">
                <a:solidFill>
                  <a:srgbClr val="FF0000"/>
                </a:solidFill>
              </a:rPr>
              <a:t>Vratislavě </a:t>
            </a:r>
            <a:r>
              <a:rPr lang="cs-CZ" i="1" dirty="0"/>
              <a:t>…</a:t>
            </a:r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829589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Čím se řídí distribuce </a:t>
            </a:r>
            <a:r>
              <a:rPr lang="cs-CZ" sz="2800" b="1" dirty="0"/>
              <a:t>flektivních alomorfů </a:t>
            </a:r>
            <a:r>
              <a:rPr lang="cs-CZ" sz="2800" dirty="0"/>
              <a:t>/ </a:t>
            </a:r>
            <a:r>
              <a:rPr lang="cs-CZ" sz="2800" b="1" dirty="0"/>
              <a:t>variantních koncovek </a:t>
            </a:r>
            <a:r>
              <a:rPr lang="cs-CZ" sz="2800" dirty="0"/>
              <a:t>v genitivu singuláru </a:t>
            </a:r>
            <a:r>
              <a:rPr lang="cs-CZ" sz="2800" b="1" i="1" dirty="0">
                <a:solidFill>
                  <a:srgbClr val="FF0000"/>
                </a:solidFill>
              </a:rPr>
              <a:t>–u/-a/-e </a:t>
            </a:r>
            <a:r>
              <a:rPr lang="cs-CZ" sz="2800" dirty="0"/>
              <a:t>u substantiv skloňovaných podle typu hrad?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A8D111B-29F3-4479-BB16-34A7C1991D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514759"/>
              </p:ext>
            </p:extLst>
          </p:nvPr>
        </p:nvGraphicFramePr>
        <p:xfrm>
          <a:off x="499620" y="1847653"/>
          <a:ext cx="10991654" cy="4687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3076">
                  <a:extLst>
                    <a:ext uri="{9D8B030D-6E8A-4147-A177-3AD203B41FA5}">
                      <a16:colId xmlns:a16="http://schemas.microsoft.com/office/drawing/2014/main" val="1643145592"/>
                    </a:ext>
                  </a:extLst>
                </a:gridCol>
                <a:gridCol w="3664289">
                  <a:extLst>
                    <a:ext uri="{9D8B030D-6E8A-4147-A177-3AD203B41FA5}">
                      <a16:colId xmlns:a16="http://schemas.microsoft.com/office/drawing/2014/main" val="2726879697"/>
                    </a:ext>
                  </a:extLst>
                </a:gridCol>
                <a:gridCol w="3664289">
                  <a:extLst>
                    <a:ext uri="{9D8B030D-6E8A-4147-A177-3AD203B41FA5}">
                      <a16:colId xmlns:a16="http://schemas.microsoft.com/office/drawing/2014/main" val="532109511"/>
                    </a:ext>
                  </a:extLst>
                </a:gridCol>
              </a:tblGrid>
              <a:tr h="727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200">
                          <a:effectLst/>
                        </a:rPr>
                        <a:t>-u/Mi_G_Sg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200">
                          <a:effectLst/>
                        </a:rPr>
                        <a:t>-a/Mi_G_Sg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200" dirty="0">
                          <a:effectLst/>
                        </a:rPr>
                        <a:t>-e/</a:t>
                      </a:r>
                      <a:r>
                        <a:rPr lang="cs-CZ" sz="3200" dirty="0" err="1">
                          <a:effectLst/>
                        </a:rPr>
                        <a:t>Mi_G_Sg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027143"/>
                  </a:ext>
                </a:extLst>
              </a:tr>
              <a:tr h="1919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200" dirty="0">
                          <a:effectLst/>
                        </a:rPr>
                        <a:t>Od pátk</a:t>
                      </a:r>
                      <a:r>
                        <a:rPr lang="cs-CZ" sz="3200" u="sng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r>
                        <a:rPr lang="cs-CZ" sz="3200" dirty="0">
                          <a:effectLst/>
                        </a:rPr>
                        <a:t> se nejde do školy.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200" dirty="0">
                          <a:effectLst/>
                        </a:rPr>
                        <a:t> 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200" dirty="0">
                          <a:effectLst/>
                        </a:rPr>
                        <a:t>Od čtvrtk</a:t>
                      </a:r>
                      <a:r>
                        <a:rPr lang="cs-CZ" sz="3200" u="sng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r>
                        <a:rPr lang="cs-CZ" sz="3200" dirty="0">
                          <a:effectLst/>
                        </a:rPr>
                        <a:t> se nejde do školy.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200" dirty="0">
                          <a:effectLst/>
                        </a:rPr>
                        <a:t> 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200" dirty="0" err="1">
                          <a:effectLst/>
                        </a:rPr>
                        <a:t>Oddn</a:t>
                      </a:r>
                      <a:r>
                        <a:rPr lang="cs-CZ" sz="3200" u="sng" dirty="0" err="1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cs-CZ" sz="3200" dirty="0">
                          <a:effectLst/>
                        </a:rPr>
                        <a:t> 12. 3. se nejde do školy.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200" dirty="0">
                          <a:effectLst/>
                        </a:rPr>
                        <a:t> 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8682940"/>
                  </a:ext>
                </a:extLst>
              </a:tr>
              <a:tr h="727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200" dirty="0">
                          <a:effectLst/>
                        </a:rPr>
                        <a:t>Vylezl ven z dom</a:t>
                      </a:r>
                      <a:r>
                        <a:rPr lang="cs-CZ" sz="3200" u="sng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r>
                        <a:rPr lang="cs-CZ" sz="3200" dirty="0">
                          <a:effectLst/>
                        </a:rPr>
                        <a:t>.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200" dirty="0">
                          <a:effectLst/>
                        </a:rPr>
                        <a:t>Vylezl ven z les</a:t>
                      </a:r>
                      <a:r>
                        <a:rPr lang="cs-CZ" sz="3200" u="sng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r>
                        <a:rPr lang="cs-CZ" sz="3200" dirty="0">
                          <a:effectLst/>
                        </a:rPr>
                        <a:t>.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200" dirty="0">
                          <a:effectLst/>
                        </a:rPr>
                        <a:t>Vylezl ven zpod kamen</a:t>
                      </a:r>
                      <a:r>
                        <a:rPr lang="cs-CZ" sz="3200" u="sng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cs-CZ" sz="3200" dirty="0">
                          <a:effectLst/>
                        </a:rPr>
                        <a:t>.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8503207"/>
                  </a:ext>
                </a:extLst>
              </a:tr>
              <a:tr h="727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200" dirty="0">
                          <a:effectLst/>
                        </a:rPr>
                        <a:t>Stalo se to toho rok</a:t>
                      </a:r>
                      <a:r>
                        <a:rPr lang="cs-CZ" sz="3200" u="sng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r>
                        <a:rPr lang="cs-CZ" sz="3200" dirty="0">
                          <a:effectLst/>
                        </a:rPr>
                        <a:t>.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200" dirty="0">
                          <a:effectLst/>
                        </a:rPr>
                        <a:t>Vrátí se do rok</a:t>
                      </a:r>
                      <a:r>
                        <a:rPr lang="cs-CZ" sz="3200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r>
                        <a:rPr lang="cs-CZ" sz="3200" dirty="0">
                          <a:effectLst/>
                        </a:rPr>
                        <a:t>.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200" dirty="0">
                          <a:effectLst/>
                        </a:rPr>
                        <a:t>Do týdn</a:t>
                      </a:r>
                      <a:r>
                        <a:rPr lang="cs-CZ" sz="3200" u="sng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cs-CZ" sz="3200" dirty="0">
                          <a:effectLst/>
                        </a:rPr>
                        <a:t> bude doma.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2730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101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Čím se řídí distribuce variantních koncovek v lokálu singuláru </a:t>
            </a:r>
            <a:r>
              <a:rPr lang="cs-CZ" sz="3600" b="1" i="1" dirty="0">
                <a:solidFill>
                  <a:srgbClr val="FF0000"/>
                </a:solidFill>
              </a:rPr>
              <a:t>–u/-[</a:t>
            </a:r>
            <a:r>
              <a:rPr lang="cs-CZ" sz="3600" b="1" i="1" dirty="0" err="1">
                <a:solidFill>
                  <a:srgbClr val="FF0000"/>
                </a:solidFill>
              </a:rPr>
              <a:t>eě</a:t>
            </a:r>
            <a:r>
              <a:rPr lang="cs-CZ" sz="3600" b="1" i="1" dirty="0">
                <a:solidFill>
                  <a:srgbClr val="FF0000"/>
                </a:solidFill>
              </a:rPr>
              <a:t>] </a:t>
            </a:r>
            <a:r>
              <a:rPr lang="cs-CZ" sz="3600" dirty="0"/>
              <a:t>u substantiv skloňovaných podle typu hrad a město?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i="1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4031F103-2EF4-4387-825E-2A9AE6481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187221"/>
              </p:ext>
            </p:extLst>
          </p:nvPr>
        </p:nvGraphicFramePr>
        <p:xfrm>
          <a:off x="1024128" y="2168165"/>
          <a:ext cx="10259757" cy="4008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98581">
                  <a:extLst>
                    <a:ext uri="{9D8B030D-6E8A-4147-A177-3AD203B41FA5}">
                      <a16:colId xmlns:a16="http://schemas.microsoft.com/office/drawing/2014/main" val="369655135"/>
                    </a:ext>
                  </a:extLst>
                </a:gridCol>
                <a:gridCol w="5161176">
                  <a:extLst>
                    <a:ext uri="{9D8B030D-6E8A-4147-A177-3AD203B41FA5}">
                      <a16:colId xmlns:a16="http://schemas.microsoft.com/office/drawing/2014/main" val="1882879691"/>
                    </a:ext>
                  </a:extLst>
                </a:gridCol>
              </a:tblGrid>
              <a:tr h="397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-u/</a:t>
                      </a:r>
                      <a:r>
                        <a:rPr lang="cs-CZ" sz="2000" dirty="0" err="1">
                          <a:solidFill>
                            <a:srgbClr val="0070C0"/>
                          </a:solidFill>
                          <a:effectLst/>
                        </a:rPr>
                        <a:t>Mi_L_Sg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-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[e</a:t>
                      </a: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ě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]</a:t>
                      </a: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/</a:t>
                      </a:r>
                      <a:r>
                        <a:rPr lang="cs-CZ" sz="2000" dirty="0" err="1">
                          <a:solidFill>
                            <a:srgbClr val="0070C0"/>
                          </a:solidFill>
                          <a:effectLst/>
                        </a:rPr>
                        <a:t>Mi_L_Sg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4303033"/>
                  </a:ext>
                </a:extLst>
              </a:tr>
              <a:tr h="397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Mluvil o strom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r>
                        <a:rPr lang="cs-CZ" sz="2000" i="1" dirty="0">
                          <a:effectLst/>
                        </a:rPr>
                        <a:t>  života.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Visel na strom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ě</a:t>
                      </a:r>
                      <a:r>
                        <a:rPr lang="cs-CZ" sz="2000" i="1" dirty="0">
                          <a:effectLst/>
                        </a:rPr>
                        <a:t>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3922068"/>
                  </a:ext>
                </a:extLst>
              </a:tr>
              <a:tr h="397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Mluvil o tom hrad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r>
                        <a:rPr lang="cs-CZ" sz="2000" i="1" dirty="0">
                          <a:effectLst/>
                        </a:rPr>
                        <a:t> jako by byl jeho vlastní.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Bydlel na starém hrad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ě</a:t>
                      </a:r>
                      <a:r>
                        <a:rPr lang="cs-CZ" sz="2000" i="1" dirty="0">
                          <a:effectLst/>
                        </a:rPr>
                        <a:t>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6758533"/>
                  </a:ext>
                </a:extLst>
              </a:tr>
              <a:tr h="397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Ben mi řekl o kostel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r>
                        <a:rPr lang="cs-CZ" sz="2000" i="1" dirty="0">
                          <a:effectLst/>
                        </a:rPr>
                        <a:t> , který shořel.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Bylo tam ticho jako v kostel</a:t>
                      </a:r>
                      <a:r>
                        <a:rPr lang="cs-CZ" sz="2000" i="1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cs-CZ" sz="2000" i="1" u="sng" dirty="0">
                          <a:effectLst/>
                        </a:rPr>
                        <a:t>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0360827"/>
                  </a:ext>
                </a:extLst>
              </a:tr>
              <a:tr h="397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>
                          <a:solidFill>
                            <a:srgbClr val="FFC000"/>
                          </a:solidFill>
                          <a:effectLst/>
                        </a:rPr>
                        <a:t>-u/N_L_Sg</a:t>
                      </a:r>
                      <a:endParaRPr lang="cs-CZ" sz="2000" i="1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solidFill>
                            <a:srgbClr val="FFC000"/>
                          </a:solidFill>
                          <a:effectLst/>
                        </a:rPr>
                        <a:t>-</a:t>
                      </a:r>
                      <a:r>
                        <a:rPr lang="en-US" sz="2000" i="1" dirty="0">
                          <a:solidFill>
                            <a:srgbClr val="FFC000"/>
                          </a:solidFill>
                          <a:effectLst/>
                        </a:rPr>
                        <a:t>[e</a:t>
                      </a:r>
                      <a:r>
                        <a:rPr lang="cs-CZ" sz="2000" i="1" dirty="0">
                          <a:solidFill>
                            <a:srgbClr val="FFC000"/>
                          </a:solidFill>
                          <a:effectLst/>
                        </a:rPr>
                        <a:t>ě</a:t>
                      </a:r>
                      <a:r>
                        <a:rPr lang="en-US" sz="2000" i="1" dirty="0">
                          <a:solidFill>
                            <a:srgbClr val="FFC000"/>
                          </a:solidFill>
                          <a:effectLst/>
                        </a:rPr>
                        <a:t>]</a:t>
                      </a:r>
                      <a:r>
                        <a:rPr lang="cs-CZ" sz="2000" i="1" dirty="0">
                          <a:solidFill>
                            <a:srgbClr val="FFC000"/>
                          </a:solidFill>
                          <a:effectLst/>
                        </a:rPr>
                        <a:t>/</a:t>
                      </a:r>
                      <a:r>
                        <a:rPr lang="cs-CZ" sz="2000" i="1" dirty="0" err="1">
                          <a:solidFill>
                            <a:srgbClr val="FFC000"/>
                          </a:solidFill>
                          <a:effectLst/>
                        </a:rPr>
                        <a:t>N_L_Sg</a:t>
                      </a:r>
                      <a:endParaRPr lang="cs-CZ" sz="2000" i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8382909"/>
                  </a:ext>
                </a:extLst>
              </a:tr>
              <a:tr h="397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Jeho báseň o jar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r>
                        <a:rPr lang="cs-CZ" sz="2000" i="1" dirty="0">
                          <a:effectLst/>
                        </a:rPr>
                        <a:t> je překrásná.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Na jař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cs-CZ" sz="2000" i="1" dirty="0">
                          <a:effectLst/>
                        </a:rPr>
                        <a:t> se den prodlužuje.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4940692"/>
                  </a:ext>
                </a:extLst>
              </a:tr>
              <a:tr h="812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V palácích se o tomto patr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r>
                        <a:rPr lang="cs-CZ" sz="2000" i="1" u="sng" dirty="0">
                          <a:effectLst/>
                        </a:rPr>
                        <a:t> </a:t>
                      </a:r>
                      <a:r>
                        <a:rPr lang="cs-CZ" sz="2000" i="1" dirty="0">
                          <a:effectLst/>
                        </a:rPr>
                        <a:t> mluví jako o „vznešeném“.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Bydlel v sedmém patř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cs-CZ" sz="2000" i="1" dirty="0">
                          <a:effectLst/>
                        </a:rPr>
                        <a:t>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0084172"/>
                  </a:ext>
                </a:extLst>
              </a:tr>
              <a:tr h="812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Spoluhráč M. Berka o křídl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r>
                        <a:rPr lang="cs-CZ" sz="2000" i="1" dirty="0">
                          <a:effectLst/>
                        </a:rPr>
                        <a:t> J. Motlovi prohlásil, že je nejlepším hráčem soutěže.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Hraje na levém křídl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cs-CZ" sz="2000" i="1" dirty="0">
                          <a:effectLst/>
                        </a:rPr>
                        <a:t>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68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102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Čím se řídí distribuce variantních koncovek ve vokativu singuláru u substantiv skloňovaných podle typu </a:t>
            </a:r>
            <a:r>
              <a:rPr lang="cs-CZ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pán, muž, hrad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i="1" dirty="0"/>
          </a:p>
          <a:p>
            <a:endParaRPr lang="cs-CZ" dirty="0"/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CB874FBD-435B-429F-A2B2-004E1ABFB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014617"/>
              </p:ext>
            </p:extLst>
          </p:nvPr>
        </p:nvGraphicFramePr>
        <p:xfrm>
          <a:off x="1188720" y="1941921"/>
          <a:ext cx="10048031" cy="4550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3979">
                  <a:extLst>
                    <a:ext uri="{9D8B030D-6E8A-4147-A177-3AD203B41FA5}">
                      <a16:colId xmlns:a16="http://schemas.microsoft.com/office/drawing/2014/main" val="1283659953"/>
                    </a:ext>
                  </a:extLst>
                </a:gridCol>
                <a:gridCol w="3372026">
                  <a:extLst>
                    <a:ext uri="{9D8B030D-6E8A-4147-A177-3AD203B41FA5}">
                      <a16:colId xmlns:a16="http://schemas.microsoft.com/office/drawing/2014/main" val="1501269568"/>
                    </a:ext>
                  </a:extLst>
                </a:gridCol>
                <a:gridCol w="3372026">
                  <a:extLst>
                    <a:ext uri="{9D8B030D-6E8A-4147-A177-3AD203B41FA5}">
                      <a16:colId xmlns:a16="http://schemas.microsoft.com/office/drawing/2014/main" val="3921125429"/>
                    </a:ext>
                  </a:extLst>
                </a:gridCol>
              </a:tblGrid>
              <a:tr h="446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-e/</a:t>
                      </a:r>
                      <a:r>
                        <a:rPr lang="cs-CZ" sz="2000" dirty="0" err="1">
                          <a:solidFill>
                            <a:srgbClr val="FF0000"/>
                          </a:solidFill>
                          <a:effectLst/>
                        </a:rPr>
                        <a:t>Ma_V_Sg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</a:rPr>
                        <a:t>-u/Ma_V_Sg</a:t>
                      </a:r>
                      <a:endParaRPr lang="cs-CZ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-i/</a:t>
                      </a:r>
                      <a:r>
                        <a:rPr lang="cs-CZ" sz="2000" dirty="0" err="1">
                          <a:solidFill>
                            <a:srgbClr val="FF0000"/>
                          </a:solidFill>
                          <a:effectLst/>
                        </a:rPr>
                        <a:t>Ma_V_Sg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2268806"/>
                  </a:ext>
                </a:extLst>
              </a:tr>
              <a:tr h="914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Hraju rád hru „člověč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cs-CZ" sz="2000" i="1" dirty="0">
                          <a:effectLst/>
                        </a:rPr>
                        <a:t>, nezlob se“.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Ty jsi lhář, vlk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r>
                        <a:rPr lang="cs-CZ" sz="2000" i="1" dirty="0">
                          <a:effectLst/>
                        </a:rPr>
                        <a:t>, vydáváš se za maminku a chceš nás sežrat.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Miluju tě, můj princ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i</a:t>
                      </a:r>
                      <a:r>
                        <a:rPr lang="cs-CZ" sz="2000" i="1" dirty="0">
                          <a:effectLst/>
                        </a:rPr>
                        <a:t>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9334976"/>
                  </a:ext>
                </a:extLst>
              </a:tr>
              <a:tr h="446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Říkala  mu „můj pan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cs-CZ" sz="2000" i="1" dirty="0">
                          <a:effectLst/>
                        </a:rPr>
                        <a:t>“.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Říkala  mu „můj miláčk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r>
                        <a:rPr lang="cs-CZ" sz="2000" i="1" dirty="0">
                          <a:effectLst/>
                        </a:rPr>
                        <a:t>“.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Říkala  mu „můj ….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i</a:t>
                      </a:r>
                      <a:r>
                        <a:rPr lang="cs-CZ" sz="2000" i="1" dirty="0">
                          <a:effectLst/>
                        </a:rPr>
                        <a:t>“.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8340517"/>
                  </a:ext>
                </a:extLst>
              </a:tr>
              <a:tr h="446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solidFill>
                            <a:srgbClr val="0070C0"/>
                          </a:solidFill>
                          <a:effectLst/>
                        </a:rPr>
                        <a:t>-e/Mi_V_Sg</a:t>
                      </a:r>
                      <a:endParaRPr lang="cs-CZ" sz="20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solidFill>
                            <a:srgbClr val="0070C0"/>
                          </a:solidFill>
                          <a:effectLst/>
                        </a:rPr>
                        <a:t>-u/Mi_V_Sg</a:t>
                      </a:r>
                      <a:endParaRPr lang="cs-CZ" sz="20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-i/</a:t>
                      </a:r>
                      <a:r>
                        <a:rPr lang="cs-CZ" sz="2000" dirty="0" err="1">
                          <a:solidFill>
                            <a:srgbClr val="0070C0"/>
                          </a:solidFill>
                          <a:effectLst/>
                        </a:rPr>
                        <a:t>Mi_V_Sg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7400310"/>
                  </a:ext>
                </a:extLst>
              </a:tr>
              <a:tr h="914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Kniha „Sbohem, Berlín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cs-CZ" sz="2000" i="1" dirty="0">
                          <a:effectLst/>
                        </a:rPr>
                        <a:t>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u="none" dirty="0">
                          <a:solidFill>
                            <a:schemeClr val="tx1"/>
                          </a:solidFill>
                          <a:effectLst/>
                        </a:rPr>
                        <a:t>Stolečk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r>
                        <a:rPr lang="cs-CZ" sz="2000" i="1" dirty="0">
                          <a:effectLst/>
                        </a:rPr>
                        <a:t>, prostři se.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Dětský pořad „Máj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i</a:t>
                      </a:r>
                      <a:r>
                        <a:rPr lang="cs-CZ" sz="2000" i="1" dirty="0">
                          <a:effectLst/>
                        </a:rPr>
                        <a:t>, zavoň kvítím“.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1380980"/>
                  </a:ext>
                </a:extLst>
              </a:tr>
              <a:tr h="1381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u="none" dirty="0">
                          <a:solidFill>
                            <a:schemeClr val="bg1"/>
                          </a:solidFill>
                          <a:effectLst/>
                        </a:rPr>
                        <a:t>Svět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cs-CZ" sz="2000" i="1" dirty="0">
                          <a:effectLst/>
                        </a:rPr>
                        <a:t>, div se.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Hraju rád hru „Kloboučk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r>
                        <a:rPr lang="cs-CZ" sz="2000" i="1" dirty="0">
                          <a:effectLst/>
                        </a:rPr>
                        <a:t>, hop“ a mám rád pohádku „………</a:t>
                      </a:r>
                      <a:r>
                        <a:rPr lang="cs-CZ" sz="2000" i="1" u="sng" dirty="0">
                          <a:effectLst/>
                        </a:rPr>
                        <a:t>u</a:t>
                      </a:r>
                      <a:r>
                        <a:rPr lang="cs-CZ" sz="2000" i="1" dirty="0">
                          <a:effectLst/>
                        </a:rPr>
                        <a:t>., z pytle ven“.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Soudím tě, kováři otče i synu i duchu, ohn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i</a:t>
                      </a:r>
                      <a:r>
                        <a:rPr lang="cs-CZ" sz="2000" i="1" dirty="0">
                          <a:effectLst/>
                        </a:rPr>
                        <a:t>, vodo i vzduchu.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012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525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Finála </a:t>
            </a:r>
            <a:r>
              <a:rPr lang="en-US" dirty="0"/>
              <a:t>je  </a:t>
            </a:r>
            <a:r>
              <a:rPr lang="en-US" dirty="0" err="1"/>
              <a:t>vel</a:t>
            </a:r>
            <a:r>
              <a:rPr lang="cs-CZ" dirty="0"/>
              <a:t>ára </a:t>
            </a:r>
            <a:r>
              <a:rPr lang="cs-CZ" i="1" dirty="0"/>
              <a:t>k, h, ch, (g)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81419"/>
            <a:ext cx="10515600" cy="34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44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Finála je </a:t>
            </a:r>
            <a:r>
              <a:rPr lang="cs-CZ" i="1" dirty="0"/>
              <a:t>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45211"/>
            <a:ext cx="10515600" cy="331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11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Finála je </a:t>
            </a:r>
            <a:r>
              <a:rPr lang="cs-CZ" i="1" dirty="0"/>
              <a:t>c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8174"/>
            <a:ext cx="1051560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3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Jmenné paradigma, deklinační typ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Deklinační typy substantivní flexe</a:t>
            </a:r>
          </a:p>
          <a:p>
            <a:r>
              <a:rPr lang="cs-CZ" dirty="0"/>
              <a:t>Podtypy</a:t>
            </a:r>
          </a:p>
          <a:p>
            <a:r>
              <a:rPr lang="cs-CZ" dirty="0"/>
              <a:t>Variantní tvary / </a:t>
            </a:r>
            <a:r>
              <a:rPr lang="cs-CZ" dirty="0" err="1"/>
              <a:t>alomorfie</a:t>
            </a:r>
            <a:endParaRPr lang="cs-CZ" dirty="0"/>
          </a:p>
          <a:p>
            <a:r>
              <a:rPr lang="cs-CZ" dirty="0"/>
              <a:t>Distribuce variant - pravidla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4710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Finála je </a:t>
            </a:r>
            <a:r>
              <a:rPr lang="cs-CZ" i="1" dirty="0"/>
              <a:t>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5577"/>
            <a:ext cx="12192000" cy="43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57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Zobecněme pozorování: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Substantiva vzoru </a:t>
            </a:r>
            <a:r>
              <a:rPr lang="cs-CZ" i="1" dirty="0"/>
              <a:t>pán</a:t>
            </a:r>
            <a:r>
              <a:rPr lang="cs-CZ" dirty="0"/>
              <a:t> mají ve vokativu singuláru koncovku </a:t>
            </a:r>
            <a:r>
              <a:rPr lang="cs-CZ" i="1" dirty="0"/>
              <a:t>u</a:t>
            </a:r>
            <a:r>
              <a:rPr lang="cs-CZ" dirty="0"/>
              <a:t> nebo </a:t>
            </a:r>
            <a:r>
              <a:rPr lang="cs-CZ" i="1" dirty="0"/>
              <a:t>e</a:t>
            </a:r>
            <a:r>
              <a:rPr lang="cs-CZ" dirty="0"/>
              <a:t>.</a:t>
            </a:r>
          </a:p>
          <a:p>
            <a:r>
              <a:rPr lang="cs-CZ" dirty="0"/>
              <a:t>Substantiva vzoru </a:t>
            </a:r>
            <a:r>
              <a:rPr lang="cs-CZ" i="1" dirty="0"/>
              <a:t>muž</a:t>
            </a:r>
            <a:r>
              <a:rPr lang="cs-CZ" dirty="0"/>
              <a:t> mají ve vokativu singuláru koncovku </a:t>
            </a:r>
            <a:r>
              <a:rPr lang="cs-CZ" i="1" dirty="0"/>
              <a:t>i</a:t>
            </a:r>
            <a:r>
              <a:rPr lang="cs-CZ" dirty="0"/>
              <a:t> nebo </a:t>
            </a:r>
            <a:r>
              <a:rPr lang="cs-CZ" i="1" dirty="0"/>
              <a:t>e</a:t>
            </a:r>
            <a:r>
              <a:rPr lang="cs-CZ" dirty="0"/>
              <a:t>.</a:t>
            </a:r>
          </a:p>
          <a:p>
            <a:r>
              <a:rPr lang="cs-CZ" dirty="0"/>
              <a:t>Přestože se uvedená zakončení vyskytují po stejných finálách kmene, lze formulovat pravidla distribuce pomocí finál a seznamů výjimek.</a:t>
            </a:r>
          </a:p>
          <a:p>
            <a:r>
              <a:rPr lang="cs-CZ" dirty="0"/>
              <a:t>V některých případech nejde jen o finálu, ale jde o příponu, nebo finální skupinu kmene.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8448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C783FA-EEC2-4F98-AA93-1327DC101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Čím se řídí distribuce variantní koncovky </a:t>
            </a:r>
            <a:r>
              <a:rPr lang="cs-CZ" sz="3600" b="1" i="1" dirty="0"/>
              <a:t>–í/-0 </a:t>
            </a:r>
            <a:r>
              <a:rPr lang="cs-CZ" sz="3600" dirty="0"/>
              <a:t>v </a:t>
            </a:r>
            <a:r>
              <a:rPr lang="cs-CZ" sz="3600" b="1" dirty="0"/>
              <a:t>genitivu plurálu</a:t>
            </a:r>
            <a:r>
              <a:rPr lang="cs-CZ" sz="3600" dirty="0"/>
              <a:t> feminin typu </a:t>
            </a:r>
            <a:r>
              <a:rPr lang="cs-CZ" sz="3600" b="1" i="1" dirty="0"/>
              <a:t>růže</a:t>
            </a:r>
            <a:r>
              <a:rPr lang="cs-CZ" sz="3600" dirty="0"/>
              <a:t> a neuter typu </a:t>
            </a:r>
            <a:r>
              <a:rPr lang="cs-CZ" sz="3600" b="1" i="1" dirty="0"/>
              <a:t>moře</a:t>
            </a:r>
            <a:r>
              <a:rPr lang="cs-CZ" sz="3600" dirty="0"/>
              <a:t>?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C83D0B09-EF4D-4E50-ADFB-97A535AA7E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356591"/>
              </p:ext>
            </p:extLst>
          </p:nvPr>
        </p:nvGraphicFramePr>
        <p:xfrm>
          <a:off x="1143000" y="2073897"/>
          <a:ext cx="10291713" cy="4270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3404">
                  <a:extLst>
                    <a:ext uri="{9D8B030D-6E8A-4147-A177-3AD203B41FA5}">
                      <a16:colId xmlns:a16="http://schemas.microsoft.com/office/drawing/2014/main" val="2622226748"/>
                    </a:ext>
                  </a:extLst>
                </a:gridCol>
                <a:gridCol w="5208309">
                  <a:extLst>
                    <a:ext uri="{9D8B030D-6E8A-4147-A177-3AD203B41FA5}">
                      <a16:colId xmlns:a16="http://schemas.microsoft.com/office/drawing/2014/main" val="2578449990"/>
                    </a:ext>
                  </a:extLst>
                </a:gridCol>
              </a:tblGrid>
              <a:tr h="350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solidFill>
                            <a:srgbClr val="00B050"/>
                          </a:solidFill>
                          <a:effectLst/>
                        </a:rPr>
                        <a:t>-í/F_G_Pl</a:t>
                      </a:r>
                      <a:endParaRPr lang="cs-CZ" sz="200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00B050"/>
                          </a:solidFill>
                          <a:effectLst/>
                        </a:rPr>
                        <a:t>-0/</a:t>
                      </a:r>
                      <a:r>
                        <a:rPr lang="cs-CZ" sz="2000" dirty="0" err="1">
                          <a:solidFill>
                            <a:srgbClr val="00B050"/>
                          </a:solidFill>
                          <a:effectLst/>
                        </a:rPr>
                        <a:t>F_G_Pl</a:t>
                      </a:r>
                      <a:endParaRPr lang="cs-CZ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2886425"/>
                  </a:ext>
                </a:extLst>
              </a:tr>
              <a:tr h="717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Zahrada bez růž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í</a:t>
                      </a:r>
                      <a:r>
                        <a:rPr lang="cs-CZ" sz="2000" i="1" dirty="0">
                          <a:effectLst/>
                        </a:rPr>
                        <a:t> není správná zahrada.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Třída po odchodu dobrých žáků a žákyň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r>
                        <a:rPr lang="cs-CZ" sz="2000" i="1" dirty="0">
                          <a:effectLst/>
                        </a:rPr>
                        <a:t> ztrácí motivaci.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4086651"/>
                  </a:ext>
                </a:extLst>
              </a:tr>
              <a:tr h="717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Takových humanitárních organizac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í</a:t>
                      </a:r>
                      <a:r>
                        <a:rPr lang="cs-CZ" sz="2000" i="1" dirty="0">
                          <a:effectLst/>
                        </a:rPr>
                        <a:t> organizujeme mnoho.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Odjel do Českých Budějovic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r>
                        <a:rPr lang="cs-CZ" sz="2000" i="1" dirty="0">
                          <a:effectLst/>
                        </a:rPr>
                        <a:t>. 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1628216"/>
                  </a:ext>
                </a:extLst>
              </a:tr>
              <a:tr h="717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u="none" dirty="0">
                          <a:effectLst/>
                        </a:rPr>
                        <a:t>Zrušení spojů způsobilo problémy obyvatelům mnoha okolních obc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í</a:t>
                      </a:r>
                      <a:r>
                        <a:rPr lang="cs-CZ" sz="2000" i="1" u="none" dirty="0">
                          <a:effectLst/>
                        </a:rPr>
                        <a:t>, kteří dojíždějí za prací.</a:t>
                      </a:r>
                      <a:endParaRPr lang="cs-CZ" sz="2000" i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u="none" dirty="0">
                          <a:effectLst/>
                        </a:rPr>
                        <a:t>Zrušení spojů způsobilo problémy obyvatelům mnoha okolních vesnic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r>
                        <a:rPr lang="cs-CZ" sz="2000" i="1" u="none" dirty="0">
                          <a:effectLst/>
                        </a:rPr>
                        <a:t>, kteří dojíždějí za prací.</a:t>
                      </a:r>
                      <a:endParaRPr lang="cs-CZ" sz="2000" i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3320533"/>
                  </a:ext>
                </a:extLst>
              </a:tr>
              <a:tr h="350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>
                          <a:solidFill>
                            <a:srgbClr val="FFC000"/>
                          </a:solidFill>
                          <a:effectLst/>
                        </a:rPr>
                        <a:t>-í/N_G_Pl</a:t>
                      </a:r>
                      <a:endParaRPr lang="cs-CZ" sz="2000" i="1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solidFill>
                            <a:srgbClr val="FFC000"/>
                          </a:solidFill>
                          <a:effectLst/>
                        </a:rPr>
                        <a:t>-0/</a:t>
                      </a:r>
                      <a:r>
                        <a:rPr lang="cs-CZ" sz="2000" i="1" dirty="0" err="1">
                          <a:solidFill>
                            <a:srgbClr val="FFC000"/>
                          </a:solidFill>
                          <a:effectLst/>
                        </a:rPr>
                        <a:t>N_G_Pl</a:t>
                      </a:r>
                      <a:endParaRPr lang="cs-CZ" sz="2000" i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9580549"/>
                  </a:ext>
                </a:extLst>
              </a:tr>
              <a:tr h="717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Sjezdil sedm moř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í</a:t>
                      </a:r>
                      <a:r>
                        <a:rPr lang="cs-CZ" sz="2000" i="1" dirty="0">
                          <a:effectLst/>
                        </a:rPr>
                        <a:t> (Balt, Středozemní, Černé a další).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Zahájili výstavbu nových sídlišť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r>
                        <a:rPr lang="cs-CZ" sz="2000" i="1" dirty="0">
                          <a:effectLst/>
                        </a:rPr>
                        <a:t> na krajích měst, aby lidé měli kde bydlet.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2356340"/>
                  </a:ext>
                </a:extLst>
              </a:tr>
              <a:tr h="350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Z pol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í</a:t>
                      </a:r>
                      <a:r>
                        <a:rPr lang="cs-CZ" sz="2000" i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cs-CZ" sz="2000" i="1" dirty="0">
                          <a:effectLst/>
                        </a:rPr>
                        <a:t>řepky se stala kulisa květnových dní.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Z dětských hřišť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r>
                        <a:rPr lang="cs-CZ" sz="2000" i="1" dirty="0">
                          <a:effectLst/>
                        </a:rPr>
                        <a:t> se ozýval radostný křik.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591183"/>
                  </a:ext>
                </a:extLst>
              </a:tr>
              <a:tr h="350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Kolik srdc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í</a:t>
                      </a:r>
                      <a:r>
                        <a:rPr lang="cs-CZ" sz="2000" i="1" dirty="0">
                          <a:effectLst/>
                        </a:rPr>
                        <a:t> je zlomených?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dirty="0">
                          <a:effectLst/>
                        </a:rPr>
                        <a:t>Dal si k snídani pět vajec</a:t>
                      </a:r>
                      <a:r>
                        <a:rPr lang="cs-CZ" sz="2000" i="1" u="sng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r>
                        <a:rPr lang="cs-CZ" sz="2000" i="1" dirty="0">
                          <a:effectLst/>
                        </a:rPr>
                        <a:t> natvrdo.</a:t>
                      </a:r>
                      <a:endParaRPr lang="cs-CZ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332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385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Pozorujte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6557"/>
            <a:ext cx="10515600" cy="412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7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Pozorujte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84640"/>
            <a:ext cx="10515600" cy="383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67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Pozorujte </a:t>
            </a:r>
            <a:r>
              <a:rPr lang="en-US" dirty="0"/>
              <a:t>a </a:t>
            </a:r>
            <a:r>
              <a:rPr lang="en-US" dirty="0" err="1"/>
              <a:t>pokuste</a:t>
            </a:r>
            <a:r>
              <a:rPr lang="en-US" dirty="0"/>
              <a:t> se </a:t>
            </a:r>
            <a:r>
              <a:rPr lang="cs-CZ" dirty="0"/>
              <a:t>formulovat pravidla distribuce koncovky –u/-(e/ě) v lok. </a:t>
            </a:r>
            <a:r>
              <a:rPr lang="cs-CZ" dirty="0" err="1"/>
              <a:t>sg</a:t>
            </a:r>
            <a:r>
              <a:rPr lang="cs-CZ" dirty="0"/>
              <a:t>. neuter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3274" y="1825625"/>
            <a:ext cx="91854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49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Čím se řídí distribuce variantní koncovky </a:t>
            </a:r>
            <a:r>
              <a:rPr lang="cs-CZ" b="1" i="1" dirty="0"/>
              <a:t>–ech/-</a:t>
            </a:r>
            <a:r>
              <a:rPr lang="cs-CZ" b="1" i="1" dirty="0" err="1"/>
              <a:t>ích</a:t>
            </a:r>
            <a:r>
              <a:rPr lang="cs-CZ" b="1" i="1" dirty="0"/>
              <a:t>/-</a:t>
            </a:r>
            <a:r>
              <a:rPr lang="cs-CZ" b="1" i="1" dirty="0" err="1"/>
              <a:t>ách</a:t>
            </a:r>
            <a:r>
              <a:rPr lang="cs-CZ" dirty="0"/>
              <a:t> v lokálu plurálu </a:t>
            </a:r>
            <a:r>
              <a:rPr lang="cs-CZ" dirty="0">
                <a:solidFill>
                  <a:srgbClr val="0070C0"/>
                </a:solidFill>
              </a:rPr>
              <a:t>maskulin</a:t>
            </a:r>
            <a:r>
              <a:rPr lang="cs-CZ" dirty="0"/>
              <a:t> a </a:t>
            </a:r>
            <a:r>
              <a:rPr lang="cs-CZ" dirty="0">
                <a:solidFill>
                  <a:srgbClr val="FFC000"/>
                </a:solidFill>
              </a:rPr>
              <a:t>neuter</a:t>
            </a:r>
            <a:r>
              <a:rPr lang="cs-CZ" dirty="0"/>
              <a:t>?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7E16B1E-A973-4FA4-8697-49E1A6B940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659043"/>
              </p:ext>
            </p:extLst>
          </p:nvPr>
        </p:nvGraphicFramePr>
        <p:xfrm>
          <a:off x="941832" y="1885358"/>
          <a:ext cx="10490522" cy="4409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9350">
                  <a:extLst>
                    <a:ext uri="{9D8B030D-6E8A-4147-A177-3AD203B41FA5}">
                      <a16:colId xmlns:a16="http://schemas.microsoft.com/office/drawing/2014/main" val="2833121050"/>
                    </a:ext>
                  </a:extLst>
                </a:gridCol>
                <a:gridCol w="3505586">
                  <a:extLst>
                    <a:ext uri="{9D8B030D-6E8A-4147-A177-3AD203B41FA5}">
                      <a16:colId xmlns:a16="http://schemas.microsoft.com/office/drawing/2014/main" val="3160165573"/>
                    </a:ext>
                  </a:extLst>
                </a:gridCol>
                <a:gridCol w="3505586">
                  <a:extLst>
                    <a:ext uri="{9D8B030D-6E8A-4147-A177-3AD203B41FA5}">
                      <a16:colId xmlns:a16="http://schemas.microsoft.com/office/drawing/2014/main" val="172917135"/>
                    </a:ext>
                  </a:extLst>
                </a:gridCol>
              </a:tblGrid>
              <a:tr h="378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solidFill>
                            <a:srgbClr val="0070C0"/>
                          </a:solidFill>
                          <a:effectLst/>
                        </a:rPr>
                        <a:t>-ech/Mi_L_Pl</a:t>
                      </a:r>
                      <a:endParaRPr lang="cs-CZ" sz="18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solidFill>
                            <a:srgbClr val="0070C0"/>
                          </a:solidFill>
                          <a:effectLst/>
                        </a:rPr>
                        <a:t>-ích/Mi_L_Pl</a:t>
                      </a:r>
                      <a:endParaRPr lang="cs-CZ" sz="18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-</a:t>
                      </a:r>
                      <a:r>
                        <a:rPr lang="cs-CZ" sz="1800" dirty="0" err="1">
                          <a:solidFill>
                            <a:srgbClr val="0070C0"/>
                          </a:solidFill>
                          <a:effectLst/>
                        </a:rPr>
                        <a:t>ách</a:t>
                      </a: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/</a:t>
                      </a:r>
                      <a:r>
                        <a:rPr lang="cs-CZ" sz="1800" dirty="0" err="1">
                          <a:solidFill>
                            <a:srgbClr val="0070C0"/>
                          </a:solidFill>
                          <a:effectLst/>
                        </a:rPr>
                        <a:t>Mi_L_Pl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7250812"/>
                  </a:ext>
                </a:extLst>
              </a:tr>
              <a:tr h="378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i="1" dirty="0">
                          <a:effectLst/>
                        </a:rPr>
                        <a:t>Na starých hrad</a:t>
                      </a:r>
                      <a:r>
                        <a:rPr lang="cs-CZ" sz="1800" i="1" u="sng" dirty="0">
                          <a:solidFill>
                            <a:srgbClr val="FF0000"/>
                          </a:solidFill>
                          <a:effectLst/>
                        </a:rPr>
                        <a:t>ech</a:t>
                      </a:r>
                      <a:r>
                        <a:rPr lang="cs-CZ" sz="1800" i="1" dirty="0">
                          <a:effectLst/>
                        </a:rPr>
                        <a:t> prý straší.</a:t>
                      </a:r>
                      <a:endParaRPr lang="cs-CZ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i="1" dirty="0">
                          <a:effectLst/>
                        </a:rPr>
                        <a:t>V les</a:t>
                      </a:r>
                      <a:r>
                        <a:rPr lang="cs-CZ" sz="1800" i="1" u="sng" dirty="0">
                          <a:solidFill>
                            <a:srgbClr val="FF0000"/>
                          </a:solidFill>
                          <a:effectLst/>
                        </a:rPr>
                        <a:t>ích</a:t>
                      </a:r>
                      <a:r>
                        <a:rPr lang="cs-CZ" sz="1800" i="1" u="sng" dirty="0">
                          <a:effectLst/>
                        </a:rPr>
                        <a:t> </a:t>
                      </a:r>
                      <a:r>
                        <a:rPr lang="cs-CZ" sz="1800" i="1" dirty="0">
                          <a:effectLst/>
                        </a:rPr>
                        <a:t>hledáme houby.</a:t>
                      </a:r>
                      <a:endParaRPr lang="cs-CZ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i="1" dirty="0">
                          <a:effectLst/>
                        </a:rPr>
                        <a:t>Většina žen nechodí do práce v teplák</a:t>
                      </a:r>
                      <a:r>
                        <a:rPr lang="cs-CZ" sz="1800" i="1" u="sng" dirty="0">
                          <a:solidFill>
                            <a:srgbClr val="FF0000"/>
                          </a:solidFill>
                          <a:effectLst/>
                        </a:rPr>
                        <a:t>ách</a:t>
                      </a:r>
                      <a:r>
                        <a:rPr lang="cs-CZ" sz="1800" i="1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cs-CZ" sz="1800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2306925"/>
                  </a:ext>
                </a:extLst>
              </a:tr>
              <a:tr h="378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i="1" dirty="0">
                          <a:effectLst/>
                        </a:rPr>
                        <a:t>Ve všech čas</a:t>
                      </a:r>
                      <a:r>
                        <a:rPr lang="cs-CZ" sz="1800" i="1" u="sng" dirty="0">
                          <a:solidFill>
                            <a:srgbClr val="FF0000"/>
                          </a:solidFill>
                          <a:effectLst/>
                        </a:rPr>
                        <a:t>ech</a:t>
                      </a:r>
                      <a:r>
                        <a:rPr lang="cs-CZ" sz="1800" i="1" dirty="0">
                          <a:effectLst/>
                        </a:rPr>
                        <a:t> tomu tak nebylo.</a:t>
                      </a:r>
                      <a:endParaRPr lang="cs-CZ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i="1" dirty="0">
                          <a:effectLst/>
                        </a:rPr>
                        <a:t>Na roz</a:t>
                      </a:r>
                      <a:r>
                        <a:rPr lang="cs-CZ" sz="1800" i="1" u="sng" dirty="0">
                          <a:solidFill>
                            <a:srgbClr val="FF0000"/>
                          </a:solidFill>
                          <a:effectLst/>
                        </a:rPr>
                        <a:t>ích</a:t>
                      </a:r>
                      <a:r>
                        <a:rPr lang="cs-CZ" sz="1800" i="1" dirty="0">
                          <a:effectLst/>
                        </a:rPr>
                        <a:t> ulic stáli kameloti.</a:t>
                      </a:r>
                      <a:endParaRPr lang="cs-CZ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i="1" dirty="0">
                          <a:effectLst/>
                        </a:rPr>
                        <a:t>Všechno šlo jako na drátk</a:t>
                      </a:r>
                      <a:r>
                        <a:rPr lang="pl-PL" sz="1800" i="1" dirty="0">
                          <a:solidFill>
                            <a:srgbClr val="FF0000"/>
                          </a:solidFill>
                          <a:effectLst/>
                        </a:rPr>
                        <a:t>ách</a:t>
                      </a:r>
                      <a:r>
                        <a:rPr lang="pl-PL" sz="1800" i="1" dirty="0">
                          <a:effectLst/>
                        </a:rPr>
                        <a:t>.</a:t>
                      </a:r>
                      <a:endParaRPr lang="cs-CZ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4840101"/>
                  </a:ext>
                </a:extLst>
              </a:tr>
              <a:tr h="378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i="1" dirty="0">
                          <a:effectLst/>
                        </a:rPr>
                        <a:t>V několika dn</a:t>
                      </a:r>
                      <a:r>
                        <a:rPr lang="cs-CZ" sz="1800" i="1" u="sng" dirty="0">
                          <a:solidFill>
                            <a:srgbClr val="FF0000"/>
                          </a:solidFill>
                          <a:effectLst/>
                        </a:rPr>
                        <a:t>ech</a:t>
                      </a:r>
                      <a:r>
                        <a:rPr lang="cs-CZ" sz="1800" i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cs-CZ" sz="1800" i="1" dirty="0">
                          <a:effectLst/>
                        </a:rPr>
                        <a:t>se vše změnilo.</a:t>
                      </a:r>
                      <a:endParaRPr lang="cs-CZ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i="1" dirty="0">
                          <a:effectLst/>
                        </a:rPr>
                        <a:t>Koupali jsme se v rybníc</a:t>
                      </a:r>
                      <a:r>
                        <a:rPr lang="cs-CZ" sz="1800" i="1" u="sng" dirty="0">
                          <a:solidFill>
                            <a:srgbClr val="FF0000"/>
                          </a:solidFill>
                          <a:effectLst/>
                        </a:rPr>
                        <a:t>ích</a:t>
                      </a:r>
                      <a:r>
                        <a:rPr lang="cs-CZ" sz="1800" i="1" dirty="0">
                          <a:effectLst/>
                        </a:rPr>
                        <a:t>.</a:t>
                      </a:r>
                      <a:endParaRPr lang="cs-CZ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i="1" dirty="0">
                          <a:effectLst/>
                        </a:rPr>
                        <a:t>Bylo to jako ve sn</a:t>
                      </a:r>
                      <a:r>
                        <a:rPr lang="cs-CZ" sz="1800" i="1" u="sng" dirty="0">
                          <a:solidFill>
                            <a:srgbClr val="FF0000"/>
                          </a:solidFill>
                          <a:effectLst/>
                        </a:rPr>
                        <a:t>ác</a:t>
                      </a:r>
                      <a:r>
                        <a:rPr lang="cs-CZ" sz="1800" i="1" u="sng" dirty="0">
                          <a:effectLst/>
                        </a:rPr>
                        <a:t>h</a:t>
                      </a:r>
                      <a:r>
                        <a:rPr lang="cs-CZ" sz="1800" i="1" dirty="0">
                          <a:effectLst/>
                        </a:rPr>
                        <a:t>.</a:t>
                      </a:r>
                      <a:endParaRPr lang="cs-CZ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17998"/>
                  </a:ext>
                </a:extLst>
              </a:tr>
              <a:tr h="378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solidFill>
                            <a:srgbClr val="FFC000"/>
                          </a:solidFill>
                          <a:effectLst/>
                        </a:rPr>
                        <a:t>-ech/N_L_Pl</a:t>
                      </a:r>
                      <a:endParaRPr lang="cs-CZ" sz="180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FFC000"/>
                          </a:solidFill>
                          <a:effectLst/>
                        </a:rPr>
                        <a:t>-</a:t>
                      </a:r>
                      <a:r>
                        <a:rPr lang="cs-CZ" sz="1800" dirty="0" err="1">
                          <a:solidFill>
                            <a:srgbClr val="FFC000"/>
                          </a:solidFill>
                          <a:effectLst/>
                        </a:rPr>
                        <a:t>ích</a:t>
                      </a:r>
                      <a:r>
                        <a:rPr lang="cs-CZ" sz="1800" dirty="0">
                          <a:solidFill>
                            <a:srgbClr val="FFC000"/>
                          </a:solidFill>
                          <a:effectLst/>
                        </a:rPr>
                        <a:t>/</a:t>
                      </a:r>
                      <a:r>
                        <a:rPr lang="cs-CZ" sz="1800" dirty="0" err="1">
                          <a:solidFill>
                            <a:srgbClr val="FFC000"/>
                          </a:solidFill>
                          <a:effectLst/>
                        </a:rPr>
                        <a:t>N_L_Pl</a:t>
                      </a:r>
                      <a:endParaRPr lang="cs-CZ" sz="18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rgbClr val="FFC000"/>
                          </a:solidFill>
                          <a:effectLst/>
                        </a:rPr>
                        <a:t>-</a:t>
                      </a:r>
                      <a:r>
                        <a:rPr lang="cs-CZ" sz="1800" dirty="0" err="1">
                          <a:solidFill>
                            <a:srgbClr val="FFC000"/>
                          </a:solidFill>
                          <a:effectLst/>
                        </a:rPr>
                        <a:t>ách</a:t>
                      </a:r>
                      <a:r>
                        <a:rPr lang="cs-CZ" sz="1800" dirty="0">
                          <a:solidFill>
                            <a:srgbClr val="FFC000"/>
                          </a:solidFill>
                          <a:effectLst/>
                        </a:rPr>
                        <a:t>/</a:t>
                      </a:r>
                      <a:r>
                        <a:rPr lang="cs-CZ" sz="1800" dirty="0" err="1">
                          <a:solidFill>
                            <a:srgbClr val="FFC000"/>
                          </a:solidFill>
                          <a:effectLst/>
                        </a:rPr>
                        <a:t>N_L_Pl</a:t>
                      </a:r>
                      <a:endParaRPr lang="cs-CZ" sz="18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9335790"/>
                  </a:ext>
                </a:extLst>
              </a:tr>
              <a:tr h="774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i="1" dirty="0">
                          <a:effectLst/>
                        </a:rPr>
                        <a:t>Provoz ve měst</a:t>
                      </a:r>
                      <a:r>
                        <a:rPr lang="cs-CZ" sz="1800" i="1" u="sng" dirty="0">
                          <a:solidFill>
                            <a:srgbClr val="FF0000"/>
                          </a:solidFill>
                          <a:effectLst/>
                        </a:rPr>
                        <a:t>ech</a:t>
                      </a:r>
                      <a:r>
                        <a:rPr lang="cs-CZ" sz="1800" i="1" dirty="0">
                          <a:effectLst/>
                        </a:rPr>
                        <a:t> je v ranních hodinách hustý.</a:t>
                      </a:r>
                      <a:endParaRPr lang="cs-CZ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i="1" dirty="0">
                          <a:effectLst/>
                        </a:rPr>
                        <a:t>Hovoří se o všech bezpečnostních rizic</a:t>
                      </a:r>
                      <a:r>
                        <a:rPr lang="cs-CZ" sz="1800" i="1" u="sng" dirty="0">
                          <a:solidFill>
                            <a:srgbClr val="FF0000"/>
                          </a:solidFill>
                          <a:effectLst/>
                        </a:rPr>
                        <a:t>ích</a:t>
                      </a:r>
                      <a:r>
                        <a:rPr lang="cs-CZ" sz="1800" i="1" dirty="0">
                          <a:effectLst/>
                        </a:rPr>
                        <a:t>.</a:t>
                      </a:r>
                      <a:endParaRPr lang="cs-CZ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i="1" dirty="0">
                          <a:effectLst/>
                        </a:rPr>
                        <a:t>Cirkus na kolečk</a:t>
                      </a:r>
                      <a:r>
                        <a:rPr lang="cs-CZ" sz="1800" i="1" u="sng" dirty="0">
                          <a:solidFill>
                            <a:srgbClr val="FF0000"/>
                          </a:solidFill>
                          <a:effectLst/>
                        </a:rPr>
                        <a:t>ách</a:t>
                      </a:r>
                      <a:r>
                        <a:rPr lang="cs-CZ" sz="1800" i="1" u="sng" dirty="0">
                          <a:effectLst/>
                        </a:rPr>
                        <a:t>.</a:t>
                      </a:r>
                      <a:endParaRPr lang="cs-CZ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3929762"/>
                  </a:ext>
                </a:extLst>
              </a:tr>
              <a:tr h="774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i="1" dirty="0">
                          <a:solidFill>
                            <a:schemeClr val="bg1"/>
                          </a:solidFill>
                          <a:effectLst/>
                        </a:rPr>
                        <a:t>V aut</a:t>
                      </a:r>
                      <a:r>
                        <a:rPr lang="cs-CZ" sz="1800" i="1" u="sng" dirty="0">
                          <a:solidFill>
                            <a:srgbClr val="FF0000"/>
                          </a:solidFill>
                          <a:effectLst/>
                        </a:rPr>
                        <a:t>ech</a:t>
                      </a:r>
                      <a:r>
                        <a:rPr lang="cs-CZ" sz="1800" i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cs-CZ" sz="1800" i="1" dirty="0">
                          <a:solidFill>
                            <a:schemeClr val="bg1"/>
                          </a:solidFill>
                          <a:effectLst/>
                        </a:rPr>
                        <a:t>a jejich motorech se nevyznám.</a:t>
                      </a:r>
                      <a:endParaRPr lang="cs-CZ" sz="18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i="1" dirty="0">
                          <a:effectLst/>
                        </a:rPr>
                        <a:t>V lokálních ohnisc</a:t>
                      </a:r>
                      <a:r>
                        <a:rPr lang="cs-CZ" sz="1800" i="1" u="sng" dirty="0">
                          <a:solidFill>
                            <a:srgbClr val="FF0000"/>
                          </a:solidFill>
                          <a:effectLst/>
                        </a:rPr>
                        <a:t>ích</a:t>
                      </a:r>
                      <a:r>
                        <a:rPr lang="cs-CZ" sz="1800" i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cs-CZ" sz="1800" i="1" dirty="0">
                          <a:effectLst/>
                        </a:rPr>
                        <a:t>nákazy bylo třeba zavést přísná opatření.</a:t>
                      </a:r>
                      <a:endParaRPr lang="cs-CZ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i="1" dirty="0">
                          <a:effectLst/>
                        </a:rPr>
                        <a:t>Děti se budou moci projet v autíčk</a:t>
                      </a:r>
                      <a:r>
                        <a:rPr lang="cs-CZ" sz="1800" i="1" u="sng" dirty="0">
                          <a:solidFill>
                            <a:srgbClr val="FF0000"/>
                          </a:solidFill>
                          <a:effectLst/>
                        </a:rPr>
                        <a:t>ách</a:t>
                      </a:r>
                      <a:r>
                        <a:rPr lang="cs-CZ" sz="1800" i="1" dirty="0">
                          <a:effectLst/>
                        </a:rPr>
                        <a:t>.</a:t>
                      </a:r>
                      <a:endParaRPr lang="cs-CZ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7732492"/>
                  </a:ext>
                </a:extLst>
              </a:tr>
              <a:tr h="774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i="1" dirty="0">
                          <a:solidFill>
                            <a:schemeClr val="bg1"/>
                          </a:solidFill>
                          <a:effectLst/>
                        </a:rPr>
                        <a:t>Ležel na zád</a:t>
                      </a:r>
                      <a:r>
                        <a:rPr lang="cs-CZ" sz="1800" i="1" u="sng" dirty="0">
                          <a:solidFill>
                            <a:srgbClr val="FF0000"/>
                          </a:solidFill>
                          <a:effectLst/>
                        </a:rPr>
                        <a:t>ech</a:t>
                      </a:r>
                      <a:r>
                        <a:rPr lang="cs-CZ" sz="1800" i="1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cs-CZ" sz="18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i="1" dirty="0">
                          <a:effectLst/>
                        </a:rPr>
                        <a:t>V lyžařských středisc</a:t>
                      </a:r>
                      <a:r>
                        <a:rPr lang="cs-CZ" sz="1800" i="1" u="sng" dirty="0">
                          <a:solidFill>
                            <a:srgbClr val="FF0000"/>
                          </a:solidFill>
                          <a:effectLst/>
                        </a:rPr>
                        <a:t>ích</a:t>
                      </a:r>
                      <a:r>
                        <a:rPr lang="cs-CZ" sz="1800" i="1" u="sng" dirty="0">
                          <a:effectLst/>
                        </a:rPr>
                        <a:t> </a:t>
                      </a:r>
                      <a:r>
                        <a:rPr lang="cs-CZ" sz="1800" i="1" dirty="0">
                          <a:effectLst/>
                        </a:rPr>
                        <a:t>platí zákaz diskoték.</a:t>
                      </a:r>
                      <a:endParaRPr lang="cs-CZ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i="1" dirty="0">
                          <a:effectLst/>
                        </a:rPr>
                        <a:t>Pohádky o zvířátk</a:t>
                      </a:r>
                      <a:r>
                        <a:rPr lang="cs-CZ" sz="1800" i="1" u="sng" dirty="0">
                          <a:solidFill>
                            <a:srgbClr val="FF0000"/>
                          </a:solidFill>
                          <a:effectLst/>
                        </a:rPr>
                        <a:t>ách</a:t>
                      </a:r>
                      <a:r>
                        <a:rPr lang="cs-CZ" sz="1800" i="1" dirty="0">
                          <a:effectLst/>
                        </a:rPr>
                        <a:t> jsou mezi čtenáři oblíbené.</a:t>
                      </a:r>
                      <a:endParaRPr lang="cs-CZ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8338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994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Pozorujte</a:t>
            </a:r>
            <a:r>
              <a:rPr lang="en-US" dirty="0"/>
              <a:t> </a:t>
            </a:r>
            <a:r>
              <a:rPr lang="en-US" dirty="0" err="1"/>
              <a:t>doklady</a:t>
            </a:r>
            <a:r>
              <a:rPr lang="en-US" dirty="0"/>
              <a:t> a </a:t>
            </a:r>
            <a:r>
              <a:rPr lang="en-US" dirty="0" err="1"/>
              <a:t>pokuste</a:t>
            </a:r>
            <a:r>
              <a:rPr lang="en-US" dirty="0"/>
              <a:t> se </a:t>
            </a:r>
            <a:r>
              <a:rPr lang="cs-CZ" dirty="0"/>
              <a:t>formulovat pravidla distribuce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88794"/>
            <a:ext cx="10515600" cy="322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51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mám umět?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Zařadit tvar substantiva k deklinačnímu typu.</a:t>
            </a:r>
          </a:p>
          <a:p>
            <a:r>
              <a:rPr lang="cs-CZ" dirty="0"/>
              <a:t>Umět definovat pravidla distribuce variantních koncovek u jednotlivých typů substantivní flexe. Umět uvést výjimky z pravidel a definovat je a) formálně a b) alespoň částečným výčtem (frekventované příklady).</a:t>
            </a:r>
          </a:p>
          <a:p>
            <a:r>
              <a:rPr lang="cs-CZ" dirty="0"/>
              <a:t>Prostudovat kapitoly týkající se substantivní flexe v povinné literatuře, tj. podle sylabu předmětu  1) </a:t>
            </a:r>
            <a:r>
              <a:rPr lang="cs-CZ" i="1" dirty="0"/>
              <a:t>Příruční mluvnice češtiny</a:t>
            </a:r>
            <a:r>
              <a:rPr lang="cs-CZ" dirty="0"/>
              <a:t>. </a:t>
            </a:r>
            <a:r>
              <a:rPr lang="cs-CZ" dirty="0" err="1"/>
              <a:t>Edited</a:t>
            </a:r>
            <a:r>
              <a:rPr lang="cs-CZ" dirty="0"/>
              <a:t> by Miroslav Grepl - Petr Karlík - Marek Nekula - Zdenka </a:t>
            </a:r>
            <a:r>
              <a:rPr lang="cs-CZ" dirty="0" err="1"/>
              <a:t>Rusínová</a:t>
            </a:r>
            <a:r>
              <a:rPr lang="cs-CZ" dirty="0"/>
              <a:t>. Vyd. 2., </a:t>
            </a:r>
            <a:r>
              <a:rPr lang="cs-CZ" dirty="0" err="1"/>
              <a:t>opr</a:t>
            </a:r>
            <a:r>
              <a:rPr lang="cs-CZ" dirty="0"/>
              <a:t>. Praha: Lidové noviny, 1996. 799 s. ISBN 8071061344; 2) </a:t>
            </a:r>
            <a:r>
              <a:rPr lang="cs-CZ" i="1" dirty="0"/>
              <a:t>Mluvnice češtiny. D 2 : Tvarosloví</a:t>
            </a:r>
            <a:r>
              <a:rPr lang="cs-CZ" dirty="0"/>
              <a:t>. 1. vyd. Praha: Academia, 1986 – </a:t>
            </a:r>
            <a:r>
              <a:rPr lang="cs-CZ" dirty="0">
                <a:solidFill>
                  <a:srgbClr val="FF0000"/>
                </a:solidFill>
              </a:rPr>
              <a:t>s. 277n</a:t>
            </a:r>
            <a:r>
              <a:rPr lang="cs-CZ" dirty="0"/>
              <a:t>.; 3) NESČ</a:t>
            </a:r>
          </a:p>
        </p:txBody>
      </p:sp>
    </p:spTree>
    <p:extLst>
      <p:ext uri="{BB962C8B-B14F-4D97-AF65-F5344CB8AC3E}">
        <p14:creationId xmlns:p14="http://schemas.microsoft.com/office/powerpoint/2010/main" val="1746910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Na příště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Na příští seminář je třeba vypracovat krátký úkol ve formě on-line testu.</a:t>
            </a:r>
          </a:p>
          <a:p>
            <a:r>
              <a:rPr lang="cs-CZ" dirty="0"/>
              <a:t>Na úkol máte 30 minut a jej </a:t>
            </a:r>
            <a:r>
              <a:rPr lang="cs-CZ" dirty="0" err="1"/>
              <a:t>jej</a:t>
            </a:r>
            <a:r>
              <a:rPr lang="cs-CZ" dirty="0"/>
              <a:t> třeba vypracovat do příští středy 00.00 hod.</a:t>
            </a:r>
          </a:p>
          <a:p>
            <a:r>
              <a:rPr lang="cs-CZ" dirty="0"/>
              <a:t>Na začátku příští hodiny projdu řešení. Připravte si otázky na nejasnosti.</a:t>
            </a:r>
          </a:p>
          <a:p>
            <a:r>
              <a:rPr lang="cs-CZ" dirty="0"/>
              <a:t>Těm, kteří bez omluvy odevzdají úkol pozdě, bude úkol počítán jako nesplněný. Ti, kteří budou mít více než tři nesplněné(pozdě odevzdané úkoly, nebudou připuštěni ke zkoušce (= opakování ročníku). Známka ze zkoušky se bude skládat z dílčích známek za odevzdané domácí úkoly a ze známky ze závěrečného on-line testu.</a:t>
            </a:r>
          </a:p>
        </p:txBody>
      </p:sp>
    </p:spTree>
    <p:extLst>
      <p:ext uri="{BB962C8B-B14F-4D97-AF65-F5344CB8AC3E}">
        <p14:creationId xmlns:p14="http://schemas.microsoft.com/office/powerpoint/2010/main" val="217280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Jmenné paradigma, deklinační typ – maskulina životná a neživotná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884" y="1825625"/>
            <a:ext cx="87162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6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feminina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4215" y="1825625"/>
            <a:ext cx="65235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0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neutra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2024" y="1807337"/>
            <a:ext cx="660732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21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Podtypy – distribuce variant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Existují univerzální pravidla distribuce grafické varianty [</a:t>
            </a:r>
            <a:r>
              <a:rPr lang="cs-CZ" dirty="0" err="1"/>
              <a:t>eě</a:t>
            </a:r>
            <a:r>
              <a:rPr lang="cs-CZ" dirty="0"/>
              <a:t>] v maskulinní flexi?</a:t>
            </a:r>
            <a:endParaRPr lang="cs-CZ" sz="2800" dirty="0"/>
          </a:p>
          <a:p>
            <a:pPr lvl="1"/>
            <a:r>
              <a:rPr lang="cs-CZ" dirty="0"/>
              <a:t>Čím se řídí distribuce variantních koncovek v genitivu singuláru –u/-a/-e u substantiv skloňovaných podle typu hrad?</a:t>
            </a:r>
            <a:endParaRPr lang="cs-CZ" sz="2800" dirty="0"/>
          </a:p>
          <a:p>
            <a:pPr lvl="1"/>
            <a:r>
              <a:rPr lang="cs-CZ" dirty="0"/>
              <a:t>Čím se řídí distribuce variantních koncovek v lokálu singuláru –u/-[</a:t>
            </a:r>
            <a:r>
              <a:rPr lang="cs-CZ" dirty="0" err="1"/>
              <a:t>eě</a:t>
            </a:r>
            <a:r>
              <a:rPr lang="cs-CZ" dirty="0"/>
              <a:t>] u substantiv skloňovaných podle typu hrad?</a:t>
            </a:r>
            <a:endParaRPr lang="cs-CZ" sz="2800" dirty="0"/>
          </a:p>
          <a:p>
            <a:pPr lvl="1"/>
            <a:r>
              <a:rPr lang="cs-CZ" dirty="0"/>
              <a:t>Čím se řídí distribuce variantních koncovek ve vokativu singuláru u substantiv skloňovaných podle typu pán, muž, hrad a stroj? </a:t>
            </a:r>
          </a:p>
          <a:p>
            <a:pPr lvl="1"/>
            <a:r>
              <a:rPr lang="cs-CZ" dirty="0"/>
              <a:t>Čím se řídí distribuce variantních koncovek v dativu a lokálu singuláru substantiv skloňovaných podle typu pán, muž, soudce? 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497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Existují univerzální pravidla distribuce grafické varianty [</a:t>
            </a:r>
            <a:r>
              <a:rPr lang="cs-CZ" dirty="0" err="1"/>
              <a:t>eě</a:t>
            </a:r>
            <a:r>
              <a:rPr lang="cs-CZ" dirty="0"/>
              <a:t>] v maskulinní flexi?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Tvrzení: Distribuce grafických variant závisí na předcházejícím konsonantu.</a:t>
            </a:r>
            <a:endParaRPr lang="cs-CZ" sz="2800" dirty="0"/>
          </a:p>
          <a:p>
            <a:pPr lvl="1"/>
            <a:r>
              <a:rPr lang="cs-CZ" dirty="0"/>
              <a:t>Tvrzení: Distribuce grafických variant závisí na podtypu.</a:t>
            </a:r>
            <a:endParaRPr lang="cs-CZ" sz="2800" dirty="0"/>
          </a:p>
          <a:p>
            <a:pPr lvl="1"/>
            <a:r>
              <a:rPr lang="cs-CZ" dirty="0"/>
              <a:t>Tvrzení: Distribuce variant grafických závisí na gramatickém významu </a:t>
            </a:r>
            <a:r>
              <a:rPr lang="cs-CZ" dirty="0" err="1"/>
              <a:t>kumlovaného</a:t>
            </a:r>
            <a:r>
              <a:rPr lang="cs-CZ" dirty="0"/>
              <a:t> morfu.</a:t>
            </a: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83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Distribuce variant závisí na předcházejícím konsonantu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cs-CZ" dirty="0"/>
          </a:p>
          <a:p>
            <a:pPr lvl="1"/>
            <a:r>
              <a:rPr lang="cs-CZ" dirty="0"/>
              <a:t>Pokud substantivum končí na </a:t>
            </a:r>
            <a:r>
              <a:rPr lang="en-US" i="1" dirty="0"/>
              <a:t>[</a:t>
            </a:r>
            <a:r>
              <a:rPr lang="cs-CZ" b="1" i="1" dirty="0" err="1">
                <a:solidFill>
                  <a:srgbClr val="FF0000"/>
                </a:solidFill>
              </a:rPr>
              <a:t>ďťň</a:t>
            </a:r>
            <a:r>
              <a:rPr lang="en-US" i="1" dirty="0"/>
              <a:t>]</a:t>
            </a:r>
            <a:r>
              <a:rPr lang="cs-CZ" i="1" dirty="0"/>
              <a:t>, </a:t>
            </a:r>
            <a:r>
              <a:rPr lang="cs-CZ" dirty="0"/>
              <a:t>pak se </a:t>
            </a:r>
            <a:r>
              <a:rPr lang="en-US" b="1" i="1" dirty="0">
                <a:solidFill>
                  <a:srgbClr val="FF0000"/>
                </a:solidFill>
              </a:rPr>
              <a:t>e</a:t>
            </a:r>
            <a:r>
              <a:rPr lang="en-US" dirty="0"/>
              <a:t> </a:t>
            </a:r>
            <a:r>
              <a:rPr lang="en-US" dirty="0" err="1"/>
              <a:t>reali</a:t>
            </a:r>
            <a:r>
              <a:rPr lang="cs-CZ" dirty="0"/>
              <a:t>zuje jako </a:t>
            </a:r>
            <a:r>
              <a:rPr lang="cs-CZ" b="1" i="1" dirty="0">
                <a:solidFill>
                  <a:srgbClr val="FF0000"/>
                </a:solidFill>
              </a:rPr>
              <a:t>ě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Existují v češtině maskulina životná skloňovaná podle vzorů </a:t>
            </a:r>
            <a:r>
              <a:rPr lang="cs-CZ" b="1" i="1" dirty="0">
                <a:solidFill>
                  <a:srgbClr val="FF0000"/>
                </a:solidFill>
              </a:rPr>
              <a:t>muž, stroj </a:t>
            </a:r>
            <a:r>
              <a:rPr lang="cs-CZ" dirty="0"/>
              <a:t>zakončená na [</a:t>
            </a:r>
            <a:r>
              <a:rPr lang="cs-CZ" b="1" i="1" dirty="0" err="1">
                <a:solidFill>
                  <a:srgbClr val="FF0000"/>
                </a:solidFill>
              </a:rPr>
              <a:t>bpfvm</a:t>
            </a:r>
            <a:r>
              <a:rPr lang="cs-CZ" dirty="0"/>
              <a:t>]?</a:t>
            </a:r>
            <a:endParaRPr lang="cs-CZ" sz="2800" dirty="0"/>
          </a:p>
          <a:p>
            <a:pPr lvl="1"/>
            <a:r>
              <a:rPr lang="cs-CZ" dirty="0"/>
              <a:t>Pokud ano, pak by se měly tyto konsonanty chovat stejně jako [</a:t>
            </a:r>
            <a:r>
              <a:rPr lang="cs-CZ" b="1" i="1" dirty="0" err="1">
                <a:solidFill>
                  <a:srgbClr val="FF0000"/>
                </a:solidFill>
              </a:rPr>
              <a:t>ďťň</a:t>
            </a:r>
            <a:r>
              <a:rPr lang="cs-CZ" dirty="0"/>
              <a:t>].</a:t>
            </a:r>
            <a:endParaRPr lang="cs-CZ" sz="2800" dirty="0"/>
          </a:p>
          <a:p>
            <a:pPr lvl="1"/>
            <a:r>
              <a:rPr lang="cs-CZ" dirty="0"/>
              <a:t>Zdá se ovšem, že platí, že maskulina s finálou [</a:t>
            </a:r>
            <a:r>
              <a:rPr lang="cs-CZ" b="1" i="1" dirty="0" err="1">
                <a:solidFill>
                  <a:srgbClr val="FF0000"/>
                </a:solidFill>
              </a:rPr>
              <a:t>bpfvm</a:t>
            </a:r>
            <a:r>
              <a:rPr lang="cs-CZ" dirty="0"/>
              <a:t>] jsou v češtině zpravidla skloňovaná podle „tvrdých vzorů“, tedy podle vzorů </a:t>
            </a:r>
            <a:r>
              <a:rPr lang="cs-CZ" b="1" i="1" dirty="0">
                <a:solidFill>
                  <a:srgbClr val="FF0000"/>
                </a:solidFill>
              </a:rPr>
              <a:t>pán, hrad</a:t>
            </a:r>
            <a:r>
              <a:rPr lang="cs-CZ" sz="2800" dirty="0"/>
              <a:t>.</a:t>
            </a:r>
            <a:endParaRPr lang="cs-CZ" b="1" i="1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Přijdete na nějakou výjimku?</a:t>
            </a: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64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čem závisí realizace grafické varianty </a:t>
            </a:r>
            <a:r>
              <a:rPr lang="en-US" i="1" dirty="0"/>
              <a:t>[</a:t>
            </a:r>
            <a:r>
              <a:rPr lang="cs-CZ" b="1" i="1" dirty="0" err="1">
                <a:solidFill>
                  <a:srgbClr val="FF0000"/>
                </a:solidFill>
              </a:rPr>
              <a:t>eě</a:t>
            </a:r>
            <a:r>
              <a:rPr lang="en-US" i="1" dirty="0"/>
              <a:t>] </a:t>
            </a:r>
            <a:r>
              <a:rPr lang="en-US" dirty="0"/>
              <a:t>u t</a:t>
            </a:r>
            <a:r>
              <a:rPr lang="cs-CZ" dirty="0" err="1"/>
              <a:t>zv</a:t>
            </a:r>
            <a:r>
              <a:rPr lang="cs-CZ" dirty="0"/>
              <a:t>. tvrdých vzorů </a:t>
            </a:r>
            <a:r>
              <a:rPr lang="cs-CZ" b="1" i="1" dirty="0">
                <a:solidFill>
                  <a:srgbClr val="FF0000"/>
                </a:solidFill>
              </a:rPr>
              <a:t>(pán, hrad)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b="1" i="1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Pozorujte: </a:t>
            </a:r>
            <a:r>
              <a:rPr lang="pl-PL" i="1" dirty="0"/>
              <a:t>Momentálně žiji okamžikem, ze </a:t>
            </a:r>
            <a:r>
              <a:rPr lang="pl-PL" b="1" i="1" dirty="0">
                <a:solidFill>
                  <a:srgbClr val="FF0000"/>
                </a:solidFill>
              </a:rPr>
              <a:t>dne</a:t>
            </a:r>
            <a:r>
              <a:rPr lang="pl-PL" i="1" dirty="0"/>
              <a:t> na den.</a:t>
            </a:r>
            <a:endParaRPr lang="pl-PL" sz="3600" i="1" dirty="0"/>
          </a:p>
          <a:p>
            <a:pPr lvl="1"/>
            <a:r>
              <a:rPr lang="es-ES" i="1" dirty="0"/>
              <a:t>Ve </a:t>
            </a:r>
            <a:r>
              <a:rPr lang="es-ES" b="1" i="1" dirty="0">
                <a:solidFill>
                  <a:srgbClr val="FF0000"/>
                </a:solidFill>
              </a:rPr>
              <a:t>dne</a:t>
            </a:r>
            <a:r>
              <a:rPr lang="es-ES" i="1" dirty="0"/>
              <a:t> v noci jsme lenošili.</a:t>
            </a:r>
            <a:endParaRPr lang="es-ES" sz="3600" i="1" dirty="0"/>
          </a:p>
          <a:p>
            <a:pPr lvl="1"/>
            <a:r>
              <a:rPr lang="cs-CZ" i="1" dirty="0"/>
              <a:t>Sedí s rukama v </a:t>
            </a:r>
            <a:r>
              <a:rPr lang="cs-CZ" b="1" i="1" dirty="0">
                <a:solidFill>
                  <a:srgbClr val="FF0000"/>
                </a:solidFill>
              </a:rPr>
              <a:t>klíně</a:t>
            </a:r>
            <a:r>
              <a:rPr lang="cs-CZ" i="1" dirty="0"/>
              <a:t>.</a:t>
            </a:r>
            <a:endParaRPr lang="cs-CZ" sz="3600" i="1" dirty="0"/>
          </a:p>
          <a:p>
            <a:pPr lvl="1"/>
            <a:r>
              <a:rPr lang="cs-CZ" i="1" dirty="0"/>
              <a:t>… střevíce v chůzi podrazil mi mráz a hlava má si, teplý </a:t>
            </a:r>
            <a:r>
              <a:rPr lang="cs-CZ" b="1" i="1" dirty="0">
                <a:solidFill>
                  <a:srgbClr val="FF0000"/>
                </a:solidFill>
              </a:rPr>
              <a:t>klíne</a:t>
            </a:r>
            <a:r>
              <a:rPr lang="cs-CZ" i="1" dirty="0"/>
              <a:t>, jen ve vánicích odpočine …</a:t>
            </a:r>
            <a:endParaRPr lang="cs-CZ" sz="3600" i="1" dirty="0"/>
          </a:p>
          <a:p>
            <a:pPr lvl="1"/>
            <a:r>
              <a:rPr lang="cs-CZ" i="1" dirty="0"/>
              <a:t>V </a:t>
            </a:r>
            <a:r>
              <a:rPr lang="cs-CZ" b="1" i="1" dirty="0">
                <a:solidFill>
                  <a:srgbClr val="FF0000"/>
                </a:solidFill>
              </a:rPr>
              <a:t>zákoně</a:t>
            </a:r>
            <a:r>
              <a:rPr lang="cs-CZ" i="1" dirty="0"/>
              <a:t> proto bude paragraf o postupu lege </a:t>
            </a:r>
            <a:r>
              <a:rPr lang="cs-CZ" i="1" dirty="0" err="1"/>
              <a:t>artis</a:t>
            </a:r>
            <a:r>
              <a:rPr lang="cs-CZ" i="1" dirty="0"/>
              <a:t>.</a:t>
            </a:r>
            <a:endParaRPr lang="cs-CZ" sz="3600" i="1" dirty="0"/>
          </a:p>
          <a:p>
            <a:pPr lvl="1"/>
            <a:r>
              <a:rPr lang="cs-CZ" i="1" dirty="0"/>
              <a:t>Sbohem </a:t>
            </a:r>
            <a:r>
              <a:rPr lang="cs-CZ" b="1" i="1" dirty="0">
                <a:solidFill>
                  <a:srgbClr val="FF0000"/>
                </a:solidFill>
              </a:rPr>
              <a:t>zákone</a:t>
            </a:r>
            <a:r>
              <a:rPr lang="cs-CZ" i="1" dirty="0"/>
              <a:t>, sbohem justice …</a:t>
            </a:r>
            <a:endParaRPr lang="cs-CZ" sz="3600" i="1" dirty="0"/>
          </a:p>
          <a:p>
            <a:pPr lvl="1"/>
            <a:r>
              <a:rPr lang="cs-CZ" i="1" dirty="0"/>
              <a:t>I na </a:t>
            </a:r>
            <a:r>
              <a:rPr lang="cs-CZ" b="1" i="1" dirty="0">
                <a:solidFill>
                  <a:srgbClr val="FF0000"/>
                </a:solidFill>
              </a:rPr>
              <a:t>balkoně</a:t>
            </a:r>
            <a:r>
              <a:rPr lang="cs-CZ" i="1" dirty="0"/>
              <a:t> přece můžeme mít bylinkovou zahrádku.</a:t>
            </a:r>
            <a:endParaRPr lang="cs-CZ" sz="3600" i="1" dirty="0"/>
          </a:p>
          <a:p>
            <a:pPr lvl="1"/>
            <a:r>
              <a:rPr lang="cs-CZ" i="1" dirty="0"/>
              <a:t>V kamenném větrném </a:t>
            </a:r>
            <a:r>
              <a:rPr lang="cs-CZ" b="1" i="1" dirty="0">
                <a:solidFill>
                  <a:srgbClr val="FF0000"/>
                </a:solidFill>
              </a:rPr>
              <a:t>mlýně</a:t>
            </a:r>
            <a:r>
              <a:rPr lang="cs-CZ" i="1" dirty="0"/>
              <a:t> holandského typu je informační středisko s muzejní expozicí.</a:t>
            </a:r>
            <a:endParaRPr lang="cs-CZ" sz="3600" i="1" dirty="0"/>
          </a:p>
          <a:p>
            <a:pPr lvl="1"/>
            <a:r>
              <a:rPr lang="cs-CZ" i="1" dirty="0"/>
              <a:t>Tak zase příště, </a:t>
            </a:r>
            <a:r>
              <a:rPr lang="cs-CZ" b="1" i="1" dirty="0">
                <a:solidFill>
                  <a:srgbClr val="FF0000"/>
                </a:solidFill>
              </a:rPr>
              <a:t>mlýne</a:t>
            </a:r>
            <a:r>
              <a:rPr lang="cs-CZ" i="1" dirty="0"/>
              <a:t>, a s jinou pohádkou …</a:t>
            </a:r>
            <a:endParaRPr lang="cs-CZ" sz="3600" i="1" dirty="0"/>
          </a:p>
          <a:p>
            <a:pPr lvl="1"/>
            <a:r>
              <a:rPr lang="cs-CZ" i="1" dirty="0"/>
              <a:t>Bílý parník má na </a:t>
            </a:r>
            <a:r>
              <a:rPr lang="cs-CZ" b="1" i="1" dirty="0">
                <a:solidFill>
                  <a:srgbClr val="FF0000"/>
                </a:solidFill>
              </a:rPr>
              <a:t>komíně</a:t>
            </a:r>
            <a:r>
              <a:rPr lang="cs-CZ" i="1" dirty="0"/>
              <a:t> žlutý pruh.</a:t>
            </a:r>
            <a:endParaRPr lang="cs-CZ" sz="3600" i="1" dirty="0"/>
          </a:p>
          <a:p>
            <a:pPr lvl="1"/>
            <a:r>
              <a:rPr lang="cs-CZ" i="1" dirty="0"/>
              <a:t>… kuř, </a:t>
            </a:r>
            <a:r>
              <a:rPr lang="cs-CZ" b="1" i="1" dirty="0">
                <a:solidFill>
                  <a:srgbClr val="FF0000"/>
                </a:solidFill>
              </a:rPr>
              <a:t>komíne</a:t>
            </a:r>
            <a:r>
              <a:rPr lang="cs-CZ" i="1" dirty="0"/>
              <a:t>, kuř, kdyby komín nekouřil, bylo by nám hůř …</a:t>
            </a:r>
            <a:endParaRPr lang="cs-CZ" sz="3600" i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44389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1835</Words>
  <Application>Microsoft Office PowerPoint</Application>
  <PresentationFormat>Širokoúhlá obrazovka</PresentationFormat>
  <Paragraphs>188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Motiv Office</vt:lpstr>
      <vt:lpstr>CJJ04_4</vt:lpstr>
      <vt:lpstr>Jmenné paradigma, deklinační typ</vt:lpstr>
      <vt:lpstr>Jmenné paradigma, deklinační typ – maskulina životná a neživotná</vt:lpstr>
      <vt:lpstr>feminina</vt:lpstr>
      <vt:lpstr>neutra</vt:lpstr>
      <vt:lpstr>Podtypy – distribuce variant</vt:lpstr>
      <vt:lpstr>Existují univerzální pravidla distribuce grafické varianty [eě] v maskulinní flexi?</vt:lpstr>
      <vt:lpstr>Distribuce variant závisí na předcházejícím konsonantu</vt:lpstr>
      <vt:lpstr>Na čem závisí realizace grafické varianty [eě] u tzv. tvrdých vzorů (pán, hrad)?</vt:lpstr>
      <vt:lpstr>Pozorujte</vt:lpstr>
      <vt:lpstr>Pozorujte</vt:lpstr>
      <vt:lpstr>Zobecněme pozorování</vt:lpstr>
      <vt:lpstr>A jak je tom u substantiv typu píseň ? Pozorujte:</vt:lpstr>
      <vt:lpstr>Čím se řídí distribuce flektivních alomorfů / variantních koncovek v genitivu singuláru –u/-a/-e u substantiv skloňovaných podle typu hrad?</vt:lpstr>
      <vt:lpstr>Čím se řídí distribuce variantních koncovek v lokálu singuláru –u/-[eě] u substantiv skloňovaných podle typu hrad a město?</vt:lpstr>
      <vt:lpstr>Čím se řídí distribuce variantních koncovek ve vokativu singuláru u substantiv skloňovaných podle typu pán, muž, hrad?</vt:lpstr>
      <vt:lpstr>Finála je  velára k, h, ch, (g)</vt:lpstr>
      <vt:lpstr>Finála je n</vt:lpstr>
      <vt:lpstr>Finála je c</vt:lpstr>
      <vt:lpstr>Finála je r</vt:lpstr>
      <vt:lpstr>Zobecněme pozorování:</vt:lpstr>
      <vt:lpstr>Čím se řídí distribuce variantní koncovky –í/-0 v genitivu plurálu feminin typu růže a neuter typu moře?</vt:lpstr>
      <vt:lpstr>Pozorujte</vt:lpstr>
      <vt:lpstr>Pozorujte</vt:lpstr>
      <vt:lpstr>Pozorujte a pokuste se formulovat pravidla distribuce koncovky –u/-(e/ě) v lok. sg. neuter</vt:lpstr>
      <vt:lpstr>Čím se řídí distribuce variantní koncovky –ech/-ích/-ách v lokálu plurálu maskulin a neuter?</vt:lpstr>
      <vt:lpstr>Pozorujte doklady a pokuste se formulovat pravidla distribuce</vt:lpstr>
      <vt:lpstr>Co mám umět?</vt:lpstr>
      <vt:lpstr>Na příště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CJJ04_4</dc:title>
  <dc:creator>petr</dc:creator>
  <cp:lastModifiedBy>Klára Osolsobě</cp:lastModifiedBy>
  <cp:revision>35</cp:revision>
  <dcterms:created xsi:type="dcterms:W3CDTF">2021-01-19T17:53:51Z</dcterms:created>
  <dcterms:modified xsi:type="dcterms:W3CDTF">2022-03-17T15:30:45Z</dcterms:modified>
</cp:coreProperties>
</file>