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323" r:id="rId4"/>
    <p:sldId id="324" r:id="rId5"/>
    <p:sldId id="319" r:id="rId6"/>
    <p:sldId id="320" r:id="rId7"/>
    <p:sldId id="257" r:id="rId8"/>
    <p:sldId id="316" r:id="rId9"/>
    <p:sldId id="317" r:id="rId10"/>
    <p:sldId id="318" r:id="rId11"/>
    <p:sldId id="325" r:id="rId12"/>
    <p:sldId id="306" r:id="rId13"/>
    <p:sldId id="307" r:id="rId14"/>
    <p:sldId id="308" r:id="rId15"/>
    <p:sldId id="309" r:id="rId16"/>
    <p:sldId id="310" r:id="rId17"/>
    <p:sldId id="311" r:id="rId18"/>
    <p:sldId id="275" r:id="rId19"/>
    <p:sldId id="289" r:id="rId20"/>
    <p:sldId id="288" r:id="rId21"/>
    <p:sldId id="315" r:id="rId22"/>
    <p:sldId id="290" r:id="rId23"/>
    <p:sldId id="291" r:id="rId24"/>
    <p:sldId id="278" r:id="rId25"/>
    <p:sldId id="299" r:id="rId26"/>
    <p:sldId id="282" r:id="rId27"/>
    <p:sldId id="292" r:id="rId28"/>
    <p:sldId id="283" r:id="rId29"/>
    <p:sldId id="293" r:id="rId30"/>
    <p:sldId id="284" r:id="rId31"/>
    <p:sldId id="294" r:id="rId32"/>
    <p:sldId id="285" r:id="rId33"/>
    <p:sldId id="295" r:id="rId34"/>
    <p:sldId id="286" r:id="rId35"/>
    <p:sldId id="296" r:id="rId36"/>
    <p:sldId id="297" r:id="rId37"/>
    <p:sldId id="287" r:id="rId38"/>
    <p:sldId id="298" r:id="rId39"/>
    <p:sldId id="312" r:id="rId40"/>
    <p:sldId id="313" r:id="rId41"/>
    <p:sldId id="314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17D0-B93D-4B8D-99DA-12A4A41EC70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BB37-A34E-4B18-BE49-3A89AD46C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79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17D0-B93D-4B8D-99DA-12A4A41EC70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BB37-A34E-4B18-BE49-3A89AD46C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59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17D0-B93D-4B8D-99DA-12A4A41EC70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BB37-A34E-4B18-BE49-3A89AD46C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72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17D0-B93D-4B8D-99DA-12A4A41EC70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BB37-A34E-4B18-BE49-3A89AD46C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742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17D0-B93D-4B8D-99DA-12A4A41EC70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BB37-A34E-4B18-BE49-3A89AD46C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80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17D0-B93D-4B8D-99DA-12A4A41EC70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BB37-A34E-4B18-BE49-3A89AD46C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157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17D0-B93D-4B8D-99DA-12A4A41EC70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BB37-A34E-4B18-BE49-3A89AD46C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160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17D0-B93D-4B8D-99DA-12A4A41EC70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BB37-A34E-4B18-BE49-3A89AD46C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28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17D0-B93D-4B8D-99DA-12A4A41EC70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BB37-A34E-4B18-BE49-3A89AD46C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59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17D0-B93D-4B8D-99DA-12A4A41EC70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BB37-A34E-4B18-BE49-3A89AD46C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743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17D0-B93D-4B8D-99DA-12A4A41EC70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7BB37-A34E-4B18-BE49-3A89AD46C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46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917D0-B93D-4B8D-99DA-12A4A41EC70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7BB37-A34E-4B18-BE49-3A89AD46C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31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zechency.org/slovnik/SUBSTANTIVUM%20Z%20%C4%8C%C3%8DSLOVKY" TargetMode="External"/><Relationship Id="rId3" Type="http://schemas.openxmlformats.org/officeDocument/2006/relationships/hyperlink" Target="https://www.czechency.org/slovnik/SUBSTANTIVIZACE%20ADJEKTIV" TargetMode="External"/><Relationship Id="rId7" Type="http://schemas.openxmlformats.org/officeDocument/2006/relationships/hyperlink" Target="https://www.czechency.org/slovnik/VERB%C3%81LN%C3%8D%20SUBSTANTIVUM" TargetMode="External"/><Relationship Id="rId2" Type="http://schemas.openxmlformats.org/officeDocument/2006/relationships/hyperlink" Target="https://www.czechency.org/slovnik/SUBSTANTIVU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zechency.org/slovnik/D%C4%9AJOV%C3%89%20SUBSTANTIVUM" TargetMode="External"/><Relationship Id="rId5" Type="http://schemas.openxmlformats.org/officeDocument/2006/relationships/hyperlink" Target="https://www.czechency.org/slovnik/DEVERB%C3%81LN%C3%8D%20SUBSTANTIVUM" TargetMode="External"/><Relationship Id="rId4" Type="http://schemas.openxmlformats.org/officeDocument/2006/relationships/hyperlink" Target="https://www.czechency.org/slovnik/SUBSTANTIVUM%20S%20ADJEKTIVN%C3%8DM%20SKLO%C5%87OV%C3%81N%C3%8D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CJJ04_5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Klára Osolsobě</a:t>
            </a:r>
          </a:p>
          <a:p>
            <a:r>
              <a:rPr lang="cs-CZ" dirty="0" err="1"/>
              <a:t>osolsobe</a:t>
            </a:r>
            <a:r>
              <a:rPr lang="en-US" dirty="0"/>
              <a:t>@</a:t>
            </a:r>
            <a:r>
              <a:rPr lang="cs-CZ" dirty="0"/>
              <a:t>phil.muni.cz</a:t>
            </a:r>
          </a:p>
        </p:txBody>
      </p:sp>
    </p:spTree>
    <p:extLst>
      <p:ext uri="{BB962C8B-B14F-4D97-AF65-F5344CB8AC3E}">
        <p14:creationId xmlns:p14="http://schemas.microsoft.com/office/powerpoint/2010/main" val="786594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2D74F-6E82-4DA7-8AA5-43CBA66D1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-</a:t>
            </a:r>
            <a:r>
              <a:rPr lang="cs-CZ" dirty="0" err="1">
                <a:solidFill>
                  <a:srgbClr val="7030A0"/>
                </a:solidFill>
              </a:rPr>
              <a:t>iště</a:t>
            </a:r>
            <a:r>
              <a:rPr lang="cs-CZ" dirty="0"/>
              <a:t>/-</a:t>
            </a:r>
            <a:r>
              <a:rPr lang="cs-CZ" dirty="0">
                <a:solidFill>
                  <a:srgbClr val="FF0000"/>
                </a:solidFill>
              </a:rPr>
              <a:t>ov</a:t>
            </a:r>
            <a:r>
              <a:rPr lang="cs-CZ" dirty="0"/>
              <a:t>-</a:t>
            </a:r>
            <a:r>
              <a:rPr lang="cs-CZ" dirty="0" err="1">
                <a:solidFill>
                  <a:srgbClr val="7030A0"/>
                </a:solidFill>
              </a:rPr>
              <a:t>iště</a:t>
            </a:r>
            <a:r>
              <a:rPr lang="cs-CZ" dirty="0"/>
              <a:t>/-</a:t>
            </a:r>
            <a:r>
              <a:rPr lang="cs-CZ" dirty="0" err="1">
                <a:solidFill>
                  <a:srgbClr val="7030A0"/>
                </a:solidFill>
              </a:rPr>
              <a:t>oviště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B31096-FCE9-4D74-BB62-51B1D76A3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park-</a:t>
            </a:r>
            <a:r>
              <a:rPr lang="cs-CZ" dirty="0">
                <a:solidFill>
                  <a:srgbClr val="FF0000"/>
                </a:solidFill>
              </a:rPr>
              <a:t>ov</a:t>
            </a:r>
            <a:r>
              <a:rPr lang="cs-CZ" dirty="0"/>
              <a:t>-</a:t>
            </a:r>
            <a:r>
              <a:rPr lang="cs-CZ" dirty="0" err="1">
                <a:solidFill>
                  <a:srgbClr val="7030A0"/>
                </a:solidFill>
              </a:rPr>
              <a:t>iště</a:t>
            </a:r>
            <a:r>
              <a:rPr lang="cs-CZ" dirty="0"/>
              <a:t>, </a:t>
            </a:r>
            <a:r>
              <a:rPr lang="cs-CZ" dirty="0" err="1"/>
              <a:t>prac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ov</a:t>
            </a:r>
            <a:r>
              <a:rPr lang="cs-CZ" dirty="0"/>
              <a:t>-</a:t>
            </a:r>
            <a:r>
              <a:rPr lang="cs-CZ" dirty="0" err="1"/>
              <a:t>iště</a:t>
            </a:r>
            <a:r>
              <a:rPr lang="cs-CZ" dirty="0"/>
              <a:t>, stan-ov-</a:t>
            </a:r>
            <a:r>
              <a:rPr lang="cs-CZ" dirty="0" err="1"/>
              <a:t>iště</a:t>
            </a:r>
            <a:r>
              <a:rPr lang="cs-CZ" dirty="0"/>
              <a:t>, </a:t>
            </a:r>
          </a:p>
          <a:p>
            <a:r>
              <a:rPr lang="cs-CZ" dirty="0"/>
              <a:t>sport-</a:t>
            </a:r>
            <a:r>
              <a:rPr lang="cs-CZ" dirty="0">
                <a:solidFill>
                  <a:srgbClr val="FF0000"/>
                </a:solidFill>
              </a:rPr>
              <a:t>ov</a:t>
            </a:r>
            <a:r>
              <a:rPr lang="cs-CZ" dirty="0"/>
              <a:t>-</a:t>
            </a:r>
            <a:r>
              <a:rPr lang="cs-CZ" dirty="0" err="1"/>
              <a:t>iště</a:t>
            </a:r>
            <a:r>
              <a:rPr lang="cs-CZ" dirty="0"/>
              <a:t>, </a:t>
            </a:r>
            <a:r>
              <a:rPr lang="cs-CZ" dirty="0" err="1"/>
              <a:t>písk-</a:t>
            </a:r>
            <a:r>
              <a:rPr lang="cs-CZ" dirty="0" err="1">
                <a:solidFill>
                  <a:srgbClr val="7030A0"/>
                </a:solidFill>
              </a:rPr>
              <a:t>oviště</a:t>
            </a:r>
            <a:r>
              <a:rPr lang="cs-CZ" dirty="0"/>
              <a:t>, vřes-</a:t>
            </a:r>
            <a:r>
              <a:rPr lang="cs-CZ" dirty="0" err="1">
                <a:solidFill>
                  <a:srgbClr val="7030A0"/>
                </a:solidFill>
              </a:rPr>
              <a:t>oviště</a:t>
            </a:r>
            <a:r>
              <a:rPr lang="cs-CZ" dirty="0"/>
              <a:t>, </a:t>
            </a:r>
          </a:p>
          <a:p>
            <a:r>
              <a:rPr lang="cs-CZ" dirty="0"/>
              <a:t>zim-</a:t>
            </a:r>
            <a:r>
              <a:rPr lang="cs-CZ" dirty="0">
                <a:solidFill>
                  <a:srgbClr val="FF0000"/>
                </a:solidFill>
              </a:rPr>
              <a:t>ov</a:t>
            </a:r>
            <a:r>
              <a:rPr lang="cs-CZ" dirty="0"/>
              <a:t>-</a:t>
            </a:r>
            <a:r>
              <a:rPr lang="cs-CZ" dirty="0" err="1"/>
              <a:t>iště</a:t>
            </a:r>
            <a:r>
              <a:rPr lang="cs-CZ" dirty="0"/>
              <a:t>, </a:t>
            </a:r>
            <a:r>
              <a:rPr lang="cs-CZ" dirty="0" err="1"/>
              <a:t>brank-</a:t>
            </a:r>
            <a:r>
              <a:rPr lang="cs-CZ" dirty="0" err="1">
                <a:solidFill>
                  <a:srgbClr val="7030A0"/>
                </a:solidFill>
              </a:rPr>
              <a:t>oviště</a:t>
            </a:r>
            <a:r>
              <a:rPr lang="cs-CZ" dirty="0"/>
              <a:t>, </a:t>
            </a:r>
            <a:r>
              <a:rPr lang="cs-CZ" dirty="0" err="1"/>
              <a:t>rýž-</a:t>
            </a:r>
            <a:r>
              <a:rPr lang="cs-CZ" dirty="0" err="1">
                <a:solidFill>
                  <a:srgbClr val="7030A0"/>
                </a:solidFill>
              </a:rPr>
              <a:t>oviště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/>
              <a:t>/</a:t>
            </a:r>
            <a:r>
              <a:rPr lang="cs-CZ" dirty="0" err="1"/>
              <a:t>rýž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ov</a:t>
            </a:r>
            <a:r>
              <a:rPr lang="cs-CZ" dirty="0"/>
              <a:t>-</a:t>
            </a:r>
            <a:r>
              <a:rPr lang="cs-CZ" dirty="0" err="1">
                <a:solidFill>
                  <a:srgbClr val="7030A0"/>
                </a:solidFill>
              </a:rPr>
              <a:t>iště</a:t>
            </a:r>
            <a:r>
              <a:rPr lang="cs-CZ" dirty="0"/>
              <a:t>,</a:t>
            </a:r>
          </a:p>
          <a:p>
            <a:r>
              <a:rPr lang="cs-CZ" dirty="0"/>
              <a:t>lov-</a:t>
            </a:r>
            <a:r>
              <a:rPr lang="cs-CZ" dirty="0" err="1">
                <a:solidFill>
                  <a:srgbClr val="7030A0"/>
                </a:solidFill>
              </a:rPr>
              <a:t>iště</a:t>
            </a:r>
            <a:r>
              <a:rPr lang="cs-CZ" dirty="0"/>
              <a:t>, vrak-</a:t>
            </a:r>
            <a:r>
              <a:rPr lang="cs-CZ" dirty="0" err="1">
                <a:solidFill>
                  <a:srgbClr val="7030A0"/>
                </a:solidFill>
              </a:rPr>
              <a:t>oviště</a:t>
            </a:r>
            <a:r>
              <a:rPr lang="cs-CZ" dirty="0"/>
              <a:t>, Jíl-</a:t>
            </a:r>
            <a:r>
              <a:rPr lang="cs-CZ" dirty="0" err="1">
                <a:solidFill>
                  <a:srgbClr val="7030A0"/>
                </a:solidFill>
              </a:rPr>
              <a:t>oviště</a:t>
            </a:r>
            <a:r>
              <a:rPr lang="cs-CZ" dirty="0"/>
              <a:t>, </a:t>
            </a:r>
          </a:p>
          <a:p>
            <a:r>
              <a:rPr lang="cs-CZ" dirty="0"/>
              <a:t>tank-</a:t>
            </a:r>
            <a:r>
              <a:rPr lang="cs-CZ" dirty="0">
                <a:solidFill>
                  <a:srgbClr val="FF0000"/>
                </a:solidFill>
              </a:rPr>
              <a:t>ov</a:t>
            </a:r>
            <a:r>
              <a:rPr lang="cs-CZ" dirty="0"/>
              <a:t>-</a:t>
            </a:r>
            <a:r>
              <a:rPr lang="cs-CZ" dirty="0" err="1">
                <a:solidFill>
                  <a:srgbClr val="7030A0"/>
                </a:solidFill>
              </a:rPr>
              <a:t>iště</a:t>
            </a:r>
            <a:r>
              <a:rPr lang="cs-CZ" dirty="0"/>
              <a:t>, štěrk-</a:t>
            </a:r>
            <a:r>
              <a:rPr lang="cs-CZ" dirty="0" err="1">
                <a:solidFill>
                  <a:srgbClr val="7030A0"/>
                </a:solidFill>
              </a:rPr>
              <a:t>oviště</a:t>
            </a:r>
            <a:r>
              <a:rPr lang="cs-CZ" dirty="0"/>
              <a:t>, noc-</a:t>
            </a:r>
            <a:r>
              <a:rPr lang="cs-CZ" dirty="0">
                <a:solidFill>
                  <a:srgbClr val="FF0000"/>
                </a:solidFill>
              </a:rPr>
              <a:t>ov</a:t>
            </a:r>
            <a:r>
              <a:rPr lang="cs-CZ" dirty="0"/>
              <a:t>-</a:t>
            </a:r>
            <a:r>
              <a:rPr lang="cs-CZ" dirty="0" err="1"/>
              <a:t>iště</a:t>
            </a:r>
            <a:r>
              <a:rPr lang="cs-CZ" dirty="0"/>
              <a:t>,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771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5A5755-C5A7-4C75-8B96-FE9013606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Slovotvorná čeleď/hnízdo – slova příbuzná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05669E-6B23-40CB-AB17-A66E44115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ryba / rybář, rybník, rybíz, rybárna</a:t>
            </a:r>
          </a:p>
          <a:p>
            <a:r>
              <a:rPr lang="cs-CZ" dirty="0"/>
              <a:t>nový /novina, obnova, novela, jmenování</a:t>
            </a:r>
          </a:p>
          <a:p>
            <a:r>
              <a:rPr lang="cs-CZ" dirty="0"/>
              <a:t>pole /polnost, zápolí, polovina, polka</a:t>
            </a:r>
          </a:p>
          <a:p>
            <a:r>
              <a:rPr lang="cs-CZ" dirty="0"/>
              <a:t>dole /Podolí, údolí, doladit, idol</a:t>
            </a:r>
          </a:p>
          <a:p>
            <a:r>
              <a:rPr lang="cs-CZ" dirty="0"/>
              <a:t>bor/ obor, borovice, přeborník</a:t>
            </a:r>
          </a:p>
          <a:p>
            <a:r>
              <a:rPr lang="cs-CZ" dirty="0"/>
              <a:t>podporovat/ nápor, porada, opora,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61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-ryb-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Slova jedné slovotvorné čeledi/ příbuzná slova obsahují společný kořenový morf. Do slovotvorné čeledi substantiva </a:t>
            </a:r>
            <a:r>
              <a:rPr lang="cs-CZ" i="1" dirty="0"/>
              <a:t>ryba </a:t>
            </a:r>
            <a:r>
              <a:rPr lang="cs-CZ" dirty="0"/>
              <a:t>nepatří substantiva, která obsahují řetězec </a:t>
            </a:r>
            <a:r>
              <a:rPr lang="cs-CZ" i="1" dirty="0"/>
              <a:t>ryb</a:t>
            </a:r>
            <a:r>
              <a:rPr lang="cs-CZ" dirty="0"/>
              <a:t>, jako třeba </a:t>
            </a:r>
            <a:r>
              <a:rPr lang="cs-CZ" b="1" i="1" dirty="0">
                <a:solidFill>
                  <a:srgbClr val="FF0000"/>
                </a:solidFill>
              </a:rPr>
              <a:t>rybíz</a:t>
            </a:r>
            <a:r>
              <a:rPr lang="cs-CZ" i="1" dirty="0"/>
              <a:t>. /</a:t>
            </a:r>
            <a:r>
              <a:rPr lang="cs-CZ" dirty="0"/>
              <a:t>Slova jako</a:t>
            </a:r>
            <a:r>
              <a:rPr lang="cs-CZ" i="1" dirty="0"/>
              <a:t> kvíz, špíz, peníz, hlíza, bříza</a:t>
            </a:r>
            <a:r>
              <a:rPr lang="cs-CZ" dirty="0"/>
              <a:t> zahrnují řetězec </a:t>
            </a:r>
            <a:r>
              <a:rPr lang="cs-CZ" i="1" dirty="0" err="1"/>
              <a:t>íz</a:t>
            </a:r>
            <a:r>
              <a:rPr lang="cs-CZ" dirty="0"/>
              <a:t>, ten ovšem není afix./</a:t>
            </a:r>
            <a:endParaRPr lang="cs-CZ" i="1" dirty="0"/>
          </a:p>
          <a:p>
            <a:r>
              <a:rPr lang="cs-CZ" dirty="0"/>
              <a:t>Utvořená </a:t>
            </a:r>
            <a:r>
              <a:rPr lang="cs-CZ" dirty="0" err="1"/>
              <a:t>desubstantivní</a:t>
            </a:r>
            <a:r>
              <a:rPr lang="cs-CZ" dirty="0"/>
              <a:t> substantiva označují významy jako </a:t>
            </a:r>
            <a:r>
              <a:rPr lang="cs-CZ" dirty="0">
                <a:solidFill>
                  <a:srgbClr val="FF0000"/>
                </a:solidFill>
              </a:rPr>
              <a:t>osoba, zvíře, místo, děj chápaný jako substance.</a:t>
            </a:r>
          </a:p>
          <a:p>
            <a:r>
              <a:rPr lang="cs-CZ" dirty="0"/>
              <a:t> a) </a:t>
            </a:r>
            <a:r>
              <a:rPr lang="cs-CZ" dirty="0">
                <a:solidFill>
                  <a:srgbClr val="FF0000"/>
                </a:solidFill>
              </a:rPr>
              <a:t>názvy osob </a:t>
            </a:r>
            <a:r>
              <a:rPr lang="cs-CZ" dirty="0"/>
              <a:t>(rybář, velrybář, rybníkář), </a:t>
            </a:r>
            <a:r>
              <a:rPr lang="cs-CZ" dirty="0">
                <a:solidFill>
                  <a:srgbClr val="FF0000"/>
                </a:solidFill>
              </a:rPr>
              <a:t>názvy zvířat</a:t>
            </a:r>
            <a:r>
              <a:rPr lang="cs-CZ" dirty="0"/>
              <a:t> (rybák), b) </a:t>
            </a:r>
            <a:r>
              <a:rPr lang="cs-CZ" dirty="0">
                <a:solidFill>
                  <a:srgbClr val="FF0000"/>
                </a:solidFill>
              </a:rPr>
              <a:t>názvy míst </a:t>
            </a:r>
            <a:r>
              <a:rPr lang="cs-CZ" dirty="0"/>
              <a:t>(rybník, rybárna), c) </a:t>
            </a:r>
            <a:r>
              <a:rPr lang="cs-CZ" dirty="0">
                <a:solidFill>
                  <a:srgbClr val="FF0000"/>
                </a:solidFill>
              </a:rPr>
              <a:t>názvy dějů </a:t>
            </a:r>
            <a:r>
              <a:rPr lang="cs-CZ" dirty="0"/>
              <a:t>(rybaření, rybolov),  d) </a:t>
            </a:r>
            <a:r>
              <a:rPr lang="cs-CZ" dirty="0">
                <a:solidFill>
                  <a:srgbClr val="FF0000"/>
                </a:solidFill>
              </a:rPr>
              <a:t>názvy zdrobnělin/deminutiva </a:t>
            </a:r>
            <a:r>
              <a:rPr lang="cs-CZ" dirty="0"/>
              <a:t>(rybka, rybička, rybníček).</a:t>
            </a:r>
          </a:p>
          <a:p>
            <a:r>
              <a:rPr lang="cs-CZ" dirty="0">
                <a:solidFill>
                  <a:srgbClr val="FF0000"/>
                </a:solidFill>
              </a:rPr>
              <a:t>Slovotvorný význam</a:t>
            </a:r>
            <a:r>
              <a:rPr lang="cs-CZ" dirty="0"/>
              <a:t> substantiv rybník a rybárna je stejný = </a:t>
            </a:r>
            <a:r>
              <a:rPr lang="cs-CZ" dirty="0">
                <a:solidFill>
                  <a:srgbClr val="FF0000"/>
                </a:solidFill>
              </a:rPr>
              <a:t>místo spojené s rybami</a:t>
            </a:r>
            <a:r>
              <a:rPr lang="cs-CZ" dirty="0"/>
              <a:t>. </a:t>
            </a:r>
            <a:r>
              <a:rPr lang="cs-CZ" dirty="0">
                <a:solidFill>
                  <a:srgbClr val="FF0000"/>
                </a:solidFill>
              </a:rPr>
              <a:t>Lexikální význam zužuje slovotvorný </a:t>
            </a:r>
            <a:r>
              <a:rPr lang="cs-CZ" dirty="0"/>
              <a:t>význam, a to tak, že rybník je míst definované jako </a:t>
            </a:r>
            <a:r>
              <a:rPr lang="cs-CZ" dirty="0">
                <a:solidFill>
                  <a:srgbClr val="FF0000"/>
                </a:solidFill>
              </a:rPr>
              <a:t>umělá vodní nádrž určená k chovu ryb</a:t>
            </a:r>
            <a:r>
              <a:rPr lang="cs-CZ" dirty="0"/>
              <a:t>, kdežto rybárna je </a:t>
            </a:r>
            <a:r>
              <a:rPr lang="cs-CZ" dirty="0">
                <a:solidFill>
                  <a:srgbClr val="FF0000"/>
                </a:solidFill>
              </a:rPr>
              <a:t>místo, kde se ryby prodávají za účelem konzumace</a:t>
            </a:r>
            <a:r>
              <a:rPr lang="cs-CZ" dirty="0"/>
              <a:t>. Nemůžeme dokázat, že slovotvorná třída názvy míst chovu (viz další jako </a:t>
            </a:r>
            <a:r>
              <a:rPr lang="cs-CZ" i="1" dirty="0"/>
              <a:t>holubník, teletník, … </a:t>
            </a:r>
            <a:r>
              <a:rPr lang="cs-CZ" dirty="0"/>
              <a:t>) je nutně spjata s typem </a:t>
            </a:r>
            <a:r>
              <a:rPr lang="cs-CZ" i="1" dirty="0"/>
              <a:t>–</a:t>
            </a:r>
            <a:r>
              <a:rPr lang="cs-CZ" i="1" dirty="0" err="1"/>
              <a:t>ník</a:t>
            </a:r>
            <a:r>
              <a:rPr lang="cs-CZ" i="1" dirty="0"/>
              <a:t> </a:t>
            </a:r>
            <a:r>
              <a:rPr lang="cs-CZ" dirty="0"/>
              <a:t> (viz </a:t>
            </a:r>
            <a:r>
              <a:rPr lang="cs-CZ" i="1" dirty="0"/>
              <a:t>konírna, ovčárna).  </a:t>
            </a:r>
            <a:endParaRPr lang="cs-CZ" dirty="0"/>
          </a:p>
          <a:p>
            <a:r>
              <a:rPr lang="cs-CZ" i="1" dirty="0"/>
              <a:t>ryba – rybka – rybička, ryba – rybář – rybářství, ryba – rybník – rybníkář, ryba – velryba – velrybář.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14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-nov-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Do slovotvorné čeledi adjektiva </a:t>
            </a:r>
            <a:r>
              <a:rPr lang="cs-CZ" i="1" dirty="0"/>
              <a:t>nový </a:t>
            </a:r>
            <a:r>
              <a:rPr lang="cs-CZ" dirty="0"/>
              <a:t>nepatří substantiva: </a:t>
            </a:r>
            <a:r>
              <a:rPr lang="cs-CZ" i="1" dirty="0"/>
              <a:t>rovnováha, novela, plánování, stanovisko, inovace</a:t>
            </a:r>
            <a:r>
              <a:rPr lang="cs-CZ" dirty="0"/>
              <a:t>, </a:t>
            </a:r>
            <a:r>
              <a:rPr lang="cs-CZ" i="1" dirty="0"/>
              <a:t>stanoviště, ustanovení, stanovení, panovník, pojmenování, lanovka, synovec, jmenování, Litvínov, </a:t>
            </a:r>
            <a:r>
              <a:rPr lang="cs-CZ" dirty="0"/>
              <a:t>pouze obsahují řetězec </a:t>
            </a:r>
            <a:r>
              <a:rPr lang="cs-CZ" i="1" dirty="0"/>
              <a:t>nov</a:t>
            </a:r>
            <a:r>
              <a:rPr lang="cs-CZ" dirty="0"/>
              <a:t>.</a:t>
            </a:r>
          </a:p>
          <a:p>
            <a:r>
              <a:rPr lang="cs-CZ" dirty="0"/>
              <a:t>a) </a:t>
            </a:r>
            <a:r>
              <a:rPr lang="cs-CZ" dirty="0">
                <a:solidFill>
                  <a:srgbClr val="FF0000"/>
                </a:solidFill>
              </a:rPr>
              <a:t>názvy osob – nositelů vlastností </a:t>
            </a:r>
            <a:r>
              <a:rPr lang="cs-CZ" dirty="0"/>
              <a:t>(novinář, nováček), </a:t>
            </a:r>
            <a:r>
              <a:rPr lang="cs-CZ" dirty="0">
                <a:solidFill>
                  <a:srgbClr val="FF0000"/>
                </a:solidFill>
              </a:rPr>
              <a:t>názvy věcí – nositelů vlastností </a:t>
            </a:r>
            <a:r>
              <a:rPr lang="cs-CZ" dirty="0"/>
              <a:t>(noviny), b) </a:t>
            </a:r>
            <a:r>
              <a:rPr lang="cs-CZ" dirty="0">
                <a:solidFill>
                  <a:srgbClr val="FF0000"/>
                </a:solidFill>
              </a:rPr>
              <a:t>názvy dějů</a:t>
            </a:r>
            <a:r>
              <a:rPr lang="cs-CZ" dirty="0"/>
              <a:t> (obnova, obnovení), c) </a:t>
            </a:r>
            <a:r>
              <a:rPr lang="cs-CZ" dirty="0">
                <a:solidFill>
                  <a:srgbClr val="FF0000"/>
                </a:solidFill>
              </a:rPr>
              <a:t>názvy zdrobnělin/deminutiva </a:t>
            </a:r>
            <a:r>
              <a:rPr lang="cs-CZ" dirty="0"/>
              <a:t>(novinka).</a:t>
            </a:r>
          </a:p>
          <a:p>
            <a:r>
              <a:rPr lang="cs-CZ" dirty="0">
                <a:solidFill>
                  <a:srgbClr val="FF0000"/>
                </a:solidFill>
              </a:rPr>
              <a:t>Slovotvorný význam</a:t>
            </a:r>
            <a:r>
              <a:rPr lang="cs-CZ" dirty="0"/>
              <a:t> substantiva noviny = nové věci. </a:t>
            </a:r>
            <a:r>
              <a:rPr lang="cs-CZ" dirty="0">
                <a:solidFill>
                  <a:srgbClr val="FF0000"/>
                </a:solidFill>
              </a:rPr>
              <a:t>Lexikální význam zužuje slovotvorný </a:t>
            </a:r>
            <a:r>
              <a:rPr lang="cs-CZ" dirty="0"/>
              <a:t>význam, a to tak, že jde o název zpráv o tom, co se stalo nového zachycených v denním tisku. Podobně slovotvorný význam názvu n-</a:t>
            </a:r>
            <a:r>
              <a:rPr lang="cs-CZ" dirty="0" err="1"/>
              <a:t>tého</a:t>
            </a:r>
            <a:r>
              <a:rPr lang="cs-CZ" dirty="0"/>
              <a:t> dílu/zlomku (číslovky dílové – třetina, dvacetina, …) se jako </a:t>
            </a:r>
            <a:r>
              <a:rPr lang="cs-CZ" dirty="0" err="1"/>
              <a:t>plurália</a:t>
            </a:r>
            <a:r>
              <a:rPr lang="cs-CZ" dirty="0"/>
              <a:t> tantum lexikalizují na význam n-</a:t>
            </a:r>
            <a:r>
              <a:rPr lang="cs-CZ" dirty="0" err="1"/>
              <a:t>tých</a:t>
            </a:r>
            <a:r>
              <a:rPr lang="cs-CZ" dirty="0"/>
              <a:t> narozenin (padesátiny, …).</a:t>
            </a:r>
          </a:p>
          <a:p>
            <a:r>
              <a:rPr lang="cs-CZ" dirty="0"/>
              <a:t> </a:t>
            </a:r>
            <a:r>
              <a:rPr lang="cs-CZ" i="1" dirty="0"/>
              <a:t>nový – novina – novinka, nový – noviny – novinář, nový – obnovit – obnovení/obnova, </a:t>
            </a:r>
            <a:endParaRPr lang="cs-CZ" dirty="0"/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296728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Substantiva tvořená z adjektiv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názvy vlastností: velik</a:t>
            </a:r>
            <a:r>
              <a:rPr lang="cs-CZ" dirty="0">
                <a:solidFill>
                  <a:srgbClr val="FF0000"/>
                </a:solidFill>
              </a:rPr>
              <a:t>ost</a:t>
            </a:r>
            <a:r>
              <a:rPr lang="cs-CZ" dirty="0"/>
              <a:t>, mal</a:t>
            </a:r>
            <a:r>
              <a:rPr lang="cs-CZ" dirty="0">
                <a:solidFill>
                  <a:srgbClr val="FF0000"/>
                </a:solidFill>
              </a:rPr>
              <a:t>ost</a:t>
            </a:r>
            <a:r>
              <a:rPr lang="cs-CZ" dirty="0"/>
              <a:t>, dobr</a:t>
            </a:r>
            <a:r>
              <a:rPr lang="cs-CZ" dirty="0">
                <a:solidFill>
                  <a:srgbClr val="FF0000"/>
                </a:solidFill>
              </a:rPr>
              <a:t>ota</a:t>
            </a:r>
            <a:r>
              <a:rPr lang="cs-CZ" dirty="0"/>
              <a:t>, možn</a:t>
            </a:r>
            <a:r>
              <a:rPr lang="cs-CZ" dirty="0">
                <a:solidFill>
                  <a:srgbClr val="FF0000"/>
                </a:solidFill>
              </a:rPr>
              <a:t>ost</a:t>
            </a:r>
            <a:r>
              <a:rPr lang="cs-CZ" dirty="0"/>
              <a:t>, mlad</a:t>
            </a:r>
            <a:r>
              <a:rPr lang="cs-CZ" dirty="0">
                <a:solidFill>
                  <a:srgbClr val="FF0000"/>
                </a:solidFill>
              </a:rPr>
              <a:t>ost</a:t>
            </a:r>
            <a:r>
              <a:rPr lang="cs-CZ" dirty="0"/>
              <a:t>, …</a:t>
            </a:r>
          </a:p>
          <a:p>
            <a:r>
              <a:rPr lang="cs-CZ" dirty="0"/>
              <a:t>názvy nositelů vlastností – osob: velik</a:t>
            </a:r>
            <a:r>
              <a:rPr lang="cs-CZ" dirty="0">
                <a:solidFill>
                  <a:srgbClr val="FF0000"/>
                </a:solidFill>
              </a:rPr>
              <a:t>án</a:t>
            </a:r>
            <a:r>
              <a:rPr lang="cs-CZ" dirty="0"/>
              <a:t>, stař</a:t>
            </a:r>
            <a:r>
              <a:rPr lang="cs-CZ" dirty="0">
                <a:solidFill>
                  <a:srgbClr val="FF0000"/>
                </a:solidFill>
              </a:rPr>
              <a:t>ec</a:t>
            </a:r>
            <a:r>
              <a:rPr lang="cs-CZ" dirty="0"/>
              <a:t>, stař</a:t>
            </a:r>
            <a:r>
              <a:rPr lang="cs-CZ" dirty="0">
                <a:solidFill>
                  <a:srgbClr val="FF0000"/>
                </a:solidFill>
              </a:rPr>
              <a:t>ík</a:t>
            </a:r>
            <a:r>
              <a:rPr lang="cs-CZ" dirty="0"/>
              <a:t>, stař</a:t>
            </a:r>
            <a:r>
              <a:rPr lang="cs-CZ" dirty="0">
                <a:solidFill>
                  <a:srgbClr val="C00000"/>
                </a:solidFill>
              </a:rPr>
              <a:t>eš</a:t>
            </a:r>
            <a:r>
              <a:rPr lang="cs-CZ" dirty="0">
                <a:solidFill>
                  <a:srgbClr val="FF0000"/>
                </a:solidFill>
              </a:rPr>
              <a:t>ina</a:t>
            </a:r>
            <a:r>
              <a:rPr lang="cs-CZ" dirty="0"/>
              <a:t>, star</a:t>
            </a:r>
            <a:r>
              <a:rPr lang="cs-CZ" dirty="0">
                <a:solidFill>
                  <a:srgbClr val="C00000"/>
                </a:solidFill>
              </a:rPr>
              <a:t>š</a:t>
            </a:r>
            <a:r>
              <a:rPr lang="cs-CZ" dirty="0">
                <a:solidFill>
                  <a:srgbClr val="FF0000"/>
                </a:solidFill>
              </a:rPr>
              <a:t>ina</a:t>
            </a:r>
            <a:r>
              <a:rPr lang="cs-CZ" dirty="0"/>
              <a:t>, mlad</a:t>
            </a:r>
            <a:r>
              <a:rPr lang="cs-CZ" dirty="0">
                <a:solidFill>
                  <a:srgbClr val="FF0000"/>
                </a:solidFill>
              </a:rPr>
              <a:t>ík</a:t>
            </a:r>
            <a:r>
              <a:rPr lang="cs-CZ" dirty="0"/>
              <a:t>, mlád</a:t>
            </a:r>
            <a:r>
              <a:rPr lang="cs-CZ" dirty="0">
                <a:solidFill>
                  <a:srgbClr val="FF0000"/>
                </a:solidFill>
              </a:rPr>
              <a:t>enec</a:t>
            </a:r>
            <a:r>
              <a:rPr lang="cs-CZ" dirty="0"/>
              <a:t>, dlouh</a:t>
            </a:r>
            <a:r>
              <a:rPr lang="cs-CZ" dirty="0">
                <a:solidFill>
                  <a:srgbClr val="FF0000"/>
                </a:solidFill>
              </a:rPr>
              <a:t>án</a:t>
            </a:r>
            <a:r>
              <a:rPr lang="cs-CZ" dirty="0"/>
              <a:t>, dobr</a:t>
            </a:r>
            <a:r>
              <a:rPr lang="cs-CZ" dirty="0">
                <a:solidFill>
                  <a:srgbClr val="FF0000"/>
                </a:solidFill>
              </a:rPr>
              <a:t>ák</a:t>
            </a:r>
            <a:r>
              <a:rPr lang="cs-CZ" dirty="0"/>
              <a:t> - dobr</a:t>
            </a:r>
            <a:r>
              <a:rPr lang="cs-CZ" dirty="0">
                <a:solidFill>
                  <a:srgbClr val="FF0000"/>
                </a:solidFill>
              </a:rPr>
              <a:t>ačisko</a:t>
            </a:r>
            <a:r>
              <a:rPr lang="cs-CZ" dirty="0"/>
              <a:t>,</a:t>
            </a:r>
          </a:p>
          <a:p>
            <a:r>
              <a:rPr lang="cs-CZ" dirty="0"/>
              <a:t>názvy nositelů vlastností – zvířat: mlád</a:t>
            </a:r>
            <a:r>
              <a:rPr lang="cs-CZ" dirty="0">
                <a:solidFill>
                  <a:srgbClr val="FF0000"/>
                </a:solidFill>
              </a:rPr>
              <a:t>ě</a:t>
            </a:r>
          </a:p>
          <a:p>
            <a:r>
              <a:rPr lang="cs-CZ" dirty="0"/>
              <a:t>názvy nositelů vlastností – věcí: dobr</a:t>
            </a:r>
            <a:r>
              <a:rPr lang="cs-CZ" dirty="0">
                <a:solidFill>
                  <a:srgbClr val="C00000"/>
                </a:solidFill>
              </a:rPr>
              <a:t>ůt</a:t>
            </a:r>
            <a:r>
              <a:rPr lang="cs-CZ" dirty="0">
                <a:solidFill>
                  <a:srgbClr val="FF0000"/>
                </a:solidFill>
              </a:rPr>
              <a:t>ka</a:t>
            </a:r>
          </a:p>
        </p:txBody>
      </p:sp>
    </p:spTree>
    <p:extLst>
      <p:ext uri="{BB962C8B-B14F-4D97-AF65-F5344CB8AC3E}">
        <p14:creationId xmlns:p14="http://schemas.microsoft.com/office/powerpoint/2010/main" val="2645937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ař</a:t>
            </a:r>
            <a:r>
              <a:rPr lang="cs-CZ" dirty="0"/>
              <a:t>/</a:t>
            </a:r>
            <a:r>
              <a:rPr lang="cs-CZ" dirty="0" err="1"/>
              <a:t>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Koncový řetězec </a:t>
            </a:r>
            <a:r>
              <a:rPr lang="cs-CZ" dirty="0" err="1"/>
              <a:t>ař</a:t>
            </a:r>
            <a:r>
              <a:rPr lang="cs-CZ" dirty="0"/>
              <a:t>/</a:t>
            </a:r>
            <a:r>
              <a:rPr lang="cs-CZ" dirty="0" err="1"/>
              <a:t>ář</a:t>
            </a:r>
            <a:r>
              <a:rPr lang="cs-CZ" dirty="0"/>
              <a:t> (např. ve slovech jako </a:t>
            </a:r>
            <a:r>
              <a:rPr lang="cs-CZ" i="1" dirty="0"/>
              <a:t>tvář, kancelář, scénář, císař, …</a:t>
            </a:r>
            <a:r>
              <a:rPr lang="cs-CZ" dirty="0"/>
              <a:t>) nelze zaměnit se sufixem.</a:t>
            </a:r>
          </a:p>
          <a:p>
            <a:r>
              <a:rPr lang="cs-CZ" dirty="0"/>
              <a:t>Kromě substantiv tvořených od substantiv (</a:t>
            </a:r>
            <a:r>
              <a:rPr lang="cs-CZ" dirty="0" err="1"/>
              <a:t>desubstantiva</a:t>
            </a:r>
            <a:r>
              <a:rPr lang="cs-CZ" dirty="0"/>
              <a:t>: </a:t>
            </a:r>
            <a:r>
              <a:rPr lang="cs-CZ" b="1" dirty="0">
                <a:solidFill>
                  <a:srgbClr val="FF0000"/>
                </a:solidFill>
              </a:rPr>
              <a:t>novinář, brankář, lyžař, sochař</a:t>
            </a:r>
            <a:r>
              <a:rPr lang="cs-CZ" dirty="0"/>
              <a:t>) vidíme, že se sufix –</a:t>
            </a:r>
            <a:r>
              <a:rPr lang="cs-CZ" dirty="0" err="1"/>
              <a:t>ař</a:t>
            </a:r>
            <a:r>
              <a:rPr lang="cs-CZ" dirty="0"/>
              <a:t>/-</a:t>
            </a:r>
            <a:r>
              <a:rPr lang="cs-CZ" dirty="0" err="1"/>
              <a:t>ář</a:t>
            </a:r>
            <a:r>
              <a:rPr lang="cs-CZ" dirty="0"/>
              <a:t> objevuje i u substantiv tvořených ze slovesného kořene (deverbativa: </a:t>
            </a:r>
            <a:r>
              <a:rPr lang="cs-CZ" b="1" dirty="0">
                <a:solidFill>
                  <a:srgbClr val="FF0000"/>
                </a:solidFill>
              </a:rPr>
              <a:t>lékař, čtenář</a:t>
            </a:r>
            <a:r>
              <a:rPr lang="cs-CZ" dirty="0"/>
              <a:t>), přičemž je možné připustit i dvojí motivaci, a to jak slovesem, tak dějovým jménem (</a:t>
            </a:r>
            <a:r>
              <a:rPr lang="cs-CZ" b="1" dirty="0">
                <a:solidFill>
                  <a:srgbClr val="FF0000"/>
                </a:solidFill>
              </a:rPr>
              <a:t>lékař ← léčit/lék, čtenář ← číst/čtení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523096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Koncový řetězec </a:t>
            </a:r>
            <a:r>
              <a:rPr lang="cs-CZ" dirty="0" err="1"/>
              <a:t>ník</a:t>
            </a:r>
            <a:r>
              <a:rPr lang="cs-CZ" dirty="0"/>
              <a:t> nelze zaměnit se sufixem –</a:t>
            </a:r>
            <a:r>
              <a:rPr lang="cs-CZ" dirty="0" err="1"/>
              <a:t>ník</a:t>
            </a:r>
            <a:r>
              <a:rPr lang="cs-CZ" dirty="0"/>
              <a:t> pokud je odvozovacím základem slovo končící na </a:t>
            </a:r>
            <a:r>
              <a:rPr lang="cs-CZ" i="1" dirty="0"/>
              <a:t>–n/ň (deník, týdeník, zákoník, Janík, prsteník, zvoník, citroník, Staník, rovník, básník, …).</a:t>
            </a:r>
          </a:p>
          <a:p>
            <a:r>
              <a:rPr lang="cs-CZ" dirty="0"/>
              <a:t>Pokud je koncový řetězec </a:t>
            </a:r>
            <a:r>
              <a:rPr lang="cs-CZ" i="1" dirty="0" err="1"/>
              <a:t>ovník</a:t>
            </a:r>
            <a:r>
              <a:rPr lang="cs-CZ" i="1" dirty="0"/>
              <a:t>,</a:t>
            </a:r>
            <a:r>
              <a:rPr lang="cs-CZ" dirty="0"/>
              <a:t> pak můžeme narazit na nesnáz s určením fundujícího slova. Může jím byt </a:t>
            </a:r>
            <a:r>
              <a:rPr lang="cs-CZ" dirty="0" err="1"/>
              <a:t>např</a:t>
            </a:r>
            <a:r>
              <a:rPr lang="cs-CZ" dirty="0"/>
              <a:t> jak sloveso na </a:t>
            </a:r>
            <a:r>
              <a:rPr lang="cs-CZ" i="1" dirty="0"/>
              <a:t>–</a:t>
            </a:r>
            <a:r>
              <a:rPr lang="cs-CZ" i="1" dirty="0" err="1"/>
              <a:t>ovat</a:t>
            </a:r>
            <a:r>
              <a:rPr lang="cs-CZ" i="1" dirty="0"/>
              <a:t>,</a:t>
            </a:r>
            <a:r>
              <a:rPr lang="cs-CZ" dirty="0"/>
              <a:t> popř. adjektivum na </a:t>
            </a:r>
            <a:r>
              <a:rPr lang="cs-CZ" i="1" dirty="0"/>
              <a:t>–</a:t>
            </a:r>
            <a:r>
              <a:rPr lang="cs-CZ" i="1" dirty="0" err="1"/>
              <a:t>ový</a:t>
            </a:r>
            <a:r>
              <a:rPr lang="cs-CZ" i="1" dirty="0"/>
              <a:t>, </a:t>
            </a:r>
            <a:r>
              <a:rPr lang="cs-CZ" dirty="0"/>
              <a:t>tak slovo (substantivum), které řetězec –ov- neobsahuje a k němuž lze odvozené slovo vztáhnout:</a:t>
            </a:r>
          </a:p>
          <a:p>
            <a:r>
              <a:rPr lang="cs-CZ" i="1" dirty="0"/>
              <a:t>pomoc – pomoc-</a:t>
            </a:r>
            <a:r>
              <a:rPr lang="cs-CZ" i="1" dirty="0" err="1"/>
              <a:t>ník</a:t>
            </a:r>
            <a:r>
              <a:rPr lang="cs-CZ" i="1" dirty="0"/>
              <a:t>, hudba – hudeb-</a:t>
            </a:r>
            <a:r>
              <a:rPr lang="cs-CZ" i="1" dirty="0" err="1"/>
              <a:t>ník</a:t>
            </a:r>
            <a:r>
              <a:rPr lang="cs-CZ" i="1" dirty="0"/>
              <a:t>,</a:t>
            </a:r>
          </a:p>
          <a:p>
            <a:r>
              <a:rPr lang="cs-CZ" i="1" dirty="0"/>
              <a:t>kniha – </a:t>
            </a:r>
            <a:r>
              <a:rPr lang="cs-CZ" i="1" u="sng" dirty="0"/>
              <a:t>knihovna</a:t>
            </a:r>
            <a:r>
              <a:rPr lang="cs-CZ" i="1" dirty="0"/>
              <a:t> – </a:t>
            </a:r>
            <a:r>
              <a:rPr lang="cs-CZ" i="1" u="sng" dirty="0" err="1"/>
              <a:t>knihovn-ík</a:t>
            </a:r>
            <a:r>
              <a:rPr lang="cs-CZ" i="1" u="sng" dirty="0"/>
              <a:t> = zaměstnanec knihovny</a:t>
            </a:r>
          </a:p>
          <a:p>
            <a:r>
              <a:rPr lang="cs-CZ" i="1" dirty="0"/>
              <a:t>práce – </a:t>
            </a:r>
            <a:r>
              <a:rPr lang="cs-CZ" i="1" u="sng" dirty="0"/>
              <a:t>pracovat</a:t>
            </a:r>
            <a:r>
              <a:rPr lang="cs-CZ" i="1" dirty="0"/>
              <a:t> – </a:t>
            </a:r>
            <a:r>
              <a:rPr lang="cs-CZ" i="1" u="sng" dirty="0" err="1"/>
              <a:t>pracov-ník</a:t>
            </a:r>
            <a:r>
              <a:rPr lang="cs-CZ" i="1" u="sng" dirty="0"/>
              <a:t>= ten, kdo pracuje</a:t>
            </a:r>
          </a:p>
          <a:p>
            <a:r>
              <a:rPr lang="cs-CZ" i="1" dirty="0"/>
              <a:t>boj – </a:t>
            </a:r>
            <a:r>
              <a:rPr lang="cs-CZ" i="1" u="sng" dirty="0" err="1"/>
              <a:t>bjovat</a:t>
            </a:r>
            <a:r>
              <a:rPr lang="cs-CZ" i="1" dirty="0"/>
              <a:t> – bojovný – </a:t>
            </a:r>
            <a:r>
              <a:rPr lang="cs-CZ" i="1" u="sng" dirty="0" err="1"/>
              <a:t>bojov-ník</a:t>
            </a:r>
            <a:r>
              <a:rPr lang="cs-CZ" i="1" u="sng" dirty="0"/>
              <a:t>= ten, kdo bojuje</a:t>
            </a:r>
          </a:p>
          <a:p>
            <a:r>
              <a:rPr lang="cs-CZ" i="1" dirty="0"/>
              <a:t>pluk – plukovní – pluk-</a:t>
            </a:r>
            <a:r>
              <a:rPr lang="cs-CZ" i="1" dirty="0" err="1"/>
              <a:t>ovník</a:t>
            </a:r>
            <a:r>
              <a:rPr lang="cs-CZ" i="1" dirty="0"/>
              <a:t>= ?ten, kdo vede pluk/? plukovní důstojník</a:t>
            </a:r>
          </a:p>
          <a:p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26630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Názvy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gramatických popisech vycházejících z M. Dokulila </a:t>
            </a:r>
          </a:p>
          <a:p>
            <a:r>
              <a:rPr lang="cs-CZ" dirty="0"/>
              <a:t>jména činitelská: deverbativa</a:t>
            </a:r>
          </a:p>
          <a:p>
            <a:r>
              <a:rPr lang="cs-CZ" dirty="0"/>
              <a:t>jména konatelská: </a:t>
            </a:r>
            <a:r>
              <a:rPr lang="cs-CZ" dirty="0" err="1"/>
              <a:t>desubstantiva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613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Deverbativa – morfémová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jsou rozdíly v slovotvorném, lexikálním významu, v morfémové analýze deverbativních typů </a:t>
            </a:r>
            <a:r>
              <a:rPr lang="cs-CZ" i="1" dirty="0"/>
              <a:t>-</a:t>
            </a:r>
            <a:r>
              <a:rPr lang="en-US" i="1" dirty="0"/>
              <a:t>[</a:t>
            </a:r>
            <a:r>
              <a:rPr lang="cs-CZ" i="1" dirty="0" err="1"/>
              <a:t>aá</a:t>
            </a:r>
            <a:r>
              <a:rPr lang="en-US" i="1" dirty="0"/>
              <a:t>]</a:t>
            </a:r>
            <a:r>
              <a:rPr lang="cs-CZ" i="1" dirty="0"/>
              <a:t>ř, -</a:t>
            </a:r>
            <a:r>
              <a:rPr lang="cs-CZ" i="1" dirty="0" err="1"/>
              <a:t>ník</a:t>
            </a:r>
            <a:r>
              <a:rPr lang="cs-CZ" i="1" dirty="0"/>
              <a:t>, -tel?</a:t>
            </a:r>
          </a:p>
          <a:p>
            <a:r>
              <a:rPr lang="cs-CZ" dirty="0"/>
              <a:t>Slovotvorný význam substantiv </a:t>
            </a:r>
            <a:r>
              <a:rPr lang="cs-CZ" i="1" dirty="0">
                <a:solidFill>
                  <a:srgbClr val="FF0000"/>
                </a:solidFill>
              </a:rPr>
              <a:t>lékař</a:t>
            </a:r>
            <a:r>
              <a:rPr lang="cs-CZ" dirty="0"/>
              <a:t>/</a:t>
            </a:r>
            <a:r>
              <a:rPr lang="cs-CZ" i="1" dirty="0">
                <a:solidFill>
                  <a:srgbClr val="FF0000"/>
                </a:solidFill>
              </a:rPr>
              <a:t>léčitel, majetník</a:t>
            </a:r>
            <a:r>
              <a:rPr lang="cs-CZ" dirty="0"/>
              <a:t>/</a:t>
            </a:r>
            <a:r>
              <a:rPr lang="cs-CZ" i="1" dirty="0">
                <a:solidFill>
                  <a:srgbClr val="FF0000"/>
                </a:solidFill>
              </a:rPr>
              <a:t>majitel</a:t>
            </a:r>
            <a:r>
              <a:rPr lang="cs-CZ" dirty="0"/>
              <a:t> …</a:t>
            </a:r>
            <a:endParaRPr lang="cs-CZ" i="1" dirty="0">
              <a:solidFill>
                <a:srgbClr val="FF0000"/>
              </a:solidFill>
            </a:endParaRPr>
          </a:p>
          <a:p>
            <a:r>
              <a:rPr lang="cs-CZ" dirty="0"/>
              <a:t>Lexikální význam substantiv </a:t>
            </a:r>
            <a:r>
              <a:rPr lang="cs-CZ" i="1" dirty="0">
                <a:solidFill>
                  <a:srgbClr val="FF0000"/>
                </a:solidFill>
              </a:rPr>
              <a:t>lékař</a:t>
            </a:r>
            <a:r>
              <a:rPr lang="cs-CZ" dirty="0"/>
              <a:t>/</a:t>
            </a:r>
            <a:r>
              <a:rPr lang="cs-CZ" i="1" dirty="0">
                <a:solidFill>
                  <a:srgbClr val="FF0000"/>
                </a:solidFill>
              </a:rPr>
              <a:t>léčitel, majetník</a:t>
            </a:r>
            <a:r>
              <a:rPr lang="cs-CZ" dirty="0"/>
              <a:t>/</a:t>
            </a:r>
            <a:r>
              <a:rPr lang="cs-CZ" i="1" dirty="0">
                <a:solidFill>
                  <a:srgbClr val="FF0000"/>
                </a:solidFill>
              </a:rPr>
              <a:t>majitel</a:t>
            </a:r>
            <a:r>
              <a:rPr lang="cs-CZ" dirty="0"/>
              <a:t> …</a:t>
            </a:r>
          </a:p>
          <a:p>
            <a:r>
              <a:rPr lang="cs-CZ" dirty="0"/>
              <a:t>Morfémová analýza substantiv </a:t>
            </a:r>
            <a:r>
              <a:rPr lang="cs-CZ" i="1" dirty="0">
                <a:solidFill>
                  <a:srgbClr val="FF0000"/>
                </a:solidFill>
              </a:rPr>
              <a:t>lékař</a:t>
            </a:r>
            <a:r>
              <a:rPr lang="cs-CZ" dirty="0"/>
              <a:t>/</a:t>
            </a:r>
            <a:r>
              <a:rPr lang="cs-CZ" i="1" dirty="0">
                <a:solidFill>
                  <a:srgbClr val="FF0000"/>
                </a:solidFill>
              </a:rPr>
              <a:t>léčitel, majetník</a:t>
            </a:r>
            <a:r>
              <a:rPr lang="cs-CZ" dirty="0"/>
              <a:t>/</a:t>
            </a:r>
            <a:r>
              <a:rPr lang="cs-CZ" i="1" dirty="0">
                <a:solidFill>
                  <a:srgbClr val="FF0000"/>
                </a:solidFill>
              </a:rPr>
              <a:t>majitel</a:t>
            </a:r>
            <a:r>
              <a:rPr lang="cs-CZ" dirty="0"/>
              <a:t> …</a:t>
            </a:r>
          </a:p>
          <a:p>
            <a:r>
              <a:rPr lang="cs-CZ" i="1" dirty="0">
                <a:solidFill>
                  <a:srgbClr val="FF0000"/>
                </a:solidFill>
              </a:rPr>
              <a:t>(stavař/stavitel, mocnář/mocnitel, zásobář/zásobitel</a:t>
            </a:r>
            <a:r>
              <a:rPr lang="en-US" i="1" dirty="0">
                <a:solidFill>
                  <a:srgbClr val="FF0000"/>
                </a:solidFill>
              </a:rPr>
              <a:t>, </a:t>
            </a:r>
            <a:r>
              <a:rPr lang="cs-CZ" i="1" dirty="0">
                <a:solidFill>
                  <a:srgbClr val="FF0000"/>
                </a:solidFill>
              </a:rPr>
              <a:t>š</a:t>
            </a:r>
            <a:r>
              <a:rPr lang="en-US" i="1" dirty="0" err="1">
                <a:solidFill>
                  <a:srgbClr val="FF0000"/>
                </a:solidFill>
              </a:rPr>
              <a:t>kolitel</a:t>
            </a:r>
            <a:r>
              <a:rPr lang="cs-CZ" i="1" dirty="0">
                <a:solidFill>
                  <a:srgbClr val="FF0000"/>
                </a:solidFill>
              </a:rPr>
              <a:t>/školník, pojistitel/pojistník, opatrovatel/opatrovník, následovatel/následovník/následník, rozvratitel/rozvratník)</a:t>
            </a:r>
          </a:p>
        </p:txBody>
      </p:sp>
    </p:spTree>
    <p:extLst>
      <p:ext uri="{BB962C8B-B14F-4D97-AF65-F5344CB8AC3E}">
        <p14:creationId xmlns:p14="http://schemas.microsoft.com/office/powerpoint/2010/main" val="59367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slovotvorný – obecný – vyvoditelný z významu základového slova a významu, který přísluší slovotvornému typu, </a:t>
            </a:r>
            <a:r>
              <a:rPr lang="cs-CZ" i="1" dirty="0"/>
              <a:t>lékař/léčitel </a:t>
            </a:r>
            <a:r>
              <a:rPr lang="cs-CZ" dirty="0"/>
              <a:t>jsou osoby, které </a:t>
            </a:r>
            <a:r>
              <a:rPr lang="cs-CZ" i="1" dirty="0"/>
              <a:t>léčí </a:t>
            </a:r>
            <a:r>
              <a:rPr lang="cs-CZ" dirty="0"/>
              <a:t>analogicky </a:t>
            </a:r>
            <a:r>
              <a:rPr lang="cs-CZ" i="1" dirty="0"/>
              <a:t>stavař/stavitel</a:t>
            </a:r>
            <a:r>
              <a:rPr lang="cs-CZ" dirty="0"/>
              <a:t> jsou osoby, které </a:t>
            </a:r>
            <a:r>
              <a:rPr lang="cs-CZ" i="1" dirty="0"/>
              <a:t>stavějí</a:t>
            </a:r>
            <a:r>
              <a:rPr lang="cs-CZ" dirty="0"/>
              <a:t>.</a:t>
            </a:r>
            <a:endParaRPr lang="cs-CZ" i="1" dirty="0"/>
          </a:p>
          <a:p>
            <a:r>
              <a:rPr lang="cs-CZ" dirty="0"/>
              <a:t>lexikální význam – konkretizuje slovotvorný význam, mnohdy je od něj dosti vzdálený, </a:t>
            </a:r>
            <a:r>
              <a:rPr lang="cs-CZ" i="1" dirty="0"/>
              <a:t>lékař </a:t>
            </a:r>
            <a:r>
              <a:rPr lang="cs-CZ" dirty="0"/>
              <a:t>je osoba, která léčí a je vybavena diplomem (oficiálně uznaná profese), </a:t>
            </a:r>
            <a:r>
              <a:rPr lang="cs-CZ" i="1" dirty="0"/>
              <a:t>léčitel</a:t>
            </a:r>
            <a:r>
              <a:rPr lang="cs-CZ" dirty="0"/>
              <a:t> je osoba, která léčí, ale uvedené atributy nemá.</a:t>
            </a:r>
          </a:p>
        </p:txBody>
      </p:sp>
    </p:spTree>
    <p:extLst>
      <p:ext uri="{BB962C8B-B14F-4D97-AF65-F5344CB8AC3E}">
        <p14:creationId xmlns:p14="http://schemas.microsoft.com/office/powerpoint/2010/main" val="2602139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D5335-11E6-4186-B07B-BAE0B90D2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Utvoř požadované tvary, pozoruj společné rysy a stanov podmínky odlišností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72F01-86D2-485A-99B4-8674ABE08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err="1"/>
              <a:t>N_pl</a:t>
            </a:r>
            <a:r>
              <a:rPr lang="cs-CZ" sz="3200" dirty="0"/>
              <a:t>: potkan, občan, beran, Angličan, skokan, ostrovan, klokan, měšťan, tyran, křesťan, kaplan, Evropan, varan, Pražan, skřivan</a:t>
            </a:r>
          </a:p>
          <a:p>
            <a:r>
              <a:rPr lang="cs-CZ" sz="3200" dirty="0" err="1"/>
              <a:t>N_pl</a:t>
            </a:r>
            <a:r>
              <a:rPr lang="cs-CZ" sz="3200" dirty="0"/>
              <a:t>: chovatel, strašpytel, neumětel, učitel, obratel, jmenovatel</a:t>
            </a:r>
          </a:p>
          <a:p>
            <a:r>
              <a:rPr lang="cs-CZ" sz="3200" dirty="0" err="1"/>
              <a:t>G_pl</a:t>
            </a:r>
            <a:r>
              <a:rPr lang="cs-CZ" sz="3200" dirty="0"/>
              <a:t>: nepřítel, datel, obyvatel, hotel, kotel, přítel, </a:t>
            </a:r>
          </a:p>
          <a:p>
            <a:r>
              <a:rPr lang="cs-CZ" sz="3200" dirty="0" err="1"/>
              <a:t>V_sg</a:t>
            </a:r>
            <a:r>
              <a:rPr lang="cs-CZ" sz="3200" dirty="0"/>
              <a:t>: otec, komplic, tupec, novic, chlapec, princ, strýc, mudrc, blbec,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8205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Derivace od kořene a derivace od </a:t>
            </a:r>
            <a:r>
              <a:rPr lang="cs-CZ" dirty="0">
                <a:solidFill>
                  <a:srgbClr val="FF0000"/>
                </a:solidFill>
              </a:rPr>
              <a:t>kmene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Derivace od kmene: </a:t>
            </a:r>
            <a:r>
              <a:rPr lang="cs-CZ" i="1" u="sng" dirty="0" err="1"/>
              <a:t>léč</a:t>
            </a:r>
            <a:r>
              <a:rPr lang="cs-CZ" i="1" u="sng" dirty="0">
                <a:solidFill>
                  <a:srgbClr val="FF0000"/>
                </a:solidFill>
              </a:rPr>
              <a:t>-i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/>
              <a:t>t → </a:t>
            </a:r>
            <a:r>
              <a:rPr lang="cs-CZ" i="1" u="sng" dirty="0" err="1"/>
              <a:t>léč</a:t>
            </a:r>
            <a:r>
              <a:rPr lang="cs-CZ" i="1" u="sng" dirty="0">
                <a:solidFill>
                  <a:srgbClr val="FF0000"/>
                </a:solidFill>
              </a:rPr>
              <a:t>-i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/>
              <a:t>tel, </a:t>
            </a:r>
            <a:r>
              <a:rPr lang="cs-CZ" i="1" u="sng" dirty="0"/>
              <a:t>stav</a:t>
            </a:r>
            <a:r>
              <a:rPr lang="cs-CZ" i="1" u="sng" dirty="0">
                <a:solidFill>
                  <a:srgbClr val="FF0000"/>
                </a:solidFill>
              </a:rPr>
              <a:t>-ě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/>
              <a:t>t → </a:t>
            </a:r>
            <a:r>
              <a:rPr lang="cs-CZ" i="1" u="sng" dirty="0"/>
              <a:t>stav</a:t>
            </a:r>
            <a:r>
              <a:rPr lang="cs-CZ" i="1" u="sng" dirty="0">
                <a:solidFill>
                  <a:srgbClr val="FF0000"/>
                </a:solidFill>
              </a:rPr>
              <a:t>-i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/>
              <a:t>tel, </a:t>
            </a:r>
            <a:r>
              <a:rPr lang="cs-CZ" i="1" u="sng" dirty="0" err="1"/>
              <a:t>mocn</a:t>
            </a:r>
            <a:r>
              <a:rPr lang="cs-CZ" i="1" u="sng" dirty="0">
                <a:solidFill>
                  <a:srgbClr val="FF0000"/>
                </a:solidFill>
              </a:rPr>
              <a:t>-i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/>
              <a:t>t → </a:t>
            </a:r>
            <a:r>
              <a:rPr lang="cs-CZ" i="1" u="sng" dirty="0" err="1"/>
              <a:t>mocn</a:t>
            </a:r>
            <a:r>
              <a:rPr lang="cs-CZ" i="1" u="sng" dirty="0">
                <a:solidFill>
                  <a:srgbClr val="FF0000"/>
                </a:solidFill>
              </a:rPr>
              <a:t>-i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/>
              <a:t>tel, </a:t>
            </a:r>
            <a:r>
              <a:rPr lang="cs-CZ" i="1" u="sng" dirty="0"/>
              <a:t>zásob</a:t>
            </a:r>
            <a:r>
              <a:rPr lang="cs-CZ" i="1" u="sng" dirty="0">
                <a:solidFill>
                  <a:srgbClr val="FF0000"/>
                </a:solidFill>
              </a:rPr>
              <a:t>-i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/>
              <a:t>t → </a:t>
            </a:r>
            <a:r>
              <a:rPr lang="cs-CZ" i="1" u="sng" dirty="0"/>
              <a:t>zásob</a:t>
            </a:r>
            <a:r>
              <a:rPr lang="cs-CZ" i="1" u="sng" dirty="0">
                <a:solidFill>
                  <a:srgbClr val="FF0000"/>
                </a:solidFill>
              </a:rPr>
              <a:t>-i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/>
              <a:t>tel</a:t>
            </a:r>
          </a:p>
          <a:p>
            <a:r>
              <a:rPr lang="cs-CZ" dirty="0"/>
              <a:t>Derivace od kořene: </a:t>
            </a:r>
            <a:r>
              <a:rPr lang="cs-CZ" i="1" u="sng" dirty="0"/>
              <a:t>stav</a:t>
            </a:r>
            <a:r>
              <a:rPr lang="cs-CZ" i="1" dirty="0">
                <a:solidFill>
                  <a:srgbClr val="FF0000"/>
                </a:solidFill>
              </a:rPr>
              <a:t>-ě-</a:t>
            </a:r>
            <a:r>
              <a:rPr lang="cs-CZ" i="1" dirty="0"/>
              <a:t>t → </a:t>
            </a:r>
            <a:r>
              <a:rPr lang="cs-CZ" i="1" u="sng" dirty="0"/>
              <a:t>stav</a:t>
            </a:r>
            <a:r>
              <a:rPr lang="cs-CZ" i="1" dirty="0"/>
              <a:t>-</a:t>
            </a:r>
            <a:r>
              <a:rPr lang="cs-CZ" i="1" dirty="0" err="1"/>
              <a:t>ař</a:t>
            </a:r>
            <a:r>
              <a:rPr lang="cs-CZ" i="1" dirty="0"/>
              <a:t>, </a:t>
            </a:r>
            <a:r>
              <a:rPr lang="cs-CZ" i="1" u="sng" dirty="0" err="1"/>
              <a:t>mocn</a:t>
            </a:r>
            <a:r>
              <a:rPr lang="cs-CZ" i="1" dirty="0"/>
              <a:t>-ý → </a:t>
            </a:r>
            <a:r>
              <a:rPr lang="cs-CZ" i="1" u="sng" dirty="0" err="1"/>
              <a:t>mocn</a:t>
            </a:r>
            <a:r>
              <a:rPr lang="cs-CZ" i="1" dirty="0" err="1"/>
              <a:t>-ář</a:t>
            </a:r>
            <a:r>
              <a:rPr lang="cs-CZ" i="1" dirty="0"/>
              <a:t>,  </a:t>
            </a:r>
            <a:r>
              <a:rPr lang="cs-CZ" i="1" u="sng" dirty="0"/>
              <a:t>zásob</a:t>
            </a:r>
            <a:r>
              <a:rPr lang="cs-CZ" i="1" dirty="0"/>
              <a:t>-a → </a:t>
            </a:r>
            <a:r>
              <a:rPr lang="cs-CZ" i="1" u="sng" dirty="0"/>
              <a:t>zásob</a:t>
            </a:r>
            <a:r>
              <a:rPr lang="cs-CZ" i="1" dirty="0"/>
              <a:t>-</a:t>
            </a:r>
            <a:r>
              <a:rPr lang="cs-CZ" i="1" dirty="0" err="1"/>
              <a:t>ář</a:t>
            </a:r>
            <a:r>
              <a:rPr lang="cs-CZ" i="1" dirty="0"/>
              <a:t>, </a:t>
            </a:r>
            <a:r>
              <a:rPr lang="cs-CZ" i="1" dirty="0" err="1"/>
              <a:t>násled</a:t>
            </a:r>
            <a:r>
              <a:rPr lang="cs-CZ" i="1" dirty="0">
                <a:solidFill>
                  <a:srgbClr val="FF0000"/>
                </a:solidFill>
              </a:rPr>
              <a:t>-ova-</a:t>
            </a:r>
            <a:r>
              <a:rPr lang="cs-CZ" i="1" dirty="0"/>
              <a:t>t → </a:t>
            </a:r>
            <a:r>
              <a:rPr lang="cs-CZ" i="1" dirty="0" err="1"/>
              <a:t>násled-ník</a:t>
            </a:r>
            <a:r>
              <a:rPr lang="cs-CZ" i="1" dirty="0"/>
              <a:t>, škol-a → škol-</a:t>
            </a:r>
            <a:r>
              <a:rPr lang="cs-CZ" i="1" dirty="0" err="1"/>
              <a:t>ník</a:t>
            </a:r>
            <a:endParaRPr lang="cs-CZ" i="1" dirty="0"/>
          </a:p>
          <a:p>
            <a:r>
              <a:rPr lang="cs-CZ" dirty="0"/>
              <a:t>U derivací od kořene nemusí být patrný slovní druh základu (kořen není vždy slovnědruhově specifický): </a:t>
            </a:r>
            <a:r>
              <a:rPr lang="cs-CZ" i="1" u="sng" dirty="0" err="1"/>
              <a:t>léč</a:t>
            </a:r>
            <a:r>
              <a:rPr lang="cs-CZ" i="1" dirty="0">
                <a:solidFill>
                  <a:srgbClr val="FF0000"/>
                </a:solidFill>
              </a:rPr>
              <a:t>-i-</a:t>
            </a:r>
            <a:r>
              <a:rPr lang="cs-CZ" i="1" dirty="0"/>
              <a:t>t/</a:t>
            </a:r>
            <a:r>
              <a:rPr lang="cs-CZ" i="1" strike="sngStrike" dirty="0"/>
              <a:t>lék</a:t>
            </a:r>
            <a:r>
              <a:rPr lang="cs-CZ" i="1" dirty="0"/>
              <a:t> → </a:t>
            </a:r>
            <a:r>
              <a:rPr lang="cs-CZ" i="1" u="sng" dirty="0"/>
              <a:t>lék</a:t>
            </a:r>
            <a:r>
              <a:rPr lang="cs-CZ" i="1" dirty="0"/>
              <a:t>-</a:t>
            </a:r>
            <a:r>
              <a:rPr lang="cs-CZ" i="1" dirty="0" err="1"/>
              <a:t>ař</a:t>
            </a:r>
            <a:r>
              <a:rPr lang="cs-CZ" i="1" dirty="0"/>
              <a:t>, </a:t>
            </a:r>
            <a:r>
              <a:rPr lang="cs-CZ" i="1" dirty="0" err="1"/>
              <a:t>rozvrát</a:t>
            </a:r>
            <a:r>
              <a:rPr lang="cs-CZ" i="1" dirty="0">
                <a:solidFill>
                  <a:srgbClr val="FF0000"/>
                </a:solidFill>
              </a:rPr>
              <a:t>-i-</a:t>
            </a:r>
            <a:r>
              <a:rPr lang="cs-CZ" i="1" dirty="0"/>
              <a:t>t/</a:t>
            </a:r>
            <a:r>
              <a:rPr lang="cs-CZ" i="1" dirty="0" err="1"/>
              <a:t>rozvrac</a:t>
            </a:r>
            <a:r>
              <a:rPr lang="cs-CZ" i="1" dirty="0">
                <a:solidFill>
                  <a:srgbClr val="FF0000"/>
                </a:solidFill>
              </a:rPr>
              <a:t>-e-</a:t>
            </a:r>
            <a:r>
              <a:rPr lang="cs-CZ" i="1" dirty="0"/>
              <a:t>t/rozvrat → rozvrat-</a:t>
            </a:r>
            <a:r>
              <a:rPr lang="cs-CZ" i="1" dirty="0" err="1"/>
              <a:t>ník</a:t>
            </a:r>
            <a:r>
              <a:rPr lang="cs-CZ" i="1" dirty="0"/>
              <a:t>. </a:t>
            </a:r>
            <a:r>
              <a:rPr lang="cs-CZ" dirty="0"/>
              <a:t>Terminologicky: vícero fundačně/motivačních vztahů.</a:t>
            </a:r>
          </a:p>
          <a:p>
            <a:r>
              <a:rPr lang="cs-CZ" dirty="0"/>
              <a:t>Množina afixů derivujících od kmene a od kořene je </a:t>
            </a:r>
            <a:r>
              <a:rPr lang="cs-CZ" b="1" dirty="0"/>
              <a:t>disjunktní</a:t>
            </a:r>
            <a:r>
              <a:rPr lang="cs-CZ" dirty="0"/>
              <a:t>. </a:t>
            </a:r>
            <a:r>
              <a:rPr lang="cs-CZ" b="1" dirty="0"/>
              <a:t>Problematické </a:t>
            </a:r>
            <a:r>
              <a:rPr lang="cs-CZ" dirty="0"/>
              <a:t>jsou z tohoto hlediska deriváty od sloves s </a:t>
            </a:r>
            <a:r>
              <a:rPr lang="cs-CZ" b="1" dirty="0"/>
              <a:t>nulovou kmenotvornou příponou základového tvaru, zejména s otevřeným kořenem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737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Derivace od slovesného kmene</a:t>
            </a:r>
            <a:br>
              <a:rPr lang="cs-CZ" dirty="0"/>
            </a:br>
            <a:r>
              <a:rPr lang="cs-CZ" sz="4000" b="1" dirty="0"/>
              <a:t>(</a:t>
            </a:r>
            <a:r>
              <a:rPr lang="cs-CZ" sz="4000" b="1" dirty="0" err="1"/>
              <a:t>kořen+kmenotvorná</a:t>
            </a:r>
            <a:r>
              <a:rPr lang="cs-CZ" sz="4000" b="1" dirty="0"/>
              <a:t> přípona = slovotvorný základ)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Názvy osob na </a:t>
            </a:r>
            <a:r>
              <a:rPr lang="cs-CZ" i="1" dirty="0"/>
              <a:t>–tel</a:t>
            </a:r>
            <a:r>
              <a:rPr lang="cs-CZ" dirty="0"/>
              <a:t>:</a:t>
            </a:r>
            <a:r>
              <a:rPr lang="cs-CZ" i="1" dirty="0"/>
              <a:t> </a:t>
            </a:r>
            <a:r>
              <a:rPr lang="cs-CZ" i="1" dirty="0" err="1"/>
              <a:t>bád</a:t>
            </a:r>
            <a:r>
              <a:rPr lang="cs-CZ" i="1" dirty="0">
                <a:solidFill>
                  <a:srgbClr val="FF0000"/>
                </a:solidFill>
              </a:rPr>
              <a:t>-a-</a:t>
            </a:r>
            <a:r>
              <a:rPr lang="cs-CZ" i="1" dirty="0"/>
              <a:t>t → </a:t>
            </a:r>
            <a:r>
              <a:rPr lang="cs-CZ" i="1" dirty="0" err="1"/>
              <a:t>bad</a:t>
            </a:r>
            <a:r>
              <a:rPr lang="cs-CZ" i="1" dirty="0">
                <a:solidFill>
                  <a:srgbClr val="FF0000"/>
                </a:solidFill>
              </a:rPr>
              <a:t>-a-</a:t>
            </a:r>
            <a:r>
              <a:rPr lang="cs-CZ" i="1" dirty="0"/>
              <a:t>tel, pěst</a:t>
            </a:r>
            <a:r>
              <a:rPr lang="cs-CZ" i="1" dirty="0">
                <a:solidFill>
                  <a:srgbClr val="FF0000"/>
                </a:solidFill>
              </a:rPr>
              <a:t>-i-</a:t>
            </a:r>
            <a:r>
              <a:rPr lang="cs-CZ" i="1" dirty="0"/>
              <a:t>t → pěst</a:t>
            </a:r>
            <a:r>
              <a:rPr lang="cs-CZ" i="1" dirty="0">
                <a:solidFill>
                  <a:srgbClr val="FF0000"/>
                </a:solidFill>
              </a:rPr>
              <a:t>-i-</a:t>
            </a:r>
            <a:r>
              <a:rPr lang="cs-CZ" i="1" dirty="0"/>
              <a:t>tel, …</a:t>
            </a:r>
          </a:p>
          <a:p>
            <a:r>
              <a:rPr lang="cs-CZ" dirty="0"/>
              <a:t>Názvy osob na </a:t>
            </a:r>
            <a:r>
              <a:rPr lang="cs-CZ" i="1" dirty="0"/>
              <a:t>–č</a:t>
            </a:r>
            <a:r>
              <a:rPr lang="cs-CZ" dirty="0"/>
              <a:t>: </a:t>
            </a:r>
            <a:r>
              <a:rPr lang="cs-CZ" i="1" dirty="0"/>
              <a:t> </a:t>
            </a:r>
            <a:r>
              <a:rPr lang="cs-CZ" i="1" dirty="0" err="1"/>
              <a:t>poslouch</a:t>
            </a:r>
            <a:r>
              <a:rPr lang="cs-CZ" i="1" dirty="0">
                <a:solidFill>
                  <a:srgbClr val="FF0000"/>
                </a:solidFill>
              </a:rPr>
              <a:t>-a-</a:t>
            </a:r>
            <a:r>
              <a:rPr lang="cs-CZ" i="1" dirty="0"/>
              <a:t>t → posluch</a:t>
            </a:r>
            <a:r>
              <a:rPr lang="cs-CZ" i="1" dirty="0">
                <a:solidFill>
                  <a:srgbClr val="FF0000"/>
                </a:solidFill>
              </a:rPr>
              <a:t>-a-</a:t>
            </a:r>
            <a:r>
              <a:rPr lang="cs-CZ" i="1" dirty="0"/>
              <a:t>č, </a:t>
            </a:r>
            <a:r>
              <a:rPr lang="cs-CZ" i="1" dirty="0" err="1"/>
              <a:t>říd</a:t>
            </a:r>
            <a:r>
              <a:rPr lang="cs-CZ" i="1" dirty="0">
                <a:solidFill>
                  <a:srgbClr val="FF0000"/>
                </a:solidFill>
              </a:rPr>
              <a:t>-i-</a:t>
            </a:r>
            <a:r>
              <a:rPr lang="cs-CZ" i="1" dirty="0"/>
              <a:t>t → </a:t>
            </a:r>
            <a:r>
              <a:rPr lang="cs-CZ" i="1" dirty="0" err="1"/>
              <a:t>řid</a:t>
            </a:r>
            <a:r>
              <a:rPr lang="cs-CZ" i="1" dirty="0">
                <a:solidFill>
                  <a:srgbClr val="FF0000"/>
                </a:solidFill>
              </a:rPr>
              <a:t>-i-</a:t>
            </a:r>
            <a:r>
              <a:rPr lang="cs-CZ" i="1" dirty="0"/>
              <a:t>č, </a:t>
            </a:r>
            <a:r>
              <a:rPr lang="cs-CZ" i="1" dirty="0" err="1"/>
              <a:t>sáz</a:t>
            </a:r>
            <a:r>
              <a:rPr lang="cs-CZ" i="1" dirty="0">
                <a:solidFill>
                  <a:srgbClr val="FF0000"/>
                </a:solidFill>
              </a:rPr>
              <a:t>-e-</a:t>
            </a:r>
            <a:r>
              <a:rPr lang="cs-CZ" i="1" dirty="0"/>
              <a:t>t → </a:t>
            </a:r>
            <a:r>
              <a:rPr lang="cs-CZ" i="1" dirty="0" err="1"/>
              <a:t>saz</a:t>
            </a:r>
            <a:r>
              <a:rPr lang="cs-CZ" i="1" dirty="0">
                <a:solidFill>
                  <a:srgbClr val="FF0000"/>
                </a:solidFill>
              </a:rPr>
              <a:t>-e-</a:t>
            </a:r>
            <a:r>
              <a:rPr lang="cs-CZ" i="1" dirty="0"/>
              <a:t>č, …</a:t>
            </a:r>
          </a:p>
          <a:p>
            <a:r>
              <a:rPr lang="cs-CZ" dirty="0"/>
              <a:t>Názvy prostředků na </a:t>
            </a:r>
            <a:r>
              <a:rPr lang="cs-CZ" i="1" dirty="0"/>
              <a:t>–tel </a:t>
            </a:r>
            <a:r>
              <a:rPr lang="cs-CZ" dirty="0"/>
              <a:t>i </a:t>
            </a:r>
            <a:r>
              <a:rPr lang="cs-CZ" i="1" dirty="0"/>
              <a:t>–č, -č-k(a): váz</a:t>
            </a:r>
            <a:r>
              <a:rPr lang="cs-CZ" i="1" dirty="0">
                <a:solidFill>
                  <a:srgbClr val="FF0000"/>
                </a:solidFill>
              </a:rPr>
              <a:t>-a-</a:t>
            </a:r>
            <a:r>
              <a:rPr lang="cs-CZ" i="1" dirty="0"/>
              <a:t>t → vaz</a:t>
            </a:r>
            <a:r>
              <a:rPr lang="cs-CZ" i="1" dirty="0">
                <a:solidFill>
                  <a:srgbClr val="FF0000"/>
                </a:solidFill>
              </a:rPr>
              <a:t>-a-</a:t>
            </a:r>
            <a:r>
              <a:rPr lang="cs-CZ" i="1" dirty="0"/>
              <a:t>č , vař</a:t>
            </a:r>
            <a:r>
              <a:rPr lang="cs-CZ" i="1" dirty="0">
                <a:solidFill>
                  <a:srgbClr val="FF0000"/>
                </a:solidFill>
              </a:rPr>
              <a:t>-i-</a:t>
            </a:r>
            <a:r>
              <a:rPr lang="cs-CZ" i="1" dirty="0"/>
              <a:t>t → vař</a:t>
            </a:r>
            <a:r>
              <a:rPr lang="cs-CZ" i="1" dirty="0">
                <a:solidFill>
                  <a:srgbClr val="FF0000"/>
                </a:solidFill>
              </a:rPr>
              <a:t>-i-</a:t>
            </a:r>
            <a:r>
              <a:rPr lang="cs-CZ" i="1" dirty="0"/>
              <a:t>č, </a:t>
            </a:r>
            <a:r>
              <a:rPr lang="cs-CZ" i="1" dirty="0" err="1"/>
              <a:t>vysíl</a:t>
            </a:r>
            <a:r>
              <a:rPr lang="cs-CZ" i="1" dirty="0">
                <a:solidFill>
                  <a:srgbClr val="FF0000"/>
                </a:solidFill>
              </a:rPr>
              <a:t>-a-</a:t>
            </a:r>
            <a:r>
              <a:rPr lang="cs-CZ" i="1" dirty="0"/>
              <a:t>t → </a:t>
            </a:r>
            <a:r>
              <a:rPr lang="cs-CZ" i="1" dirty="0" err="1"/>
              <a:t>vysíl</a:t>
            </a:r>
            <a:r>
              <a:rPr lang="cs-CZ" i="1" dirty="0">
                <a:solidFill>
                  <a:srgbClr val="FF0000"/>
                </a:solidFill>
              </a:rPr>
              <a:t>-a-</a:t>
            </a:r>
            <a:r>
              <a:rPr lang="cs-CZ" i="1" dirty="0"/>
              <a:t>č-k(a), ruš</a:t>
            </a:r>
            <a:r>
              <a:rPr lang="cs-CZ" i="1" dirty="0">
                <a:solidFill>
                  <a:srgbClr val="FF0000"/>
                </a:solidFill>
              </a:rPr>
              <a:t>-i-</a:t>
            </a:r>
            <a:r>
              <a:rPr lang="cs-CZ" i="1" dirty="0"/>
              <a:t>t → ruš</a:t>
            </a:r>
            <a:r>
              <a:rPr lang="cs-CZ" i="1" dirty="0">
                <a:solidFill>
                  <a:srgbClr val="FF0000"/>
                </a:solidFill>
              </a:rPr>
              <a:t>-i-</a:t>
            </a:r>
            <a:r>
              <a:rPr lang="cs-CZ" i="1" dirty="0"/>
              <a:t>č-k(a), …</a:t>
            </a:r>
          </a:p>
          <a:p>
            <a:r>
              <a:rPr lang="cs-CZ" dirty="0"/>
              <a:t>Názvy prostředků na </a:t>
            </a:r>
            <a:r>
              <a:rPr lang="cs-CZ" i="1" dirty="0"/>
              <a:t>–</a:t>
            </a:r>
            <a:r>
              <a:rPr lang="cs-CZ" i="1" dirty="0" err="1"/>
              <a:t>dlo</a:t>
            </a:r>
            <a:r>
              <a:rPr lang="cs-CZ" dirty="0"/>
              <a:t>: </a:t>
            </a:r>
            <a:r>
              <a:rPr lang="cs-CZ" i="1" dirty="0" err="1"/>
              <a:t>umýv</a:t>
            </a:r>
            <a:r>
              <a:rPr lang="cs-CZ" i="1" dirty="0">
                <a:solidFill>
                  <a:srgbClr val="FF0000"/>
                </a:solidFill>
              </a:rPr>
              <a:t>-a-</a:t>
            </a:r>
            <a:r>
              <a:rPr lang="cs-CZ" i="1" dirty="0"/>
              <a:t>t → umyv</a:t>
            </a:r>
            <a:r>
              <a:rPr lang="cs-CZ" i="1" dirty="0">
                <a:solidFill>
                  <a:srgbClr val="FF0000"/>
                </a:solidFill>
              </a:rPr>
              <a:t>-a-</a:t>
            </a:r>
            <a:r>
              <a:rPr lang="cs-CZ" i="1" dirty="0" err="1"/>
              <a:t>dlo</a:t>
            </a:r>
            <a:r>
              <a:rPr lang="cs-CZ" i="1" dirty="0"/>
              <a:t>, </a:t>
            </a:r>
            <a:r>
              <a:rPr lang="cs-CZ" i="1" dirty="0" err="1"/>
              <a:t>lešt</a:t>
            </a:r>
            <a:r>
              <a:rPr lang="cs-CZ" i="1" dirty="0">
                <a:solidFill>
                  <a:srgbClr val="FF0000"/>
                </a:solidFill>
              </a:rPr>
              <a:t>-i-</a:t>
            </a:r>
            <a:r>
              <a:rPr lang="cs-CZ" i="1" dirty="0"/>
              <a:t>t → </a:t>
            </a:r>
            <a:r>
              <a:rPr lang="cs-CZ" i="1" dirty="0" err="1"/>
              <a:t>lešt</a:t>
            </a:r>
            <a:r>
              <a:rPr lang="cs-CZ" i="1" dirty="0">
                <a:solidFill>
                  <a:srgbClr val="FF0000"/>
                </a:solidFill>
              </a:rPr>
              <a:t>-i-</a:t>
            </a:r>
            <a:r>
              <a:rPr lang="cs-CZ" i="1" dirty="0" err="1"/>
              <a:t>dlo</a:t>
            </a:r>
            <a:r>
              <a:rPr lang="cs-CZ" i="1" dirty="0"/>
              <a:t>, </a:t>
            </a:r>
            <a:r>
              <a:rPr lang="cs-CZ" i="1" dirty="0" err="1"/>
              <a:t>rozpoušt</a:t>
            </a:r>
            <a:r>
              <a:rPr lang="cs-CZ" i="1" dirty="0">
                <a:solidFill>
                  <a:srgbClr val="FF0000"/>
                </a:solidFill>
              </a:rPr>
              <a:t>-ě-</a:t>
            </a:r>
            <a:r>
              <a:rPr lang="cs-CZ" i="1" dirty="0"/>
              <a:t>t → </a:t>
            </a:r>
            <a:r>
              <a:rPr lang="cs-CZ" i="1" dirty="0" err="1"/>
              <a:t>rozpoušt</a:t>
            </a:r>
            <a:r>
              <a:rPr lang="cs-CZ" i="1" dirty="0">
                <a:solidFill>
                  <a:srgbClr val="FF0000"/>
                </a:solidFill>
              </a:rPr>
              <a:t>-ě-</a:t>
            </a:r>
            <a:r>
              <a:rPr lang="cs-CZ" i="1" dirty="0" err="1"/>
              <a:t>dlo</a:t>
            </a:r>
            <a:r>
              <a:rPr lang="cs-CZ" i="1" dirty="0"/>
              <a:t>, …</a:t>
            </a:r>
            <a:endParaRPr lang="cs-CZ" dirty="0"/>
          </a:p>
          <a:p>
            <a:r>
              <a:rPr lang="cs-CZ" dirty="0"/>
              <a:t>Verbální substantiva: </a:t>
            </a:r>
            <a:r>
              <a:rPr lang="cs-CZ" i="1" dirty="0"/>
              <a:t>vyuč</a:t>
            </a:r>
            <a:r>
              <a:rPr lang="cs-CZ" i="1" dirty="0">
                <a:solidFill>
                  <a:srgbClr val="FF0000"/>
                </a:solidFill>
              </a:rPr>
              <a:t>-ova-</a:t>
            </a:r>
            <a:r>
              <a:rPr lang="cs-CZ" i="1" dirty="0"/>
              <a:t>t → vyuč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 err="1">
                <a:solidFill>
                  <a:srgbClr val="FF0000"/>
                </a:solidFill>
              </a:rPr>
              <a:t>ová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/>
              <a:t>n(í), </a:t>
            </a:r>
            <a:r>
              <a:rPr lang="cs-CZ" i="1" dirty="0" err="1"/>
              <a:t>vytisk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 err="1">
                <a:solidFill>
                  <a:srgbClr val="FF0000"/>
                </a:solidFill>
              </a:rPr>
              <a:t>nou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/>
              <a:t>t → </a:t>
            </a:r>
            <a:r>
              <a:rPr lang="cs-CZ" i="1" dirty="0" err="1"/>
              <a:t>vytisk</a:t>
            </a:r>
            <a:r>
              <a:rPr lang="cs-CZ" i="1" dirty="0">
                <a:solidFill>
                  <a:srgbClr val="FF0000"/>
                </a:solidFill>
              </a:rPr>
              <a:t>-nu-</a:t>
            </a:r>
            <a:r>
              <a:rPr lang="cs-CZ" i="1" dirty="0"/>
              <a:t>t(í)/vytišt</a:t>
            </a:r>
            <a:r>
              <a:rPr lang="cs-CZ" i="1" dirty="0">
                <a:solidFill>
                  <a:srgbClr val="FF0000"/>
                </a:solidFill>
              </a:rPr>
              <a:t>-0-</a:t>
            </a:r>
            <a:r>
              <a:rPr lang="cs-CZ" i="1" dirty="0"/>
              <a:t>ěn(í), brzd</a:t>
            </a:r>
            <a:r>
              <a:rPr lang="cs-CZ" i="1" dirty="0">
                <a:solidFill>
                  <a:srgbClr val="FF0000"/>
                </a:solidFill>
              </a:rPr>
              <a:t>-i-</a:t>
            </a:r>
            <a:r>
              <a:rPr lang="cs-CZ" i="1" dirty="0"/>
              <a:t>t → brzd</a:t>
            </a:r>
            <a:r>
              <a:rPr lang="cs-CZ" i="1" dirty="0">
                <a:solidFill>
                  <a:srgbClr val="FF0000"/>
                </a:solidFill>
              </a:rPr>
              <a:t>-0-</a:t>
            </a:r>
            <a:r>
              <a:rPr lang="cs-CZ" i="1" dirty="0"/>
              <a:t>ěn(í)/bržd</a:t>
            </a:r>
            <a:r>
              <a:rPr lang="cs-CZ" i="1" dirty="0">
                <a:solidFill>
                  <a:srgbClr val="FF0000"/>
                </a:solidFill>
              </a:rPr>
              <a:t>-0-</a:t>
            </a:r>
            <a:r>
              <a:rPr lang="cs-CZ" i="1" dirty="0"/>
              <a:t>ěn(í),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9503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Složitější případy </a:t>
            </a:r>
            <a:r>
              <a:rPr lang="cs-CZ" i="1" dirty="0"/>
              <a:t>– </a:t>
            </a:r>
            <a:r>
              <a:rPr lang="cs-CZ" dirty="0"/>
              <a:t>derivace od nepravidelného slovesa </a:t>
            </a:r>
            <a:r>
              <a:rPr lang="cs-CZ" i="1" dirty="0"/>
              <a:t>mít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 atematického slovesa je situace složitější. Kořen je buď otevřený: </a:t>
            </a:r>
            <a:r>
              <a:rPr lang="cs-CZ" i="1" dirty="0"/>
              <a:t>mí-t, </a:t>
            </a:r>
            <a:r>
              <a:rPr lang="cs-CZ" dirty="0"/>
              <a:t>nebo uzavřený: </a:t>
            </a:r>
            <a:r>
              <a:rPr lang="cs-CZ" i="1" dirty="0" err="1"/>
              <a:t>maj</a:t>
            </a:r>
            <a:r>
              <a:rPr lang="cs-CZ" i="1" dirty="0"/>
              <a:t>-í.</a:t>
            </a:r>
          </a:p>
          <a:p>
            <a:r>
              <a:rPr lang="cs-CZ" dirty="0"/>
              <a:t>ANALOGIE neplatí, neboť od sloves s otevřeným kořenem se </a:t>
            </a:r>
            <a:r>
              <a:rPr lang="cs-CZ" i="1" dirty="0"/>
              <a:t>–tel</a:t>
            </a:r>
            <a:r>
              <a:rPr lang="cs-CZ" dirty="0"/>
              <a:t> pojí ke kmeni minulému s nulovou kmenotvornou příponou, tedy např. </a:t>
            </a:r>
            <a:r>
              <a:rPr lang="cs-CZ" i="1" u="sng" dirty="0"/>
              <a:t>pí-0</a:t>
            </a:r>
            <a:r>
              <a:rPr lang="cs-CZ" i="1" dirty="0"/>
              <a:t>-t → </a:t>
            </a:r>
            <a:r>
              <a:rPr lang="cs-CZ" i="1" u="sng" dirty="0"/>
              <a:t>pi-0</a:t>
            </a:r>
            <a:r>
              <a:rPr lang="cs-CZ" i="1" dirty="0"/>
              <a:t>-tel, </a:t>
            </a:r>
            <a:r>
              <a:rPr lang="cs-CZ" i="1" u="sng" dirty="0"/>
              <a:t>přá-0</a:t>
            </a:r>
            <a:r>
              <a:rPr lang="cs-CZ" i="1" dirty="0"/>
              <a:t>-t → </a:t>
            </a:r>
            <a:r>
              <a:rPr lang="cs-CZ" i="1" u="sng" dirty="0"/>
              <a:t>pří-0</a:t>
            </a:r>
            <a:r>
              <a:rPr lang="cs-CZ" i="1" dirty="0"/>
              <a:t>-tel.</a:t>
            </a:r>
          </a:p>
          <a:p>
            <a:r>
              <a:rPr lang="cs-CZ" dirty="0"/>
              <a:t>Etymologická analýza počítá s výjimkou. Sufix </a:t>
            </a:r>
            <a:r>
              <a:rPr lang="cs-CZ" i="1" dirty="0"/>
              <a:t>-tel </a:t>
            </a:r>
            <a:r>
              <a:rPr lang="cs-CZ" dirty="0"/>
              <a:t>se pojí ke kořeni, který mají tvary prézentní a je po souhlásce </a:t>
            </a:r>
            <a:r>
              <a:rPr lang="cs-CZ" i="1" dirty="0"/>
              <a:t>j</a:t>
            </a:r>
            <a:r>
              <a:rPr lang="cs-CZ" dirty="0"/>
              <a:t> rozšířen vokalickým elementem. Podobně je tomu i ve velmi ojedinělých případech derivací na </a:t>
            </a:r>
            <a:r>
              <a:rPr lang="cs-CZ" i="1" dirty="0"/>
              <a:t>–tel </a:t>
            </a:r>
            <a:r>
              <a:rPr lang="cs-CZ" dirty="0"/>
              <a:t>od sloves s uzavřeným kořenem a kmenotvornou příponou</a:t>
            </a:r>
            <a:r>
              <a:rPr lang="cs-CZ" i="1" dirty="0"/>
              <a:t> –</a:t>
            </a:r>
            <a:r>
              <a:rPr lang="cs-CZ" i="1" dirty="0" err="1"/>
              <a:t>nou</a:t>
            </a:r>
            <a:r>
              <a:rPr lang="cs-CZ" i="1" dirty="0"/>
              <a:t>-/-nu-</a:t>
            </a:r>
            <a:r>
              <a:rPr lang="cs-CZ" dirty="0"/>
              <a:t> pro tvary od kmene minulého: </a:t>
            </a:r>
            <a:r>
              <a:rPr lang="cs-CZ" i="1" dirty="0" err="1"/>
              <a:t>přistih</a:t>
            </a:r>
            <a:r>
              <a:rPr lang="cs-CZ" i="1" dirty="0"/>
              <a:t>-</a:t>
            </a:r>
            <a:r>
              <a:rPr lang="cs-CZ" i="1" dirty="0" err="1"/>
              <a:t>nou</a:t>
            </a:r>
            <a:r>
              <a:rPr lang="cs-CZ" i="1" dirty="0"/>
              <a:t>-t → </a:t>
            </a:r>
            <a:r>
              <a:rPr lang="cs-CZ" i="1" dirty="0" err="1"/>
              <a:t>přistiž</a:t>
            </a:r>
            <a:r>
              <a:rPr lang="cs-CZ" i="1" dirty="0"/>
              <a:t>-i-tel </a:t>
            </a:r>
            <a:r>
              <a:rPr lang="cs-CZ" sz="1900" dirty="0"/>
              <a:t>(více </a:t>
            </a:r>
            <a:r>
              <a:rPr lang="cs-CZ" sz="1900" dirty="0" err="1"/>
              <a:t>srv</a:t>
            </a:r>
            <a:r>
              <a:rPr lang="cs-CZ" sz="1900" dirty="0"/>
              <a:t>. OSOLSOBĚ, Klára. Několik poznámek na okraj derivací od sloves s uzavřeným kmenem minulým. In </a:t>
            </a:r>
            <a:r>
              <a:rPr lang="cs-CZ" sz="1900" i="1" dirty="0"/>
              <a:t>Karlík a továrna na lingvistiku. Prof. Petru Karlíkovi k šedesátým narozeninám</a:t>
            </a:r>
            <a:r>
              <a:rPr lang="cs-CZ" sz="1900" dirty="0"/>
              <a:t>. 1. vyd. Brno: Host – Masarykova univerzita, 2010. s. 316-330, 15 s. ISBN 978-80-7294-412-5.)</a:t>
            </a:r>
          </a:p>
        </p:txBody>
      </p:sp>
    </p:spTree>
    <p:extLst>
      <p:ext uri="{BB962C8B-B14F-4D97-AF65-F5344CB8AC3E}">
        <p14:creationId xmlns:p14="http://schemas.microsoft.com/office/powerpoint/2010/main" val="30478486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Složitější případy </a:t>
            </a:r>
            <a:r>
              <a:rPr lang="cs-CZ" i="1" dirty="0"/>
              <a:t>– </a:t>
            </a:r>
            <a:r>
              <a:rPr lang="cs-CZ" dirty="0"/>
              <a:t>derivace od nepravidelného slovesa </a:t>
            </a:r>
            <a:r>
              <a:rPr lang="cs-CZ" i="1" dirty="0"/>
              <a:t>mít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Kořen </a:t>
            </a:r>
            <a:r>
              <a:rPr lang="cs-CZ" i="1" dirty="0" err="1"/>
              <a:t>maj</a:t>
            </a:r>
            <a:r>
              <a:rPr lang="cs-CZ" i="1" dirty="0"/>
              <a:t>-</a:t>
            </a:r>
            <a:r>
              <a:rPr lang="cs-CZ" dirty="0"/>
              <a:t> najdeme i v dalších derivátech (</a:t>
            </a:r>
            <a:r>
              <a:rPr lang="cs-CZ" i="1" dirty="0" err="1"/>
              <a:t>maj</a:t>
            </a:r>
            <a:r>
              <a:rPr lang="cs-CZ" i="1" dirty="0"/>
              <a:t>-et-</a:t>
            </a:r>
            <a:r>
              <a:rPr lang="cs-CZ" i="1" dirty="0" err="1"/>
              <a:t>ek</a:t>
            </a:r>
            <a:r>
              <a:rPr lang="cs-CZ" i="1" dirty="0"/>
              <a:t>/-n-ý).</a:t>
            </a:r>
          </a:p>
          <a:p>
            <a:r>
              <a:rPr lang="cs-CZ" dirty="0" err="1"/>
              <a:t>Rozšiřujicí</a:t>
            </a:r>
            <a:r>
              <a:rPr lang="cs-CZ" dirty="0"/>
              <a:t> element analogicky najdeme např. u derivátu od slovesa </a:t>
            </a:r>
            <a:r>
              <a:rPr lang="cs-CZ" i="1" dirty="0"/>
              <a:t>slou-0-t/</a:t>
            </a:r>
            <a:r>
              <a:rPr lang="cs-CZ" i="1" dirty="0" err="1"/>
              <a:t>slu</a:t>
            </a:r>
            <a:r>
              <a:rPr lang="cs-CZ" i="1" dirty="0"/>
              <a:t>-je/slov-e,</a:t>
            </a:r>
            <a:r>
              <a:rPr lang="cs-CZ" dirty="0"/>
              <a:t> které má paralelní tvary: </a:t>
            </a:r>
            <a:r>
              <a:rPr lang="cs-CZ" i="1" dirty="0"/>
              <a:t>sluji, sluješ, sluje, … </a:t>
            </a:r>
            <a:r>
              <a:rPr lang="cs-CZ" dirty="0"/>
              <a:t>a </a:t>
            </a:r>
            <a:r>
              <a:rPr lang="cs-CZ" i="1" dirty="0"/>
              <a:t>slovu, </a:t>
            </a:r>
            <a:r>
              <a:rPr lang="cs-CZ" i="1" dirty="0" err="1"/>
              <a:t>sloveš</a:t>
            </a:r>
            <a:r>
              <a:rPr lang="cs-CZ" i="1" dirty="0"/>
              <a:t>, </a:t>
            </a:r>
            <a:r>
              <a:rPr lang="cs-CZ" i="1" dirty="0" err="1"/>
              <a:t>slove</a:t>
            </a:r>
            <a:r>
              <a:rPr lang="cs-CZ" i="1" dirty="0"/>
              <a:t>, ..., </a:t>
            </a:r>
            <a:r>
              <a:rPr lang="cs-CZ" dirty="0"/>
              <a:t>a to v adjektivu </a:t>
            </a:r>
            <a:r>
              <a:rPr lang="cs-CZ" i="1" dirty="0"/>
              <a:t>slov-</a:t>
            </a:r>
            <a:r>
              <a:rPr lang="cs-CZ" i="1" dirty="0" err="1"/>
              <a:t>ut</a:t>
            </a:r>
            <a:r>
              <a:rPr lang="cs-CZ" i="1" dirty="0"/>
              <a:t>-n-ý.</a:t>
            </a:r>
          </a:p>
          <a:p>
            <a:r>
              <a:rPr lang="cs-CZ" dirty="0"/>
              <a:t>Rozšiřující element má dvě varianty </a:t>
            </a:r>
            <a:r>
              <a:rPr lang="cs-CZ" i="1" dirty="0"/>
              <a:t>–et- </a:t>
            </a:r>
            <a:r>
              <a:rPr lang="cs-CZ" dirty="0"/>
              <a:t>a </a:t>
            </a:r>
            <a:r>
              <a:rPr lang="cs-CZ" i="1" dirty="0"/>
              <a:t>–</a:t>
            </a:r>
            <a:r>
              <a:rPr lang="cs-CZ" i="1" dirty="0" err="1"/>
              <a:t>ut</a:t>
            </a:r>
            <a:r>
              <a:rPr lang="cs-CZ" i="1" dirty="0"/>
              <a:t>-</a:t>
            </a:r>
            <a:r>
              <a:rPr lang="cs-CZ" dirty="0"/>
              <a:t>. Zdá se, že jejich distribuci by bylo možné definovat podle okolí, a sice tak, že předchází-li </a:t>
            </a:r>
            <a:r>
              <a:rPr lang="cs-CZ" i="1" dirty="0"/>
              <a:t>j</a:t>
            </a:r>
            <a:r>
              <a:rPr lang="cs-CZ" dirty="0"/>
              <a:t>, bude rozšiřující element </a:t>
            </a:r>
            <a:r>
              <a:rPr lang="cs-CZ" i="1" dirty="0"/>
              <a:t>–et-</a:t>
            </a:r>
            <a:r>
              <a:rPr lang="cs-CZ" dirty="0"/>
              <a:t>, předchází-li </a:t>
            </a:r>
            <a:r>
              <a:rPr lang="cs-CZ" i="1" dirty="0"/>
              <a:t>–v-, </a:t>
            </a:r>
            <a:r>
              <a:rPr lang="cs-CZ" dirty="0"/>
              <a:t>bude rozšiřující element </a:t>
            </a:r>
            <a:r>
              <a:rPr lang="cs-CZ" i="1" dirty="0"/>
              <a:t>–</a:t>
            </a:r>
            <a:r>
              <a:rPr lang="cs-CZ" i="1" dirty="0" err="1"/>
              <a:t>ut</a:t>
            </a:r>
            <a:r>
              <a:rPr lang="cs-CZ" i="1" dirty="0"/>
              <a:t>-. </a:t>
            </a:r>
            <a:r>
              <a:rPr lang="cs-CZ" dirty="0"/>
              <a:t>Můžeme ale také říci, že jde o výjimky.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94510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http://www.slovnikafixu.cz/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3533" y="1825625"/>
            <a:ext cx="896493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9754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Vyhledejte ve slovníku afixů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Hesla k sufixům, které jste nalezli u odvozených slov pročtěte a sledujte, jak se sufix zapojuje do derivace:</a:t>
            </a:r>
          </a:p>
          <a:p>
            <a:r>
              <a:rPr lang="cs-CZ" dirty="0"/>
              <a:t>Od kterého slovního druhu se jím odvozuje?</a:t>
            </a:r>
          </a:p>
          <a:p>
            <a:r>
              <a:rPr lang="cs-CZ" dirty="0"/>
              <a:t>Jaké významy vyjadřuje?</a:t>
            </a:r>
          </a:p>
          <a:p>
            <a:r>
              <a:rPr lang="cs-CZ" dirty="0"/>
              <a:t>Jak se uplatňuje v jednotlivých významech co do frekvence?</a:t>
            </a:r>
          </a:p>
        </p:txBody>
      </p:sp>
    </p:spTree>
    <p:extLst>
      <p:ext uri="{BB962C8B-B14F-4D97-AF65-F5344CB8AC3E}">
        <p14:creationId xmlns:p14="http://schemas.microsoft.com/office/powerpoint/2010/main" val="960331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Vyberte </a:t>
            </a:r>
            <a:r>
              <a:rPr lang="cs-CZ" dirty="0" err="1"/>
              <a:t>desubstantiva</a:t>
            </a:r>
            <a:r>
              <a:rPr lang="cs-CZ" dirty="0"/>
              <a:t>.</a:t>
            </a:r>
          </a:p>
          <a:p>
            <a:r>
              <a:rPr lang="cs-CZ" dirty="0"/>
              <a:t>Která slova patří do jedné slovotvorné čeledi?</a:t>
            </a:r>
          </a:p>
          <a:p>
            <a:r>
              <a:rPr lang="cs-CZ" dirty="0"/>
              <a:t>Která slova jsou odvozena od názvů míst?</a:t>
            </a:r>
          </a:p>
          <a:p>
            <a:r>
              <a:rPr lang="cs-CZ" i="1" dirty="0"/>
              <a:t>postavička, stavitel, stavebník, zastavárník</a:t>
            </a:r>
          </a:p>
          <a:p>
            <a:r>
              <a:rPr lang="cs-CZ" i="1" dirty="0"/>
              <a:t>léčit, líčit, lečo, leč, léčebna, lékárník</a:t>
            </a:r>
          </a:p>
          <a:p>
            <a:r>
              <a:rPr lang="cs-CZ" i="1" dirty="0"/>
              <a:t>jedle, jedlík, jedovatý, jídelna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97080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Vyberte </a:t>
            </a:r>
            <a:r>
              <a:rPr lang="cs-CZ" dirty="0" err="1">
                <a:solidFill>
                  <a:srgbClr val="FF0000"/>
                </a:solidFill>
              </a:rPr>
              <a:t>desubstantiva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r>
              <a:rPr lang="cs-CZ" dirty="0"/>
              <a:t>Která slova patří do </a:t>
            </a:r>
            <a:r>
              <a:rPr lang="cs-CZ" b="1" dirty="0"/>
              <a:t>jedné slovotvorné čeledi</a:t>
            </a:r>
            <a:r>
              <a:rPr lang="cs-CZ" dirty="0"/>
              <a:t>?</a:t>
            </a:r>
          </a:p>
          <a:p>
            <a:r>
              <a:rPr lang="cs-CZ" dirty="0"/>
              <a:t>Která slova jsou odvozena od názvů </a:t>
            </a:r>
            <a:r>
              <a:rPr lang="cs-CZ" u="sng" dirty="0">
                <a:solidFill>
                  <a:srgbClr val="FF0000"/>
                </a:solidFill>
              </a:rPr>
              <a:t>míst</a:t>
            </a:r>
            <a:r>
              <a:rPr lang="cs-CZ" dirty="0"/>
              <a:t>?</a:t>
            </a:r>
          </a:p>
          <a:p>
            <a:r>
              <a:rPr lang="cs-CZ" b="1" i="1" dirty="0">
                <a:solidFill>
                  <a:srgbClr val="FF0000"/>
                </a:solidFill>
              </a:rPr>
              <a:t>postavička</a:t>
            </a:r>
            <a:r>
              <a:rPr lang="cs-CZ" b="1" i="1" dirty="0"/>
              <a:t>, stavitel, </a:t>
            </a:r>
            <a:r>
              <a:rPr lang="cs-CZ" b="1" i="1" dirty="0">
                <a:solidFill>
                  <a:srgbClr val="FF0000"/>
                </a:solidFill>
              </a:rPr>
              <a:t>stavebník</a:t>
            </a:r>
            <a:r>
              <a:rPr lang="cs-CZ" b="1" i="1" dirty="0"/>
              <a:t>, </a:t>
            </a:r>
            <a:r>
              <a:rPr lang="cs-CZ" b="1" i="1" u="sng" dirty="0">
                <a:solidFill>
                  <a:srgbClr val="FF0000"/>
                </a:solidFill>
              </a:rPr>
              <a:t>zastavárník</a:t>
            </a:r>
          </a:p>
          <a:p>
            <a:r>
              <a:rPr lang="cs-CZ" b="1" i="1" dirty="0"/>
              <a:t>léčit</a:t>
            </a:r>
            <a:r>
              <a:rPr lang="cs-CZ" i="1" dirty="0"/>
              <a:t>, líčit, lečo, leč, </a:t>
            </a:r>
            <a:r>
              <a:rPr lang="cs-CZ" b="1" i="1" dirty="0">
                <a:solidFill>
                  <a:srgbClr val="FF0000"/>
                </a:solidFill>
              </a:rPr>
              <a:t>léčebna</a:t>
            </a:r>
            <a:r>
              <a:rPr lang="cs-CZ" b="1" i="1" dirty="0"/>
              <a:t>, </a:t>
            </a:r>
            <a:r>
              <a:rPr lang="cs-CZ" b="1" i="1" u="sng" dirty="0">
                <a:solidFill>
                  <a:srgbClr val="FF0000"/>
                </a:solidFill>
              </a:rPr>
              <a:t>lékárník</a:t>
            </a:r>
          </a:p>
          <a:p>
            <a:r>
              <a:rPr lang="cs-CZ" i="1" dirty="0"/>
              <a:t>jedle, </a:t>
            </a:r>
            <a:r>
              <a:rPr lang="cs-CZ" b="1" i="1" dirty="0"/>
              <a:t>jedlík,</a:t>
            </a:r>
            <a:r>
              <a:rPr lang="cs-CZ" i="1" dirty="0"/>
              <a:t> </a:t>
            </a:r>
            <a:r>
              <a:rPr lang="cs-CZ" i="1" dirty="0">
                <a:solidFill>
                  <a:srgbClr val="FF0000"/>
                </a:solidFill>
              </a:rPr>
              <a:t>jedovatý</a:t>
            </a:r>
            <a:r>
              <a:rPr lang="cs-CZ" i="1" dirty="0"/>
              <a:t>, </a:t>
            </a:r>
            <a:r>
              <a:rPr lang="cs-CZ" b="1" i="1" dirty="0">
                <a:solidFill>
                  <a:srgbClr val="FF0000"/>
                </a:solidFill>
              </a:rPr>
              <a:t>jídelna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6188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Cvičení: Vyberte deverbativa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řešení, paní, nadšení, rozhraní,</a:t>
            </a:r>
            <a:r>
              <a:rPr lang="cs-CZ" dirty="0"/>
              <a:t> </a:t>
            </a:r>
            <a:r>
              <a:rPr lang="cs-CZ" i="1" dirty="0"/>
              <a:t>radní, shromáždění</a:t>
            </a:r>
          </a:p>
          <a:p>
            <a:r>
              <a:rPr lang="cs-CZ" i="1" dirty="0"/>
              <a:t>stojan, župan, závan, slogan, dvořan, jehlan</a:t>
            </a:r>
          </a:p>
          <a:p>
            <a:r>
              <a:rPr lang="cs-CZ" i="1" dirty="0"/>
              <a:t>koláč, hráč, vysavač, pomeranč, zapalovač, listnáč</a:t>
            </a:r>
          </a:p>
          <a:p>
            <a:r>
              <a:rPr lang="cs-CZ" i="1" dirty="0"/>
              <a:t>dobrůtka, půtka, nicůtka, důtka, </a:t>
            </a:r>
            <a:r>
              <a:rPr lang="cs-CZ" i="1" dirty="0" err="1"/>
              <a:t>jistůtka</a:t>
            </a:r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1780672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Řešení- </a:t>
            </a:r>
            <a:r>
              <a:rPr lang="cs-CZ" dirty="0">
                <a:solidFill>
                  <a:srgbClr val="FF0000"/>
                </a:solidFill>
              </a:rPr>
              <a:t>deverbativa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rgbClr val="FF0000"/>
                </a:solidFill>
              </a:rPr>
              <a:t>řeš-en-(í)</a:t>
            </a:r>
            <a:r>
              <a:rPr lang="cs-CZ" i="1" dirty="0"/>
              <a:t>, pan(í), </a:t>
            </a:r>
            <a:r>
              <a:rPr lang="cs-CZ" i="1" dirty="0" err="1">
                <a:solidFill>
                  <a:srgbClr val="FF0000"/>
                </a:solidFill>
              </a:rPr>
              <a:t>nadš</a:t>
            </a:r>
            <a:r>
              <a:rPr lang="cs-CZ" i="1" dirty="0">
                <a:solidFill>
                  <a:srgbClr val="FF0000"/>
                </a:solidFill>
              </a:rPr>
              <a:t>-en-(í)</a:t>
            </a:r>
            <a:r>
              <a:rPr lang="cs-CZ" i="1" dirty="0"/>
              <a:t>, </a:t>
            </a:r>
            <a:r>
              <a:rPr lang="cs-CZ" i="1" dirty="0" err="1"/>
              <a:t>roz</a:t>
            </a:r>
            <a:r>
              <a:rPr lang="cs-CZ" i="1" dirty="0"/>
              <a:t>-hran-(í),</a:t>
            </a:r>
            <a:r>
              <a:rPr lang="cs-CZ" dirty="0"/>
              <a:t> </a:t>
            </a:r>
            <a:r>
              <a:rPr lang="cs-CZ" i="1" dirty="0"/>
              <a:t>rad-n(í), </a:t>
            </a:r>
            <a:r>
              <a:rPr lang="cs-CZ" i="1" dirty="0" err="1">
                <a:solidFill>
                  <a:srgbClr val="FF0000"/>
                </a:solidFill>
              </a:rPr>
              <a:t>shromážd-ěn</a:t>
            </a:r>
            <a:r>
              <a:rPr lang="cs-CZ" i="1" dirty="0">
                <a:solidFill>
                  <a:srgbClr val="FF0000"/>
                </a:solidFill>
              </a:rPr>
              <a:t>-(í)</a:t>
            </a:r>
          </a:p>
          <a:p>
            <a:r>
              <a:rPr lang="cs-CZ" i="1" dirty="0">
                <a:solidFill>
                  <a:srgbClr val="FF0000"/>
                </a:solidFill>
              </a:rPr>
              <a:t>stoj-</a:t>
            </a:r>
            <a:r>
              <a:rPr lang="cs-CZ" i="1" dirty="0" err="1">
                <a:solidFill>
                  <a:srgbClr val="FF0000"/>
                </a:solidFill>
              </a:rPr>
              <a:t>an</a:t>
            </a:r>
            <a:r>
              <a:rPr lang="cs-CZ" i="1" dirty="0"/>
              <a:t>, žup-</a:t>
            </a:r>
            <a:r>
              <a:rPr lang="cs-CZ" i="1" dirty="0" err="1"/>
              <a:t>an</a:t>
            </a:r>
            <a:r>
              <a:rPr lang="cs-CZ" i="1" dirty="0"/>
              <a:t>, </a:t>
            </a:r>
            <a:r>
              <a:rPr lang="cs-CZ" i="1" dirty="0">
                <a:solidFill>
                  <a:srgbClr val="FF0000"/>
                </a:solidFill>
              </a:rPr>
              <a:t>zá-</a:t>
            </a:r>
            <a:r>
              <a:rPr lang="cs-CZ" i="1" dirty="0" err="1">
                <a:solidFill>
                  <a:srgbClr val="FF0000"/>
                </a:solidFill>
              </a:rPr>
              <a:t>va</a:t>
            </a:r>
            <a:r>
              <a:rPr lang="cs-CZ" i="1" dirty="0">
                <a:solidFill>
                  <a:srgbClr val="FF0000"/>
                </a:solidFill>
              </a:rPr>
              <a:t>-n</a:t>
            </a:r>
            <a:r>
              <a:rPr lang="cs-CZ" i="1" dirty="0"/>
              <a:t>, slogan, dvoř-</a:t>
            </a:r>
            <a:r>
              <a:rPr lang="cs-CZ" i="1" dirty="0" err="1"/>
              <a:t>an</a:t>
            </a:r>
            <a:r>
              <a:rPr lang="cs-CZ" i="1" dirty="0"/>
              <a:t>, </a:t>
            </a:r>
            <a:r>
              <a:rPr lang="cs-CZ" i="1" dirty="0" err="1"/>
              <a:t>jehl-an</a:t>
            </a:r>
            <a:endParaRPr lang="cs-CZ" i="1" dirty="0"/>
          </a:p>
          <a:p>
            <a:r>
              <a:rPr lang="cs-CZ" i="1" dirty="0"/>
              <a:t>kol-</a:t>
            </a:r>
            <a:r>
              <a:rPr lang="cs-CZ" i="1" dirty="0" err="1"/>
              <a:t>áč</a:t>
            </a:r>
            <a:r>
              <a:rPr lang="cs-CZ" i="1" dirty="0"/>
              <a:t>, </a:t>
            </a:r>
            <a:r>
              <a:rPr lang="cs-CZ" i="1" dirty="0" err="1">
                <a:solidFill>
                  <a:srgbClr val="FF0000"/>
                </a:solidFill>
              </a:rPr>
              <a:t>hrá</a:t>
            </a:r>
            <a:r>
              <a:rPr lang="cs-CZ" i="1" dirty="0">
                <a:solidFill>
                  <a:srgbClr val="FF0000"/>
                </a:solidFill>
              </a:rPr>
              <a:t>-č, vy-</a:t>
            </a:r>
            <a:r>
              <a:rPr lang="cs-CZ" i="1" dirty="0" err="1">
                <a:solidFill>
                  <a:srgbClr val="FF0000"/>
                </a:solidFill>
              </a:rPr>
              <a:t>sav</a:t>
            </a:r>
            <a:r>
              <a:rPr lang="cs-CZ" i="1" dirty="0">
                <a:solidFill>
                  <a:srgbClr val="FF0000"/>
                </a:solidFill>
              </a:rPr>
              <a:t>-a-č</a:t>
            </a:r>
            <a:r>
              <a:rPr lang="cs-CZ" i="1" dirty="0"/>
              <a:t>, pomeranč, </a:t>
            </a:r>
            <a:r>
              <a:rPr lang="cs-CZ" i="1" dirty="0">
                <a:solidFill>
                  <a:srgbClr val="FF0000"/>
                </a:solidFill>
              </a:rPr>
              <a:t>za-pal-ova-č</a:t>
            </a:r>
            <a:r>
              <a:rPr lang="cs-CZ" i="1" dirty="0"/>
              <a:t>, </a:t>
            </a:r>
            <a:r>
              <a:rPr lang="cs-CZ" i="1" dirty="0" err="1"/>
              <a:t>listn-áč</a:t>
            </a:r>
            <a:endParaRPr lang="cs-CZ" i="1" dirty="0"/>
          </a:p>
          <a:p>
            <a:r>
              <a:rPr lang="cs-CZ" i="1" dirty="0" err="1"/>
              <a:t>dobr</a:t>
            </a:r>
            <a:r>
              <a:rPr lang="cs-CZ" i="1" dirty="0"/>
              <a:t>-</a:t>
            </a:r>
            <a:r>
              <a:rPr lang="cs-CZ" i="1" dirty="0" err="1"/>
              <a:t>ůt</a:t>
            </a:r>
            <a:r>
              <a:rPr lang="cs-CZ" i="1" dirty="0"/>
              <a:t>-k(a), </a:t>
            </a:r>
            <a:r>
              <a:rPr lang="cs-CZ" i="1" dirty="0" err="1">
                <a:solidFill>
                  <a:srgbClr val="FF0000"/>
                </a:solidFill>
              </a:rPr>
              <a:t>pů-tk</a:t>
            </a:r>
            <a:r>
              <a:rPr lang="cs-CZ" i="1" dirty="0">
                <a:solidFill>
                  <a:srgbClr val="FF0000"/>
                </a:solidFill>
              </a:rPr>
              <a:t>-(a)</a:t>
            </a:r>
            <a:r>
              <a:rPr lang="cs-CZ" i="1" dirty="0"/>
              <a:t>, nic-</a:t>
            </a:r>
            <a:r>
              <a:rPr lang="cs-CZ" i="1" dirty="0" err="1"/>
              <a:t>ůt</a:t>
            </a:r>
            <a:r>
              <a:rPr lang="cs-CZ" i="1" dirty="0"/>
              <a:t>-k(a), </a:t>
            </a:r>
            <a:r>
              <a:rPr lang="cs-CZ" i="1" dirty="0" err="1">
                <a:solidFill>
                  <a:srgbClr val="FF0000"/>
                </a:solidFill>
              </a:rPr>
              <a:t>dů-tk</a:t>
            </a:r>
            <a:r>
              <a:rPr lang="cs-CZ" i="1" dirty="0">
                <a:solidFill>
                  <a:srgbClr val="FF0000"/>
                </a:solidFill>
              </a:rPr>
              <a:t>-(a)</a:t>
            </a:r>
            <a:r>
              <a:rPr lang="cs-CZ" i="1" dirty="0"/>
              <a:t>, jist-</a:t>
            </a:r>
            <a:r>
              <a:rPr lang="cs-CZ" i="1" dirty="0" err="1"/>
              <a:t>ůt</a:t>
            </a:r>
            <a:r>
              <a:rPr lang="cs-CZ" i="1" dirty="0"/>
              <a:t>-k-(a)</a:t>
            </a:r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982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BBE837-6E5D-49F0-A0FB-D47D69FA8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Utvoř požadované tvary, pozoruj společné rysy a stanov podmínky odlišností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9C37E2-CB4C-439C-8AA9-6ABC27BD7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000" dirty="0" err="1"/>
              <a:t>N_pl</a:t>
            </a:r>
            <a:r>
              <a:rPr lang="cs-CZ" sz="3000" dirty="0"/>
              <a:t>: starosta, rasista, přednosta, basketbalista, vašnosta, fotbalista, terorista, turista</a:t>
            </a:r>
          </a:p>
          <a:p>
            <a:r>
              <a:rPr lang="cs-CZ" sz="3000" dirty="0" err="1"/>
              <a:t>N_pl</a:t>
            </a:r>
            <a:r>
              <a:rPr lang="cs-CZ" sz="3000" dirty="0"/>
              <a:t>: popleta, jezuita, despota, husita, poberta, poeta, filuta</a:t>
            </a:r>
          </a:p>
          <a:p>
            <a:r>
              <a:rPr lang="cs-CZ" sz="3000" dirty="0" err="1"/>
              <a:t>G_pl</a:t>
            </a:r>
            <a:r>
              <a:rPr lang="cs-CZ" sz="3000" dirty="0"/>
              <a:t>: informace, vesnice, finance, tlačenice, práce, veslice, funkce, zvonice, akce, hlavice, dotace, hranice, situace, částice, operace</a:t>
            </a:r>
          </a:p>
          <a:p>
            <a:r>
              <a:rPr lang="cs-CZ" sz="3000" dirty="0" err="1"/>
              <a:t>G_pl</a:t>
            </a:r>
            <a:r>
              <a:rPr lang="cs-CZ" sz="3000" dirty="0"/>
              <a:t>: houně, přítelkyně, vůně, kolegyně, studně, otrokyně, dýně, žákyně, sukně, bohyně, svině,</a:t>
            </a:r>
          </a:p>
          <a:p>
            <a:r>
              <a:rPr lang="cs-CZ" sz="3000" dirty="0" err="1"/>
              <a:t>G_pl</a:t>
            </a:r>
            <a:r>
              <a:rPr lang="cs-CZ" sz="3000" dirty="0"/>
              <a:t>: klíště, hřiště, koště, smetiště, kotě, semeniště, řečiště</a:t>
            </a:r>
          </a:p>
        </p:txBody>
      </p:sp>
    </p:spTree>
    <p:extLst>
      <p:ext uri="{BB962C8B-B14F-4D97-AF65-F5344CB8AC3E}">
        <p14:creationId xmlns:p14="http://schemas.microsoft.com/office/powerpoint/2010/main" val="17186476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Cvičení: Následující substantiva rozdělte na </a:t>
            </a:r>
            <a:r>
              <a:rPr lang="cs-CZ" sz="3200" b="1" dirty="0"/>
              <a:t>názvy výsledků dějů </a:t>
            </a:r>
            <a:r>
              <a:rPr lang="cs-CZ" sz="3200" dirty="0"/>
              <a:t>a </a:t>
            </a:r>
            <a:r>
              <a:rPr lang="cs-CZ" sz="3200" b="1" dirty="0"/>
              <a:t>deminutiva</a:t>
            </a:r>
            <a:r>
              <a:rPr lang="cs-CZ" sz="3200" dirty="0"/>
              <a:t>, případně na ta, která nepatří ani do jedné z uvedených kategorií: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pásek, volňásek, maňásek, klásek, výsek, hlásek, </a:t>
            </a:r>
            <a:r>
              <a:rPr lang="cs-CZ" i="1" dirty="0" err="1"/>
              <a:t>tvrďásek</a:t>
            </a:r>
            <a:r>
              <a:rPr lang="cs-CZ" i="1" dirty="0"/>
              <a:t>, zásek, </a:t>
            </a:r>
            <a:r>
              <a:rPr lang="cs-CZ" i="1" dirty="0" err="1"/>
              <a:t>Oťásek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936758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názvy výsledků dějů: </a:t>
            </a:r>
            <a:r>
              <a:rPr lang="cs-CZ" i="1" dirty="0"/>
              <a:t>výsek, zásek;</a:t>
            </a:r>
            <a:endParaRPr lang="cs-CZ" b="1" dirty="0"/>
          </a:p>
          <a:p>
            <a:r>
              <a:rPr lang="cs-CZ" b="1" dirty="0"/>
              <a:t>deminutiva: </a:t>
            </a:r>
            <a:r>
              <a:rPr lang="cs-CZ" i="1" dirty="0"/>
              <a:t>pásek, klásek, hlásek, </a:t>
            </a:r>
            <a:r>
              <a:rPr lang="cs-CZ" i="1" dirty="0" err="1"/>
              <a:t>Oťásek</a:t>
            </a:r>
            <a:r>
              <a:rPr lang="cs-CZ" i="1" dirty="0"/>
              <a:t>;</a:t>
            </a:r>
            <a:endParaRPr lang="cs-CZ" dirty="0"/>
          </a:p>
          <a:p>
            <a:r>
              <a:rPr lang="cs-CZ" b="1" dirty="0"/>
              <a:t>ostatní: </a:t>
            </a:r>
            <a:r>
              <a:rPr lang="cs-CZ" i="1" dirty="0"/>
              <a:t>volňásek, maňásek, </a:t>
            </a:r>
            <a:r>
              <a:rPr lang="cs-CZ" i="1" dirty="0" err="1"/>
              <a:t>tvrďásek</a:t>
            </a:r>
            <a:r>
              <a:rPr lang="cs-CZ" i="1" dirty="0"/>
              <a:t>;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124807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Cvičení: Vyberte </a:t>
            </a:r>
            <a:r>
              <a:rPr lang="cs-CZ" dirty="0" err="1"/>
              <a:t>deadjektivní</a:t>
            </a:r>
            <a:r>
              <a:rPr lang="cs-CZ" dirty="0"/>
              <a:t> substantiva, která označují názvy vlastností: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zločin, zloděj, zloba, zlo, zlost, zlomyslnost, zlovolnost, zloduch</a:t>
            </a:r>
          </a:p>
        </p:txBody>
      </p:sp>
    </p:spTree>
    <p:extLst>
      <p:ext uri="{BB962C8B-B14F-4D97-AF65-F5344CB8AC3E}">
        <p14:creationId xmlns:p14="http://schemas.microsoft.com/office/powerpoint/2010/main" val="24636033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řešení: </a:t>
            </a:r>
            <a:r>
              <a:rPr lang="cs-CZ" sz="2200" dirty="0"/>
              <a:t>adjektivum </a:t>
            </a:r>
            <a:r>
              <a:rPr lang="cs-CZ" sz="2200" i="1" dirty="0"/>
              <a:t>zlý </a:t>
            </a:r>
            <a:r>
              <a:rPr lang="cs-CZ" sz="2200" dirty="0"/>
              <a:t>je základovým slovem všech uvedených slov, ne všechna pojmenovávají vlastnost (transponují vlastnost do substance – syntaktická derivace)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zloba, zlo, zlost, zlomyslnost, zlovolnost</a:t>
            </a:r>
          </a:p>
          <a:p>
            <a:r>
              <a:rPr lang="cs-CZ" i="1" dirty="0"/>
              <a:t>… </a:t>
            </a:r>
            <a:r>
              <a:rPr lang="en-US" i="1" dirty="0"/>
              <a:t>benevolence pro </a:t>
            </a:r>
            <a:r>
              <a:rPr lang="en-US" i="1" dirty="0" err="1"/>
              <a:t>zlobu</a:t>
            </a:r>
            <a:r>
              <a:rPr lang="en-US" i="1" dirty="0"/>
              <a:t> a </a:t>
            </a:r>
            <a:r>
              <a:rPr lang="en-US" i="1" dirty="0" err="1"/>
              <a:t>hloupost</a:t>
            </a:r>
            <a:r>
              <a:rPr lang="en-US" i="1" dirty="0"/>
              <a:t> </a:t>
            </a:r>
            <a:r>
              <a:rPr lang="cs-CZ" i="1" dirty="0"/>
              <a:t>…= benevolence pro </a:t>
            </a:r>
            <a:r>
              <a:rPr lang="cs-CZ" b="1" i="1" dirty="0"/>
              <a:t>zlé</a:t>
            </a:r>
            <a:r>
              <a:rPr lang="cs-CZ" i="1" dirty="0"/>
              <a:t> a hloupé jednání</a:t>
            </a:r>
          </a:p>
          <a:p>
            <a:r>
              <a:rPr lang="cs-CZ" i="1" dirty="0"/>
              <a:t>… </a:t>
            </a:r>
            <a:r>
              <a:rPr lang="pt-BR" i="1" dirty="0"/>
              <a:t>hlas se jí zachvěl zlostí </a:t>
            </a:r>
            <a:r>
              <a:rPr lang="cs-CZ" i="1" dirty="0"/>
              <a:t> … = měla </a:t>
            </a:r>
            <a:r>
              <a:rPr lang="cs-CZ" b="1" i="1" dirty="0"/>
              <a:t>zlý</a:t>
            </a:r>
            <a:r>
              <a:rPr lang="cs-CZ" i="1" dirty="0"/>
              <a:t> chvějící se hlas</a:t>
            </a:r>
          </a:p>
          <a:p>
            <a:r>
              <a:rPr lang="cs-CZ" i="1" dirty="0"/>
              <a:t>Vyžívá se už jen v drobných zlomyslnostech … = vyžívá se ve </a:t>
            </a:r>
            <a:r>
              <a:rPr lang="cs-CZ" b="1" i="1" dirty="0"/>
              <a:t>zlomyslných</a:t>
            </a:r>
            <a:r>
              <a:rPr lang="cs-CZ" i="1" dirty="0"/>
              <a:t> věcech</a:t>
            </a:r>
          </a:p>
          <a:p>
            <a:r>
              <a:rPr lang="cs-CZ" i="1" dirty="0"/>
              <a:t>Světlo vždy podceňuje zlovolnost Temnoty … = Světlo podceňuje, že Temnota je </a:t>
            </a:r>
            <a:r>
              <a:rPr lang="cs-CZ" b="1" i="1" dirty="0"/>
              <a:t>zlovolná</a:t>
            </a:r>
          </a:p>
        </p:txBody>
      </p:sp>
    </p:spTree>
    <p:extLst>
      <p:ext uri="{BB962C8B-B14F-4D97-AF65-F5344CB8AC3E}">
        <p14:creationId xmlns:p14="http://schemas.microsoft.com/office/powerpoint/2010/main" val="2207971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5234" y="356498"/>
            <a:ext cx="10515600" cy="1325563"/>
          </a:xfrm>
        </p:spPr>
        <p:txBody>
          <a:bodyPr/>
          <a:lstStyle/>
          <a:p>
            <a:r>
              <a:rPr lang="cs-CZ" dirty="0"/>
              <a:t>Jazykové hádanky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Termínem hypokoristika se označují emotivně zabarvené podoby proprií (zřídka i apelativ). Velice častým prostředkem tvoření hypokoristik je sufix </a:t>
            </a:r>
            <a:r>
              <a:rPr lang="cs-CZ" i="1" dirty="0"/>
              <a:t>–i/-y </a:t>
            </a:r>
            <a:r>
              <a:rPr lang="cs-CZ" b="1" i="1" u="sng" dirty="0"/>
              <a:t>(</a:t>
            </a:r>
            <a:r>
              <a:rPr lang="cs-CZ" b="1" i="1" u="sng" dirty="0" err="1"/>
              <a:t>Leni</a:t>
            </a:r>
            <a:r>
              <a:rPr lang="cs-CZ" b="1" i="1" u="sng" dirty="0"/>
              <a:t>, </a:t>
            </a:r>
            <a:r>
              <a:rPr lang="cs-CZ" b="1" i="1" u="sng" dirty="0" err="1"/>
              <a:t>Marti</a:t>
            </a:r>
            <a:r>
              <a:rPr lang="cs-CZ" b="1" i="1" u="sng" dirty="0"/>
              <a:t>, </a:t>
            </a:r>
            <a:r>
              <a:rPr lang="cs-CZ" b="1" i="1" u="sng" dirty="0" err="1"/>
              <a:t>Tery</a:t>
            </a:r>
            <a:r>
              <a:rPr lang="cs-CZ" b="1" i="1" u="sng" dirty="0"/>
              <a:t>, </a:t>
            </a:r>
            <a:r>
              <a:rPr lang="cs-CZ" b="1" i="1" u="sng" dirty="0" err="1"/>
              <a:t>Luki</a:t>
            </a:r>
            <a:r>
              <a:rPr lang="cs-CZ" b="1" i="1" u="sng" dirty="0"/>
              <a:t>/Luky)</a:t>
            </a:r>
            <a:r>
              <a:rPr lang="cs-CZ" dirty="0"/>
              <a:t>. V některých příručkách se můžete setkat s interpretací, která tvrdí, že jde o tvary vokativu. Jak byste toto tvrzení vyvrátili?</a:t>
            </a:r>
          </a:p>
          <a:p>
            <a:r>
              <a:rPr lang="cs-CZ" dirty="0"/>
              <a:t> Termínem </a:t>
            </a:r>
            <a:r>
              <a:rPr lang="cs-CZ" b="1" dirty="0"/>
              <a:t>formální deminutivum </a:t>
            </a:r>
            <a:r>
              <a:rPr lang="cs-CZ" dirty="0"/>
              <a:t>se označují případy, kdy substantivum má typicky deminutivní formu, nicméně významově nespadá do kategorie deminutiv (nemá ani příznak signalizující malý rozměr, chybí emotivní zabarvení, chybívá také vztah k fundujícímu nedeminutivnímu substantivu). Najdete příklady?</a:t>
            </a:r>
          </a:p>
        </p:txBody>
      </p:sp>
    </p:spTree>
    <p:extLst>
      <p:ext uri="{BB962C8B-B14F-4D97-AF65-F5344CB8AC3E}">
        <p14:creationId xmlns:p14="http://schemas.microsoft.com/office/powerpoint/2010/main" val="17631834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hypokoristika a –i/-y = nesklonná feminina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168" y="1121536"/>
            <a:ext cx="9688146" cy="5178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6105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Formální </a:t>
            </a:r>
            <a:r>
              <a:rPr lang="cs-CZ" dirty="0"/>
              <a:t>deminutiva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vidlička</a:t>
            </a:r>
          </a:p>
          <a:p>
            <a:r>
              <a:rPr lang="cs-CZ" dirty="0"/>
              <a:t>košilka, kalhotky, tílko</a:t>
            </a:r>
          </a:p>
          <a:p>
            <a:r>
              <a:rPr lang="cs-CZ" dirty="0"/>
              <a:t>papoušek, krtek, ježek</a:t>
            </a:r>
          </a:p>
        </p:txBody>
      </p:sp>
    </p:spTree>
    <p:extLst>
      <p:ext uri="{BB962C8B-B14F-4D97-AF65-F5344CB8AC3E}">
        <p14:creationId xmlns:p14="http://schemas.microsoft.com/office/powerpoint/2010/main" val="29470384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Jazykové hádanky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cs-CZ" sz="2000"/>
              <a:t>Jména tvořená příponou –</a:t>
            </a:r>
            <a:r>
              <a:rPr lang="cs-CZ" sz="2000" b="1" i="1" u="sng"/>
              <a:t>dlo</a:t>
            </a:r>
            <a:r>
              <a:rPr lang="cs-CZ" sz="2000"/>
              <a:t> od slovesného kmene označují často prostředky (nástroje), jejichž pomocí se provádí činnost označená fundujícím slovesem. Najdete substantiva, která a) končí na –</a:t>
            </a:r>
            <a:r>
              <a:rPr lang="cs-CZ" sz="2000" b="1" i="1" u="sng"/>
              <a:t>dlo</a:t>
            </a:r>
            <a:r>
              <a:rPr lang="cs-CZ" sz="2000"/>
              <a:t>, ale jejich motivace není jasná a ta b) která končí na –</a:t>
            </a:r>
            <a:r>
              <a:rPr lang="cs-CZ" sz="2000" b="1" i="1" u="sng"/>
              <a:t>dlo</a:t>
            </a:r>
            <a:r>
              <a:rPr lang="cs-CZ" sz="2000"/>
              <a:t>, lze je vztáhnout ke slovesu, ale neoznačují prostředek, ale osobu spjatou s dějem pojmenovaným základovým slovesem?</a:t>
            </a:r>
          </a:p>
          <a:p>
            <a:r>
              <a:rPr lang="cs-CZ" sz="2000"/>
              <a:t>Od každého slovesa lze v češtině utvořit verbální substantivum s opěrným tvarem, jímž je potenciální tvar n-ového/t-ového příčestí (např. </a:t>
            </a:r>
            <a:r>
              <a:rPr lang="cs-CZ" sz="2000" i="1"/>
              <a:t>nést → nesení, krýt  → krytí</a:t>
            </a:r>
            <a:r>
              <a:rPr lang="cs-CZ" sz="2000"/>
              <a:t>). Existují slovesa, od nichž lze tvořit jak substantivum na </a:t>
            </a:r>
            <a:r>
              <a:rPr lang="cs-CZ" sz="2000" i="1"/>
              <a:t>ní</a:t>
            </a:r>
            <a:r>
              <a:rPr lang="cs-CZ" sz="2000"/>
              <a:t>, tak substantivum na </a:t>
            </a:r>
            <a:r>
              <a:rPr lang="cs-CZ" sz="2000" i="1"/>
              <a:t>tí</a:t>
            </a:r>
            <a:r>
              <a:rPr lang="cs-CZ" sz="2000"/>
              <a:t>? Jak dokážete, že substantivum je/není utvořeno výše popsaným způsobem od slovesa: </a:t>
            </a:r>
            <a:r>
              <a:rPr lang="cs-CZ" sz="2000" b="1" i="1"/>
              <a:t>kvítí </a:t>
            </a:r>
            <a:r>
              <a:rPr lang="cs-CZ" sz="2000" b="1"/>
              <a:t>od </a:t>
            </a:r>
            <a:r>
              <a:rPr lang="cs-CZ" sz="2000" b="1" i="1"/>
              <a:t>kvést, úmrtí</a:t>
            </a:r>
            <a:r>
              <a:rPr lang="cs-CZ" sz="2000" b="1"/>
              <a:t> od </a:t>
            </a:r>
            <a:r>
              <a:rPr lang="cs-CZ" sz="2000" b="1" i="1"/>
              <a:t>umřít, koření </a:t>
            </a:r>
            <a:r>
              <a:rPr lang="cs-CZ" sz="2000" b="1"/>
              <a:t>od </a:t>
            </a:r>
            <a:r>
              <a:rPr lang="cs-CZ" sz="2000" b="1" i="1"/>
              <a:t>kořit</a:t>
            </a:r>
            <a:r>
              <a:rPr lang="cs-CZ" sz="2000" b="1"/>
              <a:t>, </a:t>
            </a:r>
            <a:r>
              <a:rPr lang="cs-CZ" sz="2000" b="1" i="1"/>
              <a:t>příjmení</a:t>
            </a:r>
            <a:r>
              <a:rPr lang="cs-CZ" sz="2000" b="1"/>
              <a:t> od </a:t>
            </a:r>
            <a:r>
              <a:rPr lang="cs-CZ" sz="2000" b="1" i="1"/>
              <a:t>přijmout, rčení </a:t>
            </a:r>
            <a:r>
              <a:rPr lang="cs-CZ" sz="2000" b="1"/>
              <a:t>od </a:t>
            </a:r>
            <a:r>
              <a:rPr lang="cs-CZ" sz="2000" b="1" i="1"/>
              <a:t>říci</a:t>
            </a:r>
            <a:r>
              <a:rPr lang="cs-CZ" sz="2000" b="1"/>
              <a:t>, </a:t>
            </a:r>
            <a:r>
              <a:rPr lang="cs-CZ" sz="2000" b="1" i="1"/>
              <a:t>vypětí</a:t>
            </a:r>
            <a:r>
              <a:rPr lang="cs-CZ" sz="2000" b="1"/>
              <a:t> od </a:t>
            </a:r>
            <a:r>
              <a:rPr lang="cs-CZ" sz="2000" b="1" i="1"/>
              <a:t>vypnout, houští </a:t>
            </a:r>
            <a:r>
              <a:rPr lang="cs-CZ" sz="2000" b="1"/>
              <a:t>od </a:t>
            </a:r>
            <a:r>
              <a:rPr lang="cs-CZ" sz="2000" b="1" i="1"/>
              <a:t>hustit</a:t>
            </a:r>
            <a:r>
              <a:rPr lang="cs-CZ" sz="2000" b="1"/>
              <a:t>, </a:t>
            </a:r>
            <a:r>
              <a:rPr lang="cs-CZ" sz="2000" b="1" i="1"/>
              <a:t>smetí</a:t>
            </a:r>
            <a:r>
              <a:rPr lang="cs-CZ" sz="2000" b="1"/>
              <a:t> od </a:t>
            </a:r>
            <a:r>
              <a:rPr lang="cs-CZ" sz="2000" b="1" i="1"/>
              <a:t>smetat, spřežení </a:t>
            </a:r>
            <a:r>
              <a:rPr lang="cs-CZ" sz="2000" b="1"/>
              <a:t>od </a:t>
            </a:r>
            <a:r>
              <a:rPr lang="cs-CZ" sz="2000" b="1" i="1"/>
              <a:t>spřáhnout, sítí </a:t>
            </a:r>
            <a:r>
              <a:rPr lang="cs-CZ" sz="2000" b="1"/>
              <a:t>od </a:t>
            </a:r>
            <a:r>
              <a:rPr lang="cs-CZ" sz="2000" b="1" i="1"/>
              <a:t>sít</a:t>
            </a:r>
            <a:r>
              <a:rPr lang="cs-CZ" sz="2000"/>
              <a:t>?</a:t>
            </a:r>
            <a:endParaRPr lang="cs-CZ" sz="2000" i="1"/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5772146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Nejasnou motivaci slov </a:t>
            </a:r>
            <a:r>
              <a:rPr lang="cs-CZ" i="1" dirty="0"/>
              <a:t>zřídlo, hrdlo, madlo, zrcadlo… </a:t>
            </a:r>
            <a:r>
              <a:rPr lang="cs-CZ" dirty="0"/>
              <a:t>najdi v etymologickém slovníku.</a:t>
            </a:r>
          </a:p>
          <a:p>
            <a:r>
              <a:rPr lang="cs-CZ" dirty="0"/>
              <a:t>Ačkoliv je </a:t>
            </a:r>
            <a:r>
              <a:rPr lang="cs-CZ" i="1" dirty="0"/>
              <a:t>trdlo </a:t>
            </a:r>
            <a:r>
              <a:rPr lang="cs-CZ" dirty="0"/>
              <a:t>původně ‚nástroj na </a:t>
            </a:r>
            <a:r>
              <a:rPr lang="cs-CZ" i="1" dirty="0"/>
              <a:t>tření‘</a:t>
            </a:r>
            <a:r>
              <a:rPr lang="cs-CZ" dirty="0"/>
              <a:t> (viz </a:t>
            </a:r>
            <a:r>
              <a:rPr lang="cs-CZ" i="1" dirty="0"/>
              <a:t>trdelník</a:t>
            </a:r>
            <a:r>
              <a:rPr lang="cs-CZ" dirty="0"/>
              <a:t>), označujeme tímto výrazem většinou osobu, podobně jako </a:t>
            </a:r>
            <a:r>
              <a:rPr lang="cs-CZ" i="1" dirty="0"/>
              <a:t>zlobidlo, strašidlo.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79988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substantivum je/není utvořeno od slovesa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i="1" dirty="0"/>
              <a:t>kvítí </a:t>
            </a:r>
            <a:r>
              <a:rPr lang="cs-CZ" b="1" dirty="0"/>
              <a:t>od </a:t>
            </a:r>
            <a:r>
              <a:rPr lang="cs-CZ" b="1" i="1" dirty="0"/>
              <a:t>kvést: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NE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kvés</a:t>
            </a:r>
            <a:r>
              <a:rPr lang="cs-CZ" b="1" i="1" dirty="0">
                <a:solidFill>
                  <a:srgbClr val="FF0000"/>
                </a:solidFill>
              </a:rPr>
              <a:t>-t → </a:t>
            </a:r>
            <a:r>
              <a:rPr lang="cs-CZ" b="1" i="1" dirty="0" err="1">
                <a:solidFill>
                  <a:srgbClr val="FF0000"/>
                </a:solidFill>
              </a:rPr>
              <a:t>kvet</a:t>
            </a:r>
            <a:r>
              <a:rPr lang="cs-CZ" b="1" i="1" dirty="0">
                <a:solidFill>
                  <a:srgbClr val="FF0000"/>
                </a:solidFill>
              </a:rPr>
              <a:t>-en-í </a:t>
            </a:r>
            <a:r>
              <a:rPr lang="cs-CZ" b="1" dirty="0">
                <a:solidFill>
                  <a:srgbClr val="FF0000"/>
                </a:solidFill>
              </a:rPr>
              <a:t>(</a:t>
            </a:r>
            <a:r>
              <a:rPr lang="cs-CZ" b="1" i="1" dirty="0">
                <a:solidFill>
                  <a:srgbClr val="FF0000"/>
                </a:solidFill>
              </a:rPr>
              <a:t>t </a:t>
            </a:r>
            <a:r>
              <a:rPr lang="cs-CZ" b="1" dirty="0">
                <a:solidFill>
                  <a:srgbClr val="FF0000"/>
                </a:solidFill>
              </a:rPr>
              <a:t>ve slově </a:t>
            </a:r>
            <a:r>
              <a:rPr lang="cs-CZ" b="1" i="1" dirty="0" err="1">
                <a:solidFill>
                  <a:srgbClr val="FF0000"/>
                </a:solidFill>
              </a:rPr>
              <a:t>kvít</a:t>
            </a:r>
            <a:r>
              <a:rPr lang="cs-CZ" b="1" i="1" dirty="0">
                <a:solidFill>
                  <a:srgbClr val="FF0000"/>
                </a:solidFill>
              </a:rPr>
              <a:t>-í</a:t>
            </a:r>
            <a:r>
              <a:rPr lang="cs-CZ" b="1" dirty="0">
                <a:solidFill>
                  <a:srgbClr val="FF0000"/>
                </a:solidFill>
              </a:rPr>
              <a:t> není součást sufixu, ale finála kořene)</a:t>
            </a:r>
          </a:p>
          <a:p>
            <a:r>
              <a:rPr lang="cs-CZ" b="1" i="1" dirty="0"/>
              <a:t>úmrtí</a:t>
            </a:r>
            <a:r>
              <a:rPr lang="cs-CZ" b="1" dirty="0"/>
              <a:t> od </a:t>
            </a:r>
            <a:r>
              <a:rPr lang="cs-CZ" b="1" i="1" dirty="0"/>
              <a:t>umřít: </a:t>
            </a:r>
            <a:r>
              <a:rPr lang="cs-CZ" b="1" dirty="0">
                <a:solidFill>
                  <a:srgbClr val="FF0000"/>
                </a:solidFill>
              </a:rPr>
              <a:t>NE </a:t>
            </a:r>
            <a:r>
              <a:rPr lang="cs-CZ" b="1" i="1" dirty="0" err="1">
                <a:solidFill>
                  <a:srgbClr val="FF0000"/>
                </a:solidFill>
              </a:rPr>
              <a:t>umř</a:t>
            </a:r>
            <a:r>
              <a:rPr lang="cs-CZ" b="1" i="1" dirty="0">
                <a:solidFill>
                  <a:srgbClr val="FF0000"/>
                </a:solidFill>
              </a:rPr>
              <a:t>-í-t → </a:t>
            </a:r>
            <a:r>
              <a:rPr lang="cs-CZ" b="1" i="1" dirty="0" err="1">
                <a:solidFill>
                  <a:srgbClr val="FF0000"/>
                </a:solidFill>
              </a:rPr>
              <a:t>umř</a:t>
            </a:r>
            <a:r>
              <a:rPr lang="cs-CZ" b="1" i="1" dirty="0">
                <a:solidFill>
                  <a:srgbClr val="FF0000"/>
                </a:solidFill>
              </a:rPr>
              <a:t>-e-n-í </a:t>
            </a:r>
            <a:r>
              <a:rPr lang="cs-CZ" b="1" dirty="0">
                <a:solidFill>
                  <a:srgbClr val="FF0000"/>
                </a:solidFill>
              </a:rPr>
              <a:t>(</a:t>
            </a:r>
            <a:r>
              <a:rPr lang="cs-CZ" b="1" i="1" dirty="0">
                <a:solidFill>
                  <a:srgbClr val="FF0000"/>
                </a:solidFill>
              </a:rPr>
              <a:t>t </a:t>
            </a:r>
            <a:r>
              <a:rPr lang="cs-CZ" b="1" dirty="0">
                <a:solidFill>
                  <a:srgbClr val="FF0000"/>
                </a:solidFill>
              </a:rPr>
              <a:t>ve slově </a:t>
            </a:r>
            <a:r>
              <a:rPr lang="cs-CZ" b="1" i="1" dirty="0" err="1">
                <a:solidFill>
                  <a:srgbClr val="FF0000"/>
                </a:solidFill>
              </a:rPr>
              <a:t>úmrt</a:t>
            </a:r>
            <a:r>
              <a:rPr lang="cs-CZ" b="1" i="1" dirty="0">
                <a:solidFill>
                  <a:srgbClr val="FF0000"/>
                </a:solidFill>
              </a:rPr>
              <a:t>-í</a:t>
            </a:r>
            <a:r>
              <a:rPr lang="cs-CZ" b="1" dirty="0">
                <a:solidFill>
                  <a:srgbClr val="FF0000"/>
                </a:solidFill>
              </a:rPr>
              <a:t> není součást sufixu, ale finála kmene, který vidíme např. v substantivu </a:t>
            </a:r>
            <a:r>
              <a:rPr lang="cs-CZ" b="1" i="1" dirty="0">
                <a:solidFill>
                  <a:srgbClr val="FF0000"/>
                </a:solidFill>
              </a:rPr>
              <a:t>s-</a:t>
            </a:r>
            <a:r>
              <a:rPr lang="cs-CZ" b="1" i="1" dirty="0" err="1">
                <a:solidFill>
                  <a:srgbClr val="FF0000"/>
                </a:solidFill>
              </a:rPr>
              <a:t>mrt</a:t>
            </a:r>
            <a:r>
              <a:rPr lang="cs-CZ" b="1" dirty="0">
                <a:solidFill>
                  <a:srgbClr val="FF0000"/>
                </a:solidFill>
              </a:rPr>
              <a:t>)</a:t>
            </a:r>
            <a:endParaRPr lang="cs-CZ" b="1" i="1" dirty="0"/>
          </a:p>
          <a:p>
            <a:r>
              <a:rPr lang="cs-CZ" b="1" i="1" dirty="0"/>
              <a:t>koření </a:t>
            </a:r>
            <a:r>
              <a:rPr lang="cs-CZ" b="1" dirty="0"/>
              <a:t>od </a:t>
            </a:r>
            <a:r>
              <a:rPr lang="cs-CZ" b="1" i="1" dirty="0"/>
              <a:t>kořit: </a:t>
            </a:r>
            <a:r>
              <a:rPr lang="cs-CZ" b="1" dirty="0">
                <a:solidFill>
                  <a:srgbClr val="FF0000"/>
                </a:solidFill>
              </a:rPr>
              <a:t>Jde o to, zda máme na mysli význam sebeponižování/po-</a:t>
            </a:r>
            <a:r>
              <a:rPr lang="cs-CZ" b="1" i="1" dirty="0">
                <a:solidFill>
                  <a:srgbClr val="FF0000"/>
                </a:solidFill>
              </a:rPr>
              <a:t>koř-en-í. </a:t>
            </a:r>
            <a:r>
              <a:rPr lang="cs-CZ" b="1" dirty="0">
                <a:solidFill>
                  <a:srgbClr val="FF0000"/>
                </a:solidFill>
              </a:rPr>
              <a:t>Máme-li na mysli význam názvu ochucovadla, pak ten je odvozen od substantiva </a:t>
            </a:r>
            <a:r>
              <a:rPr lang="cs-CZ" b="1" i="1" dirty="0">
                <a:solidFill>
                  <a:srgbClr val="FF0000"/>
                </a:solidFill>
              </a:rPr>
              <a:t>kořen</a:t>
            </a:r>
            <a:r>
              <a:rPr lang="cs-CZ" b="1" dirty="0">
                <a:solidFill>
                  <a:srgbClr val="FF0000"/>
                </a:solidFill>
              </a:rPr>
              <a:t>.</a:t>
            </a:r>
            <a:endParaRPr lang="cs-CZ" b="1" i="1" dirty="0">
              <a:solidFill>
                <a:srgbClr val="FF0000"/>
              </a:solidFill>
            </a:endParaRPr>
          </a:p>
          <a:p>
            <a:r>
              <a:rPr lang="cs-CZ" b="1" i="1" dirty="0"/>
              <a:t>příjmení</a:t>
            </a:r>
            <a:r>
              <a:rPr lang="cs-CZ" b="1" dirty="0"/>
              <a:t> od </a:t>
            </a:r>
            <a:r>
              <a:rPr lang="cs-CZ" b="1" i="1" dirty="0"/>
              <a:t>přijmout: </a:t>
            </a:r>
            <a:r>
              <a:rPr lang="cs-CZ" b="1" dirty="0">
                <a:solidFill>
                  <a:srgbClr val="FF0000"/>
                </a:solidFill>
              </a:rPr>
              <a:t>NE, nesouvisí významově. </a:t>
            </a:r>
            <a:r>
              <a:rPr lang="cs-CZ" b="1" i="1" dirty="0">
                <a:solidFill>
                  <a:srgbClr val="FF0000"/>
                </a:solidFill>
              </a:rPr>
              <a:t>pří-j-mou-t → při-j-e/mu-t-í 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b="1" i="1" dirty="0"/>
              <a:t>rčení </a:t>
            </a:r>
            <a:r>
              <a:rPr lang="cs-CZ" b="1" dirty="0"/>
              <a:t>od </a:t>
            </a:r>
            <a:r>
              <a:rPr lang="cs-CZ" b="1" i="1" dirty="0"/>
              <a:t>říci: </a:t>
            </a:r>
            <a:r>
              <a:rPr lang="cs-CZ" b="1" dirty="0">
                <a:solidFill>
                  <a:srgbClr val="FF0000"/>
                </a:solidFill>
              </a:rPr>
              <a:t>ANO </a:t>
            </a:r>
            <a:r>
              <a:rPr lang="cs-CZ" b="1" i="1" dirty="0" err="1">
                <a:solidFill>
                  <a:srgbClr val="FF0000"/>
                </a:solidFill>
              </a:rPr>
              <a:t>říc</a:t>
            </a:r>
            <a:r>
              <a:rPr lang="cs-CZ" b="1" i="1" dirty="0">
                <a:solidFill>
                  <a:srgbClr val="FF0000"/>
                </a:solidFill>
              </a:rPr>
              <a:t>-i → </a:t>
            </a:r>
            <a:r>
              <a:rPr lang="cs-CZ" b="1" i="1" dirty="0" err="1">
                <a:solidFill>
                  <a:srgbClr val="FF0000"/>
                </a:solidFill>
              </a:rPr>
              <a:t>rč</a:t>
            </a:r>
            <a:r>
              <a:rPr lang="cs-CZ" b="1" i="1" dirty="0">
                <a:solidFill>
                  <a:srgbClr val="FF0000"/>
                </a:solidFill>
              </a:rPr>
              <a:t>-en-í (vy-</a:t>
            </a:r>
            <a:r>
              <a:rPr lang="cs-CZ" b="1" i="1" dirty="0" err="1">
                <a:solidFill>
                  <a:srgbClr val="FF0000"/>
                </a:solidFill>
              </a:rPr>
              <a:t>řk</a:t>
            </a:r>
            <a:r>
              <a:rPr lang="cs-CZ" b="1" i="1" dirty="0">
                <a:solidFill>
                  <a:srgbClr val="FF0000"/>
                </a:solidFill>
              </a:rPr>
              <a:t>-</a:t>
            </a:r>
            <a:r>
              <a:rPr lang="cs-CZ" b="1" i="1" dirty="0" err="1">
                <a:solidFill>
                  <a:srgbClr val="FF0000"/>
                </a:solidFill>
              </a:rPr>
              <a:t>nou</a:t>
            </a:r>
            <a:r>
              <a:rPr lang="cs-CZ" b="1" i="1" dirty="0">
                <a:solidFill>
                  <a:srgbClr val="FF0000"/>
                </a:solidFill>
              </a:rPr>
              <a:t>-t → vy-</a:t>
            </a:r>
            <a:r>
              <a:rPr lang="cs-CZ" b="1" i="1" dirty="0" err="1">
                <a:solidFill>
                  <a:srgbClr val="FF0000"/>
                </a:solidFill>
              </a:rPr>
              <a:t>rč</a:t>
            </a:r>
            <a:r>
              <a:rPr lang="cs-CZ" b="1" i="1" dirty="0">
                <a:solidFill>
                  <a:srgbClr val="FF0000"/>
                </a:solidFill>
              </a:rPr>
              <a:t>-en-í)  </a:t>
            </a:r>
            <a:endParaRPr lang="cs-CZ" b="1" dirty="0"/>
          </a:p>
          <a:p>
            <a:r>
              <a:rPr lang="cs-CZ" b="1" i="1" dirty="0"/>
              <a:t>vypětí</a:t>
            </a:r>
            <a:r>
              <a:rPr lang="cs-CZ" b="1" dirty="0"/>
              <a:t> od </a:t>
            </a:r>
            <a:r>
              <a:rPr lang="cs-CZ" b="1" i="1" dirty="0"/>
              <a:t>vypnout:</a:t>
            </a:r>
            <a:r>
              <a:rPr lang="cs-CZ" b="1" dirty="0">
                <a:solidFill>
                  <a:srgbClr val="FF0000"/>
                </a:solidFill>
              </a:rPr>
              <a:t> ANO </a:t>
            </a:r>
            <a:r>
              <a:rPr lang="cs-CZ" b="1" i="1" dirty="0">
                <a:solidFill>
                  <a:srgbClr val="FF0000"/>
                </a:solidFill>
              </a:rPr>
              <a:t>vy-p-</a:t>
            </a:r>
            <a:r>
              <a:rPr lang="cs-CZ" b="1" i="1" dirty="0" err="1">
                <a:solidFill>
                  <a:srgbClr val="FF0000"/>
                </a:solidFill>
              </a:rPr>
              <a:t>nou</a:t>
            </a:r>
            <a:r>
              <a:rPr lang="cs-CZ" b="1" i="1" dirty="0">
                <a:solidFill>
                  <a:srgbClr val="FF0000"/>
                </a:solidFill>
              </a:rPr>
              <a:t>-t → vy-p-ě/nu-t-í</a:t>
            </a:r>
            <a:endParaRPr lang="cs-CZ" b="1" i="1" dirty="0"/>
          </a:p>
          <a:p>
            <a:r>
              <a:rPr lang="cs-CZ" b="1" i="1" dirty="0"/>
              <a:t>houští </a:t>
            </a:r>
            <a:r>
              <a:rPr lang="cs-CZ" b="1" dirty="0"/>
              <a:t>od </a:t>
            </a:r>
            <a:r>
              <a:rPr lang="cs-CZ" b="1" i="1" dirty="0"/>
              <a:t>hustit: </a:t>
            </a:r>
            <a:r>
              <a:rPr lang="cs-CZ" b="1" dirty="0">
                <a:solidFill>
                  <a:srgbClr val="FF0000"/>
                </a:solidFill>
              </a:rPr>
              <a:t>NE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hust</a:t>
            </a:r>
            <a:r>
              <a:rPr lang="cs-CZ" b="1" i="1" dirty="0">
                <a:solidFill>
                  <a:srgbClr val="FF0000"/>
                </a:solidFill>
              </a:rPr>
              <a:t>-i-t → </a:t>
            </a:r>
            <a:r>
              <a:rPr lang="cs-CZ" b="1" i="1" dirty="0" err="1">
                <a:solidFill>
                  <a:srgbClr val="FF0000"/>
                </a:solidFill>
              </a:rPr>
              <a:t>hušt</a:t>
            </a:r>
            <a:r>
              <a:rPr lang="cs-CZ" b="1" i="1" dirty="0">
                <a:solidFill>
                  <a:srgbClr val="FF0000"/>
                </a:solidFill>
              </a:rPr>
              <a:t>-</a:t>
            </a:r>
            <a:r>
              <a:rPr lang="cs-CZ" b="1" i="1" dirty="0" err="1">
                <a:solidFill>
                  <a:srgbClr val="FF0000"/>
                </a:solidFill>
              </a:rPr>
              <a:t>ěn</a:t>
            </a:r>
            <a:r>
              <a:rPr lang="cs-CZ" b="1" i="1" dirty="0">
                <a:solidFill>
                  <a:srgbClr val="FF0000"/>
                </a:solidFill>
              </a:rPr>
              <a:t>-í </a:t>
            </a:r>
            <a:r>
              <a:rPr lang="cs-CZ" b="1" dirty="0">
                <a:solidFill>
                  <a:srgbClr val="FF0000"/>
                </a:solidFill>
              </a:rPr>
              <a:t>(</a:t>
            </a:r>
            <a:r>
              <a:rPr lang="cs-CZ" b="1" i="1" dirty="0">
                <a:solidFill>
                  <a:srgbClr val="FF0000"/>
                </a:solidFill>
              </a:rPr>
              <a:t>t </a:t>
            </a:r>
            <a:r>
              <a:rPr lang="cs-CZ" b="1" dirty="0">
                <a:solidFill>
                  <a:srgbClr val="FF0000"/>
                </a:solidFill>
              </a:rPr>
              <a:t>ve slově </a:t>
            </a:r>
            <a:r>
              <a:rPr lang="cs-CZ" b="1" i="1" dirty="0" err="1">
                <a:solidFill>
                  <a:srgbClr val="FF0000"/>
                </a:solidFill>
              </a:rPr>
              <a:t>houšt</a:t>
            </a:r>
            <a:r>
              <a:rPr lang="cs-CZ" b="1" i="1" dirty="0">
                <a:solidFill>
                  <a:srgbClr val="FF0000"/>
                </a:solidFill>
              </a:rPr>
              <a:t>-í</a:t>
            </a:r>
            <a:r>
              <a:rPr lang="cs-CZ" b="1" dirty="0">
                <a:solidFill>
                  <a:srgbClr val="FF0000"/>
                </a:solidFill>
              </a:rPr>
              <a:t> není součást sufixu, ale finála kořene adjektiva </a:t>
            </a:r>
            <a:r>
              <a:rPr lang="cs-CZ" b="1" i="1" dirty="0">
                <a:solidFill>
                  <a:srgbClr val="FF0000"/>
                </a:solidFill>
              </a:rPr>
              <a:t>hustý</a:t>
            </a:r>
            <a:r>
              <a:rPr lang="cs-CZ" b="1" dirty="0">
                <a:solidFill>
                  <a:srgbClr val="FF0000"/>
                </a:solidFill>
              </a:rPr>
              <a:t>, stejně tak ve slovese hustit).</a:t>
            </a:r>
            <a:endParaRPr lang="cs-CZ" b="1" dirty="0"/>
          </a:p>
          <a:p>
            <a:r>
              <a:rPr lang="cs-CZ" b="1" i="1" dirty="0"/>
              <a:t>smetí</a:t>
            </a:r>
            <a:r>
              <a:rPr lang="cs-CZ" b="1" dirty="0"/>
              <a:t> od </a:t>
            </a:r>
            <a:r>
              <a:rPr lang="cs-CZ" b="1" i="1" dirty="0"/>
              <a:t>smetat:</a:t>
            </a:r>
            <a:r>
              <a:rPr lang="cs-CZ" b="1" dirty="0">
                <a:solidFill>
                  <a:srgbClr val="FF0000"/>
                </a:solidFill>
              </a:rPr>
              <a:t> NE</a:t>
            </a:r>
            <a:r>
              <a:rPr lang="cs-CZ" b="1" i="1" dirty="0">
                <a:solidFill>
                  <a:srgbClr val="FF0000"/>
                </a:solidFill>
              </a:rPr>
              <a:t> s-met-a-t → </a:t>
            </a:r>
            <a:r>
              <a:rPr lang="cs-CZ" b="1" i="1" dirty="0" err="1">
                <a:solidFill>
                  <a:srgbClr val="FF0000"/>
                </a:solidFill>
              </a:rPr>
              <a:t>s-met-á-n-í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(</a:t>
            </a:r>
            <a:r>
              <a:rPr lang="cs-CZ" b="1" i="1" dirty="0">
                <a:solidFill>
                  <a:srgbClr val="FF0000"/>
                </a:solidFill>
              </a:rPr>
              <a:t>t </a:t>
            </a:r>
            <a:r>
              <a:rPr lang="cs-CZ" b="1" dirty="0">
                <a:solidFill>
                  <a:srgbClr val="FF0000"/>
                </a:solidFill>
              </a:rPr>
              <a:t>ve slově</a:t>
            </a:r>
            <a:r>
              <a:rPr lang="cs-CZ" b="1" i="1" dirty="0">
                <a:solidFill>
                  <a:srgbClr val="FF0000"/>
                </a:solidFill>
              </a:rPr>
              <a:t> smet-í</a:t>
            </a:r>
            <a:r>
              <a:rPr lang="cs-CZ" b="1" dirty="0">
                <a:solidFill>
                  <a:srgbClr val="FF0000"/>
                </a:solidFill>
              </a:rPr>
              <a:t> není součást sufixu, ale finála kořene </a:t>
            </a:r>
            <a:r>
              <a:rPr lang="cs-CZ" b="1" i="1" dirty="0">
                <a:solidFill>
                  <a:srgbClr val="FF0000"/>
                </a:solidFill>
              </a:rPr>
              <a:t>–met-</a:t>
            </a:r>
            <a:r>
              <a:rPr lang="cs-CZ" b="1" dirty="0">
                <a:solidFill>
                  <a:srgbClr val="FF0000"/>
                </a:solidFill>
              </a:rPr>
              <a:t>).</a:t>
            </a:r>
            <a:endParaRPr lang="cs-CZ" b="1" i="1" dirty="0"/>
          </a:p>
          <a:p>
            <a:r>
              <a:rPr lang="cs-CZ" b="1" i="1" dirty="0"/>
              <a:t>spřežení </a:t>
            </a:r>
            <a:r>
              <a:rPr lang="cs-CZ" b="1" dirty="0"/>
              <a:t>od </a:t>
            </a:r>
            <a:r>
              <a:rPr lang="cs-CZ" b="1" i="1" dirty="0"/>
              <a:t>spřáhnout: </a:t>
            </a:r>
            <a:r>
              <a:rPr lang="cs-CZ" b="1" dirty="0">
                <a:solidFill>
                  <a:srgbClr val="FF0000"/>
                </a:solidFill>
              </a:rPr>
              <a:t>ANO </a:t>
            </a:r>
            <a:r>
              <a:rPr lang="cs-CZ" b="1" i="1" dirty="0">
                <a:solidFill>
                  <a:srgbClr val="FF0000"/>
                </a:solidFill>
              </a:rPr>
              <a:t>s-</a:t>
            </a:r>
            <a:r>
              <a:rPr lang="cs-CZ" b="1" i="1" dirty="0" err="1">
                <a:solidFill>
                  <a:srgbClr val="FF0000"/>
                </a:solidFill>
              </a:rPr>
              <a:t>přáh</a:t>
            </a:r>
            <a:r>
              <a:rPr lang="cs-CZ" b="1" i="1" dirty="0">
                <a:solidFill>
                  <a:srgbClr val="FF0000"/>
                </a:solidFill>
              </a:rPr>
              <a:t>-</a:t>
            </a:r>
            <a:r>
              <a:rPr lang="cs-CZ" b="1" i="1" dirty="0" err="1">
                <a:solidFill>
                  <a:srgbClr val="FF0000"/>
                </a:solidFill>
              </a:rPr>
              <a:t>nou</a:t>
            </a:r>
            <a:r>
              <a:rPr lang="cs-CZ" b="1" i="1" dirty="0">
                <a:solidFill>
                  <a:srgbClr val="FF0000"/>
                </a:solidFill>
              </a:rPr>
              <a:t>-t → s-</a:t>
            </a:r>
            <a:r>
              <a:rPr lang="cs-CZ" b="1" i="1" dirty="0" err="1">
                <a:solidFill>
                  <a:srgbClr val="FF0000"/>
                </a:solidFill>
              </a:rPr>
              <a:t>př</a:t>
            </a:r>
            <a:r>
              <a:rPr lang="en-US" b="1" i="1" dirty="0">
                <a:solidFill>
                  <a:srgbClr val="FF0000"/>
                </a:solidFill>
              </a:rPr>
              <a:t>[</a:t>
            </a:r>
            <a:r>
              <a:rPr lang="cs-CZ" b="1" i="1" dirty="0" err="1">
                <a:solidFill>
                  <a:srgbClr val="FF0000"/>
                </a:solidFill>
              </a:rPr>
              <a:t>ae</a:t>
            </a:r>
            <a:r>
              <a:rPr lang="en-US" b="1" i="1" dirty="0">
                <a:solidFill>
                  <a:srgbClr val="FF0000"/>
                </a:solidFill>
              </a:rPr>
              <a:t>]</a:t>
            </a:r>
            <a:r>
              <a:rPr lang="cs-CZ" b="1" i="1" dirty="0">
                <a:solidFill>
                  <a:srgbClr val="FF0000"/>
                </a:solidFill>
              </a:rPr>
              <a:t>ž-en-í</a:t>
            </a:r>
            <a:endParaRPr lang="cs-CZ" b="1" i="1" dirty="0"/>
          </a:p>
          <a:p>
            <a:r>
              <a:rPr lang="cs-CZ" b="1" i="1" dirty="0"/>
              <a:t>sítí </a:t>
            </a:r>
            <a:r>
              <a:rPr lang="cs-CZ" b="1" dirty="0"/>
              <a:t>od </a:t>
            </a:r>
            <a:r>
              <a:rPr lang="cs-CZ" b="1" i="1" dirty="0"/>
              <a:t>sít: </a:t>
            </a:r>
            <a:r>
              <a:rPr lang="cs-CZ" b="1" dirty="0">
                <a:solidFill>
                  <a:srgbClr val="FF0000"/>
                </a:solidFill>
              </a:rPr>
              <a:t>NE, nesouvisí významově.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sí</a:t>
            </a:r>
            <a:r>
              <a:rPr lang="cs-CZ" b="1" i="1" dirty="0">
                <a:solidFill>
                  <a:srgbClr val="FF0000"/>
                </a:solidFill>
              </a:rPr>
              <a:t>-t → s</a:t>
            </a:r>
            <a:r>
              <a:rPr lang="en-US" b="1" i="1" dirty="0">
                <a:solidFill>
                  <a:srgbClr val="FF0000"/>
                </a:solidFill>
              </a:rPr>
              <a:t>[</a:t>
            </a:r>
            <a:r>
              <a:rPr lang="en-US" b="1" i="1" dirty="0" err="1">
                <a:solidFill>
                  <a:srgbClr val="FF0000"/>
                </a:solidFill>
              </a:rPr>
              <a:t>ie</a:t>
            </a:r>
            <a:r>
              <a:rPr lang="en-US" b="1" i="1" dirty="0">
                <a:solidFill>
                  <a:srgbClr val="FF0000"/>
                </a:solidFill>
              </a:rPr>
              <a:t>]</a:t>
            </a:r>
            <a:r>
              <a:rPr lang="cs-CZ" b="1" i="1" dirty="0">
                <a:solidFill>
                  <a:srgbClr val="FF0000"/>
                </a:solidFill>
              </a:rPr>
              <a:t>-</a:t>
            </a:r>
            <a:r>
              <a:rPr lang="en-US" b="1" i="1" dirty="0">
                <a:solidFill>
                  <a:srgbClr val="FF0000"/>
                </a:solidFill>
              </a:rPr>
              <a:t>t</a:t>
            </a:r>
            <a:r>
              <a:rPr lang="cs-CZ" b="1" i="1" dirty="0">
                <a:solidFill>
                  <a:srgbClr val="FF0000"/>
                </a:solidFill>
              </a:rPr>
              <a:t>-í </a:t>
            </a:r>
            <a:r>
              <a:rPr lang="cs-CZ" b="1" dirty="0">
                <a:solidFill>
                  <a:srgbClr val="FF0000"/>
                </a:solidFill>
              </a:rPr>
              <a:t>(</a:t>
            </a:r>
            <a:r>
              <a:rPr lang="cs-CZ" b="1" i="1" dirty="0">
                <a:solidFill>
                  <a:srgbClr val="FF0000"/>
                </a:solidFill>
              </a:rPr>
              <a:t>t </a:t>
            </a:r>
            <a:r>
              <a:rPr lang="cs-CZ" b="1" dirty="0">
                <a:solidFill>
                  <a:srgbClr val="FF0000"/>
                </a:solidFill>
              </a:rPr>
              <a:t>ve slově</a:t>
            </a:r>
            <a:r>
              <a:rPr lang="cs-CZ" b="1" i="1" dirty="0">
                <a:solidFill>
                  <a:srgbClr val="FF0000"/>
                </a:solidFill>
              </a:rPr>
              <a:t> sít-í</a:t>
            </a:r>
            <a:r>
              <a:rPr lang="cs-CZ" b="1" dirty="0">
                <a:solidFill>
                  <a:srgbClr val="FF0000"/>
                </a:solidFill>
              </a:rPr>
              <a:t> není součást sufixu, ale finála kořene).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813615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373EE-4917-441C-AC5A-32E146932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Pozorování + závěry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AAE7D2-E904-41BD-B4B1-BB6745F76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společné zakončení </a:t>
            </a:r>
            <a:r>
              <a:rPr lang="cs-CZ" b="1" dirty="0"/>
              <a:t>nemusí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znamenat společný flektivní typ</a:t>
            </a:r>
          </a:p>
          <a:p>
            <a:r>
              <a:rPr lang="cs-CZ" dirty="0">
                <a:solidFill>
                  <a:srgbClr val="FF0000"/>
                </a:solidFill>
              </a:rPr>
              <a:t>společný derivační typ </a:t>
            </a:r>
            <a:r>
              <a:rPr lang="cs-CZ" dirty="0"/>
              <a:t>znamená </a:t>
            </a:r>
            <a:r>
              <a:rPr lang="cs-CZ" dirty="0">
                <a:solidFill>
                  <a:srgbClr val="FF0000"/>
                </a:solidFill>
              </a:rPr>
              <a:t>společný flektivní typ </a:t>
            </a:r>
            <a:r>
              <a:rPr lang="cs-CZ" dirty="0"/>
              <a:t>(výjimka – </a:t>
            </a:r>
            <a:r>
              <a:rPr lang="cs-CZ" dirty="0" err="1"/>
              <a:t>Ma</a:t>
            </a:r>
            <a:r>
              <a:rPr lang="cs-CZ" dirty="0"/>
              <a:t>/Mi)</a:t>
            </a:r>
          </a:p>
          <a:p>
            <a:r>
              <a:rPr lang="cs-CZ" dirty="0">
                <a:solidFill>
                  <a:srgbClr val="FF0000"/>
                </a:solidFill>
              </a:rPr>
              <a:t>společný derivační typ</a:t>
            </a:r>
            <a:r>
              <a:rPr lang="cs-CZ" dirty="0"/>
              <a:t> </a:t>
            </a:r>
            <a:r>
              <a:rPr lang="cs-CZ" b="1" dirty="0"/>
              <a:t>může </a:t>
            </a:r>
            <a:r>
              <a:rPr lang="cs-CZ" dirty="0"/>
              <a:t>mít za následek stejný výběr flektivních alomorfů / flektivní podtyp</a:t>
            </a:r>
          </a:p>
          <a:p>
            <a:r>
              <a:rPr lang="cs-CZ" dirty="0"/>
              <a:t>výběr flektivního alomorfu souvisí s příslušností k derivačnímu typu</a:t>
            </a:r>
          </a:p>
          <a:p>
            <a:r>
              <a:rPr lang="cs-CZ" dirty="0"/>
              <a:t>derivační typ určuje flektivní typ</a:t>
            </a:r>
          </a:p>
        </p:txBody>
      </p:sp>
    </p:spTree>
    <p:extLst>
      <p:ext uri="{BB962C8B-B14F-4D97-AF65-F5344CB8AC3E}">
        <p14:creationId xmlns:p14="http://schemas.microsoft.com/office/powerpoint/2010/main" val="27715435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mám umět?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Poznat základové slovo a derivační prostředek utvořeného substantiva (</a:t>
            </a:r>
            <a:r>
              <a:rPr lang="cs-CZ" dirty="0" err="1"/>
              <a:t>desubstantiva</a:t>
            </a:r>
            <a:r>
              <a:rPr lang="cs-CZ" dirty="0"/>
              <a:t>, </a:t>
            </a:r>
            <a:r>
              <a:rPr lang="cs-CZ" dirty="0" err="1"/>
              <a:t>deadjektiva</a:t>
            </a:r>
            <a:r>
              <a:rPr lang="cs-CZ" dirty="0"/>
              <a:t>, </a:t>
            </a:r>
            <a:r>
              <a:rPr lang="cs-CZ" dirty="0" err="1"/>
              <a:t>deverbální</a:t>
            </a:r>
            <a:r>
              <a:rPr lang="cs-CZ" dirty="0"/>
              <a:t> substantiva </a:t>
            </a:r>
            <a:r>
              <a:rPr lang="cs-CZ" dirty="0" err="1"/>
              <a:t>deadverbiální</a:t>
            </a:r>
            <a:r>
              <a:rPr lang="cs-CZ" dirty="0"/>
              <a:t> substantiva).</a:t>
            </a:r>
          </a:p>
          <a:p>
            <a:r>
              <a:rPr lang="cs-CZ" dirty="0"/>
              <a:t>Umět používat běžné termíny, jimiž se označují v českých mluvnicích slovotvorné třídy a typy substantiv a vhodně je </a:t>
            </a:r>
            <a:r>
              <a:rPr lang="cs-CZ" dirty="0" err="1"/>
              <a:t>exemplikovat</a:t>
            </a:r>
            <a:r>
              <a:rPr lang="cs-CZ" dirty="0"/>
              <a:t>.</a:t>
            </a:r>
          </a:p>
          <a:p>
            <a:r>
              <a:rPr lang="cs-CZ" dirty="0"/>
              <a:t>Umět popsat rozdíl mezi slovotvorným a lexikálním významem utvořeného substantiva.</a:t>
            </a:r>
          </a:p>
          <a:p>
            <a:r>
              <a:rPr lang="cs-CZ" dirty="0"/>
              <a:t>Umět definovat (na konkrétních a jednoznačných příkladech) distribuci variantních afixů.</a:t>
            </a:r>
          </a:p>
          <a:p>
            <a:r>
              <a:rPr lang="cs-CZ" dirty="0"/>
              <a:t>Umět argumentovat v případě, že utvořené substantivum může mít vícero fundačních/motivačních vztahů.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7580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 příště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příští seminář je třeba vypracovat krátký úkol ve formě on-line testu.</a:t>
            </a:r>
          </a:p>
          <a:p>
            <a:r>
              <a:rPr lang="cs-CZ" dirty="0"/>
              <a:t>Na úkol máte 30 minut a jej </a:t>
            </a:r>
            <a:r>
              <a:rPr lang="cs-CZ" dirty="0" err="1"/>
              <a:t>jej</a:t>
            </a:r>
            <a:r>
              <a:rPr lang="cs-CZ" dirty="0"/>
              <a:t> třeba vypracovat do příští středy 00.00 hod.</a:t>
            </a:r>
          </a:p>
          <a:p>
            <a:r>
              <a:rPr lang="cs-CZ" dirty="0"/>
              <a:t>Na začátku příští hodiny projdu řešení. Připravte si otázky na nejasnosti.</a:t>
            </a:r>
          </a:p>
          <a:p>
            <a:r>
              <a:rPr lang="cs-CZ" dirty="0"/>
              <a:t>Těm, kteří bez omluvy odevzdají úkol pozdě, bude úkol počítán jako nesplněný. Ti, kteří budou mít více než tři nesplněné(pozdě odevzdané úkoly, nebudou připuštěni ke zkoušce (= opakování ročníku). Známka ze zkoušky se bude skládat z dílčích známek za odevzdané domácí úkoly a ze známky ze závěrečného on-line testu.</a:t>
            </a:r>
          </a:p>
        </p:txBody>
      </p:sp>
    </p:spTree>
    <p:extLst>
      <p:ext uri="{BB962C8B-B14F-4D97-AF65-F5344CB8AC3E}">
        <p14:creationId xmlns:p14="http://schemas.microsoft.com/office/powerpoint/2010/main" val="2806213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CFCC1C-1F67-412A-8D5E-09928274B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derivačních a flektivních typů v češtině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7D89D64-2EFC-4972-A253-970CFA3F44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7152677"/>
              </p:ext>
            </p:extLst>
          </p:nvPr>
        </p:nvGraphicFramePr>
        <p:xfrm>
          <a:off x="1153390" y="2005444"/>
          <a:ext cx="10200409" cy="41493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9636">
                  <a:extLst>
                    <a:ext uri="{9D8B030D-6E8A-4147-A177-3AD203B41FA5}">
                      <a16:colId xmlns:a16="http://schemas.microsoft.com/office/drawing/2014/main" val="3478766323"/>
                    </a:ext>
                  </a:extLst>
                </a:gridCol>
                <a:gridCol w="3399636">
                  <a:extLst>
                    <a:ext uri="{9D8B030D-6E8A-4147-A177-3AD203B41FA5}">
                      <a16:colId xmlns:a16="http://schemas.microsoft.com/office/drawing/2014/main" val="1164279978"/>
                    </a:ext>
                  </a:extLst>
                </a:gridCol>
                <a:gridCol w="3401137">
                  <a:extLst>
                    <a:ext uri="{9D8B030D-6E8A-4147-A177-3AD203B41FA5}">
                      <a16:colId xmlns:a16="http://schemas.microsoft.com/office/drawing/2014/main" val="1658627531"/>
                    </a:ext>
                  </a:extLst>
                </a:gridCol>
              </a:tblGrid>
              <a:tr h="450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derivační afix / </a:t>
                      </a:r>
                      <a:r>
                        <a:rPr lang="cs-CZ" sz="1000" dirty="0">
                          <a:effectLst/>
                        </a:rPr>
                        <a:t>často patří do derivační třídy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flektivní typ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variantní_flektivní afix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2055030"/>
                  </a:ext>
                </a:extLst>
              </a:tr>
              <a:tr h="450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-</a:t>
                      </a:r>
                      <a:r>
                        <a:rPr lang="cs-CZ" sz="2400" dirty="0" err="1">
                          <a:effectLst/>
                        </a:rPr>
                        <a:t>an</a:t>
                      </a:r>
                      <a:r>
                        <a:rPr lang="cs-CZ" sz="2400" dirty="0">
                          <a:effectLst/>
                        </a:rPr>
                        <a:t> / </a:t>
                      </a:r>
                      <a:r>
                        <a:rPr lang="cs-CZ" sz="1000" dirty="0">
                          <a:effectLst/>
                        </a:rPr>
                        <a:t>jména obyvatelská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pán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1662761"/>
                  </a:ext>
                </a:extLst>
              </a:tr>
              <a:tr h="450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-tel /</a:t>
                      </a:r>
                      <a:r>
                        <a:rPr lang="cs-CZ" sz="1000" dirty="0">
                          <a:effectLst/>
                        </a:rPr>
                        <a:t>jména činitelská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muž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5402946"/>
                  </a:ext>
                </a:extLst>
              </a:tr>
              <a:tr h="450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-</a:t>
                      </a:r>
                      <a:r>
                        <a:rPr lang="cs-CZ" sz="2400" dirty="0" err="1">
                          <a:effectLst/>
                        </a:rPr>
                        <a:t>ec</a:t>
                      </a:r>
                      <a:r>
                        <a:rPr lang="cs-CZ" sz="2400" dirty="0">
                          <a:effectLst/>
                        </a:rPr>
                        <a:t> /</a:t>
                      </a:r>
                      <a:r>
                        <a:rPr lang="cs-CZ" sz="1000" dirty="0">
                          <a:effectLst/>
                        </a:rPr>
                        <a:t>jména nositelů vlastností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muž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4390649"/>
                  </a:ext>
                </a:extLst>
              </a:tr>
              <a:tr h="450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-</a:t>
                      </a:r>
                      <a:r>
                        <a:rPr lang="cs-CZ" sz="2400" dirty="0" err="1">
                          <a:effectLst/>
                        </a:rPr>
                        <a:t>ist</a:t>
                      </a:r>
                      <a:r>
                        <a:rPr lang="cs-CZ" sz="2400" dirty="0">
                          <a:effectLst/>
                        </a:rPr>
                        <a:t>(a) / </a:t>
                      </a:r>
                      <a:r>
                        <a:rPr lang="cs-CZ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jména </a:t>
                      </a:r>
                      <a:r>
                        <a:rPr lang="cs-CZ" sz="10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příslušenská</a:t>
                      </a:r>
                      <a:endParaRPr lang="cs-CZ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předseda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0294624"/>
                  </a:ext>
                </a:extLst>
              </a:tr>
              <a:tr h="450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-</a:t>
                      </a:r>
                      <a:r>
                        <a:rPr lang="cs-CZ" sz="2400" dirty="0" err="1">
                          <a:effectLst/>
                        </a:rPr>
                        <a:t>it</a:t>
                      </a:r>
                      <a:r>
                        <a:rPr lang="cs-CZ" sz="2400" dirty="0">
                          <a:effectLst/>
                        </a:rPr>
                        <a:t>(a) / </a:t>
                      </a:r>
                      <a:r>
                        <a:rPr lang="cs-CZ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jména </a:t>
                      </a:r>
                      <a:r>
                        <a:rPr lang="cs-CZ" sz="10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příslušenská</a:t>
                      </a:r>
                      <a:endParaRPr lang="cs-CZ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předseda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8030066"/>
                  </a:ext>
                </a:extLst>
              </a:tr>
              <a:tr h="450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-</a:t>
                      </a:r>
                      <a:r>
                        <a:rPr lang="cs-CZ" sz="2400" dirty="0" err="1">
                          <a:effectLst/>
                        </a:rPr>
                        <a:t>ic</a:t>
                      </a:r>
                      <a:r>
                        <a:rPr lang="cs-CZ" sz="2400" dirty="0">
                          <a:effectLst/>
                        </a:rPr>
                        <a:t>(e)/ </a:t>
                      </a:r>
                      <a:r>
                        <a:rPr lang="cs-CZ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vlastní jména lokalit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růže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6538369"/>
                  </a:ext>
                </a:extLst>
              </a:tr>
              <a:tr h="450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-</a:t>
                      </a:r>
                      <a:r>
                        <a:rPr lang="cs-CZ" sz="2400" dirty="0" err="1">
                          <a:effectLst/>
                        </a:rPr>
                        <a:t>yn</a:t>
                      </a:r>
                      <a:r>
                        <a:rPr lang="cs-CZ" sz="2400" dirty="0">
                          <a:effectLst/>
                        </a:rPr>
                        <a:t>(ě) / </a:t>
                      </a:r>
                      <a:r>
                        <a:rPr lang="cs-CZ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jména přechýlená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růže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1207843"/>
                  </a:ext>
                </a:extLst>
              </a:tr>
              <a:tr h="450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-</a:t>
                      </a:r>
                      <a:r>
                        <a:rPr lang="cs-CZ" sz="2400" dirty="0" err="1">
                          <a:effectLst/>
                        </a:rPr>
                        <a:t>išt</a:t>
                      </a:r>
                      <a:r>
                        <a:rPr lang="cs-CZ" sz="2400" dirty="0">
                          <a:effectLst/>
                        </a:rPr>
                        <a:t>(ě)/ </a:t>
                      </a:r>
                      <a:r>
                        <a:rPr lang="cs-CZ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jména míst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moře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2602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3108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BE06-FDB9-47F7-B351-E303EBC31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derivačních a flektivních typů v češtině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F398CAF-FB6C-4102-B64B-A042768F77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3264642"/>
              </p:ext>
            </p:extLst>
          </p:nvPr>
        </p:nvGraphicFramePr>
        <p:xfrm>
          <a:off x="351692" y="1778558"/>
          <a:ext cx="11595798" cy="5263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11318">
                  <a:extLst>
                    <a:ext uri="{9D8B030D-6E8A-4147-A177-3AD203B41FA5}">
                      <a16:colId xmlns:a16="http://schemas.microsoft.com/office/drawing/2014/main" val="1316751923"/>
                    </a:ext>
                  </a:extLst>
                </a:gridCol>
                <a:gridCol w="3411318">
                  <a:extLst>
                    <a:ext uri="{9D8B030D-6E8A-4147-A177-3AD203B41FA5}">
                      <a16:colId xmlns:a16="http://schemas.microsoft.com/office/drawing/2014/main" val="553204800"/>
                    </a:ext>
                  </a:extLst>
                </a:gridCol>
                <a:gridCol w="4773162">
                  <a:extLst>
                    <a:ext uri="{9D8B030D-6E8A-4147-A177-3AD203B41FA5}">
                      <a16:colId xmlns:a16="http://schemas.microsoft.com/office/drawing/2014/main" val="2265368203"/>
                    </a:ext>
                  </a:extLst>
                </a:gridCol>
              </a:tblGrid>
              <a:tr h="357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derivační afix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flektivní typ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variantní_flektivní afix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5703215"/>
                  </a:ext>
                </a:extLst>
              </a:tr>
              <a:tr h="731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-</a:t>
                      </a:r>
                      <a:r>
                        <a:rPr lang="cs-CZ" sz="2400" dirty="0" err="1">
                          <a:effectLst/>
                        </a:rPr>
                        <a:t>an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pán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N_pl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(pán-i/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ové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× </a:t>
                      </a: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Američ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1" u="sng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-i/-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5306747"/>
                  </a:ext>
                </a:extLst>
              </a:tr>
              <a:tr h="731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-tel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muž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r>
                        <a:rPr lang="cs-CZ" sz="2400" dirty="0" err="1">
                          <a:effectLst/>
                        </a:rPr>
                        <a:t>N_pl</a:t>
                      </a:r>
                      <a:r>
                        <a:rPr lang="cs-CZ" sz="2400" dirty="0">
                          <a:effectLst/>
                        </a:rPr>
                        <a:t> (muž-</a:t>
                      </a:r>
                      <a:r>
                        <a:rPr lang="cs-CZ" sz="2400" dirty="0">
                          <a:solidFill>
                            <a:srgbClr val="C00000"/>
                          </a:solidFill>
                          <a:effectLst/>
                        </a:rPr>
                        <a:t>i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/-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ové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× </a:t>
                      </a: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přá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cs-CZ" sz="2400" dirty="0">
                          <a:effectLst/>
                        </a:rPr>
                        <a:t>, </a:t>
                      </a: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obyva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G_pl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(muž-</a:t>
                      </a:r>
                      <a:r>
                        <a:rPr lang="cs-CZ" sz="1800" dirty="0">
                          <a:solidFill>
                            <a:srgbClr val="C00000"/>
                          </a:solidFill>
                          <a:effectLst/>
                        </a:rPr>
                        <a:t>ů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× přá-</a:t>
                      </a:r>
                      <a:r>
                        <a:rPr lang="cs-CZ" sz="18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obyva-</a:t>
                      </a:r>
                      <a:r>
                        <a:rPr lang="cs-CZ" sz="18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</a:t>
                      </a: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5536390"/>
                  </a:ext>
                </a:extLst>
              </a:tr>
              <a:tr h="357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-ec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muž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r>
                        <a:rPr lang="cs-CZ" sz="2400" dirty="0" err="1">
                          <a:effectLst/>
                        </a:rPr>
                        <a:t>V_sg</a:t>
                      </a:r>
                      <a:r>
                        <a:rPr lang="cs-CZ" sz="2400" dirty="0">
                          <a:effectLst/>
                        </a:rPr>
                        <a:t> (muž-</a:t>
                      </a:r>
                      <a:r>
                        <a:rPr lang="cs-CZ" sz="2400" dirty="0">
                          <a:solidFill>
                            <a:srgbClr val="C00000"/>
                          </a:solidFill>
                          <a:effectLst/>
                        </a:rPr>
                        <a:t>i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× blb-</a:t>
                      </a:r>
                      <a:r>
                        <a:rPr lang="cs-CZ" sz="24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3982078"/>
                  </a:ext>
                </a:extLst>
              </a:tr>
              <a:tr h="731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-ist(a)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předseda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N_pl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předsed-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ové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/-i × komun-</a:t>
                      </a:r>
                      <a:r>
                        <a:rPr lang="cs-CZ" sz="2400" b="1" u="sng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ist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-i/-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540410"/>
                  </a:ext>
                </a:extLst>
              </a:tr>
              <a:tr h="731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-it(a)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předseda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N_pl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předsed-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ové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/-i × hus-</a:t>
                      </a:r>
                      <a:r>
                        <a:rPr lang="cs-CZ" sz="2400" b="1" u="sng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-i/-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176792"/>
                  </a:ext>
                </a:extLst>
              </a:tr>
              <a:tr h="357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-ic(e)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růže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r>
                        <a:rPr lang="cs-CZ" sz="2400" dirty="0" err="1">
                          <a:effectLst/>
                        </a:rPr>
                        <a:t>G_pl</a:t>
                      </a:r>
                      <a:r>
                        <a:rPr lang="cs-CZ" sz="2400" dirty="0">
                          <a:effectLst/>
                        </a:rPr>
                        <a:t> (růž-</a:t>
                      </a:r>
                      <a:r>
                        <a:rPr lang="cs-CZ" sz="2400" dirty="0">
                          <a:solidFill>
                            <a:srgbClr val="C00000"/>
                          </a:solidFill>
                          <a:effectLst/>
                        </a:rPr>
                        <a:t>í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× prav</a:t>
                      </a:r>
                      <a:r>
                        <a:rPr lang="cs-CZ" sz="24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-ic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9672684"/>
                  </a:ext>
                </a:extLst>
              </a:tr>
              <a:tr h="357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-yn(ě)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růže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r>
                        <a:rPr lang="cs-CZ" sz="2400" dirty="0" err="1">
                          <a:effectLst/>
                        </a:rPr>
                        <a:t>G_pl</a:t>
                      </a:r>
                      <a:r>
                        <a:rPr lang="cs-CZ" sz="2400" dirty="0">
                          <a:effectLst/>
                        </a:rPr>
                        <a:t> (růž-</a:t>
                      </a:r>
                      <a:r>
                        <a:rPr lang="cs-CZ" sz="2400" dirty="0">
                          <a:solidFill>
                            <a:srgbClr val="C00000"/>
                          </a:solidFill>
                          <a:effectLst/>
                        </a:rPr>
                        <a:t>í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× žák-</a:t>
                      </a:r>
                      <a:r>
                        <a:rPr lang="cs-CZ" sz="24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yň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9327606"/>
                  </a:ext>
                </a:extLst>
              </a:tr>
              <a:tr h="357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-išt(ě)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moře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r>
                        <a:rPr lang="cs-CZ" sz="2400" dirty="0" err="1">
                          <a:effectLst/>
                        </a:rPr>
                        <a:t>G_pl</a:t>
                      </a:r>
                      <a:r>
                        <a:rPr lang="cs-CZ" sz="2400" dirty="0">
                          <a:effectLst/>
                        </a:rPr>
                        <a:t> (moř-</a:t>
                      </a:r>
                      <a:r>
                        <a:rPr lang="cs-CZ" sz="2400" dirty="0">
                          <a:solidFill>
                            <a:srgbClr val="C00000"/>
                          </a:solidFill>
                          <a:effectLst/>
                        </a:rPr>
                        <a:t>í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× sídl-</a:t>
                      </a:r>
                      <a:r>
                        <a:rPr lang="cs-CZ" sz="2400" b="1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išť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2687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67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Desubstantiva</a:t>
            </a:r>
            <a:r>
              <a:rPr lang="cs-CZ" dirty="0"/>
              <a:t>, </a:t>
            </a:r>
            <a:r>
              <a:rPr lang="cs-CZ" dirty="0" err="1"/>
              <a:t>deadjektiva</a:t>
            </a:r>
            <a:r>
              <a:rPr lang="cs-CZ" dirty="0"/>
              <a:t>, deverbativa, substantiva z adverbií </a:t>
            </a:r>
            <a:r>
              <a:rPr lang="cs-CZ" sz="1800" dirty="0"/>
              <a:t>(</a:t>
            </a:r>
            <a:r>
              <a:rPr lang="cs-CZ" sz="1800" dirty="0">
                <a:hlinkClick r:id="rId2"/>
              </a:rPr>
              <a:t>https://www.czechency.org/</a:t>
            </a:r>
            <a:r>
              <a:rPr lang="cs-CZ" sz="1800" dirty="0" err="1">
                <a:hlinkClick r:id="rId2"/>
              </a:rPr>
              <a:t>slovnik</a:t>
            </a:r>
            <a:r>
              <a:rPr lang="cs-CZ" sz="1800" dirty="0">
                <a:hlinkClick r:id="rId2"/>
              </a:rPr>
              <a:t>/SUBSTANTIVUM</a:t>
            </a:r>
            <a:r>
              <a:rPr lang="cs-CZ" sz="1800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Substantiva ze substantiv</a:t>
            </a:r>
          </a:p>
          <a:p>
            <a:r>
              <a:rPr lang="cs-CZ" dirty="0"/>
              <a:t>Substantiva z adjektiv (</a:t>
            </a:r>
            <a:r>
              <a:rPr lang="cs-CZ" dirty="0">
                <a:hlinkClick r:id="rId3"/>
              </a:rPr>
              <a:t>https://www.czechency.org/</a:t>
            </a:r>
            <a:r>
              <a:rPr lang="cs-CZ" dirty="0" err="1">
                <a:hlinkClick r:id="rId3"/>
              </a:rPr>
              <a:t>slovnik</a:t>
            </a:r>
            <a:r>
              <a:rPr lang="cs-CZ" dirty="0">
                <a:hlinkClick r:id="rId3"/>
              </a:rPr>
              <a:t>/SUBSTANTIVIZACE%20ADJEKTIV</a:t>
            </a:r>
            <a:r>
              <a:rPr lang="cs-CZ" dirty="0"/>
              <a:t>, </a:t>
            </a:r>
            <a:r>
              <a:rPr lang="cs-CZ" dirty="0">
                <a:hlinkClick r:id="rId4"/>
              </a:rPr>
              <a:t>https://www.czechency.org/</a:t>
            </a:r>
            <a:r>
              <a:rPr lang="cs-CZ" dirty="0" err="1">
                <a:hlinkClick r:id="rId4"/>
              </a:rPr>
              <a:t>slovnik</a:t>
            </a:r>
            <a:r>
              <a:rPr lang="cs-CZ" dirty="0">
                <a:hlinkClick r:id="rId4"/>
              </a:rPr>
              <a:t>/SUBSTANTIVUM%20S%20ADJEKTIVN%C3%8DM%20SKLO%C5%87OV%C3%81N%C3%8DM</a:t>
            </a:r>
            <a:r>
              <a:rPr lang="cs-CZ" dirty="0"/>
              <a:t>, )</a:t>
            </a:r>
          </a:p>
          <a:p>
            <a:r>
              <a:rPr lang="cs-CZ" dirty="0"/>
              <a:t>Substantiva ze sloves (</a:t>
            </a:r>
            <a:r>
              <a:rPr lang="cs-CZ" dirty="0">
                <a:hlinkClick r:id="rId5"/>
              </a:rPr>
              <a:t>https://www.czechency.org/</a:t>
            </a:r>
            <a:r>
              <a:rPr lang="cs-CZ" dirty="0" err="1">
                <a:hlinkClick r:id="rId5"/>
              </a:rPr>
              <a:t>slovnik</a:t>
            </a:r>
            <a:r>
              <a:rPr lang="cs-CZ" dirty="0">
                <a:hlinkClick r:id="rId5"/>
              </a:rPr>
              <a:t>/DEVERB%C3%81LN%C3%8D%20SUBSTANTIVUM</a:t>
            </a:r>
            <a:r>
              <a:rPr lang="cs-CZ" dirty="0"/>
              <a:t>, </a:t>
            </a:r>
            <a:r>
              <a:rPr lang="cs-CZ" dirty="0">
                <a:hlinkClick r:id="rId6"/>
              </a:rPr>
              <a:t>https://www.czechency.org/</a:t>
            </a:r>
            <a:r>
              <a:rPr lang="cs-CZ" dirty="0" err="1">
                <a:hlinkClick r:id="rId6"/>
              </a:rPr>
              <a:t>slovnik</a:t>
            </a:r>
            <a:r>
              <a:rPr lang="cs-CZ" dirty="0">
                <a:hlinkClick r:id="rId6"/>
              </a:rPr>
              <a:t>/D%C4%9AJOV%C3%89%20SUBSTANTIVUM</a:t>
            </a:r>
            <a:r>
              <a:rPr lang="cs-CZ" dirty="0"/>
              <a:t>, </a:t>
            </a:r>
            <a:r>
              <a:rPr lang="cs-CZ" dirty="0">
                <a:hlinkClick r:id="rId7"/>
              </a:rPr>
              <a:t>https://www.czechency.org/</a:t>
            </a:r>
            <a:r>
              <a:rPr lang="cs-CZ" dirty="0" err="1">
                <a:hlinkClick r:id="rId7"/>
              </a:rPr>
              <a:t>slovnik</a:t>
            </a:r>
            <a:r>
              <a:rPr lang="cs-CZ" dirty="0">
                <a:hlinkClick r:id="rId7"/>
              </a:rPr>
              <a:t>/VERB%C3%81LN%C3%8D%20SUBSTANTIVUM</a:t>
            </a:r>
            <a:r>
              <a:rPr lang="cs-CZ" dirty="0"/>
              <a:t>,  )</a:t>
            </a:r>
          </a:p>
          <a:p>
            <a:r>
              <a:rPr lang="cs-CZ" dirty="0"/>
              <a:t>Substantiva z adverbií</a:t>
            </a:r>
          </a:p>
          <a:p>
            <a:r>
              <a:rPr lang="cs-CZ" dirty="0">
                <a:hlinkClick r:id="rId8"/>
              </a:rPr>
              <a:t>https://www.czechency.org/slovnik/SUBSTANTIVUM%20Z%20%C4%8C%C3%8DSLOVKY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485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substantiva ze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2221596"/>
              </p:ext>
            </p:extLst>
          </p:nvPr>
        </p:nvGraphicFramePr>
        <p:xfrm>
          <a:off x="838200" y="1825625"/>
          <a:ext cx="10515603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základové slovo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odvozené</a:t>
                      </a:r>
                      <a:r>
                        <a:rPr lang="cs-CZ" baseline="0" dirty="0"/>
                        <a:t> slovo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základové slovo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odvozené</a:t>
                      </a:r>
                      <a:r>
                        <a:rPr lang="cs-CZ" baseline="0" dirty="0"/>
                        <a:t> slovo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základové slovo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odvozené</a:t>
                      </a:r>
                      <a:r>
                        <a:rPr lang="cs-CZ" baseline="0" dirty="0"/>
                        <a:t> slovo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substantivum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substantivum</a:t>
                      </a:r>
                    </a:p>
                    <a:p>
                      <a:r>
                        <a:rPr lang="cs-CZ" dirty="0" err="1"/>
                        <a:t>desubstantivní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adjektivum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substantivum </a:t>
                      </a:r>
                      <a:r>
                        <a:rPr lang="cs-CZ" dirty="0" err="1"/>
                        <a:t>deadjektivní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sloveso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substantivum</a:t>
                      </a:r>
                    </a:p>
                    <a:p>
                      <a:r>
                        <a:rPr lang="cs-CZ" dirty="0" err="1"/>
                        <a:t>deverbální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osoba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ryb(a)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ryb-</a:t>
                      </a:r>
                      <a:r>
                        <a:rPr lang="cs-CZ" dirty="0" err="1"/>
                        <a:t>ář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nov(ý)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nov-áček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uč-i-t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uč-i-tel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věc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cukr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cukř-enk</a:t>
                      </a:r>
                      <a:r>
                        <a:rPr lang="cs-CZ" dirty="0"/>
                        <a:t>(a)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nov(ý)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nov-</a:t>
                      </a:r>
                      <a:r>
                        <a:rPr lang="cs-CZ" dirty="0" err="1"/>
                        <a:t>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vrt-a-t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vrt-</a:t>
                      </a:r>
                      <a:r>
                        <a:rPr lang="cs-CZ" dirty="0" err="1"/>
                        <a:t>ák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zvíře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meč-</a:t>
                      </a:r>
                      <a:r>
                        <a:rPr lang="cs-CZ" dirty="0" err="1"/>
                        <a:t>oun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žlut</a:t>
                      </a:r>
                      <a:r>
                        <a:rPr lang="cs-CZ" dirty="0"/>
                        <a:t>(ý)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žluť-</a:t>
                      </a:r>
                      <a:r>
                        <a:rPr lang="cs-CZ" dirty="0" err="1"/>
                        <a:t>ásek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potáp</a:t>
                      </a:r>
                      <a:r>
                        <a:rPr lang="cs-CZ" dirty="0"/>
                        <a:t>-ě-t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potáp</a:t>
                      </a:r>
                      <a:r>
                        <a:rPr lang="cs-CZ" dirty="0"/>
                        <a:t>-k(a), potápník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rostlina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hlav(a)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hlav-áček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chor(ý), </a:t>
                      </a:r>
                      <a:r>
                        <a:rPr lang="cs-CZ" dirty="0" err="1"/>
                        <a:t>bled</a:t>
                      </a:r>
                      <a:r>
                        <a:rPr lang="cs-CZ" dirty="0"/>
                        <a:t>(ý)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chor-</a:t>
                      </a:r>
                      <a:r>
                        <a:rPr lang="cs-CZ" dirty="0" err="1"/>
                        <a:t>oš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bled-ule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muč-i-t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muč-en-k(a)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místo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ryb(a)</a:t>
                      </a:r>
                    </a:p>
                    <a:p>
                      <a:r>
                        <a:rPr lang="cs-CZ" dirty="0"/>
                        <a:t>písek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ryb-</a:t>
                      </a:r>
                      <a:r>
                        <a:rPr lang="cs-CZ" dirty="0" err="1"/>
                        <a:t>ník</a:t>
                      </a:r>
                      <a:r>
                        <a:rPr lang="cs-CZ" dirty="0"/>
                        <a:t>,</a:t>
                      </a:r>
                    </a:p>
                    <a:p>
                      <a:r>
                        <a:rPr lang="cs-CZ" dirty="0" err="1"/>
                        <a:t>písk-ovišt</a:t>
                      </a:r>
                      <a:r>
                        <a:rPr lang="cs-CZ" dirty="0"/>
                        <a:t>(ě)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uč-i-t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uč-</a:t>
                      </a:r>
                      <a:r>
                        <a:rPr lang="cs-CZ" dirty="0" err="1"/>
                        <a:t>ebn</a:t>
                      </a:r>
                      <a:r>
                        <a:rPr lang="cs-CZ" dirty="0"/>
                        <a:t>(a), uč-</a:t>
                      </a:r>
                      <a:r>
                        <a:rPr lang="cs-CZ" dirty="0" err="1"/>
                        <a:t>ilišt</a:t>
                      </a:r>
                      <a:r>
                        <a:rPr lang="cs-CZ" dirty="0"/>
                        <a:t>(ě)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vlastnost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nový, chorý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nov-</a:t>
                      </a:r>
                      <a:r>
                        <a:rPr lang="cs-CZ" dirty="0" err="1"/>
                        <a:t>ost</a:t>
                      </a:r>
                      <a:r>
                        <a:rPr lang="cs-CZ" dirty="0"/>
                        <a:t>, chor-</a:t>
                      </a:r>
                      <a:r>
                        <a:rPr lang="cs-CZ" dirty="0" err="1"/>
                        <a:t>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děj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uč-i-t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uč-en(í)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638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B6441F-EED4-41B3-A1BD-D5353B727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-</a:t>
            </a:r>
            <a:r>
              <a:rPr lang="cs-CZ" dirty="0" err="1"/>
              <a:t>iště</a:t>
            </a:r>
            <a:r>
              <a:rPr lang="cs-CZ" dirty="0"/>
              <a:t>/-ov-</a:t>
            </a:r>
            <a:r>
              <a:rPr lang="cs-CZ" dirty="0" err="1"/>
              <a:t>iště</a:t>
            </a:r>
            <a:r>
              <a:rPr lang="cs-CZ" dirty="0"/>
              <a:t>/-</a:t>
            </a:r>
            <a:r>
              <a:rPr lang="cs-CZ" dirty="0" err="1"/>
              <a:t>oviště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055AF5-3C90-47C9-AB2D-BBC5D83E1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parkoviště, pracoviště, stanoviště, </a:t>
            </a:r>
          </a:p>
          <a:p>
            <a:r>
              <a:rPr lang="cs-CZ" dirty="0"/>
              <a:t>sportoviště, pískoviště, vřesoviště, </a:t>
            </a:r>
          </a:p>
          <a:p>
            <a:r>
              <a:rPr lang="cs-CZ" dirty="0"/>
              <a:t>zimoviště, brankoviště, rýžoviště,</a:t>
            </a:r>
          </a:p>
          <a:p>
            <a:r>
              <a:rPr lang="cs-CZ" dirty="0"/>
              <a:t>loviště, vrakoviště, Jíloviště, </a:t>
            </a:r>
          </a:p>
          <a:p>
            <a:r>
              <a:rPr lang="cs-CZ" dirty="0"/>
              <a:t>tankoviště, štěrkoviště, nocoviště, </a:t>
            </a:r>
          </a:p>
        </p:txBody>
      </p:sp>
    </p:spTree>
    <p:extLst>
      <p:ext uri="{BB962C8B-B14F-4D97-AF65-F5344CB8AC3E}">
        <p14:creationId xmlns:p14="http://schemas.microsoft.com/office/powerpoint/2010/main" val="42848842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3766</TotalTime>
  <Words>3550</Words>
  <Application>Microsoft Office PowerPoint</Application>
  <PresentationFormat>Širokoúhlá obrazovka</PresentationFormat>
  <Paragraphs>300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5" baseType="lpstr">
      <vt:lpstr>Arial</vt:lpstr>
      <vt:lpstr>Calibri</vt:lpstr>
      <vt:lpstr>Calibri Light</vt:lpstr>
      <vt:lpstr>Motiv Office</vt:lpstr>
      <vt:lpstr>CJJ04_5</vt:lpstr>
      <vt:lpstr>Utvoř požadované tvary, pozoruj společné rysy a stanov podmínky odlišností</vt:lpstr>
      <vt:lpstr>Utvoř požadované tvary, pozoruj společné rysy a stanov podmínky odlišností</vt:lpstr>
      <vt:lpstr>Pozorování + závěry</vt:lpstr>
      <vt:lpstr>Vztah derivačních a flektivních typů v češtině</vt:lpstr>
      <vt:lpstr>Vztah derivačních a flektivních typů v češtině</vt:lpstr>
      <vt:lpstr>Desubstantiva, deadjektiva, deverbativa, substantiva z adverbií (https://www.czechency.org/slovnik/SUBSTANTIVUM) </vt:lpstr>
      <vt:lpstr>substantiva ze</vt:lpstr>
      <vt:lpstr>-iště/-ov-iště/-oviště</vt:lpstr>
      <vt:lpstr>-iště/-ov-iště/-oviště</vt:lpstr>
      <vt:lpstr>Slovotvorná čeleď/hnízdo – slova příbuzná </vt:lpstr>
      <vt:lpstr>-ryb-</vt:lpstr>
      <vt:lpstr>-nov-</vt:lpstr>
      <vt:lpstr>Substantiva tvořená z adjektiv</vt:lpstr>
      <vt:lpstr>ař/ář</vt:lpstr>
      <vt:lpstr>ník</vt:lpstr>
      <vt:lpstr>Názvy osob</vt:lpstr>
      <vt:lpstr>Deverbativa – morfémová analýza</vt:lpstr>
      <vt:lpstr>Významy</vt:lpstr>
      <vt:lpstr>Derivace od kořene a derivace od kmene</vt:lpstr>
      <vt:lpstr>Derivace od slovesného kmene (kořen+kmenotvorná přípona = slovotvorný základ)</vt:lpstr>
      <vt:lpstr>Složitější případy – derivace od nepravidelného slovesa mít</vt:lpstr>
      <vt:lpstr>Složitější případy – derivace od nepravidelného slovesa mít</vt:lpstr>
      <vt:lpstr>http://www.slovnikafixu.cz/</vt:lpstr>
      <vt:lpstr>Vyhledejte ve slovníku afixů</vt:lpstr>
      <vt:lpstr>Cvičení</vt:lpstr>
      <vt:lpstr>Řešení</vt:lpstr>
      <vt:lpstr>Cvičení: Vyberte deverbativa</vt:lpstr>
      <vt:lpstr>Řešení- deverbativa</vt:lpstr>
      <vt:lpstr>Cvičení: Následující substantiva rozdělte na názvy výsledků dějů a deminutiva, případně na ta, která nepatří ani do jedné z uvedených kategorií:</vt:lpstr>
      <vt:lpstr>řešení</vt:lpstr>
      <vt:lpstr>Cvičení: Vyberte deadjektivní substantiva, která označují názvy vlastností:</vt:lpstr>
      <vt:lpstr>řešení: adjektivum zlý je základovým slovem všech uvedených slov, ne všechna pojmenovávají vlastnost (transponují vlastnost do substance – syntaktická derivace)</vt:lpstr>
      <vt:lpstr>Jazykové hádanky</vt:lpstr>
      <vt:lpstr>hypokoristika a –i/-y = nesklonná feminina</vt:lpstr>
      <vt:lpstr>Formální deminutiva</vt:lpstr>
      <vt:lpstr>Jazykové hádanky</vt:lpstr>
      <vt:lpstr>Řešení</vt:lpstr>
      <vt:lpstr>substantivum je/není utvořeno od slovesa</vt:lpstr>
      <vt:lpstr>Co mám umět?</vt:lpstr>
      <vt:lpstr>Na příště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CJJ04_5</dc:title>
  <dc:creator>petr</dc:creator>
  <cp:lastModifiedBy>Klára Osolsobě</cp:lastModifiedBy>
  <cp:revision>93</cp:revision>
  <dcterms:created xsi:type="dcterms:W3CDTF">2020-01-20T12:36:09Z</dcterms:created>
  <dcterms:modified xsi:type="dcterms:W3CDTF">2022-03-22T07:58:08Z</dcterms:modified>
</cp:coreProperties>
</file>