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2" r:id="rId3"/>
    <p:sldId id="257" r:id="rId4"/>
    <p:sldId id="265" r:id="rId5"/>
    <p:sldId id="272" r:id="rId6"/>
    <p:sldId id="275" r:id="rId7"/>
    <p:sldId id="273" r:id="rId8"/>
    <p:sldId id="276" r:id="rId9"/>
    <p:sldId id="274" r:id="rId10"/>
    <p:sldId id="300" r:id="rId11"/>
    <p:sldId id="299" r:id="rId12"/>
    <p:sldId id="314" r:id="rId13"/>
    <p:sldId id="316" r:id="rId14"/>
    <p:sldId id="315" r:id="rId15"/>
    <p:sldId id="277" r:id="rId16"/>
    <p:sldId id="278" r:id="rId17"/>
    <p:sldId id="279" r:id="rId18"/>
    <p:sldId id="282" r:id="rId19"/>
    <p:sldId id="284" r:id="rId20"/>
    <p:sldId id="286" r:id="rId21"/>
    <p:sldId id="311" r:id="rId22"/>
    <p:sldId id="287" r:id="rId23"/>
    <p:sldId id="296" r:id="rId24"/>
    <p:sldId id="288" r:id="rId25"/>
    <p:sldId id="303" r:id="rId26"/>
    <p:sldId id="312" r:id="rId27"/>
    <p:sldId id="313" r:id="rId28"/>
    <p:sldId id="304" r:id="rId29"/>
    <p:sldId id="307" r:id="rId30"/>
    <p:sldId id="305" r:id="rId31"/>
    <p:sldId id="290" r:id="rId32"/>
    <p:sldId id="308" r:id="rId33"/>
    <p:sldId id="309" r:id="rId34"/>
    <p:sldId id="310" r:id="rId35"/>
    <p:sldId id="292" r:id="rId36"/>
    <p:sldId id="298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1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1627-4848-4A94-BAA8-7BAE65A7B3E9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08F8-EF88-49C1-91A8-7F6A52458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312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1627-4848-4A94-BAA8-7BAE65A7B3E9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08F8-EF88-49C1-91A8-7F6A52458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410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1627-4848-4A94-BAA8-7BAE65A7B3E9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08F8-EF88-49C1-91A8-7F6A52458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25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1627-4848-4A94-BAA8-7BAE65A7B3E9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08F8-EF88-49C1-91A8-7F6A52458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05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1627-4848-4A94-BAA8-7BAE65A7B3E9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08F8-EF88-49C1-91A8-7F6A52458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646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1627-4848-4A94-BAA8-7BAE65A7B3E9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08F8-EF88-49C1-91A8-7F6A52458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144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1627-4848-4A94-BAA8-7BAE65A7B3E9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08F8-EF88-49C1-91A8-7F6A52458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962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1627-4848-4A94-BAA8-7BAE65A7B3E9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08F8-EF88-49C1-91A8-7F6A52458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47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1627-4848-4A94-BAA8-7BAE65A7B3E9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08F8-EF88-49C1-91A8-7F6A52458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141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1627-4848-4A94-BAA8-7BAE65A7B3E9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08F8-EF88-49C1-91A8-7F6A52458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80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1627-4848-4A94-BAA8-7BAE65A7B3E9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908F8-EF88-49C1-91A8-7F6A52458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8894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81627-4848-4A94-BAA8-7BAE65A7B3E9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908F8-EF88-49C1-91A8-7F6A52458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14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/ELATIV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/ADJEKTIVUM#kvalifika%C4%8Dn%C3%AD%20adjektivu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CJJ04_6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Klára Osolsobě</a:t>
            </a:r>
          </a:p>
          <a:p>
            <a:r>
              <a:rPr lang="cs-CZ" dirty="0" err="1"/>
              <a:t>osolsobe</a:t>
            </a:r>
            <a:r>
              <a:rPr lang="en-US" dirty="0"/>
              <a:t>@</a:t>
            </a:r>
            <a:r>
              <a:rPr lang="cs-CZ" dirty="0"/>
              <a:t>phil.muni.cz</a:t>
            </a:r>
          </a:p>
        </p:txBody>
      </p:sp>
    </p:spTree>
    <p:extLst>
      <p:ext uri="{BB962C8B-B14F-4D97-AF65-F5344CB8AC3E}">
        <p14:creationId xmlns:p14="http://schemas.microsoft.com/office/powerpoint/2010/main" val="523022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? vokativ jmenných tvarů = ? nominativu/ = </a:t>
            </a:r>
            <a:r>
              <a:rPr lang="cs-CZ" dirty="0" err="1"/>
              <a:t>vok</a:t>
            </a:r>
            <a:r>
              <a:rPr lang="cs-CZ" dirty="0"/>
              <a:t>. substantiv alespoň u feminin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C. S. </a:t>
            </a:r>
            <a:r>
              <a:rPr lang="cs-CZ" dirty="0" err="1">
                <a:solidFill>
                  <a:srgbClr val="00B050"/>
                </a:solidFill>
              </a:rPr>
              <a:t>Lewis</a:t>
            </a:r>
            <a:r>
              <a:rPr lang="cs-CZ" dirty="0">
                <a:solidFill>
                  <a:srgbClr val="00B050"/>
                </a:solidFill>
              </a:rPr>
              <a:t>: Letopisy </a:t>
            </a:r>
            <a:r>
              <a:rPr lang="cs-CZ" dirty="0" err="1">
                <a:solidFill>
                  <a:srgbClr val="00B050"/>
                </a:solidFill>
              </a:rPr>
              <a:t>Narnie</a:t>
            </a:r>
            <a:r>
              <a:rPr lang="cs-CZ" dirty="0">
                <a:solidFill>
                  <a:srgbClr val="00B050"/>
                </a:solidFill>
              </a:rPr>
              <a:t>:</a:t>
            </a:r>
          </a:p>
          <a:p>
            <a:r>
              <a:rPr lang="cs-CZ" i="1" dirty="0" err="1"/>
              <a:t>Vítam</a:t>
            </a:r>
            <a:r>
              <a:rPr lang="cs-CZ" i="1" dirty="0"/>
              <a:t> tě, dcer</a:t>
            </a:r>
            <a:r>
              <a:rPr lang="cs-CZ" b="1" i="1" u="sng" dirty="0">
                <a:solidFill>
                  <a:srgbClr val="FF0000"/>
                </a:solidFill>
              </a:rPr>
              <a:t>o</a:t>
            </a:r>
            <a:r>
              <a:rPr lang="cs-CZ" i="1" dirty="0"/>
              <a:t> </a:t>
            </a:r>
            <a:r>
              <a:rPr lang="cs-CZ" b="1" i="1" dirty="0">
                <a:solidFill>
                  <a:srgbClr val="FF0000"/>
                </a:solidFill>
              </a:rPr>
              <a:t>Evin</a:t>
            </a:r>
            <a:r>
              <a:rPr lang="cs-CZ" b="1" i="1" u="sng" dirty="0">
                <a:solidFill>
                  <a:srgbClr val="FF0000"/>
                </a:solidFill>
              </a:rPr>
              <a:t>o</a:t>
            </a:r>
            <a:r>
              <a:rPr lang="cs-CZ" b="1" i="1" dirty="0"/>
              <a:t>. </a:t>
            </a:r>
          </a:p>
          <a:p>
            <a:r>
              <a:rPr lang="pl-PL" i="1" dirty="0"/>
              <a:t>Lucie, dcero </a:t>
            </a:r>
            <a:r>
              <a:rPr lang="pl-PL" b="1" i="1" dirty="0">
                <a:solidFill>
                  <a:srgbClr val="FF0000"/>
                </a:solidFill>
              </a:rPr>
              <a:t>Evin</a:t>
            </a:r>
            <a:r>
              <a:rPr lang="pl-PL" b="1" i="1" u="sng" dirty="0">
                <a:solidFill>
                  <a:srgbClr val="FF0000"/>
                </a:solidFill>
              </a:rPr>
              <a:t>a</a:t>
            </a:r>
            <a:r>
              <a:rPr lang="pl-PL" i="1" dirty="0"/>
              <a:t>, jak jste se dostala do Narnie?</a:t>
            </a:r>
          </a:p>
          <a:p>
            <a:r>
              <a:rPr lang="pl-PL" dirty="0">
                <a:solidFill>
                  <a:srgbClr val="00B050"/>
                </a:solidFill>
              </a:rPr>
              <a:t>Fr. Halas: Nikde</a:t>
            </a:r>
          </a:p>
          <a:p>
            <a:r>
              <a:rPr lang="pl-PL" i="1" dirty="0"/>
              <a:t>... pominutí mé tím vinno / Nikde zrad</a:t>
            </a:r>
            <a:r>
              <a:rPr lang="pl-PL" b="1" i="1" u="sng" dirty="0">
                <a:solidFill>
                  <a:srgbClr val="FF0000"/>
                </a:solidFill>
              </a:rPr>
              <a:t>o</a:t>
            </a:r>
            <a:r>
              <a:rPr lang="pl-PL" i="1" dirty="0"/>
              <a:t> </a:t>
            </a:r>
            <a:r>
              <a:rPr lang="pl-PL" b="1" i="1" dirty="0">
                <a:solidFill>
                  <a:srgbClr val="FF0000"/>
                </a:solidFill>
              </a:rPr>
              <a:t>Minervin</a:t>
            </a:r>
            <a:r>
              <a:rPr lang="pl-PL" b="1" i="1" u="sng" dirty="0">
                <a:solidFill>
                  <a:srgbClr val="FF0000"/>
                </a:solidFill>
              </a:rPr>
              <a:t>o 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276367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? vokativ jmenných tvarů = ? nominativu / = </a:t>
            </a:r>
            <a:r>
              <a:rPr lang="cs-CZ" dirty="0" err="1"/>
              <a:t>vok</a:t>
            </a:r>
            <a:r>
              <a:rPr lang="cs-CZ" dirty="0"/>
              <a:t>. substantiv alespoň u feminin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7220" y="1825625"/>
            <a:ext cx="769756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986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F780B-FB42-45A7-9900-BC4D5802C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097" y="334980"/>
            <a:ext cx="10515600" cy="1325563"/>
          </a:xfrm>
        </p:spPr>
        <p:txBody>
          <a:bodyPr/>
          <a:lstStyle/>
          <a:p>
            <a:r>
              <a:rPr lang="cs-CZ" dirty="0"/>
              <a:t>V následujících větách najdi jmenné tvary adjektiv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D480FF-7926-45E4-9A81-3635180C4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… radši být </a:t>
            </a:r>
            <a:r>
              <a:rPr lang="cs-CZ" dirty="0" err="1"/>
              <a:t>bohat</a:t>
            </a:r>
            <a:r>
              <a:rPr lang="cs-CZ" dirty="0"/>
              <a:t> , zdráv a tup než </a:t>
            </a:r>
            <a:r>
              <a:rPr lang="cs-CZ" dirty="0" err="1"/>
              <a:t>churav</a:t>
            </a:r>
            <a:r>
              <a:rPr lang="cs-CZ" dirty="0"/>
              <a:t> , </a:t>
            </a:r>
            <a:r>
              <a:rPr lang="cs-CZ" dirty="0" err="1"/>
              <a:t>chud</a:t>
            </a:r>
            <a:r>
              <a:rPr lang="cs-CZ" dirty="0"/>
              <a:t> a </a:t>
            </a:r>
            <a:r>
              <a:rPr lang="cs-CZ" dirty="0" err="1"/>
              <a:t>chytr</a:t>
            </a:r>
            <a:r>
              <a:rPr lang="cs-CZ" dirty="0"/>
              <a:t> …</a:t>
            </a:r>
          </a:p>
          <a:p>
            <a:r>
              <a:rPr lang="cs-CZ" dirty="0"/>
              <a:t>Včera jsem byl </a:t>
            </a:r>
            <a:r>
              <a:rPr lang="cs-CZ" dirty="0" err="1"/>
              <a:t>bohat</a:t>
            </a:r>
            <a:r>
              <a:rPr lang="cs-CZ" dirty="0"/>
              <a:t> v chudobě a dnes jsem </a:t>
            </a:r>
            <a:r>
              <a:rPr lang="cs-CZ" dirty="0" err="1"/>
              <a:t>chud</a:t>
            </a:r>
            <a:r>
              <a:rPr lang="cs-CZ" dirty="0"/>
              <a:t> se vším svým zlatem.</a:t>
            </a:r>
          </a:p>
          <a:p>
            <a:r>
              <a:rPr lang="cs-CZ" dirty="0"/>
              <a:t>A jako syn </a:t>
            </a:r>
            <a:r>
              <a:rPr lang="cs-CZ" dirty="0" err="1"/>
              <a:t>Porův</a:t>
            </a:r>
            <a:r>
              <a:rPr lang="cs-CZ" dirty="0"/>
              <a:t> a </a:t>
            </a:r>
            <a:r>
              <a:rPr lang="cs-CZ" dirty="0" err="1"/>
              <a:t>Peniin</a:t>
            </a:r>
            <a:r>
              <a:rPr lang="cs-CZ" dirty="0"/>
              <a:t> má takový osud : za prvé je stále </a:t>
            </a:r>
            <a:r>
              <a:rPr lang="cs-CZ" dirty="0" err="1"/>
              <a:t>chud</a:t>
            </a:r>
            <a:r>
              <a:rPr lang="cs-CZ" dirty="0"/>
              <a:t> a docela není hebký a krásný , za jakého je obyčejně pokládán , nýbrž tvrdý a drsný …</a:t>
            </a:r>
          </a:p>
          <a:p>
            <a:r>
              <a:rPr lang="cs-CZ" dirty="0"/>
              <a:t>Policie je povinna kontaktovat intervenční.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019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730E56-1880-496D-B044-BF0D8D12F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následujících větách najdi jmenné tvary adjektiv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B68089-1BE6-49D9-A8F1-F6F597957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Hosté ale nezůstávali nic dlužni</a:t>
            </a:r>
            <a:r>
              <a:rPr lang="cs-CZ" dirty="0"/>
              <a:t>.</a:t>
            </a:r>
          </a:p>
          <a:p>
            <a:r>
              <a:rPr lang="cs-CZ" dirty="0"/>
              <a:t>Prudké ochlazení oceánu však způsobilo, že většina z nich vyhynula a přežilo jen málo místních druhů, které byly schopny se k nízkým teplotám adaptovat.</a:t>
            </a:r>
          </a:p>
          <a:p>
            <a:r>
              <a:rPr lang="cs-CZ" dirty="0"/>
              <a:t>Jenda, jediný muž, se kterým může žít, který ji chápe, který se ji naučil mít rád.</a:t>
            </a:r>
          </a:p>
          <a:p>
            <a:r>
              <a:rPr lang="cs-CZ" dirty="0"/>
              <a:t>Byl si vědom toho, že není zrovna v pozici, kdy by mohl hodnotit, a dokonce neschvalovat, některá z rozhodnutí místních čarodějů.</a:t>
            </a:r>
          </a:p>
          <a:p>
            <a:r>
              <a:rPr lang="cs-CZ" dirty="0"/>
              <a:t>„Jste hotova?“ otázala se jí první švadlena.</a:t>
            </a:r>
          </a:p>
          <a:p>
            <a:r>
              <a:rPr lang="cs-CZ" dirty="0"/>
              <a:t>Jenže </a:t>
            </a:r>
            <a:r>
              <a:rPr lang="cs-CZ" dirty="0" err="1"/>
              <a:t>marna</a:t>
            </a:r>
            <a:r>
              <a:rPr lang="cs-CZ" dirty="0"/>
              <a:t> všechna naděje.</a:t>
            </a:r>
            <a:endParaRPr lang="pl-PL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0375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416696-1D9A-4239-86A1-9B5C5DED2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následujících větách najdi jmenné tvary adjektiv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86D8F9-51E8-4994-A4BD-C6AC61ACF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Cílem tohoto studijního materiálu je poskytnout studentům ucelenou informaci o metodickém postupu při výuce jednotlivých atletických disciplín a nabídnout soubor cvičení a her, které je možno uplatnit v učebních postupech jednotlivých atletických disciplín.</a:t>
            </a:r>
          </a:p>
          <a:p>
            <a:r>
              <a:rPr lang="pl-PL" dirty="0"/>
              <a:t>Proto jsme ochotni jít s ministerstvem do kompetenčního sporu.</a:t>
            </a:r>
          </a:p>
          <a:p>
            <a:r>
              <a:rPr lang="cs-CZ" dirty="0"/>
              <a:t>Doma, živ a zdráv Antonín Šťastný a jeho přítel Jaroslav Donát absolvovali lékařskou prohlídku.</a:t>
            </a:r>
          </a:p>
          <a:p>
            <a:r>
              <a:rPr lang="cs-CZ" dirty="0"/>
              <a:t>Pokud byla přítomna manželka státního představitele, byla jsem tam i já.</a:t>
            </a:r>
          </a:p>
          <a:p>
            <a:r>
              <a:rPr lang="cs-CZ" dirty="0"/>
              <a:t>Policista a občan jsou si před zákonem rovni.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3530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Jmenné tvary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… radši být </a:t>
            </a:r>
            <a:r>
              <a:rPr lang="cs-CZ" dirty="0" err="1">
                <a:solidFill>
                  <a:srgbClr val="0070C0"/>
                </a:solidFill>
              </a:rPr>
              <a:t>bohat</a:t>
            </a:r>
            <a:r>
              <a:rPr lang="cs-CZ" dirty="0"/>
              <a:t> , </a:t>
            </a:r>
            <a:r>
              <a:rPr lang="cs-CZ" dirty="0">
                <a:solidFill>
                  <a:srgbClr val="0070C0"/>
                </a:solidFill>
              </a:rPr>
              <a:t>zdráv</a:t>
            </a:r>
            <a:r>
              <a:rPr lang="cs-CZ" dirty="0"/>
              <a:t> a </a:t>
            </a:r>
            <a:r>
              <a:rPr lang="cs-CZ" dirty="0">
                <a:solidFill>
                  <a:srgbClr val="0070C0"/>
                </a:solidFill>
              </a:rPr>
              <a:t>tup</a:t>
            </a:r>
            <a:r>
              <a:rPr lang="cs-CZ" dirty="0"/>
              <a:t> než </a:t>
            </a:r>
            <a:r>
              <a:rPr lang="cs-CZ" dirty="0" err="1">
                <a:solidFill>
                  <a:srgbClr val="0070C0"/>
                </a:solidFill>
              </a:rPr>
              <a:t>churav</a:t>
            </a:r>
            <a:r>
              <a:rPr lang="cs-CZ" dirty="0"/>
              <a:t> , </a:t>
            </a:r>
            <a:r>
              <a:rPr lang="cs-CZ" dirty="0" err="1">
                <a:solidFill>
                  <a:srgbClr val="0070C0"/>
                </a:solidFill>
              </a:rPr>
              <a:t>chud</a:t>
            </a:r>
            <a:r>
              <a:rPr lang="cs-CZ" dirty="0"/>
              <a:t> a </a:t>
            </a:r>
            <a:r>
              <a:rPr lang="cs-CZ" dirty="0" err="1">
                <a:solidFill>
                  <a:srgbClr val="0070C0"/>
                </a:solidFill>
              </a:rPr>
              <a:t>chytr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…</a:t>
            </a:r>
          </a:p>
          <a:p>
            <a:r>
              <a:rPr lang="cs-CZ" dirty="0"/>
              <a:t>Včera jsem byl </a:t>
            </a:r>
            <a:r>
              <a:rPr lang="cs-CZ" dirty="0" err="1">
                <a:solidFill>
                  <a:srgbClr val="0070C0"/>
                </a:solidFill>
              </a:rPr>
              <a:t>bohat</a:t>
            </a:r>
            <a:r>
              <a:rPr lang="cs-CZ" dirty="0"/>
              <a:t> v chudobě a dnes jsem </a:t>
            </a:r>
            <a:r>
              <a:rPr lang="cs-CZ" dirty="0" err="1">
                <a:solidFill>
                  <a:srgbClr val="0070C0"/>
                </a:solidFill>
              </a:rPr>
              <a:t>chud</a:t>
            </a:r>
            <a:r>
              <a:rPr lang="cs-CZ" dirty="0"/>
              <a:t> se vším svým zlatem.</a:t>
            </a:r>
          </a:p>
          <a:p>
            <a:r>
              <a:rPr lang="cs-CZ" dirty="0"/>
              <a:t>A jako syn </a:t>
            </a:r>
            <a:r>
              <a:rPr lang="cs-CZ" dirty="0" err="1">
                <a:solidFill>
                  <a:srgbClr val="0070C0"/>
                </a:solidFill>
              </a:rPr>
              <a:t>Porův</a:t>
            </a:r>
            <a:r>
              <a:rPr lang="cs-CZ" dirty="0"/>
              <a:t> a </a:t>
            </a:r>
            <a:r>
              <a:rPr lang="cs-CZ" dirty="0" err="1">
                <a:solidFill>
                  <a:srgbClr val="0070C0"/>
                </a:solidFill>
              </a:rPr>
              <a:t>Peniin</a:t>
            </a:r>
            <a:r>
              <a:rPr lang="cs-CZ" dirty="0"/>
              <a:t> má takový osud : za prvé je stále </a:t>
            </a:r>
            <a:r>
              <a:rPr lang="cs-CZ" dirty="0" err="1">
                <a:solidFill>
                  <a:srgbClr val="0070C0"/>
                </a:solidFill>
              </a:rPr>
              <a:t>chud</a:t>
            </a:r>
            <a:r>
              <a:rPr lang="cs-CZ" dirty="0"/>
              <a:t> a docela není hebký a krásný , za jakého je obyčejně pokládán , nýbrž tvrdý a drsný …</a:t>
            </a:r>
          </a:p>
          <a:p>
            <a:r>
              <a:rPr lang="cs-CZ" dirty="0"/>
              <a:t>Policie je </a:t>
            </a:r>
            <a:r>
              <a:rPr lang="cs-CZ" dirty="0">
                <a:solidFill>
                  <a:srgbClr val="0070C0"/>
                </a:solidFill>
              </a:rPr>
              <a:t>povinna</a:t>
            </a:r>
            <a:r>
              <a:rPr lang="cs-CZ" dirty="0"/>
              <a:t> kontaktovat intervenční.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853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Jmenné tvary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Hosté ale nezůstávali nic </a:t>
            </a:r>
            <a:r>
              <a:rPr lang="pl-PL" dirty="0">
                <a:solidFill>
                  <a:srgbClr val="0070C0"/>
                </a:solidFill>
              </a:rPr>
              <a:t>dlužni</a:t>
            </a:r>
            <a:r>
              <a:rPr lang="cs-CZ" dirty="0"/>
              <a:t>.</a:t>
            </a:r>
          </a:p>
          <a:p>
            <a:r>
              <a:rPr lang="cs-CZ" dirty="0"/>
              <a:t>Prudké ochlazení oceánu však způsobilo, že většina z nich vyhynula a přežilo jen málo místních druhů, které byly </a:t>
            </a:r>
            <a:r>
              <a:rPr lang="cs-CZ" dirty="0">
                <a:solidFill>
                  <a:srgbClr val="0070C0"/>
                </a:solidFill>
              </a:rPr>
              <a:t>schopny</a:t>
            </a:r>
            <a:r>
              <a:rPr lang="cs-CZ" dirty="0"/>
              <a:t> se k nízkým teplotám adaptovat.</a:t>
            </a:r>
          </a:p>
          <a:p>
            <a:r>
              <a:rPr lang="cs-CZ" dirty="0"/>
              <a:t>Jenda, jediný muž, se kterým může žít, který ji chápe, který se ji naučil mít </a:t>
            </a:r>
            <a:r>
              <a:rPr lang="cs-CZ" dirty="0">
                <a:solidFill>
                  <a:srgbClr val="0070C0"/>
                </a:solidFill>
              </a:rPr>
              <a:t>rád</a:t>
            </a:r>
            <a:r>
              <a:rPr lang="cs-CZ" dirty="0"/>
              <a:t>.</a:t>
            </a:r>
          </a:p>
          <a:p>
            <a:r>
              <a:rPr lang="cs-CZ" dirty="0"/>
              <a:t>Byl si </a:t>
            </a:r>
            <a:r>
              <a:rPr lang="cs-CZ" dirty="0">
                <a:solidFill>
                  <a:srgbClr val="0070C0"/>
                </a:solidFill>
              </a:rPr>
              <a:t>vědom</a:t>
            </a:r>
            <a:r>
              <a:rPr lang="cs-CZ" dirty="0"/>
              <a:t> toho, že není zrovna v pozici, kdy by mohl hodnotit, a dokonce neschvalovat, některá z rozhodnutí místních čarodějů.</a:t>
            </a:r>
          </a:p>
          <a:p>
            <a:r>
              <a:rPr lang="cs-CZ" dirty="0"/>
              <a:t>„Jste </a:t>
            </a:r>
            <a:r>
              <a:rPr lang="cs-CZ" dirty="0">
                <a:solidFill>
                  <a:srgbClr val="0070C0"/>
                </a:solidFill>
              </a:rPr>
              <a:t>hotova</a:t>
            </a:r>
            <a:r>
              <a:rPr lang="cs-CZ" dirty="0"/>
              <a:t>?“ otázala se jí první švadlena.</a:t>
            </a:r>
          </a:p>
          <a:p>
            <a:r>
              <a:rPr lang="cs-CZ" dirty="0"/>
              <a:t>Jenže </a:t>
            </a:r>
            <a:r>
              <a:rPr lang="cs-CZ" dirty="0" err="1">
                <a:solidFill>
                  <a:srgbClr val="0070C0"/>
                </a:solidFill>
              </a:rPr>
              <a:t>marna</a:t>
            </a:r>
            <a:r>
              <a:rPr lang="cs-CZ" dirty="0"/>
              <a:t> všechna naděje.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9610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Jmenné tvary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Cílem tohoto studijního materiálu je poskytnout studentům ucelenou informaci o metodickém postupu při výuce jednotlivých atletických disciplín a nabídnout soubor cvičení a her, které je </a:t>
            </a:r>
            <a:r>
              <a:rPr lang="cs-CZ" dirty="0">
                <a:solidFill>
                  <a:srgbClr val="0070C0"/>
                </a:solidFill>
              </a:rPr>
              <a:t>možno</a:t>
            </a:r>
            <a:r>
              <a:rPr lang="cs-CZ" dirty="0"/>
              <a:t> uplatnit v učebních postupech jednotlivých atletických disciplín.</a:t>
            </a:r>
          </a:p>
          <a:p>
            <a:r>
              <a:rPr lang="pl-PL" dirty="0"/>
              <a:t>Proto jsme </a:t>
            </a:r>
            <a:r>
              <a:rPr lang="pl-PL" dirty="0">
                <a:solidFill>
                  <a:srgbClr val="0070C0"/>
                </a:solidFill>
              </a:rPr>
              <a:t>ochotni</a:t>
            </a:r>
            <a:r>
              <a:rPr lang="pl-PL" dirty="0"/>
              <a:t> jít s ministerstvem do kompetenčního sporu.</a:t>
            </a:r>
          </a:p>
          <a:p>
            <a:r>
              <a:rPr lang="cs-CZ" dirty="0"/>
              <a:t>Doma, </a:t>
            </a:r>
            <a:r>
              <a:rPr lang="cs-CZ" dirty="0">
                <a:solidFill>
                  <a:srgbClr val="0070C0"/>
                </a:solidFill>
              </a:rPr>
              <a:t>živ</a:t>
            </a:r>
            <a:r>
              <a:rPr lang="cs-CZ" dirty="0"/>
              <a:t> a </a:t>
            </a:r>
            <a:r>
              <a:rPr lang="cs-CZ" dirty="0">
                <a:solidFill>
                  <a:srgbClr val="0070C0"/>
                </a:solidFill>
              </a:rPr>
              <a:t>zdráv</a:t>
            </a:r>
            <a:r>
              <a:rPr lang="cs-CZ" dirty="0"/>
              <a:t> Antonín Šťastný a jeho přítel Jaroslav Donát absolvovali lékařskou prohlídku.</a:t>
            </a:r>
          </a:p>
          <a:p>
            <a:r>
              <a:rPr lang="cs-CZ" dirty="0"/>
              <a:t>Pokud byla </a:t>
            </a:r>
            <a:r>
              <a:rPr lang="cs-CZ" dirty="0">
                <a:solidFill>
                  <a:srgbClr val="0070C0"/>
                </a:solidFill>
              </a:rPr>
              <a:t>přítomna</a:t>
            </a:r>
            <a:r>
              <a:rPr lang="cs-CZ" dirty="0"/>
              <a:t> manželka státního představitele, byla jsem tam i já.</a:t>
            </a:r>
          </a:p>
          <a:p>
            <a:r>
              <a:rPr lang="cs-CZ" dirty="0"/>
              <a:t>Policista a občan jsou si před zákonem </a:t>
            </a:r>
            <a:r>
              <a:rPr lang="cs-CZ" dirty="0">
                <a:solidFill>
                  <a:srgbClr val="0070C0"/>
                </a:solidFill>
              </a:rPr>
              <a:t>rovni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00435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paradigma/neúplné paradigma/jednotlivé tvary (na –o → adverbializace/predikativa)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7832100"/>
              </p:ext>
            </p:extLst>
          </p:nvPr>
        </p:nvGraphicFramePr>
        <p:xfrm>
          <a:off x="838200" y="1825625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rád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schopen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znám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ráda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schopna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známa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patrna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rádo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možno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schopno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nutno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známo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patrno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rádi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schopni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známi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patrni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rády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schopny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známy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patrny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ráda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schopna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známa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patrna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56244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Popište slovnědruhové přechody a přesahy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Plátky mandlí opražíme </a:t>
            </a:r>
            <a:r>
              <a:rPr lang="cs-CZ" b="1" dirty="0"/>
              <a:t>na sucho.</a:t>
            </a:r>
          </a:p>
          <a:p>
            <a:r>
              <a:rPr lang="cs-CZ" dirty="0"/>
              <a:t>MS </a:t>
            </a:r>
            <a:r>
              <a:rPr lang="cs-CZ" dirty="0" err="1"/>
              <a:t>Racing</a:t>
            </a:r>
            <a:r>
              <a:rPr lang="cs-CZ" dirty="0"/>
              <a:t> bude mít navíc pro oba jezdce zvlášť motocykl </a:t>
            </a:r>
            <a:r>
              <a:rPr lang="cs-CZ" b="1" dirty="0"/>
              <a:t>na sucho </a:t>
            </a:r>
            <a:r>
              <a:rPr lang="cs-CZ" dirty="0"/>
              <a:t>i na vodu.</a:t>
            </a:r>
          </a:p>
          <a:p>
            <a:r>
              <a:rPr lang="cs-CZ" dirty="0"/>
              <a:t>M</a:t>
            </a:r>
            <a:r>
              <a:rPr lang="pt-BR" dirty="0"/>
              <a:t>anželé z Nepomuku Anatol a Věra Pšeničkovi se </a:t>
            </a:r>
            <a:r>
              <a:rPr lang="pt-BR" b="1" dirty="0"/>
              <a:t>na sucho </a:t>
            </a:r>
            <a:r>
              <a:rPr lang="pt-BR" dirty="0"/>
              <a:t>raději připravili</a:t>
            </a:r>
            <a:r>
              <a:rPr lang="cs-CZ" dirty="0"/>
              <a:t>.</a:t>
            </a:r>
          </a:p>
          <a:p>
            <a:r>
              <a:rPr lang="cs-CZ" dirty="0"/>
              <a:t>Pro běžný úklid stačí vysát vysavačem s kartáčem nebo setřít </a:t>
            </a:r>
            <a:r>
              <a:rPr lang="cs-CZ" b="1" dirty="0"/>
              <a:t>na sucho </a:t>
            </a:r>
            <a:r>
              <a:rPr lang="cs-CZ" dirty="0"/>
              <a:t>prachovkou či mopem.</a:t>
            </a:r>
          </a:p>
          <a:p>
            <a:r>
              <a:rPr lang="cs-CZ" dirty="0"/>
              <a:t>Doba stání </a:t>
            </a:r>
            <a:r>
              <a:rPr lang="cs-CZ" b="1" dirty="0"/>
              <a:t>na sucho </a:t>
            </a:r>
            <a:r>
              <a:rPr lang="cs-CZ" dirty="0"/>
              <a:t>představuje významné období z hlediska zdraví , užitkovosti a reprodukce zvířete.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28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čem budeme mluvit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slovního druhu</a:t>
            </a:r>
          </a:p>
          <a:p>
            <a:r>
              <a:rPr lang="cs-CZ" dirty="0"/>
              <a:t>Funkce adjektiv (primární a sekundární)</a:t>
            </a:r>
          </a:p>
          <a:p>
            <a:r>
              <a:rPr lang="cs-CZ" dirty="0"/>
              <a:t>Morfologické vlastnosti adjektiv s ohledem na a) typy flexe (vč. analogií s flexí jmen a vysvětlení termínů), b) omezení užití jmenných tvarů (syntaktické kritérium) a </a:t>
            </a:r>
            <a:r>
              <a:rPr lang="cs-CZ" dirty="0" err="1"/>
              <a:t>deflektivizace</a:t>
            </a:r>
            <a:r>
              <a:rPr lang="cs-CZ" dirty="0"/>
              <a:t> (slovnědruhový přesah a přechod k adverbiím), c) sémantické třídění na kvalifikační a relační adjektiva</a:t>
            </a:r>
          </a:p>
          <a:p>
            <a:r>
              <a:rPr lang="cs-CZ" dirty="0"/>
              <a:t> Stupňování jako pravidelné tvoření adjektiv (termíny – supletivní, redukovaný, rozšířený kmen), funkce komparativní/superlativní a elativ</a:t>
            </a:r>
          </a:p>
        </p:txBody>
      </p:sp>
    </p:spTree>
    <p:extLst>
      <p:ext uri="{BB962C8B-B14F-4D97-AF65-F5344CB8AC3E}">
        <p14:creationId xmlns:p14="http://schemas.microsoft.com/office/powerpoint/2010/main" val="26770851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Cvičení: Vyber adjektivní tvary, které mají koncovky </a:t>
            </a:r>
            <a:r>
              <a:rPr lang="cs-CZ" b="1" dirty="0"/>
              <a:t>adjektivní (složené) flexe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Měl obchod s kožešinami na Masarykovej ulici v Brně.</a:t>
            </a:r>
          </a:p>
          <a:p>
            <a:r>
              <a:rPr lang="pl-PL" dirty="0"/>
              <a:t>Jsem student Masarykovy univerzity.</a:t>
            </a:r>
          </a:p>
          <a:p>
            <a:r>
              <a:rPr lang="cs-CZ" dirty="0"/>
              <a:t>Byli formovaní Masarykovým vztahem k náboženství.</a:t>
            </a:r>
          </a:p>
          <a:p>
            <a:r>
              <a:rPr lang="cs-CZ" dirty="0"/>
              <a:t>Naproti tomu Masarykovými slovy „patologická </a:t>
            </a:r>
            <a:r>
              <a:rPr lang="cs-CZ" dirty="0" err="1"/>
              <a:t>ssedlina</a:t>
            </a:r>
            <a:r>
              <a:rPr lang="cs-CZ" dirty="0"/>
              <a:t>“ společnosti takovéto odpovědnosti schopna není.</a:t>
            </a:r>
          </a:p>
          <a:p>
            <a:r>
              <a:rPr lang="cs-CZ" dirty="0"/>
              <a:t>Sami Masarykovi krajané se postarali v průběhu 20 let samostatnosti o to , aby německá menšina podlehla Hitlerově vějičce z gest a frází.</a:t>
            </a:r>
          </a:p>
          <a:p>
            <a:r>
              <a:rPr lang="cs-CZ" dirty="0"/>
              <a:t>Tehdy se ještě komunisté Masarykovi oficiálně klaněli!</a:t>
            </a:r>
            <a:endParaRPr lang="pl-PL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82242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Měl obchod s kožešinami na </a:t>
            </a:r>
            <a:r>
              <a:rPr lang="pl-PL" b="1" dirty="0"/>
              <a:t>Masarykovej</a:t>
            </a:r>
            <a:r>
              <a:rPr lang="pl-PL" dirty="0"/>
              <a:t> ulici v Brně.</a:t>
            </a:r>
          </a:p>
          <a:p>
            <a:r>
              <a:rPr lang="pl-PL" dirty="0"/>
              <a:t>Jsem student Masarykovy univerzity.</a:t>
            </a:r>
          </a:p>
          <a:p>
            <a:r>
              <a:rPr lang="cs-CZ" dirty="0"/>
              <a:t>Byli formovaní </a:t>
            </a:r>
            <a:r>
              <a:rPr lang="cs-CZ" b="1" dirty="0"/>
              <a:t>Masarykovým</a:t>
            </a:r>
            <a:r>
              <a:rPr lang="cs-CZ" dirty="0"/>
              <a:t> vztahem k náboženství.</a:t>
            </a:r>
          </a:p>
          <a:p>
            <a:r>
              <a:rPr lang="cs-CZ" dirty="0"/>
              <a:t>Naproti tomu </a:t>
            </a:r>
            <a:r>
              <a:rPr lang="cs-CZ" b="1" dirty="0"/>
              <a:t>Masarykovými</a:t>
            </a:r>
            <a:r>
              <a:rPr lang="cs-CZ" dirty="0"/>
              <a:t> slovy „patologická </a:t>
            </a:r>
            <a:r>
              <a:rPr lang="cs-CZ" dirty="0" err="1"/>
              <a:t>ssedlina</a:t>
            </a:r>
            <a:r>
              <a:rPr lang="cs-CZ" dirty="0"/>
              <a:t>“ společnosti takovéto odpovědnosti schopna není.</a:t>
            </a:r>
          </a:p>
          <a:p>
            <a:r>
              <a:rPr lang="cs-CZ" dirty="0"/>
              <a:t>Sami Masarykovi krajané se postarali v průběhu 20 let samostatnosti o to , aby </a:t>
            </a:r>
            <a:r>
              <a:rPr lang="cs-CZ" b="1" dirty="0"/>
              <a:t>německá</a:t>
            </a:r>
            <a:r>
              <a:rPr lang="cs-CZ" dirty="0"/>
              <a:t> menšina podlehla Hitlerově vějičce z gest a frází.</a:t>
            </a:r>
          </a:p>
          <a:p>
            <a:r>
              <a:rPr lang="cs-CZ" dirty="0"/>
              <a:t>Tehdy se ještě komunisté Masarykovi oficiálně klaněli!</a:t>
            </a:r>
            <a:endParaRPr lang="pl-PL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5351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Cvičení: Urči slovní druh </a:t>
            </a:r>
            <a:r>
              <a:rPr lang="cs-CZ" b="1" u="sng" dirty="0"/>
              <a:t>podtržených slov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i="1" dirty="0"/>
              <a:t>Na </a:t>
            </a:r>
            <a:r>
              <a:rPr lang="pt-BR" b="1" i="1" u="sng" dirty="0"/>
              <a:t>hrubo</a:t>
            </a:r>
            <a:r>
              <a:rPr lang="pt-BR" i="1" dirty="0"/>
              <a:t> nastrouhané ořechy a sýr smícháme se smetanou a vínem</a:t>
            </a:r>
            <a:r>
              <a:rPr lang="cs-CZ" i="1" dirty="0"/>
              <a:t>.</a:t>
            </a:r>
          </a:p>
          <a:p>
            <a:r>
              <a:rPr lang="pt-BR" i="1" dirty="0"/>
              <a:t>Já si ty svoje obarvila na </a:t>
            </a:r>
            <a:r>
              <a:rPr lang="pt-BR" b="1" i="1" u="sng" dirty="0"/>
              <a:t>zrzavo</a:t>
            </a:r>
            <a:r>
              <a:rPr lang="pt-BR" i="1" dirty="0"/>
              <a:t> a ostříhala</a:t>
            </a:r>
            <a:r>
              <a:rPr lang="cs-CZ" i="1" dirty="0"/>
              <a:t>.</a:t>
            </a:r>
          </a:p>
          <a:p>
            <a:r>
              <a:rPr lang="cs-CZ" i="1" dirty="0"/>
              <a:t>Venku je velké </a:t>
            </a:r>
            <a:r>
              <a:rPr lang="cs-CZ" b="1" i="1" u="sng" dirty="0"/>
              <a:t>vlhko</a:t>
            </a:r>
            <a:r>
              <a:rPr lang="cs-CZ" i="1" dirty="0"/>
              <a:t>.</a:t>
            </a:r>
          </a:p>
          <a:p>
            <a:r>
              <a:rPr lang="cs-CZ" i="1" dirty="0"/>
              <a:t>Je ti taky tak </a:t>
            </a:r>
            <a:r>
              <a:rPr lang="cs-CZ" b="1" i="1" u="sng" dirty="0"/>
              <a:t>smutno</a:t>
            </a:r>
            <a:r>
              <a:rPr lang="cs-CZ" i="1" dirty="0"/>
              <a:t>?</a:t>
            </a:r>
          </a:p>
          <a:p>
            <a:r>
              <a:rPr lang="pl-PL" i="1" dirty="0"/>
              <a:t>Sami na ostravské </a:t>
            </a:r>
            <a:r>
              <a:rPr lang="pl-PL" b="1" i="1" u="sng" dirty="0"/>
              <a:t>nedýchatelno</a:t>
            </a:r>
            <a:r>
              <a:rPr lang="pl-PL" i="1" dirty="0"/>
              <a:t> stačit nebudou.</a:t>
            </a:r>
          </a:p>
          <a:p>
            <a:r>
              <a:rPr lang="cs-CZ" i="1" dirty="0"/>
              <a:t>V místnosti bylo </a:t>
            </a:r>
            <a:r>
              <a:rPr lang="cs-CZ" b="1" i="1" u="sng" dirty="0"/>
              <a:t>nedýchatelno</a:t>
            </a:r>
            <a:r>
              <a:rPr lang="cs-CZ" i="1" dirty="0"/>
              <a:t>.</a:t>
            </a:r>
            <a:endParaRPr lang="pl-PL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5356457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Odvozování adjektiv - stupňování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Vysoce pravidelné (od většiny adjektiv lze z tvaru pozitivu tvořit sufixem komparativ a prefixem </a:t>
            </a:r>
            <a:r>
              <a:rPr lang="cs-CZ" i="1" dirty="0" err="1"/>
              <a:t>nej</a:t>
            </a:r>
            <a:r>
              <a:rPr lang="cs-CZ" i="1" dirty="0"/>
              <a:t>- </a:t>
            </a:r>
            <a:r>
              <a:rPr lang="cs-CZ" dirty="0"/>
              <a:t>z komparativu superlativ)</a:t>
            </a:r>
          </a:p>
          <a:p>
            <a:r>
              <a:rPr lang="cs-CZ" dirty="0"/>
              <a:t>Omezený, ustálený soubor prostředků (sufixy: </a:t>
            </a:r>
            <a:r>
              <a:rPr lang="cs-CZ" i="1" dirty="0"/>
              <a:t>-í, -š-í, -ej/-</a:t>
            </a:r>
            <a:r>
              <a:rPr lang="cs-CZ" i="1" dirty="0" err="1"/>
              <a:t>ěj</a:t>
            </a:r>
            <a:r>
              <a:rPr lang="cs-CZ" i="1" dirty="0"/>
              <a:t>-š-í, </a:t>
            </a:r>
            <a:r>
              <a:rPr lang="cs-CZ" dirty="0"/>
              <a:t>prefix </a:t>
            </a:r>
            <a:r>
              <a:rPr lang="cs-CZ" i="1" dirty="0" err="1"/>
              <a:t>nej</a:t>
            </a:r>
            <a:r>
              <a:rPr lang="cs-CZ" i="1" dirty="0"/>
              <a:t>-</a:t>
            </a:r>
            <a:r>
              <a:rPr lang="cs-CZ" dirty="0"/>
              <a:t>)</a:t>
            </a:r>
          </a:p>
          <a:p>
            <a:r>
              <a:rPr lang="cs-CZ" dirty="0"/>
              <a:t>Výjimky: supletivní kmen, redukovaný kmen, rozšířený kmen</a:t>
            </a:r>
          </a:p>
          <a:p>
            <a:r>
              <a:rPr lang="cs-CZ" dirty="0"/>
              <a:t>Užití – srovnávací konstrukce</a:t>
            </a:r>
          </a:p>
          <a:p>
            <a:r>
              <a:rPr lang="cs-CZ" dirty="0"/>
              <a:t>Užití ve významu </a:t>
            </a:r>
            <a:r>
              <a:rPr lang="cs-CZ" i="1" dirty="0"/>
              <a:t>elativu </a:t>
            </a:r>
            <a:r>
              <a:rPr lang="cs-CZ" dirty="0"/>
              <a:t>(</a:t>
            </a:r>
            <a:r>
              <a:rPr lang="cs-CZ" dirty="0">
                <a:hlinkClick r:id="rId2"/>
              </a:rPr>
              <a:t>https://www.czechency.org/</a:t>
            </a:r>
            <a:r>
              <a:rPr lang="cs-CZ" dirty="0" err="1">
                <a:hlinkClick r:id="rId2"/>
              </a:rPr>
              <a:t>slovnik</a:t>
            </a:r>
            <a:r>
              <a:rPr lang="cs-CZ" dirty="0">
                <a:hlinkClick r:id="rId2"/>
              </a:rPr>
              <a:t>/ELATIV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300211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Cvičení: Která z následujících adjektiv jsou užita v komparativu a která v elativu?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Potřebuje prý jen to nejnutnější.</a:t>
            </a:r>
          </a:p>
          <a:p>
            <a:r>
              <a:rPr lang="cs-CZ" i="1" dirty="0"/>
              <a:t>I když od těch dob mnoho směrů zaniklo, nenastala v psychologii již nikdy dřívější jednota.</a:t>
            </a:r>
          </a:p>
          <a:p>
            <a:r>
              <a:rPr lang="cs-CZ" i="1" dirty="0"/>
              <a:t>Pak bychom bývali překročili i tu nejzazší mez.</a:t>
            </a:r>
          </a:p>
          <a:p>
            <a:r>
              <a:rPr lang="cs-CZ" i="1" dirty="0"/>
              <a:t>Byl to takový větší byt.</a:t>
            </a:r>
          </a:p>
          <a:p>
            <a:r>
              <a:rPr lang="pl-PL" i="1" dirty="0"/>
              <a:t>Ale o to zajímavější test nás čeká.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46871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0B050"/>
                </a:solidFill>
              </a:rPr>
              <a:t>supletivní kmen</a:t>
            </a:r>
            <a:r>
              <a:rPr lang="cs-CZ" dirty="0"/>
              <a:t>, </a:t>
            </a:r>
            <a:r>
              <a:rPr lang="cs-CZ" dirty="0">
                <a:solidFill>
                  <a:srgbClr val="FFC000"/>
                </a:solidFill>
              </a:rPr>
              <a:t>redukovaný kmen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rozšířený kmen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To je </a:t>
            </a:r>
            <a:r>
              <a:rPr lang="cs-CZ" i="1" u="sng" dirty="0"/>
              <a:t>hodn</a:t>
            </a:r>
            <a:r>
              <a:rPr lang="cs-CZ" i="1" dirty="0"/>
              <a:t>ý, ale ona je </a:t>
            </a:r>
            <a:r>
              <a:rPr lang="cs-CZ" i="1" u="sng" dirty="0"/>
              <a:t>hodn</a:t>
            </a:r>
            <a:r>
              <a:rPr lang="cs-CZ" i="1" dirty="0"/>
              <a:t>ější. On je </a:t>
            </a:r>
            <a:r>
              <a:rPr lang="cs-CZ" i="1" u="sng" dirty="0"/>
              <a:t>dobr</a:t>
            </a:r>
            <a:r>
              <a:rPr lang="cs-CZ" i="1" dirty="0"/>
              <a:t>ý, ale ona je </a:t>
            </a:r>
            <a:r>
              <a:rPr lang="cs-CZ" i="1" u="sng" dirty="0">
                <a:solidFill>
                  <a:srgbClr val="00B050"/>
                </a:solidFill>
              </a:rPr>
              <a:t>lep</a:t>
            </a:r>
            <a:r>
              <a:rPr lang="cs-CZ" i="1" dirty="0"/>
              <a:t>ší.</a:t>
            </a:r>
          </a:p>
          <a:p>
            <a:r>
              <a:rPr lang="cs-CZ" i="1" dirty="0"/>
              <a:t>Je to </a:t>
            </a:r>
            <a:r>
              <a:rPr lang="cs-CZ" i="1" u="sng" dirty="0"/>
              <a:t>jednoduch</a:t>
            </a:r>
            <a:r>
              <a:rPr lang="cs-CZ" i="1" dirty="0"/>
              <a:t>é/</a:t>
            </a:r>
            <a:r>
              <a:rPr lang="cs-CZ" i="1" u="sng" dirty="0">
                <a:solidFill>
                  <a:srgbClr val="FF0000"/>
                </a:solidFill>
              </a:rPr>
              <a:t>snad</a:t>
            </a:r>
            <a:r>
              <a:rPr lang="cs-CZ" b="1" i="1" u="sng" dirty="0">
                <a:solidFill>
                  <a:srgbClr val="FF0000"/>
                </a:solidFill>
              </a:rPr>
              <a:t>n</a:t>
            </a:r>
            <a:r>
              <a:rPr lang="cs-CZ" i="1" dirty="0"/>
              <a:t>é. Je to </a:t>
            </a:r>
            <a:r>
              <a:rPr lang="cs-CZ" i="1" u="sng" dirty="0">
                <a:solidFill>
                  <a:srgbClr val="FFC000"/>
                </a:solidFill>
              </a:rPr>
              <a:t>snaz</a:t>
            </a:r>
            <a:r>
              <a:rPr lang="cs-CZ" i="1" dirty="0"/>
              <a:t>ší/</a:t>
            </a:r>
            <a:r>
              <a:rPr lang="cs-CZ" i="1" u="sng" dirty="0">
                <a:solidFill>
                  <a:srgbClr val="FF0000"/>
                </a:solidFill>
              </a:rPr>
              <a:t>snad</a:t>
            </a:r>
            <a:r>
              <a:rPr lang="cs-CZ" b="1" i="1" u="sng" dirty="0">
                <a:solidFill>
                  <a:srgbClr val="FF0000"/>
                </a:solidFill>
              </a:rPr>
              <a:t>n</a:t>
            </a:r>
            <a:r>
              <a:rPr lang="cs-CZ" i="1" dirty="0"/>
              <a:t>ější než dříve.</a:t>
            </a:r>
          </a:p>
          <a:p>
            <a:r>
              <a:rPr lang="cs-CZ" i="1" dirty="0"/>
              <a:t>Všechno je </a:t>
            </a:r>
            <a:r>
              <a:rPr lang="cs-CZ" i="1" u="sng" dirty="0">
                <a:solidFill>
                  <a:srgbClr val="FF0000"/>
                </a:solidFill>
              </a:rPr>
              <a:t>slad</a:t>
            </a:r>
            <a:r>
              <a:rPr lang="cs-CZ" b="1" i="1" u="sng" dirty="0">
                <a:solidFill>
                  <a:srgbClr val="FF0000"/>
                </a:solidFill>
              </a:rPr>
              <a:t>k</a:t>
            </a:r>
            <a:r>
              <a:rPr lang="cs-CZ" i="1" dirty="0"/>
              <a:t>é, ale maminčiny koláče jsou nej</a:t>
            </a:r>
            <a:r>
              <a:rPr lang="cs-CZ" i="1" u="sng" dirty="0">
                <a:solidFill>
                  <a:srgbClr val="FFC000"/>
                </a:solidFill>
              </a:rPr>
              <a:t>slad</a:t>
            </a:r>
            <a:r>
              <a:rPr lang="cs-CZ" i="1" dirty="0"/>
              <a:t>ší na světě.</a:t>
            </a:r>
          </a:p>
          <a:p>
            <a:r>
              <a:rPr lang="cs-CZ" i="1" dirty="0"/>
              <a:t>Naše studna je dost </a:t>
            </a:r>
            <a:r>
              <a:rPr lang="cs-CZ" i="1" u="sng" dirty="0">
                <a:solidFill>
                  <a:srgbClr val="FF0000"/>
                </a:solidFill>
              </a:rPr>
              <a:t>hlub</a:t>
            </a:r>
            <a:r>
              <a:rPr lang="cs-CZ" b="1" i="1" u="sng" dirty="0">
                <a:solidFill>
                  <a:srgbClr val="FF0000"/>
                </a:solidFill>
              </a:rPr>
              <a:t>ok</a:t>
            </a:r>
            <a:r>
              <a:rPr lang="cs-CZ" i="1" dirty="0"/>
              <a:t>á, ale moře je </a:t>
            </a:r>
            <a:r>
              <a:rPr lang="cs-CZ" i="1" u="sng" dirty="0">
                <a:solidFill>
                  <a:srgbClr val="FFC000"/>
                </a:solidFill>
              </a:rPr>
              <a:t>hlub</a:t>
            </a:r>
            <a:r>
              <a:rPr lang="cs-CZ" i="1" dirty="0"/>
              <a:t>ší.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79096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512468-D588-4A88-BF32-F3F9CCCFF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V následujících větách najdete </a:t>
            </a:r>
            <a:r>
              <a:rPr lang="cs-CZ" sz="3200" b="1" u="sng" dirty="0"/>
              <a:t>adjektiva</a:t>
            </a:r>
            <a:r>
              <a:rPr lang="cs-CZ" sz="3200" dirty="0"/>
              <a:t> a aplikujte při popisu jejich struktury termín </a:t>
            </a:r>
            <a:r>
              <a:rPr lang="cs-CZ" sz="3200" dirty="0">
                <a:solidFill>
                  <a:srgbClr val="92D050"/>
                </a:solidFill>
              </a:rPr>
              <a:t>supletivní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FF0000"/>
                </a:solidFill>
              </a:rPr>
              <a:t>rozšířený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a </a:t>
            </a:r>
            <a:r>
              <a:rPr lang="cs-CZ" sz="3200" b="1" dirty="0">
                <a:solidFill>
                  <a:srgbClr val="FFC000"/>
                </a:solidFill>
              </a:rPr>
              <a:t>redukovaný</a:t>
            </a:r>
            <a:r>
              <a:rPr lang="cs-CZ" sz="3200" dirty="0"/>
              <a:t> kmen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579783-4BB2-4DC5-8E23-1A399123E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Max měl jen lehkou vadu výslovnosti , ale díky této nedokonalosti byl také sympatičtější .</a:t>
            </a:r>
          </a:p>
          <a:p>
            <a:r>
              <a:rPr lang="cs-CZ" dirty="0"/>
              <a:t>Rekonstrukce bazénu je přitom jednou z největších investic města v posledních letech</a:t>
            </a:r>
          </a:p>
          <a:p>
            <a:r>
              <a:rPr lang="cs-CZ" dirty="0"/>
              <a:t>Měla plnější obličej a byla vyšší .</a:t>
            </a:r>
          </a:p>
          <a:p>
            <a:r>
              <a:rPr lang="cs-CZ" dirty="0"/>
              <a:t>Jeho útoky byly nyní kratší , ale stále vedené s velkou energií .</a:t>
            </a:r>
          </a:p>
          <a:p>
            <a:r>
              <a:rPr lang="pl-PL" dirty="0"/>
              <a:t>A jak je to se ženami ze středních a nižších vrstev ?</a:t>
            </a:r>
            <a:endParaRPr lang="cs-CZ" dirty="0"/>
          </a:p>
          <a:p>
            <a:r>
              <a:rPr lang="cs-CZ" dirty="0"/>
              <a:t>Nejhezčí , co náš prostor nabízí , je stejně klid na práci a výhled do zahrady .</a:t>
            </a:r>
          </a:p>
        </p:txBody>
      </p:sp>
    </p:spTree>
    <p:extLst>
      <p:ext uri="{BB962C8B-B14F-4D97-AF65-F5344CB8AC3E}">
        <p14:creationId xmlns:p14="http://schemas.microsoft.com/office/powerpoint/2010/main" val="40708744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E9CBA2-AB87-41CD-8350-E1AF2D803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E48ADB-365D-4482-8A5E-AAC7371FD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Max měl jen </a:t>
            </a:r>
            <a:r>
              <a:rPr lang="cs-CZ" b="1" u="sng" dirty="0"/>
              <a:t>lehkou </a:t>
            </a:r>
            <a:r>
              <a:rPr lang="cs-CZ" dirty="0"/>
              <a:t>vadu výslovnosti , ale díky této nedokonalosti byl také </a:t>
            </a:r>
            <a:r>
              <a:rPr lang="cs-CZ" b="1" u="sng" dirty="0"/>
              <a:t>sympatičtější</a:t>
            </a:r>
            <a:r>
              <a:rPr lang="cs-CZ" dirty="0"/>
              <a:t>  .</a:t>
            </a:r>
          </a:p>
          <a:p>
            <a:r>
              <a:rPr lang="cs-CZ" dirty="0"/>
              <a:t>Rekonstrukce bazénu je přitom jednou z </a:t>
            </a:r>
            <a:r>
              <a:rPr lang="cs-CZ" b="1" u="sng" dirty="0"/>
              <a:t>nej</a:t>
            </a:r>
            <a:r>
              <a:rPr lang="cs-CZ" b="1" u="sng" dirty="0">
                <a:solidFill>
                  <a:srgbClr val="00B050"/>
                </a:solidFill>
              </a:rPr>
              <a:t>vět</a:t>
            </a:r>
            <a:r>
              <a:rPr lang="cs-CZ" b="1" u="sng" dirty="0"/>
              <a:t>ších</a:t>
            </a:r>
            <a:r>
              <a:rPr lang="cs-CZ" dirty="0"/>
              <a:t> investic města v posledních letech</a:t>
            </a:r>
          </a:p>
          <a:p>
            <a:r>
              <a:rPr lang="cs-CZ" dirty="0"/>
              <a:t>Měla </a:t>
            </a:r>
            <a:r>
              <a:rPr lang="cs-CZ" b="1" u="sng" dirty="0"/>
              <a:t>plnější</a:t>
            </a:r>
            <a:r>
              <a:rPr lang="cs-CZ" dirty="0"/>
              <a:t> obličej a byla </a:t>
            </a:r>
            <a:r>
              <a:rPr lang="cs-CZ" b="1" u="sng" dirty="0">
                <a:solidFill>
                  <a:srgbClr val="FFC000"/>
                </a:solidFill>
              </a:rPr>
              <a:t>vyš</a:t>
            </a:r>
            <a:r>
              <a:rPr lang="cs-CZ" b="1" u="sng" dirty="0"/>
              <a:t>ší (</a:t>
            </a:r>
            <a:r>
              <a:rPr lang="cs-CZ" b="1" u="sng" dirty="0">
                <a:solidFill>
                  <a:srgbClr val="FF0000"/>
                </a:solidFill>
              </a:rPr>
              <a:t>vysok</a:t>
            </a:r>
            <a:r>
              <a:rPr lang="cs-CZ" b="1" u="sng" dirty="0"/>
              <a:t>ý)</a:t>
            </a:r>
            <a:r>
              <a:rPr lang="cs-CZ" dirty="0"/>
              <a:t> .</a:t>
            </a:r>
          </a:p>
          <a:p>
            <a:r>
              <a:rPr lang="cs-CZ" dirty="0"/>
              <a:t>Jeho útoky byly nyní </a:t>
            </a:r>
            <a:r>
              <a:rPr lang="cs-CZ" b="1" u="sng" dirty="0">
                <a:solidFill>
                  <a:srgbClr val="FFC000"/>
                </a:solidFill>
              </a:rPr>
              <a:t>krat</a:t>
            </a:r>
            <a:r>
              <a:rPr lang="cs-CZ" b="1" u="sng" dirty="0"/>
              <a:t>ší (</a:t>
            </a:r>
            <a:r>
              <a:rPr lang="cs-CZ" b="1" u="sng" dirty="0" err="1">
                <a:solidFill>
                  <a:srgbClr val="FF0000"/>
                </a:solidFill>
              </a:rPr>
              <a:t>krátk</a:t>
            </a:r>
            <a:r>
              <a:rPr lang="cs-CZ" b="1" u="sng" dirty="0"/>
              <a:t>-ý)</a:t>
            </a:r>
            <a:r>
              <a:rPr lang="cs-CZ" dirty="0"/>
              <a:t> , ale stále vedené s </a:t>
            </a:r>
            <a:r>
              <a:rPr lang="cs-CZ" b="1" u="sng" dirty="0"/>
              <a:t>v</a:t>
            </a:r>
            <a:r>
              <a:rPr lang="cs-CZ" b="1" u="sng" dirty="0">
                <a:solidFill>
                  <a:srgbClr val="FF0000"/>
                </a:solidFill>
              </a:rPr>
              <a:t>elk</a:t>
            </a:r>
            <a:r>
              <a:rPr lang="cs-CZ" b="1" u="sng" dirty="0"/>
              <a:t>ou (</a:t>
            </a:r>
            <a:r>
              <a:rPr lang="cs-CZ" b="1" u="sng" dirty="0">
                <a:solidFill>
                  <a:srgbClr val="FFC000"/>
                </a:solidFill>
              </a:rPr>
              <a:t>vel</a:t>
            </a:r>
            <a:r>
              <a:rPr lang="cs-CZ" b="1" u="sng" dirty="0"/>
              <a:t>-mi)</a:t>
            </a:r>
            <a:r>
              <a:rPr lang="cs-CZ" dirty="0"/>
              <a:t> energií .</a:t>
            </a:r>
          </a:p>
          <a:p>
            <a:r>
              <a:rPr lang="pl-PL" dirty="0"/>
              <a:t>A jak je to se ženami ze </a:t>
            </a:r>
            <a:r>
              <a:rPr lang="pl-PL" b="1" u="sng" dirty="0"/>
              <a:t>středních</a:t>
            </a:r>
            <a:r>
              <a:rPr lang="pl-PL" dirty="0"/>
              <a:t> a </a:t>
            </a:r>
            <a:r>
              <a:rPr lang="pl-PL" b="1" u="sng" dirty="0">
                <a:solidFill>
                  <a:srgbClr val="FFC000"/>
                </a:solidFill>
              </a:rPr>
              <a:t>niž</a:t>
            </a:r>
            <a:r>
              <a:rPr lang="pl-PL" b="1" u="sng" dirty="0"/>
              <a:t>ších (</a:t>
            </a:r>
            <a:r>
              <a:rPr lang="pl-PL" b="1" u="sng" dirty="0">
                <a:solidFill>
                  <a:srgbClr val="FF0000"/>
                </a:solidFill>
              </a:rPr>
              <a:t>nízk</a:t>
            </a:r>
            <a:r>
              <a:rPr lang="pl-PL" b="1" u="sng" dirty="0"/>
              <a:t>-ý)</a:t>
            </a:r>
            <a:r>
              <a:rPr lang="pl-PL" dirty="0"/>
              <a:t> vrstev ?</a:t>
            </a:r>
            <a:endParaRPr lang="cs-CZ" dirty="0"/>
          </a:p>
          <a:p>
            <a:r>
              <a:rPr lang="cs-CZ" b="1" u="sng" dirty="0"/>
              <a:t>Nej</a:t>
            </a:r>
            <a:r>
              <a:rPr lang="cs-CZ" b="1" u="sng" dirty="0">
                <a:solidFill>
                  <a:srgbClr val="FF0000"/>
                </a:solidFill>
              </a:rPr>
              <a:t>hezč</a:t>
            </a:r>
            <a:r>
              <a:rPr lang="cs-CZ" b="1" u="sng" dirty="0"/>
              <a:t>í</a:t>
            </a:r>
            <a:r>
              <a:rPr lang="cs-CZ" dirty="0"/>
              <a:t> (</a:t>
            </a:r>
            <a:r>
              <a:rPr lang="cs-CZ" dirty="0" err="1">
                <a:solidFill>
                  <a:srgbClr val="FFC000"/>
                </a:solidFill>
              </a:rPr>
              <a:t>hez</a:t>
            </a:r>
            <a:r>
              <a:rPr lang="cs-CZ" dirty="0" err="1"/>
              <a:t>-oun</a:t>
            </a:r>
            <a:r>
              <a:rPr lang="cs-CZ" dirty="0"/>
              <a:t>), co náš prostor nabízí , je stejně klid na práci a výhled do zahrady 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5408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Negativa tantum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92D050"/>
                </a:solidFill>
              </a:rPr>
              <a:t>K řadě adjektiv lze přidáním prefixu </a:t>
            </a:r>
            <a:r>
              <a:rPr lang="cs-CZ" i="1" dirty="0">
                <a:solidFill>
                  <a:srgbClr val="92D050"/>
                </a:solidFill>
              </a:rPr>
              <a:t>ne- </a:t>
            </a:r>
            <a:r>
              <a:rPr lang="cs-CZ" dirty="0">
                <a:solidFill>
                  <a:srgbClr val="92D050"/>
                </a:solidFill>
              </a:rPr>
              <a:t>vytvořit adjektivum opačného významu (opozitum, antonymum).</a:t>
            </a:r>
          </a:p>
          <a:p>
            <a:r>
              <a:rPr lang="cs-CZ" dirty="0"/>
              <a:t>Existují ovšem i případy, kdy jde o tzv. </a:t>
            </a:r>
            <a:r>
              <a:rPr lang="cs-CZ" b="1" dirty="0"/>
              <a:t>negativa tantum</a:t>
            </a:r>
            <a:r>
              <a:rPr lang="cs-CZ" dirty="0"/>
              <a:t>, tj. případy, u nichž sice lze na základě principu opakování a analogie prefix </a:t>
            </a:r>
            <a:r>
              <a:rPr lang="cs-CZ" i="1" dirty="0"/>
              <a:t>ne-</a:t>
            </a:r>
            <a:r>
              <a:rPr lang="cs-CZ" dirty="0"/>
              <a:t> vydělit, mají navíc intuitivně patrný negativní význam, nicméně k nim </a:t>
            </a:r>
            <a:r>
              <a:rPr lang="cs-CZ" b="1" dirty="0"/>
              <a:t>nejsou doloženy protějšky bez prefixu </a:t>
            </a:r>
            <a:r>
              <a:rPr lang="cs-CZ" b="1" i="1" dirty="0"/>
              <a:t>ne-</a:t>
            </a:r>
            <a:r>
              <a:rPr lang="cs-CZ" b="1" dirty="0"/>
              <a:t>.</a:t>
            </a:r>
          </a:p>
          <a:p>
            <a:r>
              <a:rPr lang="cs-CZ" dirty="0">
                <a:solidFill>
                  <a:srgbClr val="FFC000"/>
                </a:solidFill>
              </a:rPr>
              <a:t>Mezi negativy tantum a adjektivy, u nichž tvary s prefixem </a:t>
            </a:r>
            <a:r>
              <a:rPr lang="cs-CZ" i="1" dirty="0">
                <a:solidFill>
                  <a:srgbClr val="FFC000"/>
                </a:solidFill>
              </a:rPr>
              <a:t>ne-</a:t>
            </a:r>
            <a:r>
              <a:rPr lang="cs-CZ" dirty="0">
                <a:solidFill>
                  <a:srgbClr val="FFC000"/>
                </a:solidFill>
              </a:rPr>
              <a:t> mají vyšší frekvenci než tvary bez prefixu </a:t>
            </a:r>
            <a:r>
              <a:rPr lang="cs-CZ" i="1" dirty="0">
                <a:solidFill>
                  <a:srgbClr val="FFC000"/>
                </a:solidFill>
              </a:rPr>
              <a:t>ne-</a:t>
            </a:r>
            <a:r>
              <a:rPr lang="cs-CZ" dirty="0">
                <a:solidFill>
                  <a:srgbClr val="FFC000"/>
                </a:solidFill>
              </a:rPr>
              <a:t> vede vágní hranice. Problémy působí i to, že někdy lze negativum vztáhnout jak k </a:t>
            </a:r>
            <a:r>
              <a:rPr lang="cs-CZ" dirty="0" err="1">
                <a:solidFill>
                  <a:srgbClr val="FFC000"/>
                </a:solidFill>
              </a:rPr>
              <a:t>nenegovanému</a:t>
            </a:r>
            <a:r>
              <a:rPr lang="cs-CZ" dirty="0">
                <a:solidFill>
                  <a:srgbClr val="FFC000"/>
                </a:solidFill>
              </a:rPr>
              <a:t> adjektivu, tak k negovanému základovému slovu, které není adjektivem (např.: </a:t>
            </a:r>
            <a:r>
              <a:rPr lang="cs-CZ" i="1" dirty="0">
                <a:solidFill>
                  <a:srgbClr val="FFC000"/>
                </a:solidFill>
              </a:rPr>
              <a:t>nepřátelský/přátelský/nepřítel</a:t>
            </a:r>
            <a:r>
              <a:rPr lang="cs-CZ" dirty="0">
                <a:solidFill>
                  <a:srgbClr val="FFC000"/>
                </a:solidFill>
              </a:rPr>
              <a:t>).</a:t>
            </a:r>
          </a:p>
          <a:p>
            <a:r>
              <a:rPr lang="cs-CZ" dirty="0">
                <a:solidFill>
                  <a:srgbClr val="FF0000"/>
                </a:solidFill>
              </a:rPr>
              <a:t>Za negativa nelze považovat adjektiva, která pouze začínají řetězce </a:t>
            </a:r>
            <a:r>
              <a:rPr lang="cs-CZ" i="1" dirty="0">
                <a:solidFill>
                  <a:srgbClr val="FF0000"/>
                </a:solidFill>
              </a:rPr>
              <a:t>ne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15492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Najděte </a:t>
            </a:r>
            <a:r>
              <a:rPr lang="cs-CZ" b="1" dirty="0"/>
              <a:t>negativa tantum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Koupil jsem si nerezový dřez.</a:t>
            </a:r>
          </a:p>
          <a:p>
            <a:r>
              <a:rPr lang="cs-CZ" i="1" dirty="0"/>
              <a:t>… protože si vzpomněla na jednu manželskou nedělní hádku.</a:t>
            </a:r>
          </a:p>
          <a:p>
            <a:r>
              <a:rPr lang="cs-CZ" i="1" dirty="0"/>
              <a:t>Měla neuvěřitelný úspěch.</a:t>
            </a:r>
          </a:p>
          <a:p>
            <a:r>
              <a:rPr lang="cs-CZ" i="1" dirty="0"/>
              <a:t>Byl v neustálém pohybu.</a:t>
            </a:r>
          </a:p>
          <a:p>
            <a:r>
              <a:rPr lang="cs-CZ" i="1" dirty="0"/>
              <a:t>Většina barokních oper má naprosto nesmyslný děj.</a:t>
            </a:r>
          </a:p>
          <a:p>
            <a:r>
              <a:rPr lang="cs-CZ" i="1" dirty="0"/>
              <a:t>Nezbytné jsou kompromisy, často i bolestná opatření.</a:t>
            </a:r>
          </a:p>
          <a:p>
            <a:r>
              <a:rPr lang="cs-CZ" i="1" dirty="0"/>
              <a:t>Byl jsem nervózní, protože jsem byl nemocný.</a:t>
            </a:r>
          </a:p>
          <a:p>
            <a:r>
              <a:rPr lang="cs-CZ" i="1" dirty="0"/>
              <a:t>Nedělní oběd se vydařil.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1643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Adjektivum </a:t>
            </a:r>
            <a:r>
              <a:rPr lang="cs-CZ" sz="2700" dirty="0"/>
              <a:t>(</a:t>
            </a:r>
            <a:r>
              <a:rPr lang="cs-CZ" sz="2700" dirty="0">
                <a:hlinkClick r:id="rId2"/>
              </a:rPr>
              <a:t>https://www.czechency.org/</a:t>
            </a:r>
            <a:r>
              <a:rPr lang="cs-CZ" sz="2700" dirty="0" err="1">
                <a:hlinkClick r:id="rId2"/>
              </a:rPr>
              <a:t>slovnik</a:t>
            </a:r>
            <a:r>
              <a:rPr lang="cs-CZ" sz="2700" dirty="0">
                <a:hlinkClick r:id="rId2"/>
              </a:rPr>
              <a:t>/ADJEKTIVUM#kvalifika%C4%8Dn%C3%AD%20adjektivum</a:t>
            </a:r>
            <a:r>
              <a:rPr lang="cs-CZ" sz="27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Vydělení adjektiv na základě kritérií vydělování slovních druhů</a:t>
            </a:r>
          </a:p>
          <a:p>
            <a:r>
              <a:rPr lang="cs-CZ" dirty="0"/>
              <a:t>Význam – vyjadřují vlastnost. Sémantické dělení adjektiv: a) kvalifikační (příznak jako výsledek vědomého hodnocení objektivně existujícího příznaku, které provádí mluvčí, mohou být utvořená i neutvořená, stupňují se)  a b) relační  (vztahová - význam motivován fundujícím slovem, nestupňují se)</a:t>
            </a:r>
          </a:p>
          <a:p>
            <a:r>
              <a:rPr lang="cs-CZ" dirty="0"/>
              <a:t>Funkce (rozvíjí substantivum, jmenná část přísudku, doplněk)</a:t>
            </a:r>
          </a:p>
          <a:p>
            <a:r>
              <a:rPr lang="cs-CZ" dirty="0"/>
              <a:t>Forma (typ flexe: adjektivní/složená, jmenná, smíšená, shoduje se v kategorii rodu, čísla i pádu se substantivem, které rozvíjí a s podmětem v případě, že je jmennou částí přísudku).</a:t>
            </a:r>
          </a:p>
        </p:txBody>
      </p:sp>
    </p:spTree>
    <p:extLst>
      <p:ext uri="{BB962C8B-B14F-4D97-AF65-F5344CB8AC3E}">
        <p14:creationId xmlns:p14="http://schemas.microsoft.com/office/powerpoint/2010/main" val="37220629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Najděte </a:t>
            </a:r>
            <a:r>
              <a:rPr lang="cs-CZ" b="1" dirty="0"/>
              <a:t>negativa tantum</a:t>
            </a:r>
            <a:br>
              <a:rPr lang="cs-CZ" b="1" dirty="0"/>
            </a:br>
            <a:r>
              <a:rPr lang="cs-CZ" dirty="0"/>
              <a:t>Řešení – barevná legenda viz výše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/>
              <a:t>Koupil jsem si </a:t>
            </a:r>
            <a:r>
              <a:rPr lang="cs-CZ" b="1" i="1" dirty="0"/>
              <a:t>nerezový</a:t>
            </a:r>
            <a:r>
              <a:rPr lang="cs-CZ" i="1" dirty="0"/>
              <a:t> dřez.</a:t>
            </a:r>
          </a:p>
          <a:p>
            <a:r>
              <a:rPr lang="cs-CZ" i="1" dirty="0"/>
              <a:t>… protože si vzpomněla na jednu manželskou </a:t>
            </a:r>
            <a:r>
              <a:rPr lang="cs-CZ" b="1" i="1" dirty="0"/>
              <a:t>nedělní</a:t>
            </a:r>
            <a:r>
              <a:rPr lang="cs-CZ" i="1" dirty="0"/>
              <a:t> hádku.</a:t>
            </a:r>
          </a:p>
          <a:p>
            <a:r>
              <a:rPr lang="cs-CZ" i="1" dirty="0"/>
              <a:t>Měla </a:t>
            </a:r>
            <a:r>
              <a:rPr lang="cs-CZ" i="1" dirty="0">
                <a:solidFill>
                  <a:srgbClr val="FFC000"/>
                </a:solidFill>
              </a:rPr>
              <a:t>neuvěřitelný</a:t>
            </a:r>
            <a:r>
              <a:rPr lang="cs-CZ" i="1" dirty="0"/>
              <a:t> úspěch.</a:t>
            </a:r>
          </a:p>
          <a:p>
            <a:r>
              <a:rPr lang="cs-CZ" i="1" dirty="0"/>
              <a:t>Byl v </a:t>
            </a:r>
            <a:r>
              <a:rPr lang="cs-CZ" b="1" i="1" dirty="0"/>
              <a:t>neustálém</a:t>
            </a:r>
            <a:r>
              <a:rPr lang="cs-CZ" i="1" dirty="0"/>
              <a:t> pohybu.</a:t>
            </a:r>
          </a:p>
          <a:p>
            <a:r>
              <a:rPr lang="cs-CZ" i="1" dirty="0"/>
              <a:t>Většina barokních oper má naprosto </a:t>
            </a:r>
            <a:r>
              <a:rPr lang="cs-CZ" b="1" i="1" dirty="0"/>
              <a:t>nesmyslný</a:t>
            </a:r>
            <a:r>
              <a:rPr lang="cs-CZ" i="1" dirty="0"/>
              <a:t> děj.</a:t>
            </a:r>
          </a:p>
          <a:p>
            <a:r>
              <a:rPr lang="cs-CZ" i="1" dirty="0">
                <a:solidFill>
                  <a:srgbClr val="FFC000"/>
                </a:solidFill>
              </a:rPr>
              <a:t>Nezbytné</a:t>
            </a:r>
            <a:r>
              <a:rPr lang="cs-CZ" i="1" dirty="0"/>
              <a:t> jsou kompromisy, často i bolestná opatření.</a:t>
            </a:r>
          </a:p>
          <a:p>
            <a:r>
              <a:rPr lang="cs-CZ" i="1" dirty="0"/>
              <a:t>Byl jsem </a:t>
            </a:r>
            <a:r>
              <a:rPr lang="cs-CZ" i="1" dirty="0">
                <a:solidFill>
                  <a:srgbClr val="FF0000"/>
                </a:solidFill>
              </a:rPr>
              <a:t>nervózní</a:t>
            </a:r>
            <a:r>
              <a:rPr lang="cs-CZ" i="1" dirty="0"/>
              <a:t>, protože jsem byl </a:t>
            </a:r>
            <a:r>
              <a:rPr lang="cs-CZ" b="1" i="1" dirty="0"/>
              <a:t>nemocný</a:t>
            </a:r>
            <a:r>
              <a:rPr lang="cs-CZ" i="1" dirty="0"/>
              <a:t>.</a:t>
            </a:r>
          </a:p>
          <a:p>
            <a:r>
              <a:rPr lang="cs-CZ" i="1" dirty="0"/>
              <a:t>Oběd  byl </a:t>
            </a:r>
            <a:r>
              <a:rPr lang="cs-CZ" i="1" dirty="0">
                <a:solidFill>
                  <a:srgbClr val="92D050"/>
                </a:solidFill>
              </a:rPr>
              <a:t>nedobrý</a:t>
            </a:r>
            <a:r>
              <a:rPr lang="cs-CZ" i="1" dirty="0"/>
              <a:t>.</a:t>
            </a:r>
          </a:p>
          <a:p>
            <a:r>
              <a:rPr lang="cs-CZ" i="1" dirty="0"/>
              <a:t>Sedni si, máš </a:t>
            </a:r>
            <a:r>
              <a:rPr lang="cs-CZ" i="1" dirty="0">
                <a:solidFill>
                  <a:srgbClr val="FFC000"/>
                </a:solidFill>
              </a:rPr>
              <a:t>neomluvitelnou</a:t>
            </a:r>
            <a:r>
              <a:rPr lang="cs-CZ" i="1" dirty="0"/>
              <a:t> nedostatečnou.</a:t>
            </a:r>
          </a:p>
        </p:txBody>
      </p:sp>
    </p:spTree>
    <p:extLst>
      <p:ext uri="{BB962C8B-B14F-4D97-AF65-F5344CB8AC3E}">
        <p14:creationId xmlns:p14="http://schemas.microsoft.com/office/powerpoint/2010/main" val="13636992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Jazykové hádanky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Které adjektivum má v češtině pouze jmenné tvary?</a:t>
            </a:r>
          </a:p>
          <a:p>
            <a:r>
              <a:rPr lang="cs-CZ" dirty="0"/>
              <a:t>Lze tvořit adjektiva sufixy -</a:t>
            </a:r>
            <a:r>
              <a:rPr lang="cs-CZ" i="1" dirty="0" err="1"/>
              <a:t>ův</a:t>
            </a:r>
            <a:r>
              <a:rPr lang="cs-CZ" i="1" dirty="0"/>
              <a:t>/-in</a:t>
            </a:r>
            <a:r>
              <a:rPr lang="cs-CZ" dirty="0"/>
              <a:t> i od názvů neživotných entit?</a:t>
            </a:r>
          </a:p>
          <a:p>
            <a:r>
              <a:rPr lang="cs-CZ" dirty="0"/>
              <a:t>Jaký slovní druh mohou mít slova končící na </a:t>
            </a:r>
            <a:r>
              <a:rPr lang="cs-CZ" b="1" i="1" u="sng" dirty="0" err="1"/>
              <a:t>telno</a:t>
            </a:r>
            <a:r>
              <a:rPr lang="cs-CZ" dirty="0"/>
              <a:t>?</a:t>
            </a:r>
          </a:p>
          <a:p>
            <a:r>
              <a:rPr lang="cs-CZ" dirty="0"/>
              <a:t>Mohou jmenné tvary adjektiv plnit všechny funkce, které běžně adjektiva plní?</a:t>
            </a:r>
          </a:p>
          <a:p>
            <a:r>
              <a:rPr lang="cs-CZ" dirty="0"/>
              <a:t>Jak byste argumentovali pro adjektivní slovnědruhovou platnost slov jako </a:t>
            </a:r>
            <a:r>
              <a:rPr lang="cs-CZ" b="1" i="1" u="sng" dirty="0"/>
              <a:t>poslední, jiný, stejný</a:t>
            </a:r>
            <a:r>
              <a:rPr lang="cs-CZ" dirty="0"/>
              <a:t>?</a:t>
            </a:r>
          </a:p>
          <a:p>
            <a:r>
              <a:rPr lang="cs-CZ" dirty="0"/>
              <a:t>Jak byste argumentovali pro/proti prepozicionální platnost(i) spojení </a:t>
            </a:r>
            <a:r>
              <a:rPr lang="cs-CZ" b="1" i="1" u="sng" dirty="0"/>
              <a:t>týkající se</a:t>
            </a:r>
            <a:r>
              <a:rPr lang="cs-CZ" i="1" dirty="0"/>
              <a:t> </a:t>
            </a:r>
            <a:r>
              <a:rPr lang="cs-CZ" dirty="0"/>
              <a:t>a </a:t>
            </a:r>
            <a:r>
              <a:rPr lang="cs-CZ" b="1" i="1" u="sng" dirty="0"/>
              <a:t>směřující k/do/od</a:t>
            </a:r>
            <a:r>
              <a:rPr lang="cs-CZ" dirty="0"/>
              <a:t>?</a:t>
            </a:r>
          </a:p>
          <a:p>
            <a:r>
              <a:rPr lang="cs-CZ" dirty="0"/>
              <a:t>Která adjektiva končí na </a:t>
            </a:r>
            <a:r>
              <a:rPr lang="cs-CZ" i="1" dirty="0" err="1"/>
              <a:t>ejší</a:t>
            </a:r>
            <a:r>
              <a:rPr lang="cs-CZ" i="1" dirty="0"/>
              <a:t>/</a:t>
            </a:r>
            <a:r>
              <a:rPr lang="cs-CZ" i="1" dirty="0" err="1"/>
              <a:t>ější</a:t>
            </a:r>
            <a:r>
              <a:rPr lang="cs-CZ" dirty="0"/>
              <a:t> a nejsou přitom komparativy?</a:t>
            </a:r>
          </a:p>
          <a:p>
            <a:endParaRPr lang="cs-CZ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70038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Jazykové hádanky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Pouze </a:t>
            </a:r>
            <a:r>
              <a:rPr lang="cs-CZ" dirty="0">
                <a:solidFill>
                  <a:srgbClr val="FFC000"/>
                </a:solidFill>
              </a:rPr>
              <a:t>jmenné tvary </a:t>
            </a:r>
            <a:r>
              <a:rPr lang="cs-CZ" dirty="0"/>
              <a:t>má adjektivum </a:t>
            </a:r>
            <a:r>
              <a:rPr lang="cs-CZ" i="1" dirty="0">
                <a:solidFill>
                  <a:srgbClr val="FFC000"/>
                </a:solidFill>
              </a:rPr>
              <a:t>rád</a:t>
            </a:r>
            <a:r>
              <a:rPr lang="cs-CZ" dirty="0"/>
              <a:t> a kompozitum </a:t>
            </a:r>
            <a:r>
              <a:rPr lang="cs-CZ" i="1" dirty="0">
                <a:solidFill>
                  <a:srgbClr val="FFC000"/>
                </a:solidFill>
              </a:rPr>
              <a:t>milerád</a:t>
            </a:r>
            <a:r>
              <a:rPr lang="cs-CZ" i="1" dirty="0"/>
              <a:t>. </a:t>
            </a:r>
            <a:r>
              <a:rPr lang="cs-CZ" dirty="0"/>
              <a:t>Někdy je ovšem jmenný tvar významově vzdálen tvaru jmennému. Jmenné tvary jsou ovšem nahraditelné složenými, a pak je význam jmenného tvaru bez problému vyjádřen tvarem složeným (</a:t>
            </a:r>
            <a:r>
              <a:rPr lang="cs-CZ" i="1" dirty="0"/>
              <a:t>Hodná děvčata jsou </a:t>
            </a:r>
            <a:r>
              <a:rPr lang="cs-CZ" i="1" dirty="0">
                <a:solidFill>
                  <a:srgbClr val="FFC000"/>
                </a:solidFill>
              </a:rPr>
              <a:t>hodna</a:t>
            </a:r>
            <a:r>
              <a:rPr lang="cs-CZ" i="1" dirty="0"/>
              <a:t>/hodná pochvaly.</a:t>
            </a:r>
            <a:r>
              <a:rPr lang="cs-CZ" dirty="0"/>
              <a:t> </a:t>
            </a:r>
            <a:r>
              <a:rPr lang="cs-CZ" i="1" dirty="0"/>
              <a:t>Nejsem si </a:t>
            </a:r>
            <a:r>
              <a:rPr lang="cs-CZ" i="1" dirty="0">
                <a:solidFill>
                  <a:srgbClr val="FFC000"/>
                </a:solidFill>
              </a:rPr>
              <a:t>jist</a:t>
            </a:r>
            <a:r>
              <a:rPr lang="cs-CZ" i="1" dirty="0"/>
              <a:t>/jistý, zda jistý člověk přijde včas.</a:t>
            </a:r>
            <a:r>
              <a:rPr lang="cs-CZ" dirty="0"/>
              <a:t>).</a:t>
            </a:r>
          </a:p>
          <a:p>
            <a:r>
              <a:rPr lang="cs-CZ" dirty="0"/>
              <a:t>V případě personifikovaného užití neživotných substantiv k  tomu dochází (</a:t>
            </a:r>
            <a:r>
              <a:rPr lang="cs-CZ" i="1" dirty="0"/>
              <a:t>… svou lásku slavík růži pěl, </a:t>
            </a:r>
            <a:r>
              <a:rPr lang="cs-CZ" i="1" dirty="0" err="1">
                <a:solidFill>
                  <a:srgbClr val="FFC000"/>
                </a:solidFill>
              </a:rPr>
              <a:t>růžinu</a:t>
            </a:r>
            <a:r>
              <a:rPr lang="cs-CZ" i="1" dirty="0"/>
              <a:t> jevil vonný vzdech … na </a:t>
            </a:r>
            <a:r>
              <a:rPr lang="cs-CZ" i="1" dirty="0" err="1">
                <a:solidFill>
                  <a:srgbClr val="FFC000"/>
                </a:solidFill>
              </a:rPr>
              <a:t>fordův</a:t>
            </a:r>
            <a:r>
              <a:rPr lang="cs-CZ" i="1" dirty="0"/>
              <a:t> motor žádná škodovka nemá …).</a:t>
            </a:r>
          </a:p>
          <a:p>
            <a:r>
              <a:rPr lang="cs-CZ" dirty="0"/>
              <a:t>Tvary na </a:t>
            </a:r>
            <a:r>
              <a:rPr lang="cs-CZ" i="1" dirty="0" err="1"/>
              <a:t>telno</a:t>
            </a:r>
            <a:r>
              <a:rPr lang="cs-CZ" dirty="0"/>
              <a:t> mohou být jak </a:t>
            </a:r>
            <a:r>
              <a:rPr lang="cs-CZ" dirty="0">
                <a:solidFill>
                  <a:srgbClr val="FFC000"/>
                </a:solidFill>
              </a:rPr>
              <a:t>jmenné tvary adjektiv</a:t>
            </a:r>
            <a:r>
              <a:rPr lang="cs-CZ" dirty="0"/>
              <a:t>, tak </a:t>
            </a:r>
            <a:r>
              <a:rPr lang="cs-CZ" dirty="0">
                <a:solidFill>
                  <a:srgbClr val="FF0000"/>
                </a:solidFill>
              </a:rPr>
              <a:t>substantiva</a:t>
            </a:r>
            <a:r>
              <a:rPr lang="cs-CZ" dirty="0"/>
              <a:t>. Někdy jde o </a:t>
            </a:r>
            <a:r>
              <a:rPr lang="cs-CZ" dirty="0">
                <a:solidFill>
                  <a:srgbClr val="92D050"/>
                </a:solidFill>
              </a:rPr>
              <a:t>adverbializaci</a:t>
            </a:r>
            <a:r>
              <a:rPr lang="cs-CZ" dirty="0"/>
              <a:t>, u níž je ale mnohdy hranice </a:t>
            </a:r>
            <a:r>
              <a:rPr lang="cs-CZ" dirty="0">
                <a:solidFill>
                  <a:srgbClr val="00B050"/>
                </a:solidFill>
              </a:rPr>
              <a:t>substantivum/adverbium</a:t>
            </a:r>
            <a:r>
              <a:rPr lang="cs-CZ" dirty="0"/>
              <a:t> obtížně definovatelná: </a:t>
            </a:r>
            <a:r>
              <a:rPr lang="cs-CZ" i="1" dirty="0"/>
              <a:t>… Na vrchu ležel dopis, na němž bylo dosud </a:t>
            </a:r>
            <a:r>
              <a:rPr lang="cs-CZ" i="1" dirty="0" err="1">
                <a:solidFill>
                  <a:srgbClr val="FFC000"/>
                </a:solidFill>
              </a:rPr>
              <a:t>čitelno</a:t>
            </a:r>
            <a:r>
              <a:rPr lang="cs-CZ" i="1" dirty="0"/>
              <a:t>: „Pochovala jsem zde mé štěstí … × … ó nejmocnější a nejmohutnější </a:t>
            </a:r>
            <a:r>
              <a:rPr lang="cs-CZ" i="1" dirty="0" err="1">
                <a:solidFill>
                  <a:srgbClr val="FF0000"/>
                </a:solidFill>
              </a:rPr>
              <a:t>Nesnesitelno</a:t>
            </a:r>
            <a:r>
              <a:rPr lang="cs-CZ" i="1" dirty="0"/>
              <a:t>, vymrštíš mě na hladinu … × kde bude kvůli tomu v tu ránu </a:t>
            </a:r>
            <a:r>
              <a:rPr lang="cs-CZ" i="1" dirty="0">
                <a:solidFill>
                  <a:srgbClr val="00B050"/>
                </a:solidFill>
              </a:rPr>
              <a:t>nedýchatelno</a:t>
            </a:r>
            <a:r>
              <a:rPr lang="cs-CZ" i="1" dirty="0"/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37582232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Jazykové hádanky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Jmenné tvary adjektiv nemohou plnit primární funkce, které běžně adjektiva plní, tedy nemohou stát ve funkci shodného přívlastku. Objevují se pouze v přísudku jmenném (</a:t>
            </a:r>
            <a:r>
              <a:rPr lang="cs-CZ" i="1" dirty="0"/>
              <a:t>Jsem </a:t>
            </a:r>
            <a:r>
              <a:rPr lang="cs-CZ" i="1" dirty="0">
                <a:solidFill>
                  <a:srgbClr val="FFC000"/>
                </a:solidFill>
              </a:rPr>
              <a:t>zdráv</a:t>
            </a:r>
            <a:r>
              <a:rPr lang="cs-CZ" dirty="0"/>
              <a:t>.) a doplňku </a:t>
            </a:r>
            <a:r>
              <a:rPr lang="cs-CZ" i="1" dirty="0"/>
              <a:t>(Chodí </a:t>
            </a:r>
            <a:r>
              <a:rPr lang="cs-CZ" i="1" dirty="0">
                <a:solidFill>
                  <a:srgbClr val="FFC000"/>
                </a:solidFill>
              </a:rPr>
              <a:t>bos.</a:t>
            </a:r>
            <a:r>
              <a:rPr lang="cs-CZ" i="1" dirty="0"/>
              <a:t>).</a:t>
            </a:r>
          </a:p>
          <a:p>
            <a:r>
              <a:rPr lang="cs-CZ" dirty="0"/>
              <a:t>Adjektivní slovnědruhovou platnost slov jako </a:t>
            </a:r>
            <a:r>
              <a:rPr lang="cs-CZ" b="1" i="1" u="sng" dirty="0"/>
              <a:t>poslední, jiný, stejný </a:t>
            </a:r>
            <a:r>
              <a:rPr lang="cs-CZ" i="1" dirty="0"/>
              <a:t> </a:t>
            </a:r>
            <a:r>
              <a:rPr lang="cs-CZ" dirty="0"/>
              <a:t>se vyvozuje z adjektivního typu flexe, přestože v případě aplikace sémantických </a:t>
            </a:r>
            <a:r>
              <a:rPr lang="cs-CZ" dirty="0" err="1"/>
              <a:t>kriterií</a:t>
            </a:r>
            <a:r>
              <a:rPr lang="cs-CZ" dirty="0"/>
              <a:t> a substitučních testů lze dojít i k interpretaci zájmenné (</a:t>
            </a:r>
            <a:r>
              <a:rPr lang="cs-CZ" i="1" dirty="0"/>
              <a:t>Koupil jsem stejný/týž svetr jako ty, i když jiný se mi líbil více.</a:t>
            </a:r>
            <a:r>
              <a:rPr lang="cs-CZ" dirty="0"/>
              <a:t>) nebo číslovkové </a:t>
            </a:r>
            <a:r>
              <a:rPr lang="cs-CZ" sz="1700" dirty="0"/>
              <a:t>Na diplomatickém kongresu v Ženevě se ruský a americký diplomat o přestávce přeli o kvality svých vozů. Nemohli se dohodnout, a tak si dali závod kolem jezera. Den na to se v ruském tisku objevila zpráva: „Včera se v Ženevě konaly závody diplomatických vozů. Náš reprezentant se umístil na </a:t>
            </a:r>
            <a:r>
              <a:rPr lang="cs-CZ" sz="1700" b="1" dirty="0"/>
              <a:t>druhém </a:t>
            </a:r>
            <a:r>
              <a:rPr lang="cs-CZ" sz="1700" dirty="0"/>
              <a:t>místě. Americký šampión dojel jako </a:t>
            </a:r>
            <a:r>
              <a:rPr lang="cs-CZ" sz="1700" b="1" dirty="0"/>
              <a:t>předposlední</a:t>
            </a:r>
            <a:r>
              <a:rPr lang="cs-CZ" sz="1700" dirty="0"/>
              <a:t>.“</a:t>
            </a:r>
            <a:endParaRPr lang="cs-CZ" sz="17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68966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Jazykové hádanky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Přestože spojení jako </a:t>
            </a:r>
            <a:r>
              <a:rPr lang="cs-CZ" b="1" i="1" u="sng" dirty="0"/>
              <a:t>týkající se</a:t>
            </a:r>
            <a:r>
              <a:rPr lang="cs-CZ" i="1" dirty="0"/>
              <a:t> </a:t>
            </a:r>
            <a:r>
              <a:rPr lang="cs-CZ" dirty="0"/>
              <a:t>a </a:t>
            </a:r>
            <a:r>
              <a:rPr lang="cs-CZ" b="1" i="1" u="sng" dirty="0"/>
              <a:t>směřující k/do/od</a:t>
            </a:r>
            <a:r>
              <a:rPr lang="cs-CZ" dirty="0"/>
              <a:t> užívají ve významu nevlastních předložek (uvozují jmennou skupinu v patřičném pádě: </a:t>
            </a:r>
            <a:r>
              <a:rPr lang="cs-CZ" i="1" dirty="0"/>
              <a:t>naše předchozí práce </a:t>
            </a:r>
            <a:r>
              <a:rPr lang="cs-CZ" i="1" u="sng" dirty="0"/>
              <a:t>týkající s</a:t>
            </a:r>
            <a:r>
              <a:rPr lang="cs-CZ" i="1" dirty="0"/>
              <a:t>e lidské genetiky</a:t>
            </a:r>
            <a:r>
              <a:rPr lang="cs-CZ" dirty="0"/>
              <a:t>) a lze je překládat (substituovat předložkami: </a:t>
            </a:r>
            <a:r>
              <a:rPr lang="cs-CZ" i="1" dirty="0"/>
              <a:t>naše předchozí práce </a:t>
            </a:r>
            <a:r>
              <a:rPr lang="cs-CZ" i="1" u="sng" dirty="0"/>
              <a:t>o </a:t>
            </a:r>
            <a:r>
              <a:rPr lang="cs-CZ" i="1" dirty="0"/>
              <a:t>lidské genetice</a:t>
            </a:r>
            <a:r>
              <a:rPr lang="cs-CZ" dirty="0"/>
              <a:t>), ponechávají si vlastnosti (flexi: </a:t>
            </a:r>
            <a:r>
              <a:rPr lang="cs-CZ" i="1" dirty="0"/>
              <a:t>o pracích </a:t>
            </a:r>
            <a:r>
              <a:rPr lang="cs-CZ" i="1" u="sng" dirty="0"/>
              <a:t>týkajíc</a:t>
            </a:r>
            <a:r>
              <a:rPr lang="cs-CZ" b="1" i="1" u="sng" dirty="0"/>
              <a:t>ích</a:t>
            </a:r>
            <a:r>
              <a:rPr lang="cs-CZ" i="1" u="sng" dirty="0"/>
              <a:t> se </a:t>
            </a:r>
            <a:r>
              <a:rPr lang="cs-CZ" i="1" dirty="0"/>
              <a:t>lidské genetiky se hovoří z etických hledisek</a:t>
            </a:r>
            <a:r>
              <a:rPr lang="cs-CZ" dirty="0"/>
              <a:t>), takže proces </a:t>
            </a:r>
            <a:r>
              <a:rPr lang="cs-CZ" dirty="0" err="1"/>
              <a:t>prepozicionalizace</a:t>
            </a:r>
            <a:r>
              <a:rPr lang="cs-CZ" dirty="0"/>
              <a:t> nelze hodnotit jako ukončený.</a:t>
            </a:r>
          </a:p>
          <a:p>
            <a:r>
              <a:rPr lang="cs-CZ" dirty="0"/>
              <a:t>Adjektiva z adverbií se tvoří příponou </a:t>
            </a:r>
            <a:r>
              <a:rPr lang="cs-CZ" i="1" dirty="0" err="1"/>
              <a:t>ejší</a:t>
            </a:r>
            <a:r>
              <a:rPr lang="cs-CZ" i="1" dirty="0"/>
              <a:t>/</a:t>
            </a:r>
            <a:r>
              <a:rPr lang="cs-CZ" i="1" dirty="0" err="1"/>
              <a:t>ější</a:t>
            </a:r>
            <a:r>
              <a:rPr lang="cs-CZ" dirty="0"/>
              <a:t> a nejsou přitom komparativy (např.: </a:t>
            </a:r>
            <a:r>
              <a:rPr lang="cs-CZ" i="1" u="sng" dirty="0"/>
              <a:t>zde/zdejší, nahoře/hořejší, …</a:t>
            </a:r>
            <a:r>
              <a:rPr lang="cs-CZ" dirty="0"/>
              <a:t>).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766606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mám umět?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Umět určit jmenné tvary adjektiv.</a:t>
            </a:r>
          </a:p>
          <a:p>
            <a:r>
              <a:rPr lang="cs-CZ" dirty="0"/>
              <a:t>Umět exemplifikovat termíny komparativ, superlativ, elativ.</a:t>
            </a:r>
          </a:p>
          <a:p>
            <a:r>
              <a:rPr lang="cs-CZ" dirty="0"/>
              <a:t>Umět exemplifikovat slovnědruhový přechod mezi adjektivem a substantivum, adjektivem a adverbiem.</a:t>
            </a:r>
          </a:p>
        </p:txBody>
      </p:sp>
    </p:spTree>
    <p:extLst>
      <p:ext uri="{BB962C8B-B14F-4D97-AF65-F5344CB8AC3E}">
        <p14:creationId xmlns:p14="http://schemas.microsoft.com/office/powerpoint/2010/main" val="10876316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 příště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příští seminář je třeba vypracovat krátký úkol ve formě on-line testu.</a:t>
            </a:r>
          </a:p>
          <a:p>
            <a:r>
              <a:rPr lang="cs-CZ" dirty="0"/>
              <a:t>Na úkol máte 30 minut a jej </a:t>
            </a:r>
            <a:r>
              <a:rPr lang="cs-CZ" dirty="0" err="1"/>
              <a:t>jej</a:t>
            </a:r>
            <a:r>
              <a:rPr lang="cs-CZ" dirty="0"/>
              <a:t> třeba vypracovat do příští středy 00.00 hod.</a:t>
            </a:r>
          </a:p>
          <a:p>
            <a:r>
              <a:rPr lang="cs-CZ" dirty="0"/>
              <a:t>Na začátku příští hodiny projdu řešení. Připravte si otázky na nejasnosti.</a:t>
            </a:r>
          </a:p>
          <a:p>
            <a:r>
              <a:rPr lang="cs-CZ" dirty="0"/>
              <a:t>Těm, kteří bez omluvy odevzdají úkol pozdě, bude úkol počítán jako nesplněný. Ti, kteří budou mít více než tři nesplněné(pozdě odevzdané úkoly, nebudou připuštěni ke zkoušce (= opakování ročníku). Známka ze zkoušky se bude skládat z dílčích známek za odevzdané domácí úkoly a ze známky ze závěrečného on-line testu.</a:t>
            </a:r>
          </a:p>
        </p:txBody>
      </p:sp>
    </p:spTree>
    <p:extLst>
      <p:ext uri="{BB962C8B-B14F-4D97-AF65-F5344CB8AC3E}">
        <p14:creationId xmlns:p14="http://schemas.microsoft.com/office/powerpoint/2010/main" val="2742744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Syntaktická funkce adjektiv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2102" y="1585532"/>
            <a:ext cx="10515600" cy="264041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102" y="4555647"/>
            <a:ext cx="11934825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859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Adjektivní paradigma, smíšená a složená deklinace, </a:t>
            </a:r>
            <a:r>
              <a:rPr lang="cs-CZ" dirty="0" err="1"/>
              <a:t>fce</a:t>
            </a:r>
            <a:r>
              <a:rPr lang="cs-CZ" dirty="0"/>
              <a:t> jmenných tvarů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Typy adjektivní flexe</a:t>
            </a:r>
          </a:p>
          <a:p>
            <a:r>
              <a:rPr lang="cs-CZ" dirty="0"/>
              <a:t>Historie a současnost</a:t>
            </a:r>
          </a:p>
          <a:p>
            <a:r>
              <a:rPr lang="cs-CZ" dirty="0"/>
              <a:t>Terminologie</a:t>
            </a:r>
          </a:p>
        </p:txBody>
      </p:sp>
    </p:spTree>
    <p:extLst>
      <p:ext uri="{BB962C8B-B14F-4D97-AF65-F5344CB8AC3E}">
        <p14:creationId xmlns:p14="http://schemas.microsoft.com/office/powerpoint/2010/main" val="2653493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Složená /adjektivní flexe (m. a. </a:t>
            </a:r>
            <a:r>
              <a:rPr lang="cs-CZ" dirty="0" err="1"/>
              <a:t>sg</a:t>
            </a:r>
            <a:r>
              <a:rPr lang="cs-CZ" dirty="0"/>
              <a:t>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6361794"/>
              </p:ext>
            </p:extLst>
          </p:nvPr>
        </p:nvGraphicFramePr>
        <p:xfrm>
          <a:off x="838200" y="1825625"/>
          <a:ext cx="7702296" cy="2573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7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7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7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7692">
                <a:tc>
                  <a:txBody>
                    <a:bodyPr/>
                    <a:lstStyle/>
                    <a:p>
                      <a:r>
                        <a:rPr lang="cs-CZ" dirty="0"/>
                        <a:t>on</a:t>
                      </a: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mladý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jarní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692">
                <a:tc>
                  <a:txBody>
                    <a:bodyPr/>
                    <a:lstStyle/>
                    <a:p>
                      <a:r>
                        <a:rPr lang="cs-CZ" dirty="0"/>
                        <a:t>on-0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mlad-ý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jarn</a:t>
                      </a:r>
                      <a:r>
                        <a:rPr lang="cs-CZ" dirty="0"/>
                        <a:t>-í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692">
                <a:tc>
                  <a:txBody>
                    <a:bodyPr/>
                    <a:lstStyle/>
                    <a:p>
                      <a:r>
                        <a:rPr lang="cs-CZ" dirty="0"/>
                        <a:t>j-e-ho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mlad-é-ho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jarn</a:t>
                      </a:r>
                      <a:r>
                        <a:rPr lang="cs-CZ" dirty="0"/>
                        <a:t>-í-ho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692">
                <a:tc>
                  <a:txBody>
                    <a:bodyPr/>
                    <a:lstStyle/>
                    <a:p>
                      <a:r>
                        <a:rPr lang="cs-CZ" dirty="0"/>
                        <a:t>j-e-mu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mlad-é-mu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jarn</a:t>
                      </a:r>
                      <a:r>
                        <a:rPr lang="cs-CZ" dirty="0"/>
                        <a:t>-í-mu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692">
                <a:tc>
                  <a:txBody>
                    <a:bodyPr/>
                    <a:lstStyle/>
                    <a:p>
                      <a:r>
                        <a:rPr lang="cs-CZ" dirty="0"/>
                        <a:t>j-e-ho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mlad-é-ho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jarn</a:t>
                      </a:r>
                      <a:r>
                        <a:rPr lang="cs-CZ" dirty="0"/>
                        <a:t>-í-ho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692">
                <a:tc>
                  <a:txBody>
                    <a:bodyPr/>
                    <a:lstStyle/>
                    <a:p>
                      <a:r>
                        <a:rPr lang="cs-CZ" dirty="0"/>
                        <a:t>o</a:t>
                      </a:r>
                      <a:r>
                        <a:rPr lang="cs-CZ" baseline="0" dirty="0"/>
                        <a:t> n-ě-</a:t>
                      </a:r>
                      <a:r>
                        <a:rPr lang="cs-CZ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mlad-é-m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jarn</a:t>
                      </a:r>
                      <a:r>
                        <a:rPr lang="cs-CZ" dirty="0"/>
                        <a:t>-í-m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692">
                <a:tc>
                  <a:txBody>
                    <a:bodyPr/>
                    <a:lstStyle/>
                    <a:p>
                      <a:r>
                        <a:rPr lang="cs-CZ" dirty="0"/>
                        <a:t>j-í-m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mlad-ý-m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jarn</a:t>
                      </a:r>
                      <a:r>
                        <a:rPr lang="cs-CZ" dirty="0"/>
                        <a:t>-í-m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03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Složená /adjektivní flexe (m. a. </a:t>
            </a:r>
            <a:r>
              <a:rPr lang="cs-CZ" dirty="0" err="1"/>
              <a:t>pl</a:t>
            </a:r>
            <a:r>
              <a:rPr lang="cs-CZ" dirty="0"/>
              <a:t>.)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817251"/>
              </p:ext>
            </p:extLst>
          </p:nvPr>
        </p:nvGraphicFramePr>
        <p:xfrm>
          <a:off x="838200" y="1825625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mladí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jarní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on-i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mlad-í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92D050"/>
                          </a:solidFill>
                        </a:rPr>
                        <a:t>jarn</a:t>
                      </a:r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-í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j-i-ch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mlad-ý-ch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92D050"/>
                          </a:solidFill>
                        </a:rPr>
                        <a:t>jarn</a:t>
                      </a:r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-í-ch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j-i-m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mlad-ý-m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92D050"/>
                          </a:solidFill>
                        </a:rPr>
                        <a:t>jarn</a:t>
                      </a:r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-í-m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j-e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mlad-é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92D050"/>
                          </a:solidFill>
                        </a:rPr>
                        <a:t>jarn</a:t>
                      </a:r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-í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o n-i-ch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mlad-ý-ch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92D050"/>
                          </a:solidFill>
                        </a:rPr>
                        <a:t>jarn</a:t>
                      </a:r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-í-ch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j-i-mi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mlad-ý-mi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92D050"/>
                          </a:solidFill>
                        </a:rPr>
                        <a:t>jarn</a:t>
                      </a:r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-í-mi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7224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Smíšená flexe (</a:t>
            </a:r>
            <a:r>
              <a:rPr lang="cs-CZ" dirty="0" err="1"/>
              <a:t>sg</a:t>
            </a:r>
            <a:r>
              <a:rPr lang="cs-CZ" dirty="0"/>
              <a:t>.)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284448"/>
              </p:ext>
            </p:extLst>
          </p:nvPr>
        </p:nvGraphicFramePr>
        <p:xfrm>
          <a:off x="838200" y="1825625"/>
          <a:ext cx="10515600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mladý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otcův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matčin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mlad-ý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otcův-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otcov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otcov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matčin-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/matčin-</a:t>
                      </a:r>
                      <a:r>
                        <a:rPr lang="cs-CZ" b="1" dirty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/matčin-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les-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/knih-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/aut-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mlad-é-ho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otcov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otcov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otcov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matčin-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/-matčin-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/matčin-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les-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/knih-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/aut-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mlad-é-mu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otcov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otcov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ě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otcov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matčin-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/matčin-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ě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/matčin-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les-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kniz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/aut-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mlad-ý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otcův-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otcov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otcov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matčin-0/matčin-u/matčin-o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les-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/knih-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/aut-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mlad-é-m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otcov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matčin-ě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les-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kniz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/aut-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mlad-ý-m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92D050"/>
                          </a:solidFill>
                        </a:rPr>
                        <a:t>otcov</a:t>
                      </a:r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-ý-m/</a:t>
                      </a:r>
                      <a:r>
                        <a:rPr lang="cs-CZ" u="sng" dirty="0" err="1">
                          <a:solidFill>
                            <a:srgbClr val="92D050"/>
                          </a:solidFill>
                        </a:rPr>
                        <a:t>otcov</a:t>
                      </a:r>
                      <a:r>
                        <a:rPr lang="cs-CZ" u="sng" dirty="0">
                          <a:solidFill>
                            <a:srgbClr val="92D050"/>
                          </a:solidFill>
                        </a:rPr>
                        <a:t>-ou</a:t>
                      </a:r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/</a:t>
                      </a:r>
                      <a:r>
                        <a:rPr lang="cs-CZ" dirty="0" err="1">
                          <a:solidFill>
                            <a:srgbClr val="92D050"/>
                          </a:solidFill>
                        </a:rPr>
                        <a:t>otcov</a:t>
                      </a:r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-ý-m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matčin-ý-m/</a:t>
                      </a:r>
                      <a:r>
                        <a:rPr lang="cs-CZ" u="none" dirty="0">
                          <a:solidFill>
                            <a:srgbClr val="92D050"/>
                          </a:solidFill>
                        </a:rPr>
                        <a:t>matčin-</a:t>
                      </a:r>
                      <a:r>
                        <a:rPr lang="cs-CZ" u="sng" dirty="0">
                          <a:solidFill>
                            <a:srgbClr val="92D050"/>
                          </a:solidFill>
                        </a:rPr>
                        <a:t>ou</a:t>
                      </a:r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/matčin-ý-m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les-</a:t>
                      </a:r>
                      <a:r>
                        <a:rPr lang="cs-CZ" dirty="0" err="1"/>
                        <a:t>em</a:t>
                      </a:r>
                      <a:r>
                        <a:rPr lang="cs-CZ" dirty="0"/>
                        <a:t>/</a:t>
                      </a:r>
                      <a:r>
                        <a:rPr lang="cs-CZ" u="none" dirty="0"/>
                        <a:t>knih-</a:t>
                      </a:r>
                      <a:r>
                        <a:rPr lang="cs-CZ" u="sng" dirty="0"/>
                        <a:t>ou</a:t>
                      </a:r>
                      <a:r>
                        <a:rPr lang="cs-CZ" dirty="0"/>
                        <a:t>/aut-</a:t>
                      </a:r>
                      <a:r>
                        <a:rPr lang="cs-CZ" dirty="0" err="1"/>
                        <a:t>em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7224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Smíšená flexe (</a:t>
            </a:r>
            <a:r>
              <a:rPr lang="cs-CZ" dirty="0" err="1"/>
              <a:t>pl</a:t>
            </a:r>
            <a:r>
              <a:rPr lang="cs-CZ" dirty="0"/>
              <a:t>.)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4774841"/>
              </p:ext>
            </p:extLst>
          </p:nvPr>
        </p:nvGraphicFramePr>
        <p:xfrm>
          <a:off x="838200" y="1825625"/>
          <a:ext cx="10515600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mladé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otcovy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matčiny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lesy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mlad-é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otcov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otcov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otcov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matčin-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/matčin-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/matčin-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les-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/knih-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/aut-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mlad-ý-ch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92D050"/>
                          </a:solidFill>
                        </a:rPr>
                        <a:t>otcov</a:t>
                      </a:r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-ý-ch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matčin-ý-ch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les-ů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mlad-ý-m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92D050"/>
                          </a:solidFill>
                        </a:rPr>
                        <a:t>otcov</a:t>
                      </a:r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-ý-m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matčin-ý-m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les-</a:t>
                      </a:r>
                      <a:r>
                        <a:rPr lang="cs-CZ" dirty="0" err="1"/>
                        <a:t>ům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mlad-é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otcov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otcov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otcov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matčin-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/matčin-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/matčin-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les-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/knih-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/aut-</a:t>
                      </a:r>
                      <a:r>
                        <a:rPr lang="cs-CZ" b="1" u="sng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mlad-ý-ch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92D050"/>
                          </a:solidFill>
                        </a:rPr>
                        <a:t>otcov</a:t>
                      </a:r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-ý-ch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matčin-ý-ch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les-</a:t>
                      </a:r>
                      <a:r>
                        <a:rPr lang="cs-CZ" dirty="0" err="1"/>
                        <a:t>ích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mlad-ý-mi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92D050"/>
                          </a:solidFill>
                        </a:rPr>
                        <a:t>otcov</a:t>
                      </a:r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-ý-mi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92D050"/>
                          </a:solidFill>
                        </a:rPr>
                        <a:t>matčin-ý-mi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les-y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26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2679</Words>
  <Application>Microsoft Office PowerPoint</Application>
  <PresentationFormat>Širokoúhlá obrazovka</PresentationFormat>
  <Paragraphs>301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Motiv Office</vt:lpstr>
      <vt:lpstr>CJJ04_6</vt:lpstr>
      <vt:lpstr>O čem budeme mluvit</vt:lpstr>
      <vt:lpstr>Adjektivum (https://www.czechency.org/slovnik/ADJEKTIVUM#kvalifika%C4%8Dn%C3%AD%20adjektivum)</vt:lpstr>
      <vt:lpstr>Syntaktická funkce adjektiv</vt:lpstr>
      <vt:lpstr>Adjektivní paradigma, smíšená a složená deklinace, fce jmenných tvarů</vt:lpstr>
      <vt:lpstr>Složená /adjektivní flexe (m. a. sg.)</vt:lpstr>
      <vt:lpstr>Složená /adjektivní flexe (m. a. pl.)</vt:lpstr>
      <vt:lpstr>Smíšená flexe (sg.)</vt:lpstr>
      <vt:lpstr>Smíšená flexe (pl.)</vt:lpstr>
      <vt:lpstr>? vokativ jmenných tvarů = ? nominativu/ = vok. substantiv alespoň u feminin</vt:lpstr>
      <vt:lpstr>? vokativ jmenných tvarů = ? nominativu / = vok. substantiv alespoň u feminin</vt:lpstr>
      <vt:lpstr>V následujících větách najdi jmenné tvary adjektiv</vt:lpstr>
      <vt:lpstr>V následujících větách najdi jmenné tvary adjektiv</vt:lpstr>
      <vt:lpstr>V následujících větách najdi jmenné tvary adjektiv</vt:lpstr>
      <vt:lpstr>Jmenné tvary</vt:lpstr>
      <vt:lpstr>Jmenné tvary</vt:lpstr>
      <vt:lpstr>Jmenné tvary</vt:lpstr>
      <vt:lpstr>paradigma/neúplné paradigma/jednotlivé tvary (na –o → adverbializace/predikativa)</vt:lpstr>
      <vt:lpstr>Popište slovnědruhové přechody a přesahy</vt:lpstr>
      <vt:lpstr>Cvičení: Vyber adjektivní tvary, které mají koncovky adjektivní (složené) flexe </vt:lpstr>
      <vt:lpstr>řešení</vt:lpstr>
      <vt:lpstr>Cvičení: Urči slovní druh podtržených slov.</vt:lpstr>
      <vt:lpstr>Odvozování adjektiv - stupňování</vt:lpstr>
      <vt:lpstr>Cvičení: Která z následujících adjektiv jsou užita v komparativu a která v elativu?</vt:lpstr>
      <vt:lpstr>supletivní kmen, redukovaný kmen, rozšířený kmen</vt:lpstr>
      <vt:lpstr>V následujících větách najdete adjektiva a aplikujte při popisu jejich struktury termín supletivní, rozšířený a redukovaný kmen</vt:lpstr>
      <vt:lpstr>Řešení</vt:lpstr>
      <vt:lpstr>Negativa tantum</vt:lpstr>
      <vt:lpstr>Najděte negativa tantum</vt:lpstr>
      <vt:lpstr>Najděte negativa tantum Řešení – barevná legenda viz výše</vt:lpstr>
      <vt:lpstr>Jazykové hádanky</vt:lpstr>
      <vt:lpstr>Jazykové hádanky</vt:lpstr>
      <vt:lpstr>Jazykové hádanky</vt:lpstr>
      <vt:lpstr>Jazykové hádanky</vt:lpstr>
      <vt:lpstr>Co mám umět?</vt:lpstr>
      <vt:lpstr>Na příště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CJJ04_6</dc:title>
  <dc:creator>petr</dc:creator>
  <cp:lastModifiedBy>Klára Osolsobě</cp:lastModifiedBy>
  <cp:revision>59</cp:revision>
  <dcterms:created xsi:type="dcterms:W3CDTF">2020-01-21T12:50:42Z</dcterms:created>
  <dcterms:modified xsi:type="dcterms:W3CDTF">2022-03-28T16:54:52Z</dcterms:modified>
</cp:coreProperties>
</file>