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98" r:id="rId4"/>
    <p:sldId id="303" r:id="rId5"/>
    <p:sldId id="307" r:id="rId6"/>
    <p:sldId id="299" r:id="rId7"/>
    <p:sldId id="306" r:id="rId8"/>
    <p:sldId id="300" r:id="rId9"/>
    <p:sldId id="305" r:id="rId10"/>
    <p:sldId id="297" r:id="rId11"/>
    <p:sldId id="270" r:id="rId12"/>
    <p:sldId id="309" r:id="rId13"/>
    <p:sldId id="310" r:id="rId14"/>
    <p:sldId id="308" r:id="rId15"/>
    <p:sldId id="287" r:id="rId16"/>
    <p:sldId id="288" r:id="rId17"/>
    <p:sldId id="273" r:id="rId18"/>
    <p:sldId id="275" r:id="rId19"/>
    <p:sldId id="276" r:id="rId20"/>
    <p:sldId id="277" r:id="rId21"/>
    <p:sldId id="278" r:id="rId22"/>
    <p:sldId id="279" r:id="rId23"/>
    <p:sldId id="289" r:id="rId24"/>
    <p:sldId id="280" r:id="rId25"/>
    <p:sldId id="290" r:id="rId26"/>
    <p:sldId id="281" r:id="rId27"/>
    <p:sldId id="291" r:id="rId28"/>
    <p:sldId id="282" r:id="rId29"/>
    <p:sldId id="292" r:id="rId30"/>
    <p:sldId id="311" r:id="rId31"/>
    <p:sldId id="301" r:id="rId32"/>
    <p:sldId id="304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E1E60-7F27-4EC2-AAEA-AC105AAB3FAF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37635-5693-4565-BD24-F5A03DE198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2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E1E60-7F27-4EC2-AAEA-AC105AAB3FAF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37635-5693-4565-BD24-F5A03DE198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239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E1E60-7F27-4EC2-AAEA-AC105AAB3FAF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37635-5693-4565-BD24-F5A03DE198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954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E1E60-7F27-4EC2-AAEA-AC105AAB3FAF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37635-5693-4565-BD24-F5A03DE198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8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E1E60-7F27-4EC2-AAEA-AC105AAB3FAF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37635-5693-4565-BD24-F5A03DE198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945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E1E60-7F27-4EC2-AAEA-AC105AAB3FAF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37635-5693-4565-BD24-F5A03DE198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927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E1E60-7F27-4EC2-AAEA-AC105AAB3FAF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37635-5693-4565-BD24-F5A03DE198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16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E1E60-7F27-4EC2-AAEA-AC105AAB3FAF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37635-5693-4565-BD24-F5A03DE198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166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E1E60-7F27-4EC2-AAEA-AC105AAB3FAF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37635-5693-4565-BD24-F5A03DE198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575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E1E60-7F27-4EC2-AAEA-AC105AAB3FAF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37635-5693-4565-BD24-F5A03DE198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84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E1E60-7F27-4EC2-AAEA-AC105AAB3FAF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37635-5693-4565-BD24-F5A03DE198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002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E1E60-7F27-4EC2-AAEA-AC105AAB3FAF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37635-5693-4565-BD24-F5A03DE198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033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slovnik/DESUBSTANTIVN%C3%8D%20ADJEKTIVUM%20RELA%C4%8CN%C3%8D" TargetMode="External"/><Relationship Id="rId2" Type="http://schemas.openxmlformats.org/officeDocument/2006/relationships/hyperlink" Target="https://www.czechency.org/slovnik/DESUBSTANTIVN%C3%8D%20ADJEKTIVUM%20KVALITATIVN%C3%8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zechency.org/slovnik/DEADVERBI%C3%81LN%C3%8D%20ADJEKTIVUM%20A%20ADJEKTIVUM%20Z%20P%C5%98EDLO%C5%BDKOV%C3%9DCH%20P%C3%81D%C5%AE" TargetMode="External"/><Relationship Id="rId5" Type="http://schemas.openxmlformats.org/officeDocument/2006/relationships/hyperlink" Target="https://www.czechency.org/slovnik/DEVERB%C3%81LN%C3%8D%20ADJEKTIVUM" TargetMode="External"/><Relationship Id="rId4" Type="http://schemas.openxmlformats.org/officeDocument/2006/relationships/hyperlink" Target="https://www.czechency.org/slovnik/DEADJEKTIVN%C3%8D%20ADJEKTIVUM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CJJ04_7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Klára Osolsobě</a:t>
            </a:r>
          </a:p>
          <a:p>
            <a:r>
              <a:rPr lang="cs-CZ" dirty="0" err="1"/>
              <a:t>osolsobe</a:t>
            </a:r>
            <a:r>
              <a:rPr lang="en-US" dirty="0"/>
              <a:t>@</a:t>
            </a:r>
            <a:r>
              <a:rPr lang="cs-CZ" dirty="0"/>
              <a:t>phil.muni.cz</a:t>
            </a:r>
          </a:p>
        </p:txBody>
      </p:sp>
    </p:spTree>
    <p:extLst>
      <p:ext uri="{BB962C8B-B14F-4D97-AF65-F5344CB8AC3E}">
        <p14:creationId xmlns:p14="http://schemas.microsoft.com/office/powerpoint/2010/main" val="327301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Slovotvorný význam adjektiv </a:t>
            </a:r>
            <a:r>
              <a:rPr lang="cs-CZ" sz="2800" b="1" i="1" dirty="0">
                <a:solidFill>
                  <a:srgbClr val="FF0000"/>
                </a:solidFill>
              </a:rPr>
              <a:t>školní </a:t>
            </a:r>
            <a:r>
              <a:rPr lang="cs-CZ" sz="2800" dirty="0"/>
              <a:t>a </a:t>
            </a:r>
            <a:r>
              <a:rPr lang="cs-CZ" sz="2800" b="1" i="1" dirty="0">
                <a:solidFill>
                  <a:srgbClr val="FF0000"/>
                </a:solidFill>
              </a:rPr>
              <a:t>školský</a:t>
            </a:r>
            <a:r>
              <a:rPr lang="cs-CZ" sz="2800" i="1" dirty="0"/>
              <a:t> </a:t>
            </a:r>
            <a:r>
              <a:rPr lang="cs-CZ" sz="2800" dirty="0"/>
              <a:t>je stejný </a:t>
            </a:r>
            <a:r>
              <a:rPr lang="cs-CZ" sz="2800" i="1" dirty="0"/>
              <a:t>– </a:t>
            </a:r>
            <a:r>
              <a:rPr lang="cs-CZ" sz="2800" dirty="0"/>
              <a:t>široce se vztahující ke škole. Pokuste se odhadnout, </a:t>
            </a:r>
            <a:r>
              <a:rPr lang="cs-CZ" sz="2800" b="1" u="sng" dirty="0"/>
              <a:t>která substantiva mohou </a:t>
            </a:r>
            <a:br>
              <a:rPr lang="cs-CZ" sz="2800" b="1" u="sng" dirty="0"/>
            </a:br>
            <a:r>
              <a:rPr lang="cs-CZ" sz="2800" b="1" u="sng" dirty="0"/>
              <a:t>být rozvinuta oběma adjektivy: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256" y="1690688"/>
            <a:ext cx="6669162" cy="5010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670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Jaký je rozdíl mezi adjektivy lišícími </a:t>
            </a:r>
            <a:r>
              <a:rPr lang="cs-CZ"/>
              <a:t>se délkou i/í?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91025" y="2162969"/>
            <a:ext cx="3409950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91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Uvědomte si rozdíl ve významu, přestože se mnohdy chybuje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A v té popelnici už nic zajímavého není, žádný </a:t>
            </a:r>
            <a:r>
              <a:rPr lang="cs-CZ" b="1" i="1" dirty="0">
                <a:solidFill>
                  <a:srgbClr val="7030A0"/>
                </a:solidFill>
              </a:rPr>
              <a:t>balicí</a:t>
            </a:r>
            <a:r>
              <a:rPr lang="cs-CZ" i="1" dirty="0"/>
              <a:t> papír.</a:t>
            </a:r>
          </a:p>
          <a:p>
            <a:r>
              <a:rPr lang="cs-CZ" i="1" dirty="0"/>
              <a:t>Na chodbách bylo několik avantgardistů </a:t>
            </a:r>
            <a:r>
              <a:rPr lang="cs-CZ" b="1" i="1" dirty="0">
                <a:solidFill>
                  <a:srgbClr val="7030A0"/>
                </a:solidFill>
              </a:rPr>
              <a:t>balících</a:t>
            </a:r>
            <a:r>
              <a:rPr lang="cs-CZ" i="1" dirty="0"/>
              <a:t> své tretky.</a:t>
            </a:r>
          </a:p>
          <a:p>
            <a:r>
              <a:rPr lang="cs-CZ" i="1" dirty="0"/>
              <a:t>Nahodile jsem přeházel své pečlivě podle barev seřazené košile do kreativně vyhlížejícího nepořádku a uklidil jsem </a:t>
            </a:r>
            <a:r>
              <a:rPr lang="cs-CZ" b="1" i="1" dirty="0">
                <a:solidFill>
                  <a:srgbClr val="7030A0"/>
                </a:solidFill>
              </a:rPr>
              <a:t>žehlicí</a:t>
            </a:r>
            <a:r>
              <a:rPr lang="cs-CZ" i="1" dirty="0"/>
              <a:t> prkno.</a:t>
            </a:r>
          </a:p>
          <a:p>
            <a:r>
              <a:rPr lang="cs-CZ" i="1" dirty="0"/>
              <a:t>Chlap </a:t>
            </a:r>
            <a:r>
              <a:rPr lang="cs-CZ" b="1" i="1" dirty="0">
                <a:solidFill>
                  <a:srgbClr val="7030A0"/>
                </a:solidFill>
              </a:rPr>
              <a:t>žehlící</a:t>
            </a:r>
            <a:r>
              <a:rPr lang="cs-CZ" i="1" dirty="0"/>
              <a:t> </a:t>
            </a:r>
            <a:r>
              <a:rPr lang="cs-CZ" i="1" dirty="0">
                <a:solidFill>
                  <a:srgbClr val="7030A0"/>
                </a:solidFill>
              </a:rPr>
              <a:t>si </a:t>
            </a:r>
            <a:r>
              <a:rPr lang="cs-CZ" i="1" dirty="0"/>
              <a:t>své košile sám je k nezaplacení.</a:t>
            </a:r>
          </a:p>
          <a:p>
            <a:r>
              <a:rPr lang="cs-CZ" i="1" dirty="0"/>
              <a:t>Vmícháme do ní sníh a rozpuštěnou čokoládu i mouku s </a:t>
            </a:r>
            <a:r>
              <a:rPr lang="cs-CZ" b="1" i="1" dirty="0">
                <a:solidFill>
                  <a:srgbClr val="7030A0"/>
                </a:solidFill>
              </a:rPr>
              <a:t>kypřicím</a:t>
            </a:r>
            <a:r>
              <a:rPr lang="cs-CZ" i="1" dirty="0"/>
              <a:t> práškem a kakaem.</a:t>
            </a:r>
          </a:p>
          <a:p>
            <a:r>
              <a:rPr lang="cs-CZ" i="1" dirty="0"/>
              <a:t>Žížaly </a:t>
            </a:r>
            <a:r>
              <a:rPr lang="cs-CZ" b="1" i="1" dirty="0">
                <a:solidFill>
                  <a:srgbClr val="7030A0"/>
                </a:solidFill>
              </a:rPr>
              <a:t>kypřící</a:t>
            </a:r>
            <a:r>
              <a:rPr lang="cs-CZ" i="1" dirty="0"/>
              <a:t> půdu jsou radostí zahrádkářů.</a:t>
            </a:r>
          </a:p>
          <a:p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3631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Uvědomte si rozdíl ve významu, tam, kde se nechybuje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Používají se pouze základní </a:t>
            </a:r>
            <a:r>
              <a:rPr lang="cs-CZ" b="1" i="1" dirty="0">
                <a:solidFill>
                  <a:srgbClr val="7030A0"/>
                </a:solidFill>
              </a:rPr>
              <a:t>mycí</a:t>
            </a:r>
            <a:r>
              <a:rPr lang="cs-CZ" i="1" dirty="0"/>
              <a:t> saponáty.</a:t>
            </a:r>
            <a:endParaRPr lang="cs-CZ" dirty="0"/>
          </a:p>
          <a:p>
            <a:r>
              <a:rPr lang="cs-CZ" i="1" dirty="0"/>
              <a:t>služka </a:t>
            </a:r>
            <a:r>
              <a:rPr lang="cs-CZ" b="1" i="1" dirty="0">
                <a:solidFill>
                  <a:srgbClr val="7030A0"/>
                </a:solidFill>
              </a:rPr>
              <a:t>myjící </a:t>
            </a:r>
            <a:r>
              <a:rPr lang="cs-CZ" i="1" dirty="0"/>
              <a:t>podlahu …</a:t>
            </a:r>
          </a:p>
          <a:p>
            <a:r>
              <a:rPr lang="cs-CZ" i="1" dirty="0"/>
              <a:t>Půjčil mi </a:t>
            </a:r>
            <a:r>
              <a:rPr lang="cs-CZ" b="1" i="1" dirty="0">
                <a:solidFill>
                  <a:srgbClr val="7030A0"/>
                </a:solidFill>
              </a:rPr>
              <a:t>hrací</a:t>
            </a:r>
            <a:r>
              <a:rPr lang="cs-CZ" i="1" dirty="0"/>
              <a:t> kostky.</a:t>
            </a:r>
          </a:p>
          <a:p>
            <a:r>
              <a:rPr lang="cs-CZ" i="1" dirty="0"/>
              <a:t>… když se k nim přiblíží </a:t>
            </a:r>
            <a:r>
              <a:rPr lang="cs-CZ" b="1" i="1" dirty="0">
                <a:solidFill>
                  <a:srgbClr val="7030A0"/>
                </a:solidFill>
              </a:rPr>
              <a:t>hrající </a:t>
            </a:r>
            <a:r>
              <a:rPr lang="cs-CZ" i="1" dirty="0">
                <a:solidFill>
                  <a:srgbClr val="7030A0"/>
                </a:solidFill>
              </a:rPr>
              <a:t>si</a:t>
            </a:r>
            <a:r>
              <a:rPr lang="cs-CZ" b="1" i="1" dirty="0">
                <a:solidFill>
                  <a:srgbClr val="7030A0"/>
                </a:solidFill>
              </a:rPr>
              <a:t> </a:t>
            </a:r>
            <a:r>
              <a:rPr lang="cs-CZ" i="1" dirty="0"/>
              <a:t>děti …</a:t>
            </a:r>
          </a:p>
          <a:p>
            <a:r>
              <a:rPr lang="pl-PL" i="1" dirty="0"/>
              <a:t>Rozruch je můj </a:t>
            </a:r>
            <a:r>
              <a:rPr lang="pl-PL" b="1" i="1" dirty="0">
                <a:solidFill>
                  <a:srgbClr val="7030A0"/>
                </a:solidFill>
              </a:rPr>
              <a:t>hnací</a:t>
            </a:r>
            <a:r>
              <a:rPr lang="pl-PL" i="1" dirty="0"/>
              <a:t> motor.</a:t>
            </a:r>
          </a:p>
          <a:p>
            <a:r>
              <a:rPr lang="cs-CZ" i="1" dirty="0"/>
              <a:t>Jediné, co slyšela, byl vítr </a:t>
            </a:r>
            <a:r>
              <a:rPr lang="cs-CZ" b="1" i="1" dirty="0">
                <a:solidFill>
                  <a:srgbClr val="7030A0"/>
                </a:solidFill>
              </a:rPr>
              <a:t>ženoucí</a:t>
            </a:r>
            <a:r>
              <a:rPr lang="cs-CZ" i="1" dirty="0"/>
              <a:t> vlny na skaliska.</a:t>
            </a:r>
          </a:p>
          <a:p>
            <a:r>
              <a:rPr lang="cs-CZ" b="1" i="1" dirty="0">
                <a:solidFill>
                  <a:srgbClr val="7030A0"/>
                </a:solidFill>
              </a:rPr>
              <a:t>Prací </a:t>
            </a:r>
            <a:r>
              <a:rPr lang="cs-CZ" i="1" dirty="0"/>
              <a:t>prostředky poskytuje uživatel.</a:t>
            </a:r>
          </a:p>
          <a:p>
            <a:r>
              <a:rPr lang="cs-CZ" i="1" dirty="0"/>
              <a:t>… který se spřátelil s chlapíkem </a:t>
            </a:r>
            <a:r>
              <a:rPr lang="cs-CZ" b="1" i="1" dirty="0">
                <a:solidFill>
                  <a:srgbClr val="7030A0"/>
                </a:solidFill>
              </a:rPr>
              <a:t>peroucím</a:t>
            </a:r>
            <a:r>
              <a:rPr lang="cs-CZ" i="1" dirty="0"/>
              <a:t> špinavé čečenské peníze …</a:t>
            </a:r>
          </a:p>
        </p:txBody>
      </p:sp>
    </p:spTree>
    <p:extLst>
      <p:ext uri="{BB962C8B-B14F-4D97-AF65-F5344CB8AC3E}">
        <p14:creationId xmlns:p14="http://schemas.microsoft.com/office/powerpoint/2010/main" val="2322556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KMEN SLOVESNÝ a opěrný tvar pro derivace od slovesného kmene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KMEN SLOVESNÝ INFINITIVNÍ/MINULÝ je tvořen </a:t>
            </a:r>
            <a:r>
              <a:rPr lang="cs-CZ" dirty="0">
                <a:solidFill>
                  <a:srgbClr val="FF0000"/>
                </a:solidFill>
              </a:rPr>
              <a:t>kořenem</a:t>
            </a:r>
            <a:r>
              <a:rPr lang="cs-CZ" dirty="0"/>
              <a:t> + </a:t>
            </a:r>
            <a:r>
              <a:rPr lang="cs-CZ" dirty="0">
                <a:solidFill>
                  <a:srgbClr val="00B050"/>
                </a:solidFill>
              </a:rPr>
              <a:t>kmenotvornou příponou </a:t>
            </a:r>
            <a:r>
              <a:rPr lang="cs-CZ" dirty="0"/>
              <a:t>pro tvary infinitivu/příčestí l-</a:t>
            </a:r>
            <a:r>
              <a:rPr lang="cs-CZ" dirty="0" err="1"/>
              <a:t>ového</a:t>
            </a:r>
            <a:r>
              <a:rPr lang="cs-CZ" dirty="0"/>
              <a:t>. </a:t>
            </a:r>
            <a:r>
              <a:rPr lang="cs-CZ" b="1" dirty="0"/>
              <a:t>Opěrný tvar </a:t>
            </a:r>
            <a:r>
              <a:rPr lang="cs-CZ" dirty="0"/>
              <a:t>pro účelová (</a:t>
            </a:r>
            <a:r>
              <a:rPr lang="cs-CZ" sz="1700" dirty="0"/>
              <a:t>vlastnost = je určen/slouží k tomu, co pojmenovává základové sloveso</a:t>
            </a:r>
            <a:r>
              <a:rPr lang="cs-CZ" dirty="0"/>
              <a:t>) adjektiva na </a:t>
            </a:r>
            <a:r>
              <a:rPr lang="cs-CZ" i="1" dirty="0" err="1"/>
              <a:t>cí</a:t>
            </a:r>
            <a:r>
              <a:rPr lang="cs-CZ" dirty="0"/>
              <a:t> je l-</a:t>
            </a:r>
            <a:r>
              <a:rPr lang="cs-CZ" dirty="0" err="1"/>
              <a:t>ové</a:t>
            </a:r>
            <a:r>
              <a:rPr lang="cs-CZ" dirty="0"/>
              <a:t> příčestí: </a:t>
            </a:r>
            <a:r>
              <a:rPr lang="cs-CZ" i="1" dirty="0" err="1">
                <a:solidFill>
                  <a:srgbClr val="FF0000"/>
                </a:solidFill>
              </a:rPr>
              <a:t>obýv</a:t>
            </a:r>
            <a:r>
              <a:rPr lang="cs-CZ" i="1" dirty="0"/>
              <a:t>-</a:t>
            </a:r>
            <a:r>
              <a:rPr lang="cs-CZ" i="1" u="sng" dirty="0">
                <a:solidFill>
                  <a:srgbClr val="00B050"/>
                </a:solidFill>
              </a:rPr>
              <a:t>a</a:t>
            </a:r>
            <a:r>
              <a:rPr lang="cs-CZ" i="1" dirty="0"/>
              <a:t>-l/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obýv</a:t>
            </a:r>
            <a:r>
              <a:rPr lang="cs-CZ" i="1" dirty="0"/>
              <a:t>-</a:t>
            </a:r>
            <a:r>
              <a:rPr lang="cs-CZ" i="1" u="sng" dirty="0">
                <a:solidFill>
                  <a:srgbClr val="00B050"/>
                </a:solidFill>
              </a:rPr>
              <a:t>a</a:t>
            </a:r>
            <a:r>
              <a:rPr lang="cs-CZ" i="1" dirty="0"/>
              <a:t>-t → </a:t>
            </a:r>
            <a:r>
              <a:rPr lang="cs-CZ" i="1" dirty="0" err="1">
                <a:solidFill>
                  <a:srgbClr val="FF0000"/>
                </a:solidFill>
              </a:rPr>
              <a:t>obýv</a:t>
            </a:r>
            <a:r>
              <a:rPr lang="cs-CZ" i="1" dirty="0"/>
              <a:t>-</a:t>
            </a:r>
            <a:r>
              <a:rPr lang="cs-CZ" i="1" u="sng" dirty="0">
                <a:solidFill>
                  <a:srgbClr val="00B050"/>
                </a:solidFill>
              </a:rPr>
              <a:t>a</a:t>
            </a:r>
            <a:r>
              <a:rPr lang="cs-CZ" i="1" dirty="0"/>
              <a:t>-</a:t>
            </a:r>
            <a:r>
              <a:rPr lang="cs-CZ" i="1" dirty="0" err="1"/>
              <a:t>cí</a:t>
            </a:r>
            <a:r>
              <a:rPr lang="cs-CZ" i="1" dirty="0"/>
              <a:t> (pokoj), </a:t>
            </a:r>
            <a:r>
              <a:rPr lang="cs-CZ" i="1" dirty="0">
                <a:solidFill>
                  <a:srgbClr val="FF0000"/>
                </a:solidFill>
              </a:rPr>
              <a:t>řad</a:t>
            </a:r>
            <a:r>
              <a:rPr lang="cs-CZ" i="1" dirty="0"/>
              <a:t>-</a:t>
            </a:r>
            <a:r>
              <a:rPr lang="cs-CZ" i="1" u="sng" dirty="0">
                <a:solidFill>
                  <a:srgbClr val="00B050"/>
                </a:solidFill>
              </a:rPr>
              <a:t>i</a:t>
            </a:r>
            <a:r>
              <a:rPr lang="cs-CZ" i="1" dirty="0"/>
              <a:t>-l/</a:t>
            </a:r>
            <a:r>
              <a:rPr lang="cs-CZ" i="1" dirty="0">
                <a:solidFill>
                  <a:srgbClr val="FF0000"/>
                </a:solidFill>
              </a:rPr>
              <a:t> řad</a:t>
            </a:r>
            <a:r>
              <a:rPr lang="cs-CZ" i="1" dirty="0"/>
              <a:t>-</a:t>
            </a:r>
            <a:r>
              <a:rPr lang="cs-CZ" i="1" u="sng" dirty="0">
                <a:solidFill>
                  <a:srgbClr val="00B050"/>
                </a:solidFill>
              </a:rPr>
              <a:t>i</a:t>
            </a:r>
            <a:r>
              <a:rPr lang="cs-CZ" i="1" dirty="0"/>
              <a:t>-t → </a:t>
            </a:r>
            <a:r>
              <a:rPr lang="cs-CZ" i="1" dirty="0">
                <a:solidFill>
                  <a:srgbClr val="FF0000"/>
                </a:solidFill>
              </a:rPr>
              <a:t>řad</a:t>
            </a:r>
            <a:r>
              <a:rPr lang="cs-CZ" i="1" dirty="0"/>
              <a:t>-</a:t>
            </a:r>
            <a:r>
              <a:rPr lang="cs-CZ" i="1" u="sng" dirty="0">
                <a:solidFill>
                  <a:srgbClr val="00B050"/>
                </a:solidFill>
              </a:rPr>
              <a:t>i</a:t>
            </a:r>
            <a:r>
              <a:rPr lang="cs-CZ" i="1" dirty="0"/>
              <a:t>-</a:t>
            </a:r>
            <a:r>
              <a:rPr lang="cs-CZ" i="1" dirty="0" err="1"/>
              <a:t>cí</a:t>
            </a:r>
            <a:r>
              <a:rPr lang="cs-CZ" i="1" dirty="0"/>
              <a:t> (páka), </a:t>
            </a:r>
            <a:r>
              <a:rPr lang="cs-CZ" i="1" dirty="0" err="1">
                <a:solidFill>
                  <a:srgbClr val="FF0000"/>
                </a:solidFill>
              </a:rPr>
              <a:t>sáz</a:t>
            </a:r>
            <a:r>
              <a:rPr lang="cs-CZ" i="1" dirty="0"/>
              <a:t>-</a:t>
            </a:r>
            <a:r>
              <a:rPr lang="cs-CZ" i="1" u="sng" dirty="0">
                <a:solidFill>
                  <a:srgbClr val="00B050"/>
                </a:solidFill>
              </a:rPr>
              <a:t>e</a:t>
            </a:r>
            <a:r>
              <a:rPr lang="cs-CZ" i="1" dirty="0"/>
              <a:t>-l/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sáz</a:t>
            </a:r>
            <a:r>
              <a:rPr lang="cs-CZ" i="1" dirty="0"/>
              <a:t>-</a:t>
            </a:r>
            <a:r>
              <a:rPr lang="cs-CZ" i="1" u="sng" dirty="0">
                <a:solidFill>
                  <a:srgbClr val="00B050"/>
                </a:solidFill>
              </a:rPr>
              <a:t>e</a:t>
            </a:r>
            <a:r>
              <a:rPr lang="cs-CZ" i="1" dirty="0"/>
              <a:t>-t → </a:t>
            </a:r>
            <a:r>
              <a:rPr lang="cs-CZ" i="1" dirty="0" err="1">
                <a:solidFill>
                  <a:srgbClr val="FF0000"/>
                </a:solidFill>
              </a:rPr>
              <a:t>sáz</a:t>
            </a:r>
            <a:r>
              <a:rPr lang="cs-CZ" i="1" dirty="0"/>
              <a:t>-</a:t>
            </a:r>
            <a:r>
              <a:rPr lang="cs-CZ" i="1" u="sng" dirty="0">
                <a:solidFill>
                  <a:srgbClr val="00B050"/>
                </a:solidFill>
              </a:rPr>
              <a:t>e</a:t>
            </a:r>
            <a:r>
              <a:rPr lang="cs-CZ" i="1" dirty="0"/>
              <a:t>-</a:t>
            </a:r>
            <a:r>
              <a:rPr lang="cs-CZ" i="1" dirty="0" err="1"/>
              <a:t>cí</a:t>
            </a:r>
            <a:r>
              <a:rPr lang="cs-CZ" i="1" dirty="0"/>
              <a:t> (systém), </a:t>
            </a:r>
            <a:r>
              <a:rPr lang="cs-CZ" i="1" dirty="0">
                <a:solidFill>
                  <a:srgbClr val="FF0000"/>
                </a:solidFill>
              </a:rPr>
              <a:t>park</a:t>
            </a:r>
            <a:r>
              <a:rPr lang="cs-CZ" i="1" dirty="0"/>
              <a:t>-</a:t>
            </a:r>
            <a:r>
              <a:rPr lang="cs-CZ" i="1" u="sng" dirty="0">
                <a:solidFill>
                  <a:srgbClr val="00B050"/>
                </a:solidFill>
              </a:rPr>
              <a:t>ova</a:t>
            </a:r>
            <a:r>
              <a:rPr lang="cs-CZ" i="1" dirty="0"/>
              <a:t>-l/</a:t>
            </a:r>
            <a:r>
              <a:rPr lang="cs-CZ" i="1" dirty="0">
                <a:solidFill>
                  <a:srgbClr val="FF0000"/>
                </a:solidFill>
              </a:rPr>
              <a:t>park</a:t>
            </a:r>
            <a:r>
              <a:rPr lang="cs-CZ" i="1" dirty="0"/>
              <a:t>-</a:t>
            </a:r>
            <a:r>
              <a:rPr lang="cs-CZ" i="1" u="sng" dirty="0">
                <a:solidFill>
                  <a:srgbClr val="00B050"/>
                </a:solidFill>
              </a:rPr>
              <a:t>ova</a:t>
            </a:r>
            <a:r>
              <a:rPr lang="cs-CZ" i="1" dirty="0"/>
              <a:t>-t → </a:t>
            </a:r>
            <a:r>
              <a:rPr lang="cs-CZ" i="1" dirty="0">
                <a:solidFill>
                  <a:srgbClr val="FF0000"/>
                </a:solidFill>
              </a:rPr>
              <a:t>park</a:t>
            </a:r>
            <a:r>
              <a:rPr lang="cs-CZ" i="1" dirty="0"/>
              <a:t>-</a:t>
            </a:r>
            <a:r>
              <a:rPr lang="cs-CZ" i="1" u="sng" dirty="0">
                <a:solidFill>
                  <a:srgbClr val="00B050"/>
                </a:solidFill>
              </a:rPr>
              <a:t>ova</a:t>
            </a:r>
            <a:r>
              <a:rPr lang="cs-CZ" i="1" dirty="0"/>
              <a:t>-</a:t>
            </a:r>
            <a:r>
              <a:rPr lang="cs-CZ" i="1" dirty="0" err="1"/>
              <a:t>cí</a:t>
            </a:r>
            <a:r>
              <a:rPr lang="cs-CZ" i="1" dirty="0"/>
              <a:t> (místo)</a:t>
            </a:r>
          </a:p>
          <a:p>
            <a:r>
              <a:rPr lang="cs-CZ" dirty="0"/>
              <a:t>varianta pro odvozování verbálních substantiv je tvořena kořenem + kmenotvornou příponou shodnou s kmenotvornou příponou pro tvar pasivního příčestí</a:t>
            </a:r>
          </a:p>
          <a:p>
            <a:r>
              <a:rPr lang="cs-CZ" dirty="0"/>
              <a:t>KMEN SLOVESNÝ PRÉZENTNÍ: je tvořen </a:t>
            </a:r>
            <a:r>
              <a:rPr lang="cs-CZ" dirty="0">
                <a:solidFill>
                  <a:srgbClr val="FF0000"/>
                </a:solidFill>
              </a:rPr>
              <a:t>kořenem</a:t>
            </a:r>
            <a:r>
              <a:rPr lang="cs-CZ" dirty="0"/>
              <a:t> + </a:t>
            </a:r>
            <a:r>
              <a:rPr lang="cs-CZ" dirty="0">
                <a:solidFill>
                  <a:srgbClr val="00B050"/>
                </a:solidFill>
              </a:rPr>
              <a:t>kmenotvornou příponou</a:t>
            </a:r>
            <a:r>
              <a:rPr lang="cs-CZ" dirty="0"/>
              <a:t> pro tvary prézentu. </a:t>
            </a:r>
            <a:r>
              <a:rPr lang="cs-CZ" b="1" dirty="0"/>
              <a:t>Opěrný tvar </a:t>
            </a:r>
            <a:r>
              <a:rPr lang="cs-CZ" dirty="0"/>
              <a:t>pro procesuální adjektiva (</a:t>
            </a:r>
            <a:r>
              <a:rPr lang="cs-CZ" sz="1700" dirty="0"/>
              <a:t>vlastnost = převedení /transponování děje do vlastnosti, syntaktická derivace za účelem </a:t>
            </a:r>
            <a:r>
              <a:rPr lang="cs-CZ" sz="1700" dirty="0" err="1"/>
              <a:t>nominalizace</a:t>
            </a:r>
            <a:r>
              <a:rPr lang="cs-CZ" dirty="0"/>
              <a:t>) je 3.pl. </a:t>
            </a:r>
            <a:r>
              <a:rPr lang="cs-CZ" dirty="0" err="1"/>
              <a:t>préz</a:t>
            </a:r>
            <a:r>
              <a:rPr lang="cs-CZ" dirty="0"/>
              <a:t>. akt./přechodník přítomný: </a:t>
            </a:r>
            <a:r>
              <a:rPr lang="cs-CZ" i="1" dirty="0" err="1">
                <a:solidFill>
                  <a:srgbClr val="FF0000"/>
                </a:solidFill>
              </a:rPr>
              <a:t>obýv</a:t>
            </a:r>
            <a:r>
              <a:rPr lang="cs-CZ" i="1" dirty="0"/>
              <a:t>-</a:t>
            </a:r>
            <a:r>
              <a:rPr lang="cs-CZ" i="1" u="sng" dirty="0">
                <a:solidFill>
                  <a:srgbClr val="00B050"/>
                </a:solidFill>
              </a:rPr>
              <a:t>aj</a:t>
            </a:r>
            <a:r>
              <a:rPr lang="cs-CZ" i="1" dirty="0"/>
              <a:t>-í → </a:t>
            </a:r>
            <a:r>
              <a:rPr lang="cs-CZ" i="1" dirty="0" err="1">
                <a:solidFill>
                  <a:srgbClr val="FF0000"/>
                </a:solidFill>
              </a:rPr>
              <a:t>obýv</a:t>
            </a:r>
            <a:r>
              <a:rPr lang="cs-CZ" i="1" dirty="0"/>
              <a:t>-</a:t>
            </a:r>
            <a:r>
              <a:rPr lang="cs-CZ" i="1" u="sng" dirty="0">
                <a:solidFill>
                  <a:srgbClr val="00B050"/>
                </a:solidFill>
              </a:rPr>
              <a:t>aj</a:t>
            </a:r>
            <a:r>
              <a:rPr lang="cs-CZ" i="1" dirty="0"/>
              <a:t>-</a:t>
            </a:r>
            <a:r>
              <a:rPr lang="cs-CZ" i="1" dirty="0" err="1"/>
              <a:t>ící</a:t>
            </a:r>
            <a:r>
              <a:rPr lang="cs-CZ" i="1" dirty="0"/>
              <a:t> (město), </a:t>
            </a:r>
            <a:r>
              <a:rPr lang="cs-CZ" i="1" dirty="0">
                <a:solidFill>
                  <a:srgbClr val="FF0000"/>
                </a:solidFill>
              </a:rPr>
              <a:t>řad</a:t>
            </a:r>
            <a:r>
              <a:rPr lang="cs-CZ" i="1" dirty="0"/>
              <a:t>-</a:t>
            </a:r>
            <a:r>
              <a:rPr lang="cs-CZ" i="1" u="sng" dirty="0">
                <a:solidFill>
                  <a:srgbClr val="00B050"/>
                </a:solidFill>
              </a:rPr>
              <a:t>í</a:t>
            </a:r>
            <a:r>
              <a:rPr lang="cs-CZ" i="1" dirty="0"/>
              <a:t>-0 → </a:t>
            </a:r>
            <a:r>
              <a:rPr lang="cs-CZ" i="1" dirty="0" err="1">
                <a:solidFill>
                  <a:srgbClr val="FF0000"/>
                </a:solidFill>
              </a:rPr>
              <a:t>řad</a:t>
            </a:r>
            <a:r>
              <a:rPr lang="cs-CZ" i="1" dirty="0" err="1"/>
              <a:t>-</a:t>
            </a:r>
            <a:r>
              <a:rPr lang="cs-CZ" i="1" u="sng" dirty="0" err="1">
                <a:solidFill>
                  <a:srgbClr val="00B050"/>
                </a:solidFill>
              </a:rPr>
              <a:t>í</a:t>
            </a:r>
            <a:r>
              <a:rPr lang="cs-CZ" i="1" dirty="0" err="1"/>
              <a:t>-cí</a:t>
            </a:r>
            <a:r>
              <a:rPr lang="cs-CZ" i="1" dirty="0"/>
              <a:t> (se do řady), </a:t>
            </a:r>
            <a:r>
              <a:rPr lang="cs-CZ" i="1" dirty="0" err="1">
                <a:solidFill>
                  <a:srgbClr val="FF0000"/>
                </a:solidFill>
              </a:rPr>
              <a:t>sáz</a:t>
            </a:r>
            <a:r>
              <a:rPr lang="cs-CZ" i="1" dirty="0"/>
              <a:t>-</a:t>
            </a:r>
            <a:r>
              <a:rPr lang="cs-CZ" i="1" u="sng" dirty="0">
                <a:solidFill>
                  <a:srgbClr val="00B050"/>
                </a:solidFill>
              </a:rPr>
              <a:t>ej</a:t>
            </a:r>
            <a:r>
              <a:rPr lang="cs-CZ" i="1" dirty="0"/>
              <a:t>-í → </a:t>
            </a:r>
            <a:r>
              <a:rPr lang="cs-CZ" i="1" dirty="0" err="1">
                <a:solidFill>
                  <a:srgbClr val="FF0000"/>
                </a:solidFill>
              </a:rPr>
              <a:t>sáz</a:t>
            </a:r>
            <a:r>
              <a:rPr lang="cs-CZ" i="1" dirty="0"/>
              <a:t>-</a:t>
            </a:r>
            <a:r>
              <a:rPr lang="cs-CZ" i="1" u="sng" dirty="0">
                <a:solidFill>
                  <a:srgbClr val="00B050"/>
                </a:solidFill>
              </a:rPr>
              <a:t>ej</a:t>
            </a:r>
            <a:r>
              <a:rPr lang="cs-CZ" i="1" dirty="0"/>
              <a:t>-</a:t>
            </a:r>
            <a:r>
              <a:rPr lang="cs-CZ" i="1" dirty="0" err="1"/>
              <a:t>ící</a:t>
            </a:r>
            <a:r>
              <a:rPr lang="cs-CZ" i="1" dirty="0"/>
              <a:t> (květiny), </a:t>
            </a:r>
            <a:r>
              <a:rPr lang="cs-CZ" i="1" dirty="0">
                <a:solidFill>
                  <a:srgbClr val="FF0000"/>
                </a:solidFill>
              </a:rPr>
              <a:t>park</a:t>
            </a:r>
            <a:r>
              <a:rPr lang="cs-CZ" i="1" dirty="0"/>
              <a:t>-</a:t>
            </a:r>
            <a:r>
              <a:rPr lang="cs-CZ" i="1" u="sng" dirty="0" err="1">
                <a:solidFill>
                  <a:srgbClr val="00B050"/>
                </a:solidFill>
              </a:rPr>
              <a:t>uj</a:t>
            </a:r>
            <a:r>
              <a:rPr lang="cs-CZ" i="1" dirty="0"/>
              <a:t>-e → </a:t>
            </a:r>
            <a:r>
              <a:rPr lang="cs-CZ" i="1" dirty="0">
                <a:solidFill>
                  <a:srgbClr val="FF0000"/>
                </a:solidFill>
              </a:rPr>
              <a:t>park</a:t>
            </a:r>
            <a:r>
              <a:rPr lang="cs-CZ" i="1" dirty="0"/>
              <a:t>-</a:t>
            </a:r>
            <a:r>
              <a:rPr lang="cs-CZ" i="1" u="sng" dirty="0" err="1">
                <a:solidFill>
                  <a:srgbClr val="00B050"/>
                </a:solidFill>
              </a:rPr>
              <a:t>uj</a:t>
            </a:r>
            <a:r>
              <a:rPr lang="cs-CZ" i="1" dirty="0"/>
              <a:t>-</a:t>
            </a:r>
            <a:r>
              <a:rPr lang="cs-CZ" i="1" dirty="0" err="1"/>
              <a:t>ící</a:t>
            </a:r>
            <a:r>
              <a:rPr lang="cs-CZ" i="1" dirty="0"/>
              <a:t> (auta)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873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 mezi procesuálními a účelovými adjektivy je ve významu i formě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procesuální – opěrný tvar </a:t>
            </a:r>
            <a:r>
              <a:rPr lang="cs-CZ" dirty="0">
                <a:solidFill>
                  <a:srgbClr val="FF0000"/>
                </a:solidFill>
              </a:rPr>
              <a:t>je 3. osoba plurálu indikativu prézentu aktiva </a:t>
            </a:r>
            <a:r>
              <a:rPr lang="cs-CZ" dirty="0"/>
              <a:t>(</a:t>
            </a:r>
            <a:r>
              <a:rPr lang="cs-CZ" i="1" dirty="0"/>
              <a:t>nes-ou → </a:t>
            </a:r>
            <a:r>
              <a:rPr lang="cs-CZ" i="1" dirty="0" err="1"/>
              <a:t>nes-ou-c-í</a:t>
            </a:r>
            <a:r>
              <a:rPr lang="cs-CZ" i="1" dirty="0"/>
              <a:t>, </a:t>
            </a:r>
            <a:r>
              <a:rPr lang="cs-CZ" i="1" dirty="0" err="1"/>
              <a:t>pe</a:t>
            </a:r>
            <a:r>
              <a:rPr lang="en-US" i="1" dirty="0"/>
              <a:t>[k</a:t>
            </a:r>
            <a:r>
              <a:rPr lang="cs-CZ" i="1" dirty="0"/>
              <a:t>č</a:t>
            </a:r>
            <a:r>
              <a:rPr lang="en-US" i="1" dirty="0"/>
              <a:t>]</a:t>
            </a:r>
            <a:r>
              <a:rPr lang="cs-CZ" i="1" dirty="0"/>
              <a:t>-ou → </a:t>
            </a:r>
            <a:r>
              <a:rPr lang="cs-CZ" i="1" dirty="0" err="1"/>
              <a:t>pek-ou-c-í</a:t>
            </a:r>
            <a:r>
              <a:rPr lang="cs-CZ" i="1" dirty="0"/>
              <a:t> / </a:t>
            </a:r>
            <a:r>
              <a:rPr lang="cs-CZ" i="1" dirty="0" err="1"/>
              <a:t>peč-ou-c-í</a:t>
            </a:r>
            <a:r>
              <a:rPr lang="cs-CZ" i="1" dirty="0"/>
              <a:t> / </a:t>
            </a:r>
            <a:r>
              <a:rPr lang="cs-CZ" i="1" dirty="0" err="1">
                <a:solidFill>
                  <a:srgbClr val="0070C0"/>
                </a:solidFill>
              </a:rPr>
              <a:t>peč-í-c-í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sz="1800" i="1" dirty="0">
                <a:solidFill>
                  <a:srgbClr val="0070C0"/>
                </a:solidFill>
              </a:rPr>
              <a:t>výjimka není </a:t>
            </a:r>
            <a:r>
              <a:rPr lang="cs-CZ" sz="1800" i="1" strike="sngStrike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oni </a:t>
            </a:r>
            <a:r>
              <a:rPr lang="cs-CZ" sz="1800" i="1" strike="sngStrike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pečí</a:t>
            </a:r>
            <a:r>
              <a:rPr lang="cs-CZ" sz="1800" i="1" strike="sngStrike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i="1" dirty="0"/>
              <a:t> ber-ou → </a:t>
            </a:r>
            <a:r>
              <a:rPr lang="cs-CZ" i="1" dirty="0" err="1"/>
              <a:t>ber-ou-c-í</a:t>
            </a:r>
            <a:r>
              <a:rPr lang="cs-CZ" i="1" dirty="0"/>
              <a:t>, maž-ou/maž-í → </a:t>
            </a:r>
            <a:r>
              <a:rPr lang="cs-CZ" i="1" dirty="0" err="1"/>
              <a:t>maž-ou-c-í</a:t>
            </a:r>
            <a:r>
              <a:rPr lang="cs-CZ" i="1" dirty="0"/>
              <a:t> / </a:t>
            </a:r>
            <a:r>
              <a:rPr lang="cs-CZ" i="1" dirty="0" err="1"/>
              <a:t>maž-í-c-í</a:t>
            </a:r>
            <a:r>
              <a:rPr lang="cs-CZ" i="1" dirty="0"/>
              <a:t>, </a:t>
            </a:r>
            <a:r>
              <a:rPr lang="cs-CZ" i="1" dirty="0" err="1"/>
              <a:t>mř</a:t>
            </a:r>
            <a:r>
              <a:rPr lang="cs-CZ" i="1" dirty="0"/>
              <a:t>-ou → </a:t>
            </a:r>
            <a:r>
              <a:rPr lang="cs-CZ" i="1" dirty="0" err="1"/>
              <a:t>mř-ou-c-í</a:t>
            </a:r>
            <a:r>
              <a:rPr lang="cs-CZ" i="1" dirty="0"/>
              <a:t> /</a:t>
            </a:r>
            <a:r>
              <a:rPr lang="cs-CZ" i="1" dirty="0" err="1"/>
              <a:t>mr-ou-c-í</a:t>
            </a:r>
            <a:r>
              <a:rPr lang="cs-CZ" i="1" dirty="0"/>
              <a:t> /</a:t>
            </a:r>
            <a:r>
              <a:rPr lang="cs-CZ" sz="1800" i="1" dirty="0" err="1">
                <a:solidFill>
                  <a:srgbClr val="0070C0"/>
                </a:solidFill>
              </a:rPr>
              <a:t>mř-í-c-í</a:t>
            </a:r>
            <a:r>
              <a:rPr lang="cs-CZ" sz="1800" i="1" dirty="0">
                <a:solidFill>
                  <a:srgbClr val="0070C0"/>
                </a:solidFill>
              </a:rPr>
              <a:t> výjimka není oni </a:t>
            </a:r>
            <a:r>
              <a:rPr lang="cs-CZ" sz="1800" i="1" dirty="0" err="1">
                <a:solidFill>
                  <a:srgbClr val="0070C0"/>
                </a:solidFill>
              </a:rPr>
              <a:t>mří</a:t>
            </a:r>
            <a:r>
              <a:rPr lang="cs-CZ" sz="1800" i="1" dirty="0">
                <a:solidFill>
                  <a:srgbClr val="0070C0"/>
                </a:solidFill>
              </a:rPr>
              <a:t> </a:t>
            </a:r>
            <a:r>
              <a:rPr lang="cs-CZ" i="1" dirty="0"/>
              <a:t>, tisk-n-ou → </a:t>
            </a:r>
            <a:r>
              <a:rPr lang="cs-CZ" i="1" dirty="0" err="1"/>
              <a:t>tisk-n-ou-c-í</a:t>
            </a:r>
            <a:r>
              <a:rPr lang="cs-CZ" i="1" dirty="0"/>
              <a:t>, mi-n-ou → </a:t>
            </a:r>
            <a:r>
              <a:rPr lang="cs-CZ" i="1" dirty="0" err="1"/>
              <a:t>mi-n-ou-c-í</a:t>
            </a:r>
            <a:r>
              <a:rPr lang="cs-CZ" i="1" dirty="0"/>
              <a:t>, p-n-ou → </a:t>
            </a:r>
            <a:r>
              <a:rPr lang="cs-CZ" i="1" dirty="0" err="1"/>
              <a:t>p-n-ou-c-í</a:t>
            </a:r>
            <a:r>
              <a:rPr lang="cs-CZ" i="1" dirty="0"/>
              <a:t>, kry-j-ou/kry-j-í → </a:t>
            </a:r>
            <a:r>
              <a:rPr lang="cs-CZ" i="1" dirty="0" err="1"/>
              <a:t>kry-j-í-c-í</a:t>
            </a:r>
            <a:r>
              <a:rPr lang="cs-CZ" i="1" dirty="0"/>
              <a:t>, kup-</a:t>
            </a:r>
            <a:r>
              <a:rPr lang="cs-CZ" i="1" dirty="0" err="1"/>
              <a:t>uj</a:t>
            </a:r>
            <a:r>
              <a:rPr lang="cs-CZ" i="1" dirty="0"/>
              <a:t>-ou/kup-</a:t>
            </a:r>
            <a:r>
              <a:rPr lang="cs-CZ" i="1" dirty="0" err="1"/>
              <a:t>uj</a:t>
            </a:r>
            <a:r>
              <a:rPr lang="cs-CZ" i="1" dirty="0"/>
              <a:t>-í → </a:t>
            </a:r>
            <a:r>
              <a:rPr lang="cs-CZ" i="1" dirty="0" err="1"/>
              <a:t>kup-uj-í-c-í</a:t>
            </a:r>
            <a:r>
              <a:rPr lang="cs-CZ" i="1" dirty="0"/>
              <a:t>, pros-0-í → pros-0-í-c-í, trp-0-í → trp-0-í-c-í, </a:t>
            </a:r>
            <a:r>
              <a:rPr lang="cs-CZ" i="1" dirty="0" err="1"/>
              <a:t>sáz</a:t>
            </a:r>
            <a:r>
              <a:rPr lang="cs-CZ" i="1" dirty="0"/>
              <a:t>-ej-í → </a:t>
            </a:r>
            <a:r>
              <a:rPr lang="cs-CZ" i="1" dirty="0" err="1"/>
              <a:t>sáz-ej-í-c-í</a:t>
            </a:r>
            <a:r>
              <a:rPr lang="cs-CZ" i="1" dirty="0"/>
              <a:t>, děl-aj-í → </a:t>
            </a:r>
            <a:r>
              <a:rPr lang="cs-CZ" i="1" dirty="0" err="1"/>
              <a:t>děl-aj-í-c-í</a:t>
            </a:r>
            <a:r>
              <a:rPr lang="cs-CZ" dirty="0"/>
              <a:t>)</a:t>
            </a:r>
          </a:p>
          <a:p>
            <a:r>
              <a:rPr lang="cs-CZ" dirty="0"/>
              <a:t>účelová – opěrný tvar </a:t>
            </a:r>
            <a:r>
              <a:rPr lang="cs-CZ" dirty="0">
                <a:solidFill>
                  <a:srgbClr val="FF0000"/>
                </a:solidFill>
              </a:rPr>
              <a:t>l-</a:t>
            </a:r>
            <a:r>
              <a:rPr lang="cs-CZ" dirty="0" err="1">
                <a:solidFill>
                  <a:srgbClr val="FF0000"/>
                </a:solidFill>
              </a:rPr>
              <a:t>ové</a:t>
            </a:r>
            <a:r>
              <a:rPr lang="cs-CZ" dirty="0">
                <a:solidFill>
                  <a:srgbClr val="FF0000"/>
                </a:solidFill>
              </a:rPr>
              <a:t> příčestí </a:t>
            </a:r>
            <a:r>
              <a:rPr lang="cs-CZ" dirty="0" err="1"/>
              <a:t>mask</a:t>
            </a:r>
            <a:r>
              <a:rPr lang="cs-CZ" dirty="0"/>
              <a:t>. živ. (</a:t>
            </a:r>
            <a:r>
              <a:rPr lang="cs-CZ" i="1" dirty="0"/>
              <a:t>plet-0-l → plet-</a:t>
            </a:r>
            <a:r>
              <a:rPr lang="cs-CZ" i="1" dirty="0">
                <a:solidFill>
                  <a:srgbClr val="0070C0"/>
                </a:solidFill>
              </a:rPr>
              <a:t>a</a:t>
            </a:r>
            <a:r>
              <a:rPr lang="cs-CZ" i="1" dirty="0"/>
              <a:t>-c-í, pek-0-l → pe</a:t>
            </a:r>
            <a:r>
              <a:rPr lang="cs-CZ" i="1" dirty="0">
                <a:solidFill>
                  <a:srgbClr val="0070C0"/>
                </a:solidFill>
              </a:rPr>
              <a:t>č-i</a:t>
            </a:r>
            <a:r>
              <a:rPr lang="cs-CZ" i="1" dirty="0"/>
              <a:t>-c-í, </a:t>
            </a:r>
            <a:r>
              <a:rPr lang="cs-CZ" i="1" dirty="0" err="1"/>
              <a:t>pr</a:t>
            </a:r>
            <a:r>
              <a:rPr lang="cs-CZ" i="1" dirty="0"/>
              <a:t>-a-l → </a:t>
            </a:r>
            <a:r>
              <a:rPr lang="cs-CZ" i="1" dirty="0" err="1"/>
              <a:t>pr</a:t>
            </a:r>
            <a:r>
              <a:rPr lang="cs-CZ" i="1" dirty="0"/>
              <a:t>-a-c-í, maz-a-l → maz-a-c-í, </a:t>
            </a:r>
            <a:r>
              <a:rPr lang="cs-CZ" i="1" dirty="0" err="1"/>
              <a:t>tř</a:t>
            </a:r>
            <a:r>
              <a:rPr lang="cs-CZ" i="1" dirty="0"/>
              <a:t>-e-l → </a:t>
            </a:r>
            <a:r>
              <a:rPr lang="cs-CZ" i="1" dirty="0" err="1"/>
              <a:t>tř</a:t>
            </a:r>
            <a:r>
              <a:rPr lang="cs-CZ" i="1" dirty="0"/>
              <a:t>-e-c-í, tisk-0/(nu)-l → tisk</a:t>
            </a:r>
            <a:r>
              <a:rPr lang="cs-CZ" i="1" dirty="0">
                <a:solidFill>
                  <a:srgbClr val="0070C0"/>
                </a:solidFill>
              </a:rPr>
              <a:t>-a</a:t>
            </a:r>
            <a:r>
              <a:rPr lang="cs-CZ" i="1" dirty="0"/>
              <a:t>-c-í, kry-0-l → kry-0-c-í, </a:t>
            </a:r>
            <a:r>
              <a:rPr lang="cs-CZ" i="1" dirty="0" err="1"/>
              <a:t>entl</a:t>
            </a:r>
            <a:r>
              <a:rPr lang="cs-CZ" i="1" dirty="0"/>
              <a:t>-ova-l → </a:t>
            </a:r>
            <a:r>
              <a:rPr lang="cs-CZ" i="1" dirty="0" err="1"/>
              <a:t>entl</a:t>
            </a:r>
            <a:r>
              <a:rPr lang="cs-CZ" i="1" dirty="0"/>
              <a:t>-ova-c-í, řad-i-l → řad-i-c-í, </a:t>
            </a:r>
            <a:r>
              <a:rPr lang="cs-CZ" i="1" dirty="0" err="1"/>
              <a:t>vytáp</a:t>
            </a:r>
            <a:r>
              <a:rPr lang="cs-CZ" i="1" dirty="0"/>
              <a:t>-ě-l → </a:t>
            </a:r>
            <a:r>
              <a:rPr lang="cs-CZ" i="1" dirty="0" err="1"/>
              <a:t>vytáp</a:t>
            </a:r>
            <a:r>
              <a:rPr lang="cs-CZ" i="1" dirty="0"/>
              <a:t>-ě-c-í, </a:t>
            </a:r>
            <a:r>
              <a:rPr lang="cs-CZ" i="1" dirty="0" err="1"/>
              <a:t>sáz</a:t>
            </a:r>
            <a:r>
              <a:rPr lang="cs-CZ" i="1" dirty="0"/>
              <a:t>-e-l → </a:t>
            </a:r>
            <a:r>
              <a:rPr lang="cs-CZ" i="1" dirty="0" err="1"/>
              <a:t>sáz</a:t>
            </a:r>
            <a:r>
              <a:rPr lang="cs-CZ" i="1" dirty="0"/>
              <a:t>-e-c-í, plov-a-l → plov-a-c-í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240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deverbativní adjektiva</a:t>
            </a:r>
            <a:br>
              <a:rPr lang="cs-CZ" dirty="0"/>
            </a:br>
            <a:r>
              <a:rPr lang="cs-CZ" dirty="0"/>
              <a:t>(viz algoritmus tvoření přechodníků)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adjektiva rezultativní </a:t>
            </a:r>
            <a:r>
              <a:rPr lang="cs-CZ" dirty="0">
                <a:solidFill>
                  <a:srgbClr val="FF0000"/>
                </a:solidFill>
              </a:rPr>
              <a:t>od přechodníku minulého, – opěrný tvar l-</a:t>
            </a:r>
            <a:r>
              <a:rPr lang="cs-CZ" dirty="0" err="1">
                <a:solidFill>
                  <a:srgbClr val="FF0000"/>
                </a:solidFill>
              </a:rPr>
              <a:t>ové</a:t>
            </a:r>
            <a:r>
              <a:rPr lang="cs-CZ" dirty="0">
                <a:solidFill>
                  <a:srgbClr val="FF0000"/>
                </a:solidFill>
              </a:rPr>
              <a:t> příčestí </a:t>
            </a:r>
            <a:r>
              <a:rPr lang="cs-CZ" dirty="0" err="1">
                <a:solidFill>
                  <a:srgbClr val="FF0000"/>
                </a:solidFill>
              </a:rPr>
              <a:t>mask</a:t>
            </a:r>
            <a:r>
              <a:rPr lang="cs-CZ" dirty="0">
                <a:solidFill>
                  <a:srgbClr val="FF0000"/>
                </a:solidFill>
              </a:rPr>
              <a:t>. živ.</a:t>
            </a:r>
            <a:r>
              <a:rPr lang="cs-CZ" dirty="0"/>
              <a:t> (</a:t>
            </a:r>
            <a:r>
              <a:rPr lang="cs-CZ" i="1" dirty="0"/>
              <a:t>vynes-0-l → vynes-0-š-í, upek-0-l → upek-0-š-í, </a:t>
            </a:r>
            <a:r>
              <a:rPr lang="cs-CZ" i="1" dirty="0" err="1"/>
              <a:t>nabr</a:t>
            </a:r>
            <a:r>
              <a:rPr lang="cs-CZ" i="1" dirty="0"/>
              <a:t>-a-l → </a:t>
            </a:r>
            <a:r>
              <a:rPr lang="cs-CZ" i="1" dirty="0" err="1"/>
              <a:t>nabr</a:t>
            </a:r>
            <a:r>
              <a:rPr lang="cs-CZ" i="1" dirty="0"/>
              <a:t>-a-v-š-í, </a:t>
            </a:r>
            <a:r>
              <a:rPr lang="cs-CZ" i="1" dirty="0" err="1"/>
              <a:t>umaz</a:t>
            </a:r>
            <a:r>
              <a:rPr lang="cs-CZ" i="1" dirty="0"/>
              <a:t>-a-l → </a:t>
            </a:r>
            <a:r>
              <a:rPr lang="cs-CZ" i="1" dirty="0" err="1"/>
              <a:t>umaz</a:t>
            </a:r>
            <a:r>
              <a:rPr lang="cs-CZ" i="1" dirty="0"/>
              <a:t>-a-v-š-í, </a:t>
            </a:r>
            <a:r>
              <a:rPr lang="cs-CZ" i="1" dirty="0" err="1"/>
              <a:t>umř</a:t>
            </a:r>
            <a:r>
              <a:rPr lang="cs-CZ" i="1" dirty="0"/>
              <a:t>-e-l → </a:t>
            </a:r>
            <a:r>
              <a:rPr lang="cs-CZ" i="1" dirty="0" err="1"/>
              <a:t>umř</a:t>
            </a:r>
            <a:r>
              <a:rPr lang="cs-CZ" i="1" dirty="0"/>
              <a:t>-e-v-š-í, vytisk-0/(nu)-l → vytisk-0/(nu-v-)-š-í, </a:t>
            </a:r>
            <a:r>
              <a:rPr lang="cs-CZ" i="1" dirty="0" err="1"/>
              <a:t>pomi</a:t>
            </a:r>
            <a:r>
              <a:rPr lang="cs-CZ" i="1" dirty="0"/>
              <a:t>-nu-l → </a:t>
            </a:r>
            <a:r>
              <a:rPr lang="cs-CZ" i="1" dirty="0" err="1"/>
              <a:t>pomi</a:t>
            </a:r>
            <a:r>
              <a:rPr lang="cs-CZ" i="1" dirty="0"/>
              <a:t>-nu-v-š-í, </a:t>
            </a:r>
            <a:r>
              <a:rPr lang="cs-CZ" i="1" dirty="0" err="1"/>
              <a:t>vyp</a:t>
            </a:r>
            <a:r>
              <a:rPr lang="cs-CZ" i="1" dirty="0"/>
              <a:t>-nu-l → </a:t>
            </a:r>
            <a:r>
              <a:rPr lang="cs-CZ" i="1" dirty="0" err="1"/>
              <a:t>vyp</a:t>
            </a:r>
            <a:r>
              <a:rPr lang="cs-CZ" i="1" dirty="0"/>
              <a:t>-nu-v-š-í, zakry-0-l → zakry-0-v-š-í, </a:t>
            </a:r>
            <a:r>
              <a:rPr lang="cs-CZ" i="1" dirty="0" err="1"/>
              <a:t>zarad</a:t>
            </a:r>
            <a:r>
              <a:rPr lang="cs-CZ" i="1" dirty="0"/>
              <a:t>-ova-l → </a:t>
            </a:r>
            <a:r>
              <a:rPr lang="cs-CZ" i="1" dirty="0" err="1"/>
              <a:t>zarad</a:t>
            </a:r>
            <a:r>
              <a:rPr lang="cs-CZ" i="1" dirty="0"/>
              <a:t>-ova-v-š-í, vypros-i-l → vypros-i-v-š-í, vytrp-ě-l → vytrp-ě-v-š-í, </a:t>
            </a:r>
            <a:r>
              <a:rPr lang="cs-CZ" i="1" dirty="0" err="1"/>
              <a:t>vysáz</a:t>
            </a:r>
            <a:r>
              <a:rPr lang="cs-CZ" i="1" dirty="0"/>
              <a:t>-e-l → </a:t>
            </a:r>
            <a:r>
              <a:rPr lang="cs-CZ" i="1" dirty="0" err="1"/>
              <a:t>vysáz</a:t>
            </a:r>
            <a:r>
              <a:rPr lang="cs-CZ" i="1" dirty="0"/>
              <a:t>-e-v-š-í, vyděl-a-l → vyděl-a-v-š-í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9590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Adjektiva z adverbií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6470" y="1825625"/>
            <a:ext cx="867905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01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Směr derivace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7648" y="1999220"/>
            <a:ext cx="4238625" cy="38290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9899" y="2435461"/>
            <a:ext cx="3076575" cy="124777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9899" y="4362539"/>
            <a:ext cx="309562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424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příklady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4821" y="1825625"/>
            <a:ext cx="982235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664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Desubstantiva</a:t>
            </a:r>
            <a:r>
              <a:rPr lang="cs-CZ" dirty="0"/>
              <a:t>, </a:t>
            </a:r>
            <a:r>
              <a:rPr lang="cs-CZ" dirty="0" err="1"/>
              <a:t>deadjektiva</a:t>
            </a:r>
            <a:r>
              <a:rPr lang="cs-CZ" dirty="0"/>
              <a:t>, deverbativa, adjektiva z adverbií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Adjektiva ze substantiv (</a:t>
            </a:r>
            <a:r>
              <a:rPr lang="cs-CZ" dirty="0">
                <a:solidFill>
                  <a:srgbClr val="FF0000"/>
                </a:solidFill>
                <a:hlinkClick r:id="rId2"/>
              </a:rPr>
              <a:t>https://www.czechency.org/</a:t>
            </a:r>
            <a:r>
              <a:rPr lang="cs-CZ" dirty="0" err="1">
                <a:solidFill>
                  <a:srgbClr val="FF0000"/>
                </a:solidFill>
                <a:hlinkClick r:id="rId2"/>
              </a:rPr>
              <a:t>slovnik</a:t>
            </a:r>
            <a:r>
              <a:rPr lang="cs-CZ" dirty="0">
                <a:solidFill>
                  <a:srgbClr val="FF0000"/>
                </a:solidFill>
                <a:hlinkClick r:id="rId2"/>
              </a:rPr>
              <a:t>/DESUBSTANTIVN%C3%8D%20ADJEKTIVUM%20KVALITATIVN%C3%8D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>
                <a:solidFill>
                  <a:srgbClr val="FF0000"/>
                </a:solidFill>
                <a:hlinkClick r:id="rId3"/>
              </a:rPr>
              <a:t>https://www.czechency.org/</a:t>
            </a:r>
            <a:r>
              <a:rPr lang="cs-CZ" dirty="0" err="1">
                <a:solidFill>
                  <a:srgbClr val="FF0000"/>
                </a:solidFill>
                <a:hlinkClick r:id="rId3"/>
              </a:rPr>
              <a:t>slovnik</a:t>
            </a:r>
            <a:r>
              <a:rPr lang="cs-CZ" dirty="0">
                <a:solidFill>
                  <a:srgbClr val="FF0000"/>
                </a:solidFill>
                <a:hlinkClick r:id="rId3"/>
              </a:rPr>
              <a:t>/DESUBSTANTIVN%C3%8D%20ADJEKTIVUM%20RELA%C4%8CN%C3%8D</a:t>
            </a:r>
            <a:r>
              <a:rPr lang="cs-CZ" dirty="0">
                <a:solidFill>
                  <a:srgbClr val="FF0000"/>
                </a:solidFill>
              </a:rPr>
              <a:t>)</a:t>
            </a:r>
          </a:p>
          <a:p>
            <a:r>
              <a:rPr lang="cs-CZ" dirty="0">
                <a:solidFill>
                  <a:srgbClr val="FFC000"/>
                </a:solidFill>
              </a:rPr>
              <a:t>Adjektiva z adjektiv (</a:t>
            </a:r>
            <a:r>
              <a:rPr lang="cs-CZ" dirty="0">
                <a:solidFill>
                  <a:srgbClr val="FFC000"/>
                </a:solidFill>
                <a:hlinkClick r:id="rId4"/>
              </a:rPr>
              <a:t>https://www.czechency.org/</a:t>
            </a:r>
            <a:r>
              <a:rPr lang="cs-CZ" dirty="0" err="1">
                <a:solidFill>
                  <a:srgbClr val="FFC000"/>
                </a:solidFill>
                <a:hlinkClick r:id="rId4"/>
              </a:rPr>
              <a:t>slovnik</a:t>
            </a:r>
            <a:r>
              <a:rPr lang="cs-CZ" dirty="0">
                <a:solidFill>
                  <a:srgbClr val="FFC000"/>
                </a:solidFill>
                <a:hlinkClick r:id="rId4"/>
              </a:rPr>
              <a:t>/DEADJEKTIVN%C3%8D%20ADJEKTIVUM</a:t>
            </a:r>
            <a:r>
              <a:rPr lang="cs-CZ" dirty="0">
                <a:solidFill>
                  <a:srgbClr val="FFC000"/>
                </a:solidFill>
              </a:rPr>
              <a:t>)</a:t>
            </a:r>
          </a:p>
          <a:p>
            <a:r>
              <a:rPr lang="cs-CZ" dirty="0">
                <a:solidFill>
                  <a:srgbClr val="7030A0"/>
                </a:solidFill>
              </a:rPr>
              <a:t>Adjektiva ze sloves (</a:t>
            </a:r>
            <a:r>
              <a:rPr lang="cs-CZ" dirty="0">
                <a:solidFill>
                  <a:srgbClr val="7030A0"/>
                </a:solidFill>
                <a:hlinkClick r:id="rId5"/>
              </a:rPr>
              <a:t>https://www.czechency.org/</a:t>
            </a:r>
            <a:r>
              <a:rPr lang="cs-CZ" dirty="0" err="1">
                <a:solidFill>
                  <a:srgbClr val="7030A0"/>
                </a:solidFill>
                <a:hlinkClick r:id="rId5"/>
              </a:rPr>
              <a:t>slovnik</a:t>
            </a:r>
            <a:r>
              <a:rPr lang="cs-CZ" dirty="0">
                <a:solidFill>
                  <a:srgbClr val="7030A0"/>
                </a:solidFill>
                <a:hlinkClick r:id="rId5"/>
              </a:rPr>
              <a:t>/DEVERB%C3%81LN%C3%8D%20ADJEKTIVUM</a:t>
            </a:r>
            <a:r>
              <a:rPr lang="cs-CZ" dirty="0">
                <a:solidFill>
                  <a:srgbClr val="7030A0"/>
                </a:solidFill>
              </a:rPr>
              <a:t>)</a:t>
            </a:r>
          </a:p>
          <a:p>
            <a:r>
              <a:rPr lang="cs-CZ" dirty="0">
                <a:solidFill>
                  <a:srgbClr val="00B0F0"/>
                </a:solidFill>
              </a:rPr>
              <a:t>Adjektiva z adverbií (</a:t>
            </a:r>
            <a:r>
              <a:rPr lang="cs-CZ" dirty="0">
                <a:solidFill>
                  <a:srgbClr val="00B0F0"/>
                </a:solidFill>
                <a:hlinkClick r:id="rId6"/>
              </a:rPr>
              <a:t>https://www.czechency.org/</a:t>
            </a:r>
            <a:r>
              <a:rPr lang="cs-CZ" dirty="0" err="1">
                <a:solidFill>
                  <a:srgbClr val="00B0F0"/>
                </a:solidFill>
                <a:hlinkClick r:id="rId6"/>
              </a:rPr>
              <a:t>slovnik</a:t>
            </a:r>
            <a:r>
              <a:rPr lang="cs-CZ" dirty="0">
                <a:solidFill>
                  <a:srgbClr val="00B0F0"/>
                </a:solidFill>
                <a:hlinkClick r:id="rId6"/>
              </a:rPr>
              <a:t>/DEADVERBI%C3%81LN%C3%8D%20ADJEKTIVUM%20A%20ADJEKTIVUM%20Z%20P%C5%98EDLO%C5%BDKOV%C3%9DCH%20P%C3%81D%C5%AE</a:t>
            </a:r>
            <a:r>
              <a:rPr lang="cs-CZ" dirty="0">
                <a:solidFill>
                  <a:srgbClr val="00B0F0"/>
                </a:solidFill>
              </a:rPr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131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příklady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8333" y="1825625"/>
            <a:ext cx="921533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956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Adjektiva z adverbií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2558" y="1423552"/>
            <a:ext cx="10515600" cy="289866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655" y="4322218"/>
            <a:ext cx="12192000" cy="2963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679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Cvičení: Vyber </a:t>
            </a:r>
            <a:r>
              <a:rPr lang="cs-CZ" dirty="0" err="1"/>
              <a:t>desubstantiva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holý, holičský, Holíkův, holobradý,</a:t>
            </a:r>
          </a:p>
          <a:p>
            <a:r>
              <a:rPr lang="cs-CZ" i="1" dirty="0"/>
              <a:t>strojní, strojařský, strojený, strojvůdcův, </a:t>
            </a:r>
            <a:r>
              <a:rPr lang="cs-CZ" i="1" dirty="0" err="1"/>
              <a:t>ustrojivší</a:t>
            </a:r>
            <a:endParaRPr lang="cs-CZ" i="1" dirty="0"/>
          </a:p>
          <a:p>
            <a:r>
              <a:rPr lang="cs-CZ" i="1" dirty="0"/>
              <a:t>knížecí, knižní, kníkavý, </a:t>
            </a:r>
            <a:r>
              <a:rPr lang="cs-CZ" i="1" dirty="0" err="1"/>
              <a:t>knírkatý</a:t>
            </a:r>
            <a:r>
              <a:rPr lang="cs-CZ" i="1" dirty="0"/>
              <a:t>, </a:t>
            </a:r>
            <a:r>
              <a:rPr lang="cs-CZ" i="1" dirty="0" err="1"/>
              <a:t>kníkalův</a:t>
            </a:r>
            <a:r>
              <a:rPr lang="cs-CZ" i="1" dirty="0"/>
              <a:t> </a:t>
            </a:r>
          </a:p>
          <a:p>
            <a:pPr marL="0" indent="0">
              <a:buNone/>
            </a:pPr>
            <a:r>
              <a:rPr lang="cs-CZ" i="1" dirty="0"/>
              <a:t> 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394109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holý, </a:t>
            </a:r>
            <a:r>
              <a:rPr lang="cs-CZ" i="1" u="sng" dirty="0">
                <a:solidFill>
                  <a:srgbClr val="FF0000"/>
                </a:solidFill>
              </a:rPr>
              <a:t>holič</a:t>
            </a:r>
            <a:r>
              <a:rPr lang="cs-CZ" i="1" dirty="0">
                <a:solidFill>
                  <a:srgbClr val="FF0000"/>
                </a:solidFill>
              </a:rPr>
              <a:t>ský, </a:t>
            </a:r>
            <a:r>
              <a:rPr lang="cs-CZ" i="1" u="sng" dirty="0">
                <a:solidFill>
                  <a:srgbClr val="FF0000"/>
                </a:solidFill>
              </a:rPr>
              <a:t>Holí</a:t>
            </a:r>
            <a:r>
              <a:rPr lang="cs-CZ" i="1" dirty="0">
                <a:solidFill>
                  <a:srgbClr val="FF0000"/>
                </a:solidFill>
              </a:rPr>
              <a:t>kův</a:t>
            </a:r>
            <a:r>
              <a:rPr lang="cs-CZ" i="1" dirty="0"/>
              <a:t>, holo</a:t>
            </a:r>
            <a:r>
              <a:rPr lang="cs-CZ" i="1" u="sng" dirty="0">
                <a:solidFill>
                  <a:srgbClr val="FF0000"/>
                </a:solidFill>
              </a:rPr>
              <a:t>brad</a:t>
            </a:r>
            <a:r>
              <a:rPr lang="cs-CZ" i="1" dirty="0">
                <a:solidFill>
                  <a:srgbClr val="FF0000"/>
                </a:solidFill>
              </a:rPr>
              <a:t>ý</a:t>
            </a:r>
            <a:r>
              <a:rPr lang="cs-CZ" i="1" dirty="0"/>
              <a:t>,</a:t>
            </a:r>
          </a:p>
          <a:p>
            <a:r>
              <a:rPr lang="cs-CZ" i="1" u="sng" dirty="0">
                <a:solidFill>
                  <a:srgbClr val="FF0000"/>
                </a:solidFill>
              </a:rPr>
              <a:t>stroj</a:t>
            </a:r>
            <a:r>
              <a:rPr lang="cs-CZ" i="1" dirty="0">
                <a:solidFill>
                  <a:srgbClr val="FF0000"/>
                </a:solidFill>
              </a:rPr>
              <a:t>ní, </a:t>
            </a:r>
            <a:r>
              <a:rPr lang="cs-CZ" i="1" u="sng" dirty="0">
                <a:solidFill>
                  <a:srgbClr val="FF0000"/>
                </a:solidFill>
              </a:rPr>
              <a:t>strojař</a:t>
            </a:r>
            <a:r>
              <a:rPr lang="cs-CZ" i="1" dirty="0">
                <a:solidFill>
                  <a:srgbClr val="FF0000"/>
                </a:solidFill>
              </a:rPr>
              <a:t>ský, </a:t>
            </a:r>
            <a:r>
              <a:rPr lang="cs-CZ" i="1" dirty="0"/>
              <a:t>strojený, </a:t>
            </a:r>
            <a:r>
              <a:rPr lang="cs-CZ" i="1" dirty="0">
                <a:solidFill>
                  <a:srgbClr val="FF0000"/>
                </a:solidFill>
              </a:rPr>
              <a:t>stroj</a:t>
            </a:r>
            <a:r>
              <a:rPr lang="cs-CZ" i="1" u="sng" dirty="0">
                <a:solidFill>
                  <a:srgbClr val="FF0000"/>
                </a:solidFill>
              </a:rPr>
              <a:t>vůdc</a:t>
            </a:r>
            <a:r>
              <a:rPr lang="cs-CZ" i="1" dirty="0">
                <a:solidFill>
                  <a:srgbClr val="FF0000"/>
                </a:solidFill>
              </a:rPr>
              <a:t>ův</a:t>
            </a:r>
            <a:r>
              <a:rPr lang="cs-CZ" i="1" dirty="0"/>
              <a:t>, </a:t>
            </a:r>
            <a:r>
              <a:rPr lang="cs-CZ" i="1" dirty="0" err="1"/>
              <a:t>ustrojivší</a:t>
            </a:r>
            <a:endParaRPr lang="cs-CZ" i="1" dirty="0"/>
          </a:p>
          <a:p>
            <a:r>
              <a:rPr lang="cs-CZ" i="1" u="sng" dirty="0">
                <a:solidFill>
                  <a:srgbClr val="FF0000"/>
                </a:solidFill>
              </a:rPr>
              <a:t>kníže</a:t>
            </a:r>
            <a:r>
              <a:rPr lang="cs-CZ" i="1" dirty="0">
                <a:solidFill>
                  <a:srgbClr val="FF0000"/>
                </a:solidFill>
              </a:rPr>
              <a:t>cí</a:t>
            </a:r>
            <a:r>
              <a:rPr lang="cs-CZ" i="1" dirty="0"/>
              <a:t>, </a:t>
            </a:r>
            <a:r>
              <a:rPr lang="cs-CZ" i="1" u="sng" dirty="0">
                <a:solidFill>
                  <a:srgbClr val="FF0000"/>
                </a:solidFill>
              </a:rPr>
              <a:t>kniž</a:t>
            </a:r>
            <a:r>
              <a:rPr lang="cs-CZ" i="1" dirty="0">
                <a:solidFill>
                  <a:srgbClr val="FF0000"/>
                </a:solidFill>
              </a:rPr>
              <a:t>ní</a:t>
            </a:r>
            <a:r>
              <a:rPr lang="cs-CZ" i="1" dirty="0"/>
              <a:t>, kníkavý, </a:t>
            </a:r>
            <a:r>
              <a:rPr lang="cs-CZ" i="1" u="sng" dirty="0" err="1">
                <a:solidFill>
                  <a:srgbClr val="FF0000"/>
                </a:solidFill>
              </a:rPr>
              <a:t>knírk</a:t>
            </a:r>
            <a:r>
              <a:rPr lang="cs-CZ" i="1" dirty="0" err="1">
                <a:solidFill>
                  <a:srgbClr val="FF0000"/>
                </a:solidFill>
              </a:rPr>
              <a:t>atý</a:t>
            </a:r>
            <a:r>
              <a:rPr lang="cs-CZ" i="1" dirty="0"/>
              <a:t>, </a:t>
            </a:r>
            <a:r>
              <a:rPr lang="cs-CZ" i="1" u="sng" dirty="0" err="1">
                <a:solidFill>
                  <a:srgbClr val="FF0000"/>
                </a:solidFill>
              </a:rPr>
              <a:t>kníkal</a:t>
            </a:r>
            <a:r>
              <a:rPr lang="cs-CZ" i="1" dirty="0" err="1">
                <a:solidFill>
                  <a:srgbClr val="FF0000"/>
                </a:solidFill>
              </a:rPr>
              <a:t>ův</a:t>
            </a:r>
            <a:r>
              <a:rPr lang="cs-CZ" i="1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7518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Cvičení: Vyber deverbativa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divácký, divoucí, udivený, divící se, </a:t>
            </a:r>
            <a:r>
              <a:rPr lang="cs-CZ" i="1" dirty="0" err="1"/>
              <a:t>udivujícnější</a:t>
            </a:r>
            <a:r>
              <a:rPr lang="cs-CZ" i="1" dirty="0"/>
              <a:t>, podivný</a:t>
            </a:r>
          </a:p>
          <a:p>
            <a:r>
              <a:rPr lang="cs-CZ" i="1" dirty="0"/>
              <a:t>oslavující, </a:t>
            </a:r>
            <a:r>
              <a:rPr lang="cs-CZ" i="1" dirty="0" err="1"/>
              <a:t>oslavnený</a:t>
            </a:r>
            <a:r>
              <a:rPr lang="cs-CZ" i="1" dirty="0"/>
              <a:t>, oslavný, oslavivší, oslavanský</a:t>
            </a:r>
          </a:p>
          <a:p>
            <a:r>
              <a:rPr lang="cs-CZ" i="1" dirty="0" err="1"/>
              <a:t>nárokující</a:t>
            </a:r>
            <a:r>
              <a:rPr lang="cs-CZ" i="1" dirty="0"/>
              <a:t>, náročný, náročivý, nařčený, naříkající, nařknutý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885087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divácký, divoucí, </a:t>
            </a:r>
            <a:r>
              <a:rPr lang="cs-CZ" i="1" u="sng" dirty="0">
                <a:solidFill>
                  <a:srgbClr val="FF0000"/>
                </a:solidFill>
              </a:rPr>
              <a:t>udiv-e-n-</a:t>
            </a:r>
            <a:r>
              <a:rPr lang="cs-CZ" i="1" dirty="0">
                <a:solidFill>
                  <a:srgbClr val="FF0000"/>
                </a:solidFill>
              </a:rPr>
              <a:t>ý</a:t>
            </a:r>
            <a:r>
              <a:rPr lang="cs-CZ" i="1" dirty="0"/>
              <a:t>, </a:t>
            </a:r>
            <a:r>
              <a:rPr lang="cs-CZ" i="1" u="sng" dirty="0" err="1">
                <a:solidFill>
                  <a:srgbClr val="FF0000"/>
                </a:solidFill>
              </a:rPr>
              <a:t>div-í-</a:t>
            </a:r>
            <a:r>
              <a:rPr lang="cs-CZ" i="1" dirty="0" err="1">
                <a:solidFill>
                  <a:srgbClr val="FF0000"/>
                </a:solidFill>
              </a:rPr>
              <a:t>c-í</a:t>
            </a:r>
            <a:r>
              <a:rPr lang="cs-CZ" i="1" dirty="0"/>
              <a:t> se, </a:t>
            </a:r>
            <a:r>
              <a:rPr lang="cs-CZ" i="1" u="sng" dirty="0" err="1">
                <a:solidFill>
                  <a:srgbClr val="FF0000"/>
                </a:solidFill>
              </a:rPr>
              <a:t>udiv-uj-í-</a:t>
            </a:r>
            <a:r>
              <a:rPr lang="cs-CZ" i="1" dirty="0" err="1">
                <a:solidFill>
                  <a:srgbClr val="FF0000"/>
                </a:solidFill>
              </a:rPr>
              <a:t>c-n-ějš-í</a:t>
            </a:r>
            <a:r>
              <a:rPr lang="cs-CZ" i="1" dirty="0"/>
              <a:t>, </a:t>
            </a:r>
            <a:r>
              <a:rPr lang="cs-CZ" i="1" u="sng" dirty="0">
                <a:solidFill>
                  <a:srgbClr val="00B050"/>
                </a:solidFill>
              </a:rPr>
              <a:t>podiv-</a:t>
            </a:r>
            <a:r>
              <a:rPr lang="cs-CZ" i="1" dirty="0">
                <a:solidFill>
                  <a:srgbClr val="00B050"/>
                </a:solidFill>
              </a:rPr>
              <a:t>n-ý </a:t>
            </a:r>
            <a:r>
              <a:rPr lang="cs-CZ" dirty="0">
                <a:solidFill>
                  <a:srgbClr val="00B050"/>
                </a:solidFill>
              </a:rPr>
              <a:t>– derivace od kořene</a:t>
            </a:r>
          </a:p>
          <a:p>
            <a:r>
              <a:rPr lang="cs-CZ" i="1" u="sng" dirty="0" err="1">
                <a:solidFill>
                  <a:srgbClr val="FF0000"/>
                </a:solidFill>
              </a:rPr>
              <a:t>oslav-uj-í-</a:t>
            </a:r>
            <a:r>
              <a:rPr lang="cs-CZ" i="1" dirty="0" err="1">
                <a:solidFill>
                  <a:srgbClr val="FF0000"/>
                </a:solidFill>
              </a:rPr>
              <a:t>c-í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u="sng" dirty="0">
                <a:solidFill>
                  <a:srgbClr val="FF0000"/>
                </a:solidFill>
              </a:rPr>
              <a:t>oslav-e-n-</a:t>
            </a:r>
            <a:r>
              <a:rPr lang="cs-CZ" i="1" dirty="0">
                <a:solidFill>
                  <a:srgbClr val="FF0000"/>
                </a:solidFill>
              </a:rPr>
              <a:t>ý</a:t>
            </a:r>
            <a:r>
              <a:rPr lang="cs-CZ" i="1" dirty="0"/>
              <a:t>, </a:t>
            </a:r>
            <a:r>
              <a:rPr lang="cs-CZ" i="1" dirty="0">
                <a:solidFill>
                  <a:srgbClr val="00B050"/>
                </a:solidFill>
              </a:rPr>
              <a:t>oslav-n-ý </a:t>
            </a:r>
            <a:r>
              <a:rPr lang="cs-CZ" dirty="0">
                <a:solidFill>
                  <a:srgbClr val="00B050"/>
                </a:solidFill>
              </a:rPr>
              <a:t>– derivace od kořene</a:t>
            </a:r>
            <a:r>
              <a:rPr lang="cs-CZ" i="1" dirty="0"/>
              <a:t>, </a:t>
            </a:r>
            <a:r>
              <a:rPr lang="cs-CZ" i="1" u="sng" dirty="0">
                <a:solidFill>
                  <a:srgbClr val="FF0000"/>
                </a:solidFill>
              </a:rPr>
              <a:t>oslav-i-</a:t>
            </a:r>
            <a:r>
              <a:rPr lang="cs-CZ" i="1" dirty="0" err="1">
                <a:solidFill>
                  <a:srgbClr val="FF0000"/>
                </a:solidFill>
              </a:rPr>
              <a:t>vš</a:t>
            </a:r>
            <a:r>
              <a:rPr lang="cs-CZ" i="1" dirty="0">
                <a:solidFill>
                  <a:srgbClr val="FF0000"/>
                </a:solidFill>
              </a:rPr>
              <a:t>-í</a:t>
            </a:r>
            <a:r>
              <a:rPr lang="cs-CZ" i="1" dirty="0"/>
              <a:t>, oslavanský</a:t>
            </a:r>
          </a:p>
          <a:p>
            <a:r>
              <a:rPr lang="cs-CZ" i="1" u="sng" dirty="0" err="1">
                <a:solidFill>
                  <a:srgbClr val="FF0000"/>
                </a:solidFill>
              </a:rPr>
              <a:t>nárok-uj-í-</a:t>
            </a:r>
            <a:r>
              <a:rPr lang="cs-CZ" i="1" dirty="0" err="1">
                <a:solidFill>
                  <a:srgbClr val="FF0000"/>
                </a:solidFill>
              </a:rPr>
              <a:t>c-í</a:t>
            </a:r>
            <a:r>
              <a:rPr lang="cs-CZ" i="1" dirty="0"/>
              <a:t>, náročný, náročivý, </a:t>
            </a:r>
            <a:r>
              <a:rPr lang="cs-CZ" i="1" u="sng" dirty="0" err="1">
                <a:solidFill>
                  <a:srgbClr val="FF0000"/>
                </a:solidFill>
              </a:rPr>
              <a:t>nařč</a:t>
            </a:r>
            <a:r>
              <a:rPr lang="cs-CZ" i="1" u="sng" dirty="0">
                <a:solidFill>
                  <a:srgbClr val="FF0000"/>
                </a:solidFill>
              </a:rPr>
              <a:t>-en-</a:t>
            </a:r>
            <a:r>
              <a:rPr lang="cs-CZ" i="1" dirty="0">
                <a:solidFill>
                  <a:srgbClr val="FF0000"/>
                </a:solidFill>
              </a:rPr>
              <a:t>ý</a:t>
            </a:r>
            <a:r>
              <a:rPr lang="cs-CZ" i="1" dirty="0"/>
              <a:t>, </a:t>
            </a:r>
            <a:r>
              <a:rPr lang="cs-CZ" i="1" u="sng" dirty="0" err="1">
                <a:solidFill>
                  <a:srgbClr val="FF0000"/>
                </a:solidFill>
              </a:rPr>
              <a:t>nařík-aj-í-</a:t>
            </a:r>
            <a:r>
              <a:rPr lang="cs-CZ" i="1" dirty="0" err="1">
                <a:solidFill>
                  <a:srgbClr val="FF0000"/>
                </a:solidFill>
              </a:rPr>
              <a:t>c-í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u="sng" dirty="0" err="1">
                <a:solidFill>
                  <a:srgbClr val="FF0000"/>
                </a:solidFill>
              </a:rPr>
              <a:t>nařk</a:t>
            </a:r>
            <a:r>
              <a:rPr lang="cs-CZ" i="1" u="sng" dirty="0">
                <a:solidFill>
                  <a:srgbClr val="FF0000"/>
                </a:solidFill>
              </a:rPr>
              <a:t>-nu-t-</a:t>
            </a:r>
            <a:r>
              <a:rPr lang="cs-CZ" i="1" dirty="0">
                <a:solidFill>
                  <a:srgbClr val="FF0000"/>
                </a:solidFill>
              </a:rPr>
              <a:t>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4682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Cvičení: Vyber </a:t>
            </a:r>
            <a:r>
              <a:rPr lang="cs-CZ" dirty="0" err="1">
                <a:solidFill>
                  <a:srgbClr val="FF0000"/>
                </a:solidFill>
              </a:rPr>
              <a:t>deadjektiva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nervový, nezaměstnaný, nechutný, neúprosný, nemocný, nedělní, nekalý, nezbedný</a:t>
            </a:r>
          </a:p>
          <a:p>
            <a:r>
              <a:rPr lang="cs-CZ" dirty="0"/>
              <a:t>Která z adjektiv jsou kandidáty na </a:t>
            </a:r>
            <a:r>
              <a:rPr lang="cs-CZ" u="sng" dirty="0"/>
              <a:t>negativa tantum</a:t>
            </a:r>
            <a:r>
              <a:rPr lang="cs-CZ" dirty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59086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nervový, </a:t>
            </a:r>
            <a:r>
              <a:rPr lang="cs-CZ" i="1" dirty="0">
                <a:solidFill>
                  <a:srgbClr val="C00000"/>
                </a:solidFill>
              </a:rPr>
              <a:t>nezaměstnaný, nechutný</a:t>
            </a:r>
            <a:r>
              <a:rPr lang="cs-CZ" i="1" dirty="0"/>
              <a:t>, </a:t>
            </a:r>
            <a:r>
              <a:rPr lang="cs-CZ" i="1" u="sng" dirty="0"/>
              <a:t>neúprosný, nemocný, nedělní</a:t>
            </a:r>
            <a:r>
              <a:rPr lang="cs-CZ" i="1" dirty="0"/>
              <a:t>, </a:t>
            </a:r>
            <a:r>
              <a:rPr lang="cs-CZ" i="1" dirty="0">
                <a:solidFill>
                  <a:srgbClr val="FF0000"/>
                </a:solidFill>
              </a:rPr>
              <a:t>nekalý</a:t>
            </a:r>
            <a:r>
              <a:rPr lang="cs-CZ" i="1" dirty="0"/>
              <a:t>, </a:t>
            </a:r>
            <a:r>
              <a:rPr lang="cs-CZ" i="1" u="sng" dirty="0"/>
              <a:t>nezbedný</a:t>
            </a:r>
          </a:p>
          <a:p>
            <a:r>
              <a:rPr lang="cs-CZ" dirty="0"/>
              <a:t>Krásky v </a:t>
            </a:r>
            <a:r>
              <a:rPr lang="cs-CZ" dirty="0" err="1"/>
              <a:t>knížákovských</a:t>
            </a:r>
            <a:r>
              <a:rPr lang="cs-CZ" dirty="0"/>
              <a:t> kloboucích, závratné sázky, vůně doutníků, domlouvání </a:t>
            </a:r>
            <a:r>
              <a:rPr lang="cs-CZ" dirty="0">
                <a:solidFill>
                  <a:srgbClr val="FF0000"/>
                </a:solidFill>
              </a:rPr>
              <a:t>kalých</a:t>
            </a:r>
            <a:r>
              <a:rPr lang="cs-CZ" dirty="0"/>
              <a:t> i méně </a:t>
            </a:r>
            <a:r>
              <a:rPr lang="cs-CZ" dirty="0">
                <a:solidFill>
                  <a:srgbClr val="FF0000"/>
                </a:solidFill>
              </a:rPr>
              <a:t>kalých</a:t>
            </a:r>
            <a:r>
              <a:rPr lang="cs-CZ" dirty="0"/>
              <a:t> kšeftů. Hledání ztraceného </a:t>
            </a:r>
            <a:r>
              <a:rPr lang="cs-CZ" dirty="0" err="1"/>
              <a:t>Proustova</a:t>
            </a:r>
            <a:r>
              <a:rPr lang="cs-CZ" dirty="0"/>
              <a:t> času . . .</a:t>
            </a:r>
            <a:endParaRPr lang="cs-CZ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4442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Jazykové hádanky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Která adjektiva tvoří komparativ a superlativ od redukovaného kmene?</a:t>
            </a:r>
          </a:p>
          <a:p>
            <a:r>
              <a:rPr lang="cs-CZ" dirty="0"/>
              <a:t>Která adjektiva tvoří komparativ a superlativ od supletivního kmene?</a:t>
            </a:r>
          </a:p>
          <a:p>
            <a:r>
              <a:rPr lang="cs-CZ" dirty="0"/>
              <a:t>Která adjektiva tvoří komparativ a superlativ od rozšířeného kmene?</a:t>
            </a:r>
          </a:p>
          <a:p>
            <a:r>
              <a:rPr lang="cs-CZ" dirty="0"/>
              <a:t>Jak byste argumentovali pro/proti fundaci adjektiva </a:t>
            </a:r>
            <a:r>
              <a:rPr lang="cs-CZ" i="1" dirty="0"/>
              <a:t>vděčný </a:t>
            </a:r>
            <a:r>
              <a:rPr lang="cs-CZ" dirty="0"/>
              <a:t>slovesem </a:t>
            </a:r>
            <a:r>
              <a:rPr lang="cs-CZ" i="1" dirty="0"/>
              <a:t>vděčit, </a:t>
            </a:r>
            <a:r>
              <a:rPr lang="cs-CZ" dirty="0"/>
              <a:t>adjektiva </a:t>
            </a:r>
            <a:r>
              <a:rPr lang="cs-CZ" i="1" dirty="0"/>
              <a:t>možný </a:t>
            </a:r>
            <a:r>
              <a:rPr lang="cs-CZ" dirty="0"/>
              <a:t>slovesem </a:t>
            </a:r>
            <a:r>
              <a:rPr lang="cs-CZ" i="1" dirty="0"/>
              <a:t>moci, adjektiva úspěšný </a:t>
            </a:r>
            <a:r>
              <a:rPr lang="cs-CZ" dirty="0"/>
              <a:t>slovesem </a:t>
            </a:r>
            <a:r>
              <a:rPr lang="cs-CZ" i="1" dirty="0"/>
              <a:t>uspět</a:t>
            </a:r>
            <a:r>
              <a:rPr lang="cs-CZ" dirty="0"/>
              <a:t>, adjektiva </a:t>
            </a:r>
            <a:r>
              <a:rPr lang="cs-CZ" i="1" dirty="0"/>
              <a:t>trestný</a:t>
            </a:r>
            <a:r>
              <a:rPr lang="cs-CZ" dirty="0"/>
              <a:t> slovesem </a:t>
            </a:r>
            <a:r>
              <a:rPr lang="cs-CZ" i="1" dirty="0"/>
              <a:t>trestat</a:t>
            </a:r>
            <a:r>
              <a:rPr lang="cs-CZ" dirty="0"/>
              <a:t>?</a:t>
            </a:r>
          </a:p>
          <a:p>
            <a:r>
              <a:rPr lang="cs-CZ" i="1" dirty="0"/>
              <a:t> </a:t>
            </a:r>
            <a:r>
              <a:rPr lang="cs-CZ" dirty="0"/>
              <a:t>Mohou být tvary adjektiv na </a:t>
            </a:r>
            <a:r>
              <a:rPr lang="cs-CZ" i="1" dirty="0"/>
              <a:t>–in </a:t>
            </a:r>
            <a:r>
              <a:rPr lang="cs-CZ" dirty="0"/>
              <a:t>(typ </a:t>
            </a:r>
            <a:r>
              <a:rPr lang="cs-CZ" i="1" dirty="0"/>
              <a:t>matčin</a:t>
            </a:r>
            <a:r>
              <a:rPr lang="cs-CZ" dirty="0"/>
              <a:t>) homonymní s tvary substantiv na </a:t>
            </a:r>
            <a:r>
              <a:rPr lang="cs-CZ" i="1" dirty="0"/>
              <a:t>–</a:t>
            </a:r>
            <a:r>
              <a:rPr lang="cs-CZ" i="1" dirty="0" err="1"/>
              <a:t>ina</a:t>
            </a:r>
            <a:r>
              <a:rPr lang="cs-CZ" dirty="0"/>
              <a:t> (</a:t>
            </a:r>
            <a:r>
              <a:rPr lang="cs-CZ" i="1" dirty="0"/>
              <a:t>řezničina</a:t>
            </a:r>
            <a:r>
              <a:rPr lang="cs-CZ" dirty="0"/>
              <a:t>)?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74893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příklad: </a:t>
            </a:r>
            <a:r>
              <a:rPr lang="cs-CZ" i="1" dirty="0"/>
              <a:t>hlub-ok-ý → (nej)hlub-</a:t>
            </a:r>
            <a:r>
              <a:rPr lang="cs-CZ" i="1" strike="sngStrike" dirty="0"/>
              <a:t>ok</a:t>
            </a:r>
            <a:r>
              <a:rPr lang="cs-CZ" i="1" dirty="0"/>
              <a:t>-š-í </a:t>
            </a:r>
            <a:r>
              <a:rPr lang="cs-CZ" dirty="0"/>
              <a:t>(stejně </a:t>
            </a:r>
            <a:r>
              <a:rPr lang="cs-CZ" i="1" dirty="0"/>
              <a:t>vysoký, nízký, úzký, sladký, široký, snadný → (nej)</a:t>
            </a:r>
            <a:r>
              <a:rPr lang="cs-CZ" i="1" dirty="0" err="1"/>
              <a:t>snaz</a:t>
            </a:r>
            <a:r>
              <a:rPr lang="cs-CZ" i="1" dirty="0"/>
              <a:t>-</a:t>
            </a:r>
            <a:r>
              <a:rPr lang="cs-CZ" i="1" strike="sngStrike" dirty="0"/>
              <a:t>n-</a:t>
            </a:r>
            <a:r>
              <a:rPr lang="cs-CZ" i="1" dirty="0"/>
              <a:t>š-í…</a:t>
            </a:r>
            <a:r>
              <a:rPr lang="cs-CZ" dirty="0"/>
              <a:t>)</a:t>
            </a:r>
          </a:p>
          <a:p>
            <a:r>
              <a:rPr lang="cs-CZ" sz="1900" dirty="0"/>
              <a:t>Všimněte si slov, v nichž se objevuje redukovaný kmen: </a:t>
            </a:r>
            <a:r>
              <a:rPr lang="cs-CZ" sz="1900" i="1" dirty="0"/>
              <a:t>hlub-in(a), </a:t>
            </a:r>
            <a:r>
              <a:rPr lang="cs-CZ" sz="1900" i="1" dirty="0" err="1"/>
              <a:t>výs-ost</a:t>
            </a:r>
            <a:r>
              <a:rPr lang="cs-CZ" sz="1900" i="1" dirty="0"/>
              <a:t>, výš-in(a), níž-in(a), úž-in(a), slad, slad-i-t, slad-i-</a:t>
            </a:r>
            <a:r>
              <a:rPr lang="cs-CZ" sz="1900" i="1" dirty="0" err="1"/>
              <a:t>dlo</a:t>
            </a:r>
            <a:r>
              <a:rPr lang="cs-CZ" sz="1900" i="1" dirty="0"/>
              <a:t>, šíř(e), </a:t>
            </a:r>
            <a:r>
              <a:rPr lang="cs-CZ" sz="1900" i="1" dirty="0" err="1"/>
              <a:t>šir</a:t>
            </a:r>
            <a:r>
              <a:rPr lang="cs-CZ" sz="1900" i="1" dirty="0"/>
              <a:t>-ý, ne-snáz. </a:t>
            </a:r>
            <a:r>
              <a:rPr lang="cs-CZ" sz="1900" dirty="0"/>
              <a:t>Redukce je dána synchronním pohledem, neboť uvedená slova vysvětlujeme (chápeme jako motivovaná) adjektivy (jejich rozšířený kořen vnímáme synchronně jako primární).</a:t>
            </a:r>
          </a:p>
          <a:p>
            <a:r>
              <a:rPr lang="cs-CZ" dirty="0"/>
              <a:t>příklad: </a:t>
            </a:r>
            <a:r>
              <a:rPr lang="cs-CZ" i="1" dirty="0" err="1"/>
              <a:t>dobr</a:t>
            </a:r>
            <a:r>
              <a:rPr lang="cs-CZ" i="1" dirty="0"/>
              <a:t>-ý → (</a:t>
            </a:r>
            <a:r>
              <a:rPr lang="cs-CZ" i="1" dirty="0" err="1"/>
              <a:t>nej</a:t>
            </a:r>
            <a:r>
              <a:rPr lang="cs-CZ" i="1" dirty="0"/>
              <a:t>)lep-š-í </a:t>
            </a:r>
            <a:r>
              <a:rPr lang="cs-CZ" dirty="0"/>
              <a:t>(stejně </a:t>
            </a:r>
            <a:r>
              <a:rPr lang="cs-CZ" i="1" dirty="0"/>
              <a:t>malý, zlý, velký, …</a:t>
            </a:r>
            <a:r>
              <a:rPr lang="cs-CZ" dirty="0"/>
              <a:t>) </a:t>
            </a:r>
          </a:p>
          <a:p>
            <a:r>
              <a:rPr lang="cs-CZ" dirty="0"/>
              <a:t>příklad: </a:t>
            </a:r>
            <a:r>
              <a:rPr lang="cs-CZ" i="1" dirty="0"/>
              <a:t>uchvacující → (nej)uchvacujíc-n-</a:t>
            </a:r>
            <a:r>
              <a:rPr lang="cs-CZ" i="1" dirty="0" err="1"/>
              <a:t>ěj</a:t>
            </a:r>
            <a:r>
              <a:rPr lang="cs-CZ" i="1" dirty="0"/>
              <a:t>-š-í  </a:t>
            </a:r>
            <a:r>
              <a:rPr lang="cs-CZ" dirty="0"/>
              <a:t>(všechna </a:t>
            </a:r>
            <a:r>
              <a:rPr lang="cs-CZ" dirty="0" err="1"/>
              <a:t>dezaktualizovaná</a:t>
            </a:r>
            <a:r>
              <a:rPr lang="cs-CZ" dirty="0"/>
              <a:t> procesuální na </a:t>
            </a:r>
            <a:r>
              <a:rPr lang="cs-CZ" i="1" dirty="0"/>
              <a:t>ou-c-í/í-</a:t>
            </a:r>
            <a:r>
              <a:rPr lang="cs-CZ" i="1" dirty="0" err="1"/>
              <a:t>cí</a:t>
            </a:r>
            <a:r>
              <a:rPr lang="cs-CZ" dirty="0"/>
              <a:t>). Lze pozorovat, že některé afixy představují tzv. konec derivační řady. Většinou jde o afixy tvarotvorné, nebo jim blízké (vysoká pravidelnost, </a:t>
            </a:r>
            <a:r>
              <a:rPr lang="cs-CZ" dirty="0" err="1"/>
              <a:t>gramatičnost</a:t>
            </a:r>
            <a:r>
              <a:rPr lang="cs-CZ" dirty="0"/>
              <a:t>). Pozorujeme, že konec derivační řady lze zrušit vložením významově vyprázdněného afixu –n-.</a:t>
            </a:r>
          </a:p>
          <a:p>
            <a:r>
              <a:rPr lang="cs-CZ" sz="1700" dirty="0"/>
              <a:t>Všimněte si odvozování adverbií a názvů vlastností z procesuálních </a:t>
            </a:r>
            <a:r>
              <a:rPr lang="cs-CZ" sz="1700" dirty="0" err="1"/>
              <a:t>adjektv</a:t>
            </a:r>
            <a:r>
              <a:rPr lang="cs-CZ" sz="1700" dirty="0"/>
              <a:t>: </a:t>
            </a:r>
            <a:r>
              <a:rPr lang="cs-CZ" sz="1700" i="1" dirty="0"/>
              <a:t>budoucnost, vševědoucně, … </a:t>
            </a:r>
            <a:r>
              <a:rPr lang="cs-CZ" sz="1700" dirty="0"/>
              <a:t>Podobně pozorujeme, že u substantiv typu </a:t>
            </a:r>
            <a:r>
              <a:rPr lang="cs-CZ" sz="1700" i="1" dirty="0"/>
              <a:t>kuře</a:t>
            </a:r>
            <a:r>
              <a:rPr lang="cs-CZ" sz="1700" dirty="0"/>
              <a:t> je odvozovacím základem pravidelně kmen rozšířený. </a:t>
            </a:r>
          </a:p>
          <a:p>
            <a:r>
              <a:rPr lang="cs-CZ" dirty="0"/>
              <a:t>Význam: </a:t>
            </a:r>
            <a:r>
              <a:rPr lang="cs-CZ" i="1" dirty="0"/>
              <a:t>mít vděk, moc, úspěch, hoden trestu. </a:t>
            </a:r>
            <a:r>
              <a:rPr lang="cs-CZ" dirty="0"/>
              <a:t>U </a:t>
            </a:r>
            <a:r>
              <a:rPr lang="cs-CZ" i="1" dirty="0"/>
              <a:t>možný </a:t>
            </a:r>
            <a:r>
              <a:rPr lang="cs-CZ" dirty="0"/>
              <a:t>lze obhajovat i fundaci </a:t>
            </a:r>
            <a:r>
              <a:rPr lang="cs-CZ" dirty="0">
                <a:solidFill>
                  <a:srgbClr val="00B050"/>
                </a:solidFill>
              </a:rPr>
              <a:t>slovesným kořenem</a:t>
            </a:r>
            <a:r>
              <a:rPr lang="cs-CZ" dirty="0"/>
              <a:t>.  </a:t>
            </a:r>
          </a:p>
          <a:p>
            <a:r>
              <a:rPr lang="cs-CZ" i="1" dirty="0"/>
              <a:t> </a:t>
            </a:r>
            <a:r>
              <a:rPr lang="cs-CZ" dirty="0"/>
              <a:t>Mohou být tvary adjektiv na </a:t>
            </a:r>
            <a:r>
              <a:rPr lang="cs-CZ" i="1" dirty="0"/>
              <a:t>–in </a:t>
            </a:r>
            <a:r>
              <a:rPr lang="cs-CZ" dirty="0"/>
              <a:t>(typ </a:t>
            </a:r>
            <a:r>
              <a:rPr lang="cs-CZ" i="1" dirty="0"/>
              <a:t>matčin</a:t>
            </a:r>
            <a:r>
              <a:rPr lang="cs-CZ" dirty="0"/>
              <a:t>) homonymní s tvary substantiv na </a:t>
            </a:r>
            <a:r>
              <a:rPr lang="cs-CZ" i="1" dirty="0"/>
              <a:t>–</a:t>
            </a:r>
            <a:r>
              <a:rPr lang="cs-CZ" i="1" dirty="0" err="1"/>
              <a:t>ina</a:t>
            </a:r>
            <a:r>
              <a:rPr lang="cs-CZ" dirty="0"/>
              <a:t> (</a:t>
            </a:r>
            <a:r>
              <a:rPr lang="cs-CZ" i="1" dirty="0"/>
              <a:t>řezničina</a:t>
            </a:r>
            <a:r>
              <a:rPr lang="cs-CZ" dirty="0"/>
              <a:t>)? – </a:t>
            </a:r>
            <a:r>
              <a:rPr lang="cs-CZ" i="1" dirty="0">
                <a:solidFill>
                  <a:srgbClr val="FF0000"/>
                </a:solidFill>
              </a:rPr>
              <a:t>Řezničina ruka zůstala uťata na prkénku spolu s králičí kýtou.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5436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Rozdělte adjektiva podle základových slov na </a:t>
            </a:r>
            <a:r>
              <a:rPr lang="cs-CZ" sz="2700" dirty="0" err="1">
                <a:solidFill>
                  <a:srgbClr val="FF0000"/>
                </a:solidFill>
              </a:rPr>
              <a:t>desubstantivní</a:t>
            </a:r>
            <a:r>
              <a:rPr lang="cs-CZ" sz="2700" dirty="0"/>
              <a:t>, </a:t>
            </a:r>
            <a:r>
              <a:rPr lang="cs-CZ" sz="2700" dirty="0" err="1">
                <a:solidFill>
                  <a:srgbClr val="FFC000"/>
                </a:solidFill>
              </a:rPr>
              <a:t>deadjektivní</a:t>
            </a:r>
            <a:r>
              <a:rPr lang="cs-CZ" sz="2700" dirty="0"/>
              <a:t>, </a:t>
            </a:r>
            <a:r>
              <a:rPr lang="cs-CZ" sz="2700" dirty="0" err="1">
                <a:solidFill>
                  <a:srgbClr val="7030A0"/>
                </a:solidFill>
              </a:rPr>
              <a:t>deverbální</a:t>
            </a:r>
            <a:r>
              <a:rPr lang="cs-CZ" sz="2700" dirty="0">
                <a:solidFill>
                  <a:srgbClr val="7030A0"/>
                </a:solidFill>
              </a:rPr>
              <a:t> </a:t>
            </a:r>
            <a:r>
              <a:rPr lang="cs-CZ" sz="2700" dirty="0"/>
              <a:t>a </a:t>
            </a:r>
            <a:r>
              <a:rPr lang="cs-CZ" sz="2700" dirty="0" err="1">
                <a:solidFill>
                  <a:srgbClr val="00B0F0"/>
                </a:solidFill>
              </a:rPr>
              <a:t>deadverbiální</a:t>
            </a:r>
            <a:endParaRPr lang="cs-CZ" sz="27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slibný</a:t>
            </a:r>
          </a:p>
          <a:p>
            <a:r>
              <a:rPr lang="cs-CZ" dirty="0"/>
              <a:t>ulitý</a:t>
            </a:r>
          </a:p>
          <a:p>
            <a:r>
              <a:rPr lang="cs-CZ" dirty="0"/>
              <a:t>silný</a:t>
            </a:r>
          </a:p>
          <a:p>
            <a:r>
              <a:rPr lang="cs-CZ" dirty="0"/>
              <a:t>kašovitý</a:t>
            </a:r>
          </a:p>
          <a:p>
            <a:r>
              <a:rPr lang="cs-CZ" dirty="0"/>
              <a:t>jasný</a:t>
            </a:r>
          </a:p>
          <a:p>
            <a:r>
              <a:rPr lang="cs-CZ" dirty="0"/>
              <a:t>bělavý</a:t>
            </a:r>
          </a:p>
          <a:p>
            <a:r>
              <a:rPr lang="cs-CZ" dirty="0"/>
              <a:t>vhodný</a:t>
            </a:r>
          </a:p>
          <a:p>
            <a:r>
              <a:rPr lang="cs-CZ" dirty="0"/>
              <a:t>rodinný</a:t>
            </a:r>
          </a:p>
          <a:p>
            <a:r>
              <a:rPr lang="cs-CZ" dirty="0"/>
              <a:t>konečný</a:t>
            </a:r>
          </a:p>
          <a:p>
            <a:r>
              <a:rPr lang="cs-CZ" dirty="0"/>
              <a:t>podobný</a:t>
            </a:r>
          </a:p>
          <a:p>
            <a:r>
              <a:rPr lang="cs-CZ" dirty="0"/>
              <a:t>možný</a:t>
            </a:r>
          </a:p>
        </p:txBody>
      </p:sp>
    </p:spTree>
    <p:extLst>
      <p:ext uri="{BB962C8B-B14F-4D97-AF65-F5344CB8AC3E}">
        <p14:creationId xmlns:p14="http://schemas.microsoft.com/office/powerpoint/2010/main" val="18279573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6004E-8511-4433-9070-68FB54F02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Která z následujících adjektiv jsou utvořen od rozšířeného kmene základového substantiva?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47E6AB-06A8-4528-B262-A13F47512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Matčiny mateřské city mě matou.</a:t>
            </a:r>
          </a:p>
          <a:p>
            <a:r>
              <a:rPr lang="cs-CZ" dirty="0"/>
              <a:t>Po tělesné námaze se umyj a použij tělový krém. </a:t>
            </a:r>
          </a:p>
          <a:p>
            <a:r>
              <a:rPr lang="cs-CZ" dirty="0"/>
              <a:t>Dramatický Kosmův úvod nás překvapil.</a:t>
            </a:r>
          </a:p>
          <a:p>
            <a:r>
              <a:rPr lang="cs-CZ" dirty="0"/>
              <a:t>Některá nebeská tělesa nejsou v našem podnebném pásmu vidět.</a:t>
            </a:r>
          </a:p>
          <a:p>
            <a:r>
              <a:rPr lang="cs-CZ" dirty="0"/>
              <a:t>Technický křemík se vyrábí redukcí křemenného písku s uhlíkem v obloukové peci.</a:t>
            </a:r>
          </a:p>
          <a:p>
            <a:r>
              <a:rPr lang="cs-CZ" dirty="0"/>
              <a:t>Vyleštěná deska z křemenného skla, vystavená implantaci křemíkových iontů Si+ a následnému žíhání, obsahuje hustě uspořádanou vrstvičku křemíkových </a:t>
            </a:r>
            <a:r>
              <a:rPr lang="cs-CZ" dirty="0" err="1"/>
              <a:t>nanokrystalů</a:t>
            </a:r>
            <a:r>
              <a:rPr lang="cs-CZ" dirty="0"/>
              <a:t> těsně pod povrchem.</a:t>
            </a:r>
          </a:p>
        </p:txBody>
      </p:sp>
    </p:spTree>
    <p:extLst>
      <p:ext uri="{BB962C8B-B14F-4D97-AF65-F5344CB8AC3E}">
        <p14:creationId xmlns:p14="http://schemas.microsoft.com/office/powerpoint/2010/main" val="26647227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mám umět?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Odlišit adjektiva podle základového slova.</a:t>
            </a:r>
          </a:p>
          <a:p>
            <a:r>
              <a:rPr lang="cs-CZ" dirty="0"/>
              <a:t>Umět analyzovat morfematickou strukturu utvořených adjektiv.</a:t>
            </a:r>
          </a:p>
          <a:p>
            <a:r>
              <a:rPr lang="cs-CZ" dirty="0"/>
              <a:t>Umět odlišit adjektiva tvořená od slovesného kmene minulého a přítomného a od slovesného kořene.</a:t>
            </a:r>
          </a:p>
          <a:p>
            <a:r>
              <a:rPr lang="cs-CZ" dirty="0"/>
              <a:t>Umět exemplifikovat termíny redukovaný a rozšířený kmen.</a:t>
            </a:r>
          </a:p>
          <a:p>
            <a:r>
              <a:rPr lang="cs-CZ" dirty="0"/>
              <a:t>Umět exemplifikovat negativa tantum.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57146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 příště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příští seminář je třeba vypracovat krátký úkol ve formě on-line testu.</a:t>
            </a:r>
          </a:p>
          <a:p>
            <a:r>
              <a:rPr lang="cs-CZ" dirty="0"/>
              <a:t>Na úkol máte 30 minut a jej </a:t>
            </a:r>
            <a:r>
              <a:rPr lang="cs-CZ" dirty="0" err="1"/>
              <a:t>jej</a:t>
            </a:r>
            <a:r>
              <a:rPr lang="cs-CZ" dirty="0"/>
              <a:t> třeba vypracovat do příští středy 00.00 hod.</a:t>
            </a:r>
          </a:p>
          <a:p>
            <a:r>
              <a:rPr lang="cs-CZ" dirty="0"/>
              <a:t>Na začátku příští hodiny projdu řešení. Připravte si otázky na nejasnosti.</a:t>
            </a:r>
          </a:p>
          <a:p>
            <a:r>
              <a:rPr lang="cs-CZ" dirty="0"/>
              <a:t>Těm, kteří bez omluvy odevzdají úkol pozdě, bude úkol počítán jako nesplněný. Ti, kteří budou mít více než tři nesplněné(pozdě odevzdané úkoly, nebudou připuštěni ke zkoušce (= opakování ročníku). Známka ze zkoušky se bude skládat z dílčích známek za odevzdané domácí úkoly a ze známky ze závěrečného on-line testu.</a:t>
            </a:r>
          </a:p>
        </p:txBody>
      </p:sp>
    </p:spTree>
    <p:extLst>
      <p:ext uri="{BB962C8B-B14F-4D97-AF65-F5344CB8AC3E}">
        <p14:creationId xmlns:p14="http://schemas.microsoft.com/office/powerpoint/2010/main" val="1161763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Rozdělte adjektiva podle základových slov na </a:t>
            </a:r>
            <a:r>
              <a:rPr lang="cs-CZ" sz="3200" dirty="0" err="1">
                <a:solidFill>
                  <a:srgbClr val="FF0000"/>
                </a:solidFill>
              </a:rPr>
              <a:t>desubstantivní</a:t>
            </a:r>
            <a:r>
              <a:rPr lang="cs-CZ" sz="3200" dirty="0"/>
              <a:t>, </a:t>
            </a:r>
            <a:r>
              <a:rPr lang="cs-CZ" sz="3200" dirty="0" err="1">
                <a:solidFill>
                  <a:srgbClr val="FFC000"/>
                </a:solidFill>
              </a:rPr>
              <a:t>deadjektivní</a:t>
            </a:r>
            <a:r>
              <a:rPr lang="cs-CZ" sz="3200" dirty="0"/>
              <a:t>, </a:t>
            </a:r>
            <a:r>
              <a:rPr lang="cs-CZ" sz="3200" dirty="0" err="1">
                <a:solidFill>
                  <a:srgbClr val="7030A0"/>
                </a:solidFill>
              </a:rPr>
              <a:t>deverbální</a:t>
            </a:r>
            <a:r>
              <a:rPr lang="cs-CZ" sz="3200" dirty="0">
                <a:solidFill>
                  <a:srgbClr val="7030A0"/>
                </a:solidFill>
              </a:rPr>
              <a:t> </a:t>
            </a:r>
            <a:r>
              <a:rPr lang="cs-CZ" sz="3200" dirty="0"/>
              <a:t>a </a:t>
            </a:r>
            <a:r>
              <a:rPr lang="cs-CZ" sz="3200" dirty="0" err="1">
                <a:solidFill>
                  <a:srgbClr val="00B0F0"/>
                </a:solidFill>
              </a:rPr>
              <a:t>deadverbiální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slib</a:t>
            </a:r>
            <a:r>
              <a:rPr lang="cs-CZ" dirty="0"/>
              <a:t>/</a:t>
            </a:r>
            <a:r>
              <a:rPr lang="cs-CZ" u="sng" dirty="0">
                <a:solidFill>
                  <a:srgbClr val="7030A0"/>
                </a:solidFill>
              </a:rPr>
              <a:t>slíb</a:t>
            </a:r>
            <a:r>
              <a:rPr lang="cs-CZ" dirty="0">
                <a:solidFill>
                  <a:srgbClr val="7030A0"/>
                </a:solidFill>
              </a:rPr>
              <a:t>it</a:t>
            </a:r>
            <a:r>
              <a:rPr lang="cs-CZ" dirty="0"/>
              <a:t> → slibný ALE </a:t>
            </a:r>
            <a:r>
              <a:rPr lang="cs-CZ" u="sng" dirty="0">
                <a:solidFill>
                  <a:srgbClr val="7030A0"/>
                </a:solidFill>
              </a:rPr>
              <a:t>slíb</a:t>
            </a:r>
            <a:r>
              <a:rPr lang="cs-CZ" dirty="0">
                <a:solidFill>
                  <a:srgbClr val="7030A0"/>
                </a:solidFill>
              </a:rPr>
              <a:t>it</a:t>
            </a:r>
            <a:r>
              <a:rPr lang="cs-CZ" dirty="0"/>
              <a:t> → slíbený (od pasivního kmene)</a:t>
            </a:r>
          </a:p>
          <a:p>
            <a:r>
              <a:rPr lang="cs-CZ" dirty="0">
                <a:solidFill>
                  <a:srgbClr val="7030A0"/>
                </a:solidFill>
              </a:rPr>
              <a:t>ulít</a:t>
            </a:r>
            <a:r>
              <a:rPr lang="cs-CZ" dirty="0"/>
              <a:t> → ulitý</a:t>
            </a:r>
          </a:p>
          <a:p>
            <a:r>
              <a:rPr lang="cs-CZ" dirty="0">
                <a:solidFill>
                  <a:srgbClr val="FF0000"/>
                </a:solidFill>
              </a:rPr>
              <a:t>síla</a:t>
            </a:r>
            <a:r>
              <a:rPr lang="cs-CZ" dirty="0"/>
              <a:t> → silný</a:t>
            </a:r>
          </a:p>
          <a:p>
            <a:r>
              <a:rPr lang="cs-CZ" dirty="0">
                <a:solidFill>
                  <a:srgbClr val="FF0000"/>
                </a:solidFill>
              </a:rPr>
              <a:t>kaše</a:t>
            </a:r>
            <a:r>
              <a:rPr lang="cs-CZ" dirty="0"/>
              <a:t> → kašovitý</a:t>
            </a:r>
          </a:p>
          <a:p>
            <a:r>
              <a:rPr lang="cs-CZ" dirty="0">
                <a:solidFill>
                  <a:srgbClr val="FF0000"/>
                </a:solidFill>
              </a:rPr>
              <a:t>jas</a:t>
            </a:r>
            <a:r>
              <a:rPr lang="cs-CZ" dirty="0"/>
              <a:t> → jasný</a:t>
            </a:r>
          </a:p>
          <a:p>
            <a:r>
              <a:rPr lang="cs-CZ" dirty="0">
                <a:solidFill>
                  <a:srgbClr val="FFC000"/>
                </a:solidFill>
              </a:rPr>
              <a:t>bílý</a:t>
            </a:r>
            <a:r>
              <a:rPr lang="cs-CZ" dirty="0"/>
              <a:t> → bělavý</a:t>
            </a:r>
          </a:p>
          <a:p>
            <a:r>
              <a:rPr lang="cs-CZ" dirty="0">
                <a:solidFill>
                  <a:srgbClr val="00B0F0"/>
                </a:solidFill>
              </a:rPr>
              <a:t>vhod </a:t>
            </a:r>
            <a:r>
              <a:rPr lang="cs-CZ" dirty="0"/>
              <a:t> → vhodný</a:t>
            </a:r>
          </a:p>
          <a:p>
            <a:r>
              <a:rPr lang="cs-CZ" dirty="0">
                <a:solidFill>
                  <a:srgbClr val="FF0000"/>
                </a:solidFill>
              </a:rPr>
              <a:t>rodina</a:t>
            </a:r>
            <a:r>
              <a:rPr lang="cs-CZ" dirty="0"/>
              <a:t> → rodinný</a:t>
            </a:r>
          </a:p>
          <a:p>
            <a:r>
              <a:rPr lang="cs-CZ" dirty="0">
                <a:solidFill>
                  <a:srgbClr val="FF0000"/>
                </a:solidFill>
              </a:rPr>
              <a:t>konec</a:t>
            </a:r>
            <a:r>
              <a:rPr lang="cs-CZ" dirty="0"/>
              <a:t> → konečný</a:t>
            </a:r>
          </a:p>
          <a:p>
            <a:r>
              <a:rPr lang="cs-CZ" dirty="0">
                <a:solidFill>
                  <a:srgbClr val="FF0000"/>
                </a:solidFill>
              </a:rPr>
              <a:t>podoba</a:t>
            </a:r>
            <a:r>
              <a:rPr lang="cs-CZ" dirty="0"/>
              <a:t>/</a:t>
            </a:r>
            <a:r>
              <a:rPr lang="cs-CZ" dirty="0">
                <a:solidFill>
                  <a:srgbClr val="7030A0"/>
                </a:solidFill>
              </a:rPr>
              <a:t>podobat se</a:t>
            </a:r>
            <a:r>
              <a:rPr lang="cs-CZ" dirty="0"/>
              <a:t> →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podobný </a:t>
            </a:r>
          </a:p>
          <a:p>
            <a:r>
              <a:rPr lang="cs-CZ" dirty="0">
                <a:solidFill>
                  <a:srgbClr val="7030A0"/>
                </a:solidFill>
              </a:rPr>
              <a:t>moci</a:t>
            </a:r>
            <a:r>
              <a:rPr lang="cs-CZ" dirty="0"/>
              <a:t> → možný (od kořene ALE </a:t>
            </a:r>
            <a:r>
              <a:rPr lang="cs-CZ" dirty="0" err="1"/>
              <a:t>ALE</a:t>
            </a:r>
            <a:r>
              <a:rPr lang="cs-CZ" dirty="0"/>
              <a:t> z</a:t>
            </a:r>
            <a:r>
              <a:rPr lang="cs-CZ" u="sng" dirty="0">
                <a:solidFill>
                  <a:srgbClr val="7030A0"/>
                </a:solidFill>
              </a:rPr>
              <a:t>moc</a:t>
            </a:r>
            <a:r>
              <a:rPr lang="cs-CZ" dirty="0">
                <a:solidFill>
                  <a:srgbClr val="7030A0"/>
                </a:solidFill>
              </a:rPr>
              <a:t>i</a:t>
            </a:r>
            <a:r>
              <a:rPr lang="cs-CZ" dirty="0"/>
              <a:t> → zmožený (od pasivního kmene)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875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Deverbální</a:t>
            </a:r>
            <a:r>
              <a:rPr lang="cs-CZ" dirty="0"/>
              <a:t> adjektiva </a:t>
            </a:r>
            <a:r>
              <a:rPr lang="cs-CZ" i="1" dirty="0"/>
              <a:t>od kořene </a:t>
            </a:r>
            <a:r>
              <a:rPr lang="cs-CZ" dirty="0"/>
              <a:t>a od </a:t>
            </a:r>
            <a:r>
              <a:rPr lang="cs-CZ" u="sng" dirty="0"/>
              <a:t>kmene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slib</a:t>
            </a:r>
            <a:r>
              <a:rPr lang="cs-CZ" dirty="0"/>
              <a:t>/</a:t>
            </a:r>
            <a:r>
              <a:rPr lang="cs-CZ" dirty="0" err="1">
                <a:solidFill>
                  <a:srgbClr val="7030A0"/>
                </a:solidFill>
              </a:rPr>
              <a:t>slíb</a:t>
            </a:r>
            <a:r>
              <a:rPr lang="cs-CZ" dirty="0">
                <a:solidFill>
                  <a:srgbClr val="7030A0"/>
                </a:solidFill>
              </a:rPr>
              <a:t>-i-t</a:t>
            </a:r>
            <a:r>
              <a:rPr lang="cs-CZ" dirty="0"/>
              <a:t> → </a:t>
            </a:r>
            <a:r>
              <a:rPr lang="cs-CZ" i="1" dirty="0"/>
              <a:t>slib-n(ý)</a:t>
            </a:r>
          </a:p>
          <a:p>
            <a:r>
              <a:rPr lang="cs-CZ" dirty="0">
                <a:solidFill>
                  <a:srgbClr val="FF0000"/>
                </a:solidFill>
              </a:rPr>
              <a:t>po-dob-a</a:t>
            </a:r>
            <a:r>
              <a:rPr lang="cs-CZ" dirty="0"/>
              <a:t>/</a:t>
            </a:r>
            <a:r>
              <a:rPr lang="cs-CZ" dirty="0">
                <a:solidFill>
                  <a:srgbClr val="7030A0"/>
                </a:solidFill>
              </a:rPr>
              <a:t>po-dob-a-t se</a:t>
            </a:r>
            <a:r>
              <a:rPr lang="cs-CZ" dirty="0"/>
              <a:t> →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i="1" dirty="0"/>
              <a:t>po-dob-n(ý)</a:t>
            </a:r>
          </a:p>
          <a:p>
            <a:r>
              <a:rPr lang="cs-CZ" dirty="0">
                <a:solidFill>
                  <a:srgbClr val="7030A0"/>
                </a:solidFill>
              </a:rPr>
              <a:t>moc-0-i</a:t>
            </a:r>
            <a:r>
              <a:rPr lang="cs-CZ" dirty="0"/>
              <a:t> → </a:t>
            </a:r>
            <a:r>
              <a:rPr lang="cs-CZ" i="1" dirty="0" err="1"/>
              <a:t>mož</a:t>
            </a:r>
            <a:r>
              <a:rPr lang="cs-CZ" i="1" dirty="0"/>
              <a:t>-n(ý)</a:t>
            </a:r>
          </a:p>
          <a:p>
            <a:r>
              <a:rPr lang="cs-CZ" dirty="0" err="1">
                <a:solidFill>
                  <a:srgbClr val="7030A0"/>
                </a:solidFill>
              </a:rPr>
              <a:t>slíb</a:t>
            </a:r>
            <a:r>
              <a:rPr lang="cs-CZ" dirty="0">
                <a:solidFill>
                  <a:srgbClr val="7030A0"/>
                </a:solidFill>
              </a:rPr>
              <a:t>-i-t</a:t>
            </a:r>
            <a:r>
              <a:rPr lang="cs-CZ" dirty="0"/>
              <a:t> → </a:t>
            </a:r>
            <a:r>
              <a:rPr lang="cs-CZ" u="sng" dirty="0"/>
              <a:t>slib-0-</a:t>
            </a:r>
            <a:r>
              <a:rPr lang="cs-CZ" dirty="0"/>
              <a:t>en(ý) analogicky k </a:t>
            </a:r>
            <a:r>
              <a:rPr lang="cs-CZ" dirty="0">
                <a:solidFill>
                  <a:srgbClr val="7030A0"/>
                </a:solidFill>
              </a:rPr>
              <a:t>slib-ova-t</a:t>
            </a:r>
            <a:r>
              <a:rPr lang="cs-CZ" dirty="0"/>
              <a:t> → </a:t>
            </a:r>
            <a:r>
              <a:rPr lang="cs-CZ" u="sng" dirty="0"/>
              <a:t>slib-ova-</a:t>
            </a:r>
            <a:r>
              <a:rPr lang="cs-CZ" dirty="0"/>
              <a:t>n(ý) </a:t>
            </a:r>
          </a:p>
          <a:p>
            <a:r>
              <a:rPr lang="cs-CZ" dirty="0">
                <a:solidFill>
                  <a:srgbClr val="7030A0"/>
                </a:solidFill>
              </a:rPr>
              <a:t>u-lí-0-t</a:t>
            </a:r>
            <a:r>
              <a:rPr lang="cs-CZ" dirty="0"/>
              <a:t> → u</a:t>
            </a:r>
            <a:r>
              <a:rPr lang="cs-CZ" u="sng" dirty="0"/>
              <a:t>-li-0-t(ý)</a:t>
            </a:r>
            <a:r>
              <a:rPr lang="cs-CZ" dirty="0"/>
              <a:t> analogicky k </a:t>
            </a:r>
            <a:r>
              <a:rPr lang="cs-CZ" dirty="0">
                <a:solidFill>
                  <a:srgbClr val="7030A0"/>
                </a:solidFill>
              </a:rPr>
              <a:t>vy-</a:t>
            </a:r>
            <a:r>
              <a:rPr lang="cs-CZ" dirty="0" err="1">
                <a:solidFill>
                  <a:srgbClr val="7030A0"/>
                </a:solidFill>
              </a:rPr>
              <a:t>řk</a:t>
            </a:r>
            <a:r>
              <a:rPr lang="cs-CZ" dirty="0">
                <a:solidFill>
                  <a:srgbClr val="7030A0"/>
                </a:solidFill>
              </a:rPr>
              <a:t>-</a:t>
            </a:r>
            <a:r>
              <a:rPr lang="cs-CZ" dirty="0" err="1">
                <a:solidFill>
                  <a:srgbClr val="7030A0"/>
                </a:solidFill>
              </a:rPr>
              <a:t>nou</a:t>
            </a:r>
            <a:r>
              <a:rPr lang="cs-CZ" dirty="0">
                <a:solidFill>
                  <a:srgbClr val="7030A0"/>
                </a:solidFill>
              </a:rPr>
              <a:t>-t</a:t>
            </a:r>
            <a:r>
              <a:rPr lang="cs-CZ" dirty="0"/>
              <a:t> → vy</a:t>
            </a:r>
            <a:r>
              <a:rPr lang="cs-CZ" u="sng" dirty="0"/>
              <a:t>-řč-0-</a:t>
            </a:r>
            <a:r>
              <a:rPr lang="cs-CZ" dirty="0"/>
              <a:t>en(ý)</a:t>
            </a:r>
            <a:r>
              <a:rPr lang="cs-CZ" u="sng" dirty="0"/>
              <a:t>/</a:t>
            </a:r>
            <a:r>
              <a:rPr lang="cs-CZ" dirty="0"/>
              <a:t>vy</a:t>
            </a:r>
            <a:r>
              <a:rPr lang="cs-CZ" u="sng" dirty="0"/>
              <a:t>-</a:t>
            </a:r>
            <a:r>
              <a:rPr lang="cs-CZ" u="sng" dirty="0" err="1"/>
              <a:t>řk</a:t>
            </a:r>
            <a:r>
              <a:rPr lang="cs-CZ" u="sng" dirty="0"/>
              <a:t>-nu-</a:t>
            </a:r>
            <a:r>
              <a:rPr lang="cs-CZ" dirty="0"/>
              <a:t>t(ý)</a:t>
            </a:r>
            <a:endParaRPr lang="cs-CZ" u="sng" dirty="0"/>
          </a:p>
          <a:p>
            <a:r>
              <a:rPr lang="cs-CZ" dirty="0">
                <a:solidFill>
                  <a:srgbClr val="7030A0"/>
                </a:solidFill>
              </a:rPr>
              <a:t>po-dob-a-t se</a:t>
            </a:r>
            <a:r>
              <a:rPr lang="cs-CZ" dirty="0"/>
              <a:t> →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po</a:t>
            </a:r>
            <a:r>
              <a:rPr lang="cs-CZ" u="sng" dirty="0"/>
              <a:t>-dob-aj</a:t>
            </a:r>
            <a:r>
              <a:rPr lang="cs-CZ" dirty="0"/>
              <a:t>-</a:t>
            </a:r>
            <a:r>
              <a:rPr lang="cs-CZ" dirty="0" err="1"/>
              <a:t>íc</a:t>
            </a:r>
            <a:r>
              <a:rPr lang="cs-CZ" dirty="0"/>
              <a:t>(í) se</a:t>
            </a:r>
          </a:p>
          <a:p>
            <a:r>
              <a:rPr lang="cs-CZ" dirty="0">
                <a:solidFill>
                  <a:srgbClr val="7030A0"/>
                </a:solidFill>
              </a:rPr>
              <a:t>z-moc-0-i</a:t>
            </a:r>
            <a:r>
              <a:rPr lang="cs-CZ" dirty="0"/>
              <a:t> → z-</a:t>
            </a:r>
            <a:r>
              <a:rPr lang="cs-CZ" u="sng" dirty="0"/>
              <a:t>mož-0-</a:t>
            </a:r>
            <a:r>
              <a:rPr lang="cs-CZ" dirty="0"/>
              <a:t>en(ý)</a:t>
            </a:r>
          </a:p>
          <a:p>
            <a:endParaRPr lang="cs-CZ" i="1" dirty="0"/>
          </a:p>
          <a:p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556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rozdělte následující adjektiva na </a:t>
            </a:r>
            <a:r>
              <a:rPr lang="cs-CZ" dirty="0" err="1">
                <a:solidFill>
                  <a:srgbClr val="FFC000"/>
                </a:solidFill>
              </a:rPr>
              <a:t>deadjektiva</a:t>
            </a:r>
            <a:r>
              <a:rPr lang="cs-CZ" dirty="0"/>
              <a:t> a </a:t>
            </a:r>
            <a:r>
              <a:rPr lang="cs-CZ" dirty="0">
                <a:solidFill>
                  <a:srgbClr val="7030A0"/>
                </a:solidFill>
              </a:rPr>
              <a:t>deverbativa </a:t>
            </a:r>
            <a:r>
              <a:rPr lang="cs-CZ" dirty="0"/>
              <a:t>(která jsou od kmene/kořene)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běloulinký</a:t>
            </a:r>
            <a:r>
              <a:rPr lang="cs-CZ" dirty="0"/>
              <a:t>, zabělený, bělající se, bělejší</a:t>
            </a:r>
          </a:p>
          <a:p>
            <a:r>
              <a:rPr lang="cs-CZ" dirty="0"/>
              <a:t>černavý, černější, načerněný, černočerný</a:t>
            </a:r>
          </a:p>
          <a:p>
            <a:r>
              <a:rPr lang="cs-CZ" dirty="0"/>
              <a:t>namodřený, modroučký, modravý</a:t>
            </a:r>
          </a:p>
          <a:p>
            <a:r>
              <a:rPr lang="cs-CZ" dirty="0"/>
              <a:t>červeňoučký, červenající, </a:t>
            </a:r>
            <a:r>
              <a:rPr lang="cs-CZ" dirty="0" err="1"/>
              <a:t>začervenavší</a:t>
            </a:r>
            <a:r>
              <a:rPr lang="cs-CZ" dirty="0"/>
              <a:t> se</a:t>
            </a:r>
          </a:p>
          <a:p>
            <a:r>
              <a:rPr lang="cs-CZ" dirty="0"/>
              <a:t>zelenkavý, zelenější, </a:t>
            </a:r>
            <a:r>
              <a:rPr lang="cs-CZ" dirty="0" err="1"/>
              <a:t>nezazeleněný</a:t>
            </a:r>
            <a:endParaRPr lang="cs-CZ" dirty="0"/>
          </a:p>
          <a:p>
            <a:r>
              <a:rPr lang="cs-CZ" dirty="0"/>
              <a:t>žlutavý, žluťoučký, zažlucený</a:t>
            </a:r>
          </a:p>
          <a:p>
            <a:r>
              <a:rPr lang="cs-CZ" dirty="0"/>
              <a:t>zašedlý, prošedivělý</a:t>
            </a:r>
          </a:p>
        </p:txBody>
      </p:sp>
    </p:spTree>
    <p:extLst>
      <p:ext uri="{BB962C8B-B14F-4D97-AF65-F5344CB8AC3E}">
        <p14:creationId xmlns:p14="http://schemas.microsoft.com/office/powerpoint/2010/main" val="4045461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rozdělte následující adjektiva na </a:t>
            </a:r>
            <a:r>
              <a:rPr lang="cs-CZ" dirty="0" err="1">
                <a:solidFill>
                  <a:srgbClr val="FFC000"/>
                </a:solidFill>
              </a:rPr>
              <a:t>deadjektiva</a:t>
            </a:r>
            <a:r>
              <a:rPr lang="cs-CZ" dirty="0"/>
              <a:t> a </a:t>
            </a:r>
            <a:r>
              <a:rPr lang="cs-CZ" dirty="0">
                <a:solidFill>
                  <a:srgbClr val="7030A0"/>
                </a:solidFill>
              </a:rPr>
              <a:t>deverbativa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>
                <a:solidFill>
                  <a:srgbClr val="FFC000"/>
                </a:solidFill>
              </a:rPr>
              <a:t>běloulinký</a:t>
            </a:r>
            <a:r>
              <a:rPr lang="cs-CZ" dirty="0"/>
              <a:t>, </a:t>
            </a:r>
            <a:r>
              <a:rPr lang="cs-CZ" dirty="0">
                <a:solidFill>
                  <a:srgbClr val="7030A0"/>
                </a:solidFill>
              </a:rPr>
              <a:t>za-běl-</a:t>
            </a:r>
            <a:r>
              <a:rPr lang="cs-CZ" u="sng" dirty="0">
                <a:solidFill>
                  <a:srgbClr val="7030A0"/>
                </a:solidFill>
              </a:rPr>
              <a:t>0</a:t>
            </a:r>
            <a:r>
              <a:rPr lang="cs-CZ" dirty="0">
                <a:solidFill>
                  <a:srgbClr val="7030A0"/>
                </a:solidFill>
              </a:rPr>
              <a:t>-en(ý) ← za-běl-</a:t>
            </a:r>
            <a:r>
              <a:rPr lang="cs-CZ" u="sng" dirty="0">
                <a:solidFill>
                  <a:srgbClr val="7030A0"/>
                </a:solidFill>
              </a:rPr>
              <a:t>0</a:t>
            </a:r>
            <a:r>
              <a:rPr lang="cs-CZ" dirty="0">
                <a:solidFill>
                  <a:srgbClr val="7030A0"/>
                </a:solidFill>
              </a:rPr>
              <a:t>-en/za-běl-</a:t>
            </a:r>
            <a:r>
              <a:rPr lang="cs-CZ" u="sng" dirty="0">
                <a:solidFill>
                  <a:srgbClr val="7030A0"/>
                </a:solidFill>
              </a:rPr>
              <a:t>i</a:t>
            </a:r>
            <a:r>
              <a:rPr lang="cs-CZ" dirty="0">
                <a:solidFill>
                  <a:srgbClr val="7030A0"/>
                </a:solidFill>
              </a:rPr>
              <a:t>-t</a:t>
            </a:r>
            <a:r>
              <a:rPr lang="cs-CZ" dirty="0"/>
              <a:t>, </a:t>
            </a:r>
            <a:r>
              <a:rPr lang="cs-CZ" dirty="0">
                <a:solidFill>
                  <a:srgbClr val="7030A0"/>
                </a:solidFill>
              </a:rPr>
              <a:t>běl-</a:t>
            </a:r>
            <a:r>
              <a:rPr lang="cs-CZ" u="sng" dirty="0">
                <a:solidFill>
                  <a:srgbClr val="7030A0"/>
                </a:solidFill>
              </a:rPr>
              <a:t>aj</a:t>
            </a:r>
            <a:r>
              <a:rPr lang="cs-CZ" dirty="0">
                <a:solidFill>
                  <a:srgbClr val="7030A0"/>
                </a:solidFill>
              </a:rPr>
              <a:t>-í-c(í) se ← běl-</a:t>
            </a:r>
            <a:r>
              <a:rPr lang="cs-CZ" u="sng" dirty="0">
                <a:solidFill>
                  <a:srgbClr val="7030A0"/>
                </a:solidFill>
              </a:rPr>
              <a:t>aj</a:t>
            </a:r>
            <a:r>
              <a:rPr lang="cs-CZ" dirty="0">
                <a:solidFill>
                  <a:srgbClr val="7030A0"/>
                </a:solidFill>
              </a:rPr>
              <a:t>-í-c/běl-</a:t>
            </a:r>
            <a:r>
              <a:rPr lang="cs-CZ" u="sng" dirty="0">
                <a:solidFill>
                  <a:srgbClr val="7030A0"/>
                </a:solidFill>
              </a:rPr>
              <a:t>a</a:t>
            </a:r>
            <a:r>
              <a:rPr lang="cs-CZ" dirty="0">
                <a:solidFill>
                  <a:srgbClr val="7030A0"/>
                </a:solidFill>
              </a:rPr>
              <a:t>-t,</a:t>
            </a:r>
            <a:r>
              <a:rPr lang="cs-CZ" dirty="0"/>
              <a:t> </a:t>
            </a:r>
            <a:r>
              <a:rPr lang="cs-CZ" dirty="0">
                <a:solidFill>
                  <a:srgbClr val="FFC000"/>
                </a:solidFill>
              </a:rPr>
              <a:t>bělejší</a:t>
            </a:r>
          </a:p>
          <a:p>
            <a:r>
              <a:rPr lang="cs-CZ" dirty="0">
                <a:solidFill>
                  <a:srgbClr val="FFC000"/>
                </a:solidFill>
              </a:rPr>
              <a:t>černavý, černější, </a:t>
            </a:r>
            <a:r>
              <a:rPr lang="cs-CZ" dirty="0">
                <a:solidFill>
                  <a:srgbClr val="7030A0"/>
                </a:solidFill>
              </a:rPr>
              <a:t>načern-0-ěn(ý) ← na-čern-</a:t>
            </a:r>
            <a:r>
              <a:rPr lang="cs-CZ" u="sng" dirty="0">
                <a:solidFill>
                  <a:srgbClr val="7030A0"/>
                </a:solidFill>
              </a:rPr>
              <a:t>0</a:t>
            </a:r>
            <a:r>
              <a:rPr lang="cs-CZ" dirty="0">
                <a:solidFill>
                  <a:srgbClr val="7030A0"/>
                </a:solidFill>
              </a:rPr>
              <a:t>-en/na-</a:t>
            </a:r>
            <a:r>
              <a:rPr lang="cs-CZ" dirty="0" err="1">
                <a:solidFill>
                  <a:srgbClr val="7030A0"/>
                </a:solidFill>
              </a:rPr>
              <a:t>čern</a:t>
            </a:r>
            <a:r>
              <a:rPr lang="cs-CZ" dirty="0">
                <a:solidFill>
                  <a:srgbClr val="7030A0"/>
                </a:solidFill>
              </a:rPr>
              <a:t>-</a:t>
            </a:r>
            <a:r>
              <a:rPr lang="cs-CZ" u="sng" dirty="0">
                <a:solidFill>
                  <a:srgbClr val="7030A0"/>
                </a:solidFill>
              </a:rPr>
              <a:t>i</a:t>
            </a:r>
            <a:r>
              <a:rPr lang="cs-CZ" dirty="0">
                <a:solidFill>
                  <a:srgbClr val="7030A0"/>
                </a:solidFill>
              </a:rPr>
              <a:t>-t</a:t>
            </a:r>
            <a:r>
              <a:rPr lang="cs-CZ" dirty="0">
                <a:solidFill>
                  <a:srgbClr val="FFC000"/>
                </a:solidFill>
              </a:rPr>
              <a:t>, černočerný</a:t>
            </a:r>
          </a:p>
          <a:p>
            <a:r>
              <a:rPr lang="cs-CZ" dirty="0">
                <a:solidFill>
                  <a:srgbClr val="7030A0"/>
                </a:solidFill>
              </a:rPr>
              <a:t>na-modř-0-en(ý) ← na-modř-</a:t>
            </a:r>
            <a:r>
              <a:rPr lang="cs-CZ" u="sng" dirty="0">
                <a:solidFill>
                  <a:srgbClr val="7030A0"/>
                </a:solidFill>
              </a:rPr>
              <a:t>0</a:t>
            </a:r>
            <a:r>
              <a:rPr lang="cs-CZ" dirty="0">
                <a:solidFill>
                  <a:srgbClr val="7030A0"/>
                </a:solidFill>
              </a:rPr>
              <a:t>-en/na-modř-</a:t>
            </a:r>
            <a:r>
              <a:rPr lang="cs-CZ" u="sng" dirty="0">
                <a:solidFill>
                  <a:srgbClr val="7030A0"/>
                </a:solidFill>
              </a:rPr>
              <a:t>i</a:t>
            </a:r>
            <a:r>
              <a:rPr lang="cs-CZ" dirty="0">
                <a:solidFill>
                  <a:srgbClr val="7030A0"/>
                </a:solidFill>
              </a:rPr>
              <a:t>-t</a:t>
            </a:r>
            <a:r>
              <a:rPr lang="cs-CZ" dirty="0"/>
              <a:t>, </a:t>
            </a:r>
            <a:r>
              <a:rPr lang="cs-CZ" dirty="0">
                <a:solidFill>
                  <a:srgbClr val="FFC000"/>
                </a:solidFill>
              </a:rPr>
              <a:t>modroučký, modravý</a:t>
            </a:r>
          </a:p>
          <a:p>
            <a:r>
              <a:rPr lang="cs-CZ" dirty="0">
                <a:solidFill>
                  <a:srgbClr val="FFC000"/>
                </a:solidFill>
              </a:rPr>
              <a:t>červeňoučký</a:t>
            </a:r>
            <a:r>
              <a:rPr lang="cs-CZ" dirty="0"/>
              <a:t>, </a:t>
            </a:r>
            <a:r>
              <a:rPr lang="cs-CZ" dirty="0">
                <a:solidFill>
                  <a:srgbClr val="7030A0"/>
                </a:solidFill>
              </a:rPr>
              <a:t>červen-aj-í-c(í) ← červen-</a:t>
            </a:r>
            <a:r>
              <a:rPr lang="cs-CZ" u="sng" dirty="0">
                <a:solidFill>
                  <a:srgbClr val="7030A0"/>
                </a:solidFill>
              </a:rPr>
              <a:t>aj</a:t>
            </a:r>
            <a:r>
              <a:rPr lang="cs-CZ" dirty="0">
                <a:solidFill>
                  <a:srgbClr val="7030A0"/>
                </a:solidFill>
              </a:rPr>
              <a:t>-í-c/červen-</a:t>
            </a:r>
            <a:r>
              <a:rPr lang="cs-CZ" u="sng" dirty="0">
                <a:solidFill>
                  <a:srgbClr val="7030A0"/>
                </a:solidFill>
              </a:rPr>
              <a:t>a</a:t>
            </a:r>
            <a:r>
              <a:rPr lang="cs-CZ" dirty="0">
                <a:solidFill>
                  <a:srgbClr val="7030A0"/>
                </a:solidFill>
              </a:rPr>
              <a:t>-t</a:t>
            </a:r>
            <a:r>
              <a:rPr lang="cs-CZ" dirty="0"/>
              <a:t>, </a:t>
            </a:r>
            <a:r>
              <a:rPr lang="cs-CZ" dirty="0">
                <a:solidFill>
                  <a:srgbClr val="7030A0"/>
                </a:solidFill>
              </a:rPr>
              <a:t>za-červen-a-</a:t>
            </a:r>
            <a:r>
              <a:rPr lang="cs-CZ" dirty="0" err="1">
                <a:solidFill>
                  <a:srgbClr val="7030A0"/>
                </a:solidFill>
              </a:rPr>
              <a:t>vš</a:t>
            </a:r>
            <a:r>
              <a:rPr lang="cs-CZ" dirty="0">
                <a:solidFill>
                  <a:srgbClr val="7030A0"/>
                </a:solidFill>
              </a:rPr>
              <a:t>(í) se ← za-červen-</a:t>
            </a:r>
            <a:r>
              <a:rPr lang="cs-CZ" u="sng" dirty="0">
                <a:solidFill>
                  <a:srgbClr val="7030A0"/>
                </a:solidFill>
              </a:rPr>
              <a:t>a</a:t>
            </a:r>
            <a:r>
              <a:rPr lang="cs-CZ" dirty="0">
                <a:solidFill>
                  <a:srgbClr val="7030A0"/>
                </a:solidFill>
              </a:rPr>
              <a:t>-</a:t>
            </a:r>
            <a:r>
              <a:rPr lang="cs-CZ" dirty="0" err="1">
                <a:solidFill>
                  <a:srgbClr val="7030A0"/>
                </a:solidFill>
              </a:rPr>
              <a:t>vš</a:t>
            </a:r>
            <a:r>
              <a:rPr lang="cs-CZ" dirty="0">
                <a:solidFill>
                  <a:srgbClr val="7030A0"/>
                </a:solidFill>
              </a:rPr>
              <a:t>-i/za-červen-</a:t>
            </a:r>
            <a:r>
              <a:rPr lang="cs-CZ" u="sng" dirty="0">
                <a:solidFill>
                  <a:srgbClr val="7030A0"/>
                </a:solidFill>
              </a:rPr>
              <a:t>a</a:t>
            </a:r>
            <a:r>
              <a:rPr lang="cs-CZ" dirty="0">
                <a:solidFill>
                  <a:srgbClr val="7030A0"/>
                </a:solidFill>
              </a:rPr>
              <a:t>-t</a:t>
            </a:r>
          </a:p>
          <a:p>
            <a:r>
              <a:rPr lang="cs-CZ" dirty="0">
                <a:solidFill>
                  <a:srgbClr val="FFC000"/>
                </a:solidFill>
              </a:rPr>
              <a:t>zelenkavý, zelenější</a:t>
            </a:r>
            <a:r>
              <a:rPr lang="cs-CZ" dirty="0"/>
              <a:t>, </a:t>
            </a:r>
            <a:r>
              <a:rPr lang="cs-CZ" dirty="0">
                <a:solidFill>
                  <a:srgbClr val="7030A0"/>
                </a:solidFill>
              </a:rPr>
              <a:t>ne-za-zelen-</a:t>
            </a:r>
            <a:r>
              <a:rPr lang="cs-CZ" u="sng" dirty="0">
                <a:solidFill>
                  <a:srgbClr val="7030A0"/>
                </a:solidFill>
              </a:rPr>
              <a:t>0</a:t>
            </a:r>
            <a:r>
              <a:rPr lang="cs-CZ" dirty="0">
                <a:solidFill>
                  <a:srgbClr val="7030A0"/>
                </a:solidFill>
              </a:rPr>
              <a:t>-ěn(ý) ← ne-za-zelen-</a:t>
            </a:r>
            <a:r>
              <a:rPr lang="cs-CZ" u="sng" dirty="0">
                <a:solidFill>
                  <a:srgbClr val="7030A0"/>
                </a:solidFill>
              </a:rPr>
              <a:t>0</a:t>
            </a:r>
            <a:r>
              <a:rPr lang="cs-CZ" dirty="0">
                <a:solidFill>
                  <a:srgbClr val="7030A0"/>
                </a:solidFill>
              </a:rPr>
              <a:t>-ěn/ne-za-</a:t>
            </a:r>
            <a:r>
              <a:rPr lang="cs-CZ" dirty="0" err="1">
                <a:solidFill>
                  <a:srgbClr val="7030A0"/>
                </a:solidFill>
              </a:rPr>
              <a:t>zelen</a:t>
            </a:r>
            <a:r>
              <a:rPr lang="cs-CZ" dirty="0">
                <a:solidFill>
                  <a:srgbClr val="7030A0"/>
                </a:solidFill>
              </a:rPr>
              <a:t>-</a:t>
            </a:r>
            <a:r>
              <a:rPr lang="cs-CZ" u="sng" dirty="0">
                <a:solidFill>
                  <a:srgbClr val="7030A0"/>
                </a:solidFill>
              </a:rPr>
              <a:t>i</a:t>
            </a:r>
            <a:r>
              <a:rPr lang="cs-CZ" dirty="0">
                <a:solidFill>
                  <a:srgbClr val="7030A0"/>
                </a:solidFill>
              </a:rPr>
              <a:t>-t</a:t>
            </a:r>
          </a:p>
          <a:p>
            <a:r>
              <a:rPr lang="cs-CZ" dirty="0">
                <a:solidFill>
                  <a:srgbClr val="FFC000"/>
                </a:solidFill>
              </a:rPr>
              <a:t>žlutavý, žluťoučký</a:t>
            </a:r>
            <a:r>
              <a:rPr lang="cs-CZ" dirty="0"/>
              <a:t>, </a:t>
            </a:r>
            <a:r>
              <a:rPr lang="cs-CZ" dirty="0">
                <a:solidFill>
                  <a:srgbClr val="7030A0"/>
                </a:solidFill>
              </a:rPr>
              <a:t>za-žluc-</a:t>
            </a:r>
            <a:r>
              <a:rPr lang="cs-CZ" u="sng" dirty="0">
                <a:solidFill>
                  <a:srgbClr val="7030A0"/>
                </a:solidFill>
              </a:rPr>
              <a:t>0</a:t>
            </a:r>
            <a:r>
              <a:rPr lang="cs-CZ" dirty="0">
                <a:solidFill>
                  <a:srgbClr val="7030A0"/>
                </a:solidFill>
              </a:rPr>
              <a:t>-en(ý) ← za-žluc-</a:t>
            </a:r>
            <a:r>
              <a:rPr lang="cs-CZ" u="sng" dirty="0">
                <a:solidFill>
                  <a:srgbClr val="7030A0"/>
                </a:solidFill>
              </a:rPr>
              <a:t>0</a:t>
            </a:r>
            <a:r>
              <a:rPr lang="cs-CZ" dirty="0">
                <a:solidFill>
                  <a:srgbClr val="7030A0"/>
                </a:solidFill>
              </a:rPr>
              <a:t>-en/za-</a:t>
            </a:r>
            <a:r>
              <a:rPr lang="cs-CZ" dirty="0" err="1">
                <a:solidFill>
                  <a:srgbClr val="7030A0"/>
                </a:solidFill>
              </a:rPr>
              <a:t>žlut</a:t>
            </a:r>
            <a:r>
              <a:rPr lang="cs-CZ" dirty="0">
                <a:solidFill>
                  <a:srgbClr val="7030A0"/>
                </a:solidFill>
              </a:rPr>
              <a:t>-</a:t>
            </a:r>
            <a:r>
              <a:rPr lang="cs-CZ" u="sng" dirty="0">
                <a:solidFill>
                  <a:srgbClr val="7030A0"/>
                </a:solidFill>
              </a:rPr>
              <a:t>i</a:t>
            </a:r>
            <a:r>
              <a:rPr lang="cs-CZ" dirty="0">
                <a:solidFill>
                  <a:srgbClr val="7030A0"/>
                </a:solidFill>
              </a:rPr>
              <a:t>-t</a:t>
            </a:r>
          </a:p>
          <a:p>
            <a:r>
              <a:rPr lang="cs-CZ" dirty="0">
                <a:solidFill>
                  <a:srgbClr val="7030A0"/>
                </a:solidFill>
              </a:rPr>
              <a:t>za-šed-</a:t>
            </a:r>
            <a:r>
              <a:rPr lang="cs-CZ" u="sng" dirty="0">
                <a:solidFill>
                  <a:srgbClr val="7030A0"/>
                </a:solidFill>
              </a:rPr>
              <a:t>0</a:t>
            </a:r>
            <a:r>
              <a:rPr lang="cs-CZ" dirty="0">
                <a:solidFill>
                  <a:srgbClr val="7030A0"/>
                </a:solidFill>
              </a:rPr>
              <a:t>-l(ý) ← za-šed-</a:t>
            </a:r>
            <a:r>
              <a:rPr lang="cs-CZ" u="sng" dirty="0">
                <a:solidFill>
                  <a:srgbClr val="7030A0"/>
                </a:solidFill>
              </a:rPr>
              <a:t>0/nu</a:t>
            </a:r>
            <a:r>
              <a:rPr lang="cs-CZ" dirty="0">
                <a:solidFill>
                  <a:srgbClr val="7030A0"/>
                </a:solidFill>
              </a:rPr>
              <a:t>-l/za-</a:t>
            </a:r>
            <a:r>
              <a:rPr lang="cs-CZ" dirty="0" err="1">
                <a:solidFill>
                  <a:srgbClr val="7030A0"/>
                </a:solidFill>
              </a:rPr>
              <a:t>šed</a:t>
            </a:r>
            <a:r>
              <a:rPr lang="cs-CZ" dirty="0">
                <a:solidFill>
                  <a:srgbClr val="7030A0"/>
                </a:solidFill>
              </a:rPr>
              <a:t>-</a:t>
            </a:r>
            <a:r>
              <a:rPr lang="cs-CZ" u="sng" dirty="0" err="1">
                <a:solidFill>
                  <a:srgbClr val="7030A0"/>
                </a:solidFill>
              </a:rPr>
              <a:t>nou</a:t>
            </a:r>
            <a:r>
              <a:rPr lang="cs-CZ" dirty="0">
                <a:solidFill>
                  <a:srgbClr val="7030A0"/>
                </a:solidFill>
              </a:rPr>
              <a:t>-t</a:t>
            </a:r>
            <a:r>
              <a:rPr lang="cs-CZ" dirty="0"/>
              <a:t>, </a:t>
            </a:r>
            <a:r>
              <a:rPr lang="cs-CZ" dirty="0">
                <a:solidFill>
                  <a:srgbClr val="7030A0"/>
                </a:solidFill>
              </a:rPr>
              <a:t>pro-</a:t>
            </a:r>
            <a:r>
              <a:rPr lang="cs-CZ" dirty="0" err="1">
                <a:solidFill>
                  <a:srgbClr val="7030A0"/>
                </a:solidFill>
              </a:rPr>
              <a:t>šediv</a:t>
            </a:r>
            <a:r>
              <a:rPr lang="cs-CZ" dirty="0">
                <a:solidFill>
                  <a:srgbClr val="7030A0"/>
                </a:solidFill>
              </a:rPr>
              <a:t>-</a:t>
            </a:r>
            <a:r>
              <a:rPr lang="cs-CZ" u="sng" dirty="0">
                <a:solidFill>
                  <a:srgbClr val="7030A0"/>
                </a:solidFill>
              </a:rPr>
              <a:t>ě</a:t>
            </a:r>
            <a:r>
              <a:rPr lang="cs-CZ" dirty="0">
                <a:solidFill>
                  <a:srgbClr val="7030A0"/>
                </a:solidFill>
              </a:rPr>
              <a:t>-l(ý) ← pro-</a:t>
            </a:r>
            <a:r>
              <a:rPr lang="cs-CZ" dirty="0" err="1">
                <a:solidFill>
                  <a:srgbClr val="7030A0"/>
                </a:solidFill>
              </a:rPr>
              <a:t>šediv</a:t>
            </a:r>
            <a:r>
              <a:rPr lang="cs-CZ" dirty="0">
                <a:solidFill>
                  <a:srgbClr val="7030A0"/>
                </a:solidFill>
              </a:rPr>
              <a:t>-</a:t>
            </a:r>
            <a:r>
              <a:rPr lang="cs-CZ" u="sng" dirty="0">
                <a:solidFill>
                  <a:srgbClr val="7030A0"/>
                </a:solidFill>
              </a:rPr>
              <a:t>ě</a:t>
            </a:r>
            <a:r>
              <a:rPr lang="cs-CZ" dirty="0">
                <a:solidFill>
                  <a:srgbClr val="7030A0"/>
                </a:solidFill>
              </a:rPr>
              <a:t>-l/pro-</a:t>
            </a:r>
            <a:r>
              <a:rPr lang="cs-CZ" dirty="0" err="1">
                <a:solidFill>
                  <a:srgbClr val="7030A0"/>
                </a:solidFill>
              </a:rPr>
              <a:t>šediv</a:t>
            </a:r>
            <a:r>
              <a:rPr lang="cs-CZ" dirty="0">
                <a:solidFill>
                  <a:srgbClr val="7030A0"/>
                </a:solidFill>
              </a:rPr>
              <a:t>-</a:t>
            </a:r>
            <a:r>
              <a:rPr lang="cs-CZ" u="sng" dirty="0">
                <a:solidFill>
                  <a:srgbClr val="7030A0"/>
                </a:solidFill>
              </a:rPr>
              <a:t>ě</a:t>
            </a:r>
            <a:r>
              <a:rPr lang="cs-CZ" dirty="0">
                <a:solidFill>
                  <a:srgbClr val="7030A0"/>
                </a:solidFill>
              </a:rPr>
              <a:t>-t</a:t>
            </a:r>
          </a:p>
          <a:p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92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Která z následujících adjektiv obsahují </a:t>
            </a:r>
            <a:r>
              <a:rPr lang="cs-CZ" dirty="0">
                <a:solidFill>
                  <a:srgbClr val="FF0000"/>
                </a:solidFill>
              </a:rPr>
              <a:t>kořenové alomorfy</a:t>
            </a:r>
            <a:r>
              <a:rPr lang="cs-CZ" dirty="0"/>
              <a:t>, které se vyskytují ve </a:t>
            </a:r>
            <a:r>
              <a:rPr lang="cs-CZ" u="sng" dirty="0"/>
              <a:t>slovesných tvarech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vybíravý</a:t>
            </a:r>
          </a:p>
          <a:p>
            <a:r>
              <a:rPr lang="cs-CZ" dirty="0"/>
              <a:t>sběrný</a:t>
            </a:r>
          </a:p>
          <a:p>
            <a:r>
              <a:rPr lang="cs-CZ" dirty="0"/>
              <a:t>vybraný</a:t>
            </a:r>
          </a:p>
          <a:p>
            <a:r>
              <a:rPr lang="cs-CZ" dirty="0"/>
              <a:t>sborový</a:t>
            </a:r>
          </a:p>
          <a:p>
            <a:r>
              <a:rPr lang="cs-CZ" dirty="0" err="1"/>
              <a:t>dechberoucí</a:t>
            </a:r>
            <a:endParaRPr lang="cs-CZ" dirty="0"/>
          </a:p>
          <a:p>
            <a:r>
              <a:rPr lang="cs-CZ" dirty="0"/>
              <a:t>odběrový</a:t>
            </a:r>
          </a:p>
          <a:p>
            <a:r>
              <a:rPr lang="cs-CZ" dirty="0"/>
              <a:t>náborový</a:t>
            </a:r>
          </a:p>
          <a:p>
            <a:r>
              <a:rPr lang="cs-CZ" dirty="0"/>
              <a:t>odebíraný</a:t>
            </a:r>
          </a:p>
        </p:txBody>
      </p:sp>
    </p:spTree>
    <p:extLst>
      <p:ext uri="{BB962C8B-B14F-4D97-AF65-F5344CB8AC3E}">
        <p14:creationId xmlns:p14="http://schemas.microsoft.com/office/powerpoint/2010/main" val="3737227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Která z následujících adjektiv obsahují </a:t>
            </a:r>
            <a:r>
              <a:rPr lang="cs-CZ" dirty="0">
                <a:solidFill>
                  <a:srgbClr val="FF0000"/>
                </a:solidFill>
              </a:rPr>
              <a:t>kořenové alomorfy</a:t>
            </a:r>
            <a:r>
              <a:rPr lang="cs-CZ" dirty="0"/>
              <a:t>, které se vyskytují ve </a:t>
            </a:r>
            <a:r>
              <a:rPr lang="cs-CZ" u="sng" dirty="0"/>
              <a:t>slovesných tvarech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vy</a:t>
            </a:r>
            <a:r>
              <a:rPr lang="cs-CZ" u="sng" dirty="0">
                <a:solidFill>
                  <a:srgbClr val="FF0000"/>
                </a:solidFill>
              </a:rPr>
              <a:t>bír</a:t>
            </a:r>
            <a:r>
              <a:rPr lang="cs-CZ" u="sng" dirty="0"/>
              <a:t>avý (vy-</a:t>
            </a:r>
            <a:r>
              <a:rPr lang="cs-CZ" u="sng" dirty="0" err="1">
                <a:solidFill>
                  <a:srgbClr val="FF0000"/>
                </a:solidFill>
              </a:rPr>
              <a:t>bír</a:t>
            </a:r>
            <a:r>
              <a:rPr lang="cs-CZ" u="sng" dirty="0"/>
              <a:t>-a-t)</a:t>
            </a:r>
          </a:p>
          <a:p>
            <a:r>
              <a:rPr lang="cs-CZ" dirty="0"/>
              <a:t>s</a:t>
            </a:r>
            <a:r>
              <a:rPr lang="cs-CZ" dirty="0">
                <a:solidFill>
                  <a:srgbClr val="FF0000"/>
                </a:solidFill>
              </a:rPr>
              <a:t>běr</a:t>
            </a:r>
            <a:r>
              <a:rPr lang="cs-CZ" dirty="0"/>
              <a:t>ný</a:t>
            </a:r>
          </a:p>
          <a:p>
            <a:r>
              <a:rPr lang="cs-CZ" u="sng" dirty="0"/>
              <a:t>vy</a:t>
            </a:r>
            <a:r>
              <a:rPr lang="cs-CZ" u="sng" dirty="0">
                <a:solidFill>
                  <a:srgbClr val="FF0000"/>
                </a:solidFill>
              </a:rPr>
              <a:t>br</a:t>
            </a:r>
            <a:r>
              <a:rPr lang="cs-CZ" u="sng" dirty="0"/>
              <a:t>aný (vy-</a:t>
            </a:r>
            <a:r>
              <a:rPr lang="cs-CZ" u="sng" dirty="0">
                <a:solidFill>
                  <a:srgbClr val="FF0000"/>
                </a:solidFill>
              </a:rPr>
              <a:t>br</a:t>
            </a:r>
            <a:r>
              <a:rPr lang="cs-CZ" u="sng" dirty="0"/>
              <a:t>-a-t)</a:t>
            </a:r>
          </a:p>
          <a:p>
            <a:r>
              <a:rPr lang="cs-CZ" dirty="0"/>
              <a:t>s</a:t>
            </a:r>
            <a:r>
              <a:rPr lang="cs-CZ" dirty="0">
                <a:solidFill>
                  <a:srgbClr val="FF0000"/>
                </a:solidFill>
              </a:rPr>
              <a:t>bor</a:t>
            </a:r>
            <a:r>
              <a:rPr lang="cs-CZ" dirty="0"/>
              <a:t>ový</a:t>
            </a:r>
          </a:p>
          <a:p>
            <a:r>
              <a:rPr lang="cs-CZ" u="sng" dirty="0" err="1"/>
              <a:t>dech</a:t>
            </a:r>
            <a:r>
              <a:rPr lang="cs-CZ" u="sng" dirty="0" err="1">
                <a:solidFill>
                  <a:srgbClr val="FF0000"/>
                </a:solidFill>
              </a:rPr>
              <a:t>ber</a:t>
            </a:r>
            <a:r>
              <a:rPr lang="cs-CZ" u="sng" dirty="0" err="1"/>
              <a:t>oucí</a:t>
            </a:r>
            <a:r>
              <a:rPr lang="cs-CZ" u="sng" dirty="0"/>
              <a:t> (</a:t>
            </a:r>
            <a:r>
              <a:rPr lang="cs-CZ" u="sng" dirty="0">
                <a:solidFill>
                  <a:srgbClr val="FF0000"/>
                </a:solidFill>
              </a:rPr>
              <a:t>ber</a:t>
            </a:r>
            <a:r>
              <a:rPr lang="cs-CZ" u="sng" dirty="0"/>
              <a:t>-e-0 dech)</a:t>
            </a:r>
          </a:p>
          <a:p>
            <a:r>
              <a:rPr lang="cs-CZ" dirty="0"/>
              <a:t>od</a:t>
            </a:r>
            <a:r>
              <a:rPr lang="cs-CZ" dirty="0">
                <a:solidFill>
                  <a:srgbClr val="FF0000"/>
                </a:solidFill>
              </a:rPr>
              <a:t>běr</a:t>
            </a:r>
            <a:r>
              <a:rPr lang="cs-CZ" dirty="0"/>
              <a:t>ový </a:t>
            </a:r>
          </a:p>
          <a:p>
            <a:r>
              <a:rPr lang="cs-CZ" dirty="0"/>
              <a:t>ná</a:t>
            </a:r>
            <a:r>
              <a:rPr lang="cs-CZ" dirty="0">
                <a:solidFill>
                  <a:srgbClr val="FF0000"/>
                </a:solidFill>
              </a:rPr>
              <a:t>bor</a:t>
            </a:r>
            <a:r>
              <a:rPr lang="cs-CZ" dirty="0"/>
              <a:t>ový</a:t>
            </a:r>
          </a:p>
          <a:p>
            <a:r>
              <a:rPr lang="cs-CZ" u="sng" dirty="0"/>
              <a:t>ode</a:t>
            </a:r>
            <a:r>
              <a:rPr lang="cs-CZ" u="sng" dirty="0">
                <a:solidFill>
                  <a:srgbClr val="FF0000"/>
                </a:solidFill>
              </a:rPr>
              <a:t>bír</a:t>
            </a:r>
            <a:r>
              <a:rPr lang="cs-CZ" u="sng" dirty="0"/>
              <a:t>aný (ode-</a:t>
            </a:r>
            <a:r>
              <a:rPr lang="cs-CZ" u="sng" dirty="0" err="1">
                <a:solidFill>
                  <a:srgbClr val="FF0000"/>
                </a:solidFill>
              </a:rPr>
              <a:t>bír</a:t>
            </a:r>
            <a:r>
              <a:rPr lang="cs-CZ" u="sng" dirty="0"/>
              <a:t>-a-t)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70486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1976</Words>
  <Application>Microsoft Office PowerPoint</Application>
  <PresentationFormat>Širokoúhlá obrazovka</PresentationFormat>
  <Paragraphs>164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Motiv Office</vt:lpstr>
      <vt:lpstr>CJJ04_7</vt:lpstr>
      <vt:lpstr>Desubstantiva, deadjektiva, deverbativa, adjektiva z adverbií</vt:lpstr>
      <vt:lpstr>Rozdělte adjektiva podle základových slov na desubstantivní, deadjektivní, deverbální a deadverbiální</vt:lpstr>
      <vt:lpstr>Rozdělte adjektiva podle základových slov na desubstantivní, deadjektivní, deverbální a deadverbiální</vt:lpstr>
      <vt:lpstr>Deverbální adjektiva od kořene a od kmene</vt:lpstr>
      <vt:lpstr>rozdělte následující adjektiva na deadjektiva a deverbativa (která jsou od kmene/kořene)</vt:lpstr>
      <vt:lpstr>rozdělte následující adjektiva na deadjektiva a deverbativa</vt:lpstr>
      <vt:lpstr>Která z následujících adjektiv obsahují kořenové alomorfy, které se vyskytují ve slovesných tvarech</vt:lpstr>
      <vt:lpstr>Která z následujících adjektiv obsahují kořenové alomorfy, které se vyskytují ve slovesných tvarech</vt:lpstr>
      <vt:lpstr>Slovotvorný význam adjektiv školní a školský je stejný – široce se vztahující ke škole. Pokuste se odhadnout, která substantiva mohou  být rozvinuta oběma adjektivy:</vt:lpstr>
      <vt:lpstr>Jaký je rozdíl mezi adjektivy lišícími se délkou i/í?</vt:lpstr>
      <vt:lpstr>Uvědomte si rozdíl ve významu, přestože se mnohdy chybuje</vt:lpstr>
      <vt:lpstr>Uvědomte si rozdíl ve významu, tam, kde se nechybuje</vt:lpstr>
      <vt:lpstr>KMEN SLOVESNÝ a opěrný tvar pro derivace od slovesného kmene</vt:lpstr>
      <vt:lpstr>Rozdíl mezi procesuálními a účelovými adjektivy je ve významu i formě</vt:lpstr>
      <vt:lpstr>Další deverbativní adjektiva (viz algoritmus tvoření přechodníků)</vt:lpstr>
      <vt:lpstr>Adjektiva z adverbií</vt:lpstr>
      <vt:lpstr>Směr derivace</vt:lpstr>
      <vt:lpstr>Další příklady</vt:lpstr>
      <vt:lpstr>Další příklady</vt:lpstr>
      <vt:lpstr>Adjektiva z adverbií</vt:lpstr>
      <vt:lpstr>Cvičení: Vyber desubstantiva</vt:lpstr>
      <vt:lpstr>ŘEŠENÍ</vt:lpstr>
      <vt:lpstr>Cvičení: Vyber deverbativa</vt:lpstr>
      <vt:lpstr>ŘEŠENÍ</vt:lpstr>
      <vt:lpstr>Cvičení: Vyber deadjektiva</vt:lpstr>
      <vt:lpstr>ŘEŠENÍ</vt:lpstr>
      <vt:lpstr>Jazykové hádanky</vt:lpstr>
      <vt:lpstr>ŘEŠENÍ</vt:lpstr>
      <vt:lpstr>Která z následujících adjektiv jsou utvořen od rozšířeného kmene základového substantiva?</vt:lpstr>
      <vt:lpstr>Co mám umět?</vt:lpstr>
      <vt:lpstr>Na příště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CJJ04_7</dc:title>
  <dc:creator>petr</dc:creator>
  <cp:lastModifiedBy>Klára Osolsobě</cp:lastModifiedBy>
  <cp:revision>69</cp:revision>
  <dcterms:created xsi:type="dcterms:W3CDTF">2020-01-21T15:41:00Z</dcterms:created>
  <dcterms:modified xsi:type="dcterms:W3CDTF">2022-04-06T07:13:32Z</dcterms:modified>
</cp:coreProperties>
</file>